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5" r:id="rId59"/>
    <p:sldId id="316" r:id="rId60"/>
    <p:sldId id="317" r:id="rId6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79194" y="206018"/>
            <a:ext cx="5785611" cy="541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74394" y="1929510"/>
            <a:ext cx="3301365" cy="4123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7575" y="1987423"/>
            <a:ext cx="3634104" cy="446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969" y="2343988"/>
            <a:ext cx="8716060" cy="2037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186" y="1113788"/>
            <a:ext cx="6464934" cy="1384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9194" y="87884"/>
            <a:ext cx="188213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Garamond"/>
                <a:cs typeface="Garamond"/>
              </a:rPr>
              <a:t>AP </a:t>
            </a:r>
            <a:r>
              <a:rPr sz="2000" spc="-70" dirty="0">
                <a:latin typeface="Garamond"/>
                <a:cs typeface="Garamond"/>
              </a:rPr>
              <a:t>U.S.  </a:t>
            </a:r>
            <a:r>
              <a:rPr sz="2000" spc="-5" dirty="0">
                <a:latin typeface="Garamond"/>
                <a:cs typeface="Garamond"/>
              </a:rPr>
              <a:t>Chapter</a:t>
            </a:r>
            <a:r>
              <a:rPr sz="2000" spc="65" dirty="0">
                <a:latin typeface="Garamond"/>
                <a:cs typeface="Garamond"/>
              </a:rPr>
              <a:t> </a:t>
            </a:r>
            <a:r>
              <a:rPr sz="2000" dirty="0">
                <a:latin typeface="Garamond"/>
                <a:cs typeface="Garamond"/>
              </a:rPr>
              <a:t>1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169" rIns="0" bIns="0" rtlCol="0">
            <a:spAutoFit/>
          </a:bodyPr>
          <a:lstStyle/>
          <a:p>
            <a:pPr marL="1517650" algn="ctr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Contact: Europeans</a:t>
            </a:r>
            <a:r>
              <a:rPr sz="4400" spc="-55" dirty="0"/>
              <a:t> </a:t>
            </a:r>
            <a:r>
              <a:rPr sz="4400" spc="-5" dirty="0"/>
              <a:t>and</a:t>
            </a:r>
            <a:endParaRPr sz="4400"/>
          </a:p>
          <a:p>
            <a:pPr marL="1522730" algn="ctr">
              <a:lnSpc>
                <a:spcPct val="100000"/>
              </a:lnSpc>
            </a:pPr>
            <a:r>
              <a:rPr sz="4400" spc="-5" dirty="0"/>
              <a:t>Amerindians</a:t>
            </a:r>
            <a:endParaRPr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600200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1600200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9740" y="1600022"/>
            <a:ext cx="7607934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3200" b="1" spc="-5" dirty="0">
                <a:latin typeface="Garamond"/>
                <a:cs typeface="Garamond"/>
              </a:rPr>
              <a:t>5.	Rising spirit </a:t>
            </a:r>
            <a:r>
              <a:rPr sz="3200" b="1" dirty="0">
                <a:latin typeface="Garamond"/>
                <a:cs typeface="Garamond"/>
              </a:rPr>
              <a:t>of </a:t>
            </a:r>
            <a:r>
              <a:rPr sz="3200" b="1" spc="-5" dirty="0">
                <a:latin typeface="Garamond"/>
                <a:cs typeface="Garamond"/>
              </a:rPr>
              <a:t>nationalism </a:t>
            </a:r>
            <a:r>
              <a:rPr sz="3200" dirty="0"/>
              <a:t>– </a:t>
            </a:r>
            <a:r>
              <a:rPr sz="3200" spc="-5" dirty="0"/>
              <a:t>led</a:t>
            </a:r>
            <a:r>
              <a:rPr sz="3200" spc="-15" dirty="0"/>
              <a:t> </a:t>
            </a:r>
            <a:r>
              <a:rPr sz="3200" dirty="0"/>
              <a:t>to</a:t>
            </a:r>
            <a:r>
              <a:rPr sz="3200" spc="0" dirty="0"/>
              <a:t> </a:t>
            </a:r>
            <a:r>
              <a:rPr sz="3200" spc="-5" dirty="0"/>
              <a:t>an  increasingly </a:t>
            </a:r>
            <a:r>
              <a:rPr sz="3200" dirty="0"/>
              <a:t>competitive </a:t>
            </a:r>
            <a:r>
              <a:rPr sz="3200" spc="-5" dirty="0"/>
              <a:t>Europe (i.e. Spanish  removal of </a:t>
            </a:r>
            <a:r>
              <a:rPr sz="3200" dirty="0"/>
              <a:t>the </a:t>
            </a:r>
            <a:r>
              <a:rPr sz="3200" spc="-5" dirty="0"/>
              <a:t>Muslim</a:t>
            </a:r>
            <a:r>
              <a:rPr sz="3200" spc="-65" dirty="0"/>
              <a:t> </a:t>
            </a:r>
            <a:r>
              <a:rPr sz="3200" spc="-5" dirty="0"/>
              <a:t>Moors)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" y="4331665"/>
            <a:ext cx="8227059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  <a:tab pos="5455285" algn="l"/>
              </a:tabLst>
            </a:pPr>
            <a:r>
              <a:rPr sz="3200" b="1" spc="-5" dirty="0">
                <a:latin typeface="Garamond"/>
                <a:cs typeface="Garamond"/>
              </a:rPr>
              <a:t>6.	</a:t>
            </a:r>
            <a:r>
              <a:rPr sz="3200" b="1" dirty="0">
                <a:latin typeface="Garamond"/>
                <a:cs typeface="Garamond"/>
              </a:rPr>
              <a:t>The rise of </a:t>
            </a:r>
            <a:r>
              <a:rPr sz="3200" b="1" spc="-5" dirty="0">
                <a:latin typeface="Garamond"/>
                <a:cs typeface="Garamond"/>
              </a:rPr>
              <a:t>the</a:t>
            </a:r>
            <a:r>
              <a:rPr sz="3200" b="1" spc="-10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middle</a:t>
            </a:r>
            <a:r>
              <a:rPr sz="3200" b="1" spc="0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class	</a:t>
            </a:r>
            <a:r>
              <a:rPr sz="3200" dirty="0">
                <a:latin typeface="Garamond"/>
                <a:cs typeface="Garamond"/>
              </a:rPr>
              <a:t>- contributed to</a:t>
            </a:r>
            <a:r>
              <a:rPr sz="3200" spc="-8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a</a:t>
            </a:r>
            <a:endParaRPr sz="3200">
              <a:latin typeface="Garamond"/>
              <a:cs typeface="Garamond"/>
            </a:endParaRPr>
          </a:p>
          <a:p>
            <a:pPr marL="527685">
              <a:lnSpc>
                <a:spcPct val="100000"/>
              </a:lnSpc>
            </a:pPr>
            <a:r>
              <a:rPr sz="3200" dirty="0">
                <a:latin typeface="Garamond"/>
                <a:cs typeface="Garamond"/>
              </a:rPr>
              <a:t>growing merchant class </a:t>
            </a:r>
            <a:r>
              <a:rPr sz="3200" spc="-5" dirty="0">
                <a:latin typeface="Garamond"/>
                <a:cs typeface="Garamond"/>
              </a:rPr>
              <a:t>and </a:t>
            </a:r>
            <a:r>
              <a:rPr sz="3200" dirty="0">
                <a:latin typeface="Garamond"/>
                <a:cs typeface="Garamond"/>
              </a:rPr>
              <a:t>tax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base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81075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981075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980947"/>
            <a:ext cx="806005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3200" b="1" spc="-5" dirty="0">
                <a:latin typeface="Garamond"/>
                <a:cs typeface="Garamond"/>
              </a:rPr>
              <a:t>7.	</a:t>
            </a:r>
            <a:r>
              <a:rPr sz="3200" b="1" dirty="0">
                <a:latin typeface="Garamond"/>
                <a:cs typeface="Garamond"/>
              </a:rPr>
              <a:t>Technological </a:t>
            </a:r>
            <a:r>
              <a:rPr sz="3200" b="1" spc="-5" dirty="0">
                <a:latin typeface="Garamond"/>
                <a:cs typeface="Garamond"/>
              </a:rPr>
              <a:t>advances </a:t>
            </a:r>
            <a:r>
              <a:rPr sz="3200" dirty="0"/>
              <a:t>-</a:t>
            </a:r>
            <a:r>
              <a:rPr sz="3200" spc="-40" dirty="0"/>
              <a:t> </a:t>
            </a:r>
            <a:r>
              <a:rPr sz="3200" spc="-5" dirty="0"/>
              <a:t>compass,</a:t>
            </a:r>
            <a:r>
              <a:rPr sz="3200" spc="-10" dirty="0"/>
              <a:t> </a:t>
            </a:r>
            <a:r>
              <a:rPr sz="3200" spc="-5" dirty="0"/>
              <a:t>astrolabe, </a:t>
            </a:r>
            <a:r>
              <a:rPr sz="3200" dirty="0"/>
              <a:t> </a:t>
            </a:r>
            <a:r>
              <a:rPr sz="3200" spc="-5" dirty="0"/>
              <a:t>caravel, lateen sail, printing press </a:t>
            </a:r>
            <a:r>
              <a:rPr sz="3200" dirty="0"/>
              <a:t>- </a:t>
            </a:r>
            <a:r>
              <a:rPr sz="3200" spc="-5" dirty="0"/>
              <a:t>all </a:t>
            </a:r>
            <a:r>
              <a:rPr sz="3200" dirty="0"/>
              <a:t>made  </a:t>
            </a:r>
            <a:r>
              <a:rPr sz="3200" spc="-5" dirty="0"/>
              <a:t>sailing </a:t>
            </a:r>
            <a:r>
              <a:rPr sz="3200" dirty="0"/>
              <a:t>more</a:t>
            </a:r>
            <a:r>
              <a:rPr sz="3200" spc="-25" dirty="0"/>
              <a:t> </a:t>
            </a:r>
            <a:r>
              <a:rPr sz="3200" spc="-5" dirty="0"/>
              <a:t>predictable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541777"/>
            <a:ext cx="773557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3200" b="1" spc="-5" dirty="0">
                <a:latin typeface="Garamond"/>
                <a:cs typeface="Garamond"/>
              </a:rPr>
              <a:t>8.	Renaissance </a:t>
            </a:r>
            <a:r>
              <a:rPr sz="3200" b="1" dirty="0">
                <a:latin typeface="Garamond"/>
                <a:cs typeface="Garamond"/>
              </a:rPr>
              <a:t>spirit –</a:t>
            </a:r>
            <a:r>
              <a:rPr sz="3200" b="1" spc="-3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intellectual</a:t>
            </a:r>
            <a:r>
              <a:rPr sz="3200" spc="2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unrest,  </a:t>
            </a:r>
            <a:r>
              <a:rPr sz="3200" spc="-5" dirty="0">
                <a:latin typeface="Garamond"/>
                <a:cs typeface="Garamond"/>
              </a:rPr>
              <a:t>philosophy </a:t>
            </a:r>
            <a:r>
              <a:rPr sz="3200" dirty="0">
                <a:latin typeface="Garamond"/>
                <a:cs typeface="Garamond"/>
              </a:rPr>
              <a:t>of </a:t>
            </a:r>
            <a:r>
              <a:rPr sz="3200" spc="-5" dirty="0">
                <a:latin typeface="Garamond"/>
                <a:cs typeface="Garamond"/>
              </a:rPr>
              <a:t>Humanism, challenged existing  notions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09800" y="4705350"/>
            <a:ext cx="2124075" cy="2152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48200" y="4648200"/>
            <a:ext cx="2393950" cy="2209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621276"/>
            <a:ext cx="1752600" cy="2236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86600" y="4241800"/>
            <a:ext cx="2057398" cy="2616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600200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1600200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9740" y="1600022"/>
            <a:ext cx="8030209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3200" b="1" spc="-5" dirty="0">
                <a:latin typeface="Garamond"/>
                <a:cs typeface="Garamond"/>
              </a:rPr>
              <a:t>9.	Missionary </a:t>
            </a:r>
            <a:r>
              <a:rPr sz="3200" b="1" dirty="0">
                <a:latin typeface="Garamond"/>
                <a:cs typeface="Garamond"/>
              </a:rPr>
              <a:t>zeal </a:t>
            </a:r>
            <a:r>
              <a:rPr sz="3200" dirty="0"/>
              <a:t>–</a:t>
            </a:r>
            <a:r>
              <a:rPr sz="3200" spc="-5" dirty="0"/>
              <a:t> Protestant</a:t>
            </a:r>
            <a:r>
              <a:rPr sz="3200" spc="5" dirty="0"/>
              <a:t> </a:t>
            </a:r>
            <a:r>
              <a:rPr sz="3200" spc="-5" dirty="0"/>
              <a:t>Reformation </a:t>
            </a:r>
            <a:r>
              <a:rPr sz="3200" dirty="0"/>
              <a:t> (beginning </a:t>
            </a:r>
            <a:r>
              <a:rPr sz="3200" spc="-5" dirty="0"/>
              <a:t>in 1517) led </a:t>
            </a:r>
            <a:r>
              <a:rPr sz="3200" dirty="0"/>
              <a:t>to </a:t>
            </a:r>
            <a:r>
              <a:rPr sz="3200" spc="-5" dirty="0"/>
              <a:t>religious </a:t>
            </a:r>
            <a:r>
              <a:rPr sz="3200" dirty="0"/>
              <a:t>competition  </a:t>
            </a:r>
            <a:r>
              <a:rPr sz="3200" spc="-5" dirty="0"/>
              <a:t>in</a:t>
            </a:r>
            <a:r>
              <a:rPr sz="3200" spc="-75" dirty="0"/>
              <a:t> </a:t>
            </a:r>
            <a:r>
              <a:rPr sz="3200" spc="-5" dirty="0"/>
              <a:t>Europe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0721" y="787654"/>
            <a:ext cx="291007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/>
              <a:t>Warm up </a:t>
            </a:r>
            <a:endParaRPr sz="4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1418971" y="2045335"/>
            <a:ext cx="6932295" cy="217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4400" dirty="0">
                <a:latin typeface="Garamond"/>
                <a:cs typeface="Garamond"/>
              </a:rPr>
              <a:t>List the motives </a:t>
            </a:r>
            <a:r>
              <a:rPr sz="4400" spc="-5" dirty="0">
                <a:latin typeface="Garamond"/>
                <a:cs typeface="Garamond"/>
              </a:rPr>
              <a:t>for</a:t>
            </a:r>
            <a:r>
              <a:rPr sz="4400" spc="-50" dirty="0">
                <a:latin typeface="Garamond"/>
                <a:cs typeface="Garamond"/>
              </a:rPr>
              <a:t> </a:t>
            </a:r>
            <a:r>
              <a:rPr sz="4400" dirty="0">
                <a:latin typeface="Garamond"/>
                <a:cs typeface="Garamond"/>
              </a:rPr>
              <a:t>European</a:t>
            </a:r>
            <a:endParaRPr sz="4400">
              <a:latin typeface="Garamond"/>
              <a:cs typeface="Garamond"/>
            </a:endParaRPr>
          </a:p>
          <a:p>
            <a:pPr marL="354965">
              <a:lnSpc>
                <a:spcPct val="100000"/>
              </a:lnSpc>
            </a:pPr>
            <a:r>
              <a:rPr sz="4400" spc="-5" dirty="0">
                <a:latin typeface="Garamond"/>
                <a:cs typeface="Garamond"/>
              </a:rPr>
              <a:t>Exploration!</a:t>
            </a:r>
            <a:endParaRPr sz="4400">
              <a:latin typeface="Garamond"/>
              <a:cs typeface="Garamond"/>
            </a:endParaRPr>
          </a:p>
          <a:p>
            <a:pPr marL="355600" indent="-342900">
              <a:lnSpc>
                <a:spcPct val="100000"/>
              </a:lnSpc>
              <a:spcBef>
                <a:spcPts val="1055"/>
              </a:spcBef>
              <a:buChar char="•"/>
              <a:tabLst>
                <a:tab pos="355600" algn="l"/>
              </a:tabLst>
            </a:pPr>
            <a:r>
              <a:rPr sz="4400" spc="-5" dirty="0">
                <a:latin typeface="Garamond"/>
                <a:cs typeface="Garamond"/>
              </a:rPr>
              <a:t>(hint..there are</a:t>
            </a:r>
            <a:r>
              <a:rPr sz="4400" dirty="0">
                <a:latin typeface="Garamond"/>
                <a:cs typeface="Garamond"/>
              </a:rPr>
              <a:t> </a:t>
            </a:r>
            <a:r>
              <a:rPr sz="4400" spc="-5" dirty="0">
                <a:latin typeface="Garamond"/>
                <a:cs typeface="Garamond"/>
              </a:rPr>
              <a:t>nine)</a:t>
            </a:r>
            <a:endParaRPr sz="4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80147" y="2214372"/>
            <a:ext cx="557783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04800" y="411226"/>
            <a:ext cx="8145780" cy="139192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b="1" u="sng" spc="-5" dirty="0">
                <a:solidFill>
                  <a:srgbClr val="FF0000"/>
                </a:solidFill>
              </a:rPr>
              <a:t>Essential </a:t>
            </a:r>
            <a:r>
              <a:rPr sz="3200" b="1" u="sng" dirty="0">
                <a:solidFill>
                  <a:srgbClr val="FF0000"/>
                </a:solidFill>
              </a:rPr>
              <a:t>Question: </a:t>
            </a:r>
            <a:r>
              <a:rPr sz="3200" b="1" u="sng" spc="-5" dirty="0">
                <a:solidFill>
                  <a:srgbClr val="FF0000"/>
                </a:solidFill>
              </a:rPr>
              <a:t>What are </a:t>
            </a:r>
            <a:r>
              <a:rPr sz="3200" b="1" u="sng" dirty="0">
                <a:solidFill>
                  <a:srgbClr val="FF0000"/>
                </a:solidFill>
              </a:rPr>
              <a:t>the </a:t>
            </a:r>
            <a:r>
              <a:rPr sz="3200" b="1" u="sng" spc="-5" dirty="0">
                <a:solidFill>
                  <a:srgbClr val="FF0000"/>
                </a:solidFill>
              </a:rPr>
              <a:t>similarities </a:t>
            </a:r>
            <a:r>
              <a:rPr sz="3200" b="1" u="sng" dirty="0">
                <a:solidFill>
                  <a:srgbClr val="FF0000"/>
                </a:solidFill>
              </a:rPr>
              <a:t>&amp;  </a:t>
            </a:r>
            <a:r>
              <a:rPr sz="3200" b="1" u="sng" spc="-5" dirty="0">
                <a:solidFill>
                  <a:srgbClr val="FF0000"/>
                </a:solidFill>
              </a:rPr>
              <a:t>differences among </a:t>
            </a:r>
            <a:r>
              <a:rPr sz="3200" b="1" u="sng" dirty="0">
                <a:solidFill>
                  <a:srgbClr val="FF0000"/>
                </a:solidFill>
              </a:rPr>
              <a:t>the </a:t>
            </a:r>
            <a:r>
              <a:rPr sz="3200" b="1" u="sng" spc="-5" dirty="0">
                <a:solidFill>
                  <a:srgbClr val="FF0000"/>
                </a:solidFill>
              </a:rPr>
              <a:t>Spanish, French, </a:t>
            </a:r>
            <a:r>
              <a:rPr sz="3200" b="1" u="sng" dirty="0">
                <a:solidFill>
                  <a:srgbClr val="FF0000"/>
                </a:solidFill>
              </a:rPr>
              <a:t>&amp; British  </a:t>
            </a:r>
            <a:r>
              <a:rPr sz="3200" b="1" u="sng" spc="-5" dirty="0">
                <a:solidFill>
                  <a:srgbClr val="FF0000"/>
                </a:solidFill>
              </a:rPr>
              <a:t>patterns of colonization in</a:t>
            </a:r>
            <a:r>
              <a:rPr sz="3200" b="1" u="sng" spc="25" dirty="0">
                <a:solidFill>
                  <a:srgbClr val="FF0000"/>
                </a:solidFill>
              </a:rPr>
              <a:t> </a:t>
            </a:r>
            <a:r>
              <a:rPr sz="3200" b="1" u="sng" spc="-5" dirty="0">
                <a:solidFill>
                  <a:srgbClr val="FF0000"/>
                </a:solidFill>
              </a:rPr>
              <a:t>America?</a:t>
            </a:r>
            <a:endParaRPr sz="32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6305" algn="ct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America </a:t>
            </a:r>
            <a:r>
              <a:rPr dirty="0"/>
              <a:t>Prior to</a:t>
            </a:r>
            <a:r>
              <a:rPr spc="-5" dirty="0"/>
              <a:t> </a:t>
            </a:r>
            <a:r>
              <a:rPr spc="-10" dirty="0"/>
              <a:t>the</a:t>
            </a:r>
          </a:p>
          <a:p>
            <a:pPr marL="909955" algn="ctr">
              <a:lnSpc>
                <a:spcPct val="100000"/>
              </a:lnSpc>
            </a:pPr>
            <a:r>
              <a:rPr spc="-5" dirty="0"/>
              <a:t>Arrival of</a:t>
            </a:r>
            <a:r>
              <a:rPr spc="-85" dirty="0"/>
              <a:t> </a:t>
            </a:r>
            <a:r>
              <a:rPr spc="-5" dirty="0"/>
              <a:t>Europeans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4517" y="377393"/>
            <a:ext cx="62255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heavy" spc="-20" dirty="0">
                <a:latin typeface="Garamond"/>
                <a:cs typeface="Garamond"/>
              </a:rPr>
              <a:t>Native</a:t>
            </a:r>
            <a:r>
              <a:rPr sz="3600" b="1" u="heavy" spc="-100" dirty="0">
                <a:latin typeface="Garamond"/>
                <a:cs typeface="Garamond"/>
              </a:rPr>
              <a:t> </a:t>
            </a:r>
            <a:r>
              <a:rPr sz="3600" b="1" u="heavy" dirty="0">
                <a:latin typeface="Garamond"/>
                <a:cs typeface="Garamond"/>
              </a:rPr>
              <a:t>Americans/Amerindians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4517" y="1200658"/>
            <a:ext cx="6884670" cy="498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spc="-20" dirty="0">
                <a:latin typeface="Garamond"/>
                <a:cs typeface="Garamond"/>
              </a:rPr>
              <a:t>Population: </a:t>
            </a:r>
            <a:r>
              <a:rPr sz="3600" spc="-5" dirty="0">
                <a:latin typeface="Garamond"/>
                <a:cs typeface="Garamond"/>
              </a:rPr>
              <a:t>perhaps </a:t>
            </a:r>
            <a:r>
              <a:rPr sz="3600" dirty="0">
                <a:latin typeface="Garamond"/>
                <a:cs typeface="Garamond"/>
              </a:rPr>
              <a:t>100</a:t>
            </a:r>
            <a:r>
              <a:rPr sz="3600" spc="-5" dirty="0">
                <a:latin typeface="Garamond"/>
                <a:cs typeface="Garamond"/>
              </a:rPr>
              <a:t> million</a:t>
            </a:r>
            <a:endParaRPr sz="3600">
              <a:latin typeface="Garamond"/>
              <a:cs typeface="Garamond"/>
            </a:endParaRPr>
          </a:p>
          <a:p>
            <a:pPr marL="584200">
              <a:lnSpc>
                <a:spcPct val="100000"/>
              </a:lnSpc>
            </a:pPr>
            <a:r>
              <a:rPr sz="3600" spc="-30" dirty="0">
                <a:latin typeface="Garamond"/>
                <a:cs typeface="Garamond"/>
              </a:rPr>
              <a:t>by </a:t>
            </a:r>
            <a:r>
              <a:rPr sz="3600" dirty="0">
                <a:latin typeface="Garamond"/>
                <a:cs typeface="Garamond"/>
              </a:rPr>
              <a:t>1500</a:t>
            </a:r>
            <a:r>
              <a:rPr sz="3600" spc="-60" dirty="0">
                <a:latin typeface="Garamond"/>
                <a:cs typeface="Garamond"/>
              </a:rPr>
              <a:t> </a:t>
            </a:r>
            <a:r>
              <a:rPr sz="3600" spc="-5" dirty="0">
                <a:latin typeface="Garamond"/>
                <a:cs typeface="Garamond"/>
              </a:rPr>
              <a:t>CE</a:t>
            </a:r>
            <a:endParaRPr sz="3600">
              <a:latin typeface="Garamond"/>
              <a:cs typeface="Garamond"/>
            </a:endParaRPr>
          </a:p>
          <a:p>
            <a:pPr marL="584200" marR="5080" indent="-571500">
              <a:lnSpc>
                <a:spcPct val="100000"/>
              </a:lnSpc>
              <a:spcBef>
                <a:spcPts val="2155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spc="-10" dirty="0">
                <a:latin typeface="Garamond"/>
                <a:cs typeface="Garamond"/>
              </a:rPr>
              <a:t>Arrived </a:t>
            </a:r>
            <a:r>
              <a:rPr sz="3600" spc="-5" dirty="0">
                <a:latin typeface="Garamond"/>
                <a:cs typeface="Garamond"/>
              </a:rPr>
              <a:t>as </a:t>
            </a:r>
            <a:r>
              <a:rPr sz="3600" dirty="0">
                <a:latin typeface="Garamond"/>
                <a:cs typeface="Garamond"/>
              </a:rPr>
              <a:t>early </a:t>
            </a:r>
            <a:r>
              <a:rPr sz="3600" spc="-5" dirty="0">
                <a:latin typeface="Garamond"/>
                <a:cs typeface="Garamond"/>
              </a:rPr>
              <a:t>as </a:t>
            </a:r>
            <a:r>
              <a:rPr sz="3600" dirty="0">
                <a:latin typeface="Garamond"/>
                <a:cs typeface="Garamond"/>
              </a:rPr>
              <a:t>33,000 BCE:  </a:t>
            </a:r>
            <a:r>
              <a:rPr sz="3600" b="1" spc="-5" dirty="0">
                <a:latin typeface="Garamond"/>
                <a:cs typeface="Garamond"/>
              </a:rPr>
              <a:t>Bering Land Bridge </a:t>
            </a:r>
            <a:r>
              <a:rPr sz="3600" spc="-5" dirty="0">
                <a:latin typeface="Garamond"/>
                <a:cs typeface="Garamond"/>
              </a:rPr>
              <a:t>(</a:t>
            </a:r>
            <a:r>
              <a:rPr sz="3600" b="1" spc="-5" dirty="0">
                <a:latin typeface="Garamond"/>
                <a:cs typeface="Garamond"/>
              </a:rPr>
              <a:t>Beringia</a:t>
            </a:r>
            <a:r>
              <a:rPr sz="3600" spc="-5" dirty="0">
                <a:latin typeface="Garamond"/>
                <a:cs typeface="Garamond"/>
              </a:rPr>
              <a:t>) is  </a:t>
            </a:r>
            <a:r>
              <a:rPr sz="3600" dirty="0">
                <a:latin typeface="Garamond"/>
                <a:cs typeface="Garamond"/>
              </a:rPr>
              <a:t>the most </a:t>
            </a:r>
            <a:r>
              <a:rPr sz="3600" spc="-10" dirty="0">
                <a:latin typeface="Garamond"/>
                <a:cs typeface="Garamond"/>
              </a:rPr>
              <a:t>likely </a:t>
            </a:r>
            <a:r>
              <a:rPr sz="3600" spc="-5" dirty="0">
                <a:latin typeface="Garamond"/>
                <a:cs typeface="Garamond"/>
              </a:rPr>
              <a:t>route </a:t>
            </a:r>
            <a:r>
              <a:rPr sz="3600" spc="-15" dirty="0">
                <a:latin typeface="Garamond"/>
                <a:cs typeface="Garamond"/>
              </a:rPr>
              <a:t>taken </a:t>
            </a:r>
            <a:r>
              <a:rPr sz="3600" spc="-30" dirty="0">
                <a:latin typeface="Garamond"/>
                <a:cs typeface="Garamond"/>
              </a:rPr>
              <a:t>by </a:t>
            </a:r>
            <a:r>
              <a:rPr sz="3600" spc="-5" dirty="0">
                <a:latin typeface="Garamond"/>
                <a:cs typeface="Garamond"/>
              </a:rPr>
              <a:t>early  Amerindians</a:t>
            </a:r>
            <a:endParaRPr sz="3600">
              <a:latin typeface="Garamond"/>
              <a:cs typeface="Garamond"/>
            </a:endParaRPr>
          </a:p>
          <a:p>
            <a:pPr marL="584200" marR="261620" indent="-571500">
              <a:lnSpc>
                <a:spcPct val="100000"/>
              </a:lnSpc>
              <a:spcBef>
                <a:spcPts val="2325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dirty="0">
                <a:latin typeface="Times New Roman"/>
                <a:cs typeface="Times New Roman"/>
              </a:rPr>
              <a:t>By 8,000 BCE, </a:t>
            </a:r>
            <a:r>
              <a:rPr sz="3600" spc="-5" dirty="0">
                <a:latin typeface="Times New Roman"/>
                <a:cs typeface="Times New Roman"/>
              </a:rPr>
              <a:t>Amerindians  reached the tip of South</a:t>
            </a:r>
            <a:r>
              <a:rPr sz="3600" spc="-15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America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143000"/>
            <a:ext cx="8488299" cy="5714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</a:ln>
        </p:spPr>
        <p:txBody>
          <a:bodyPr vert="horz" wrap="square" lIns="0" tIns="186055" rIns="0" bIns="0" rtlCol="0">
            <a:spAutoFit/>
          </a:bodyPr>
          <a:lstStyle/>
          <a:p>
            <a:pPr marL="1760855">
              <a:lnSpc>
                <a:spcPct val="100000"/>
              </a:lnSpc>
              <a:spcBef>
                <a:spcPts val="1465"/>
              </a:spcBef>
            </a:pPr>
            <a:r>
              <a:rPr sz="4400" dirty="0"/>
              <a:t>Bering </a:t>
            </a:r>
            <a:r>
              <a:rPr sz="4400" spc="-5" dirty="0"/>
              <a:t>Land</a:t>
            </a:r>
            <a:r>
              <a:rPr sz="4400" spc="-70" dirty="0"/>
              <a:t> </a:t>
            </a:r>
            <a:r>
              <a:rPr sz="4400" dirty="0"/>
              <a:t>Bridge</a:t>
            </a:r>
            <a:endParaRPr sz="4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4476" y="797051"/>
            <a:ext cx="5254752" cy="5993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5625" y="212788"/>
            <a:ext cx="6172200" cy="586105"/>
          </a:xfrm>
          <a:custGeom>
            <a:avLst/>
            <a:gdLst/>
            <a:ahLst/>
            <a:cxnLst/>
            <a:rect l="l" t="t" r="r" b="b"/>
            <a:pathLst>
              <a:path w="6172200" h="586105">
                <a:moveTo>
                  <a:pt x="0" y="585787"/>
                </a:moveTo>
                <a:lnTo>
                  <a:pt x="6172200" y="585787"/>
                </a:lnTo>
                <a:lnTo>
                  <a:pt x="6172200" y="0"/>
                </a:lnTo>
                <a:lnTo>
                  <a:pt x="0" y="0"/>
                </a:lnTo>
                <a:lnTo>
                  <a:pt x="0" y="58578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90013" y="232029"/>
            <a:ext cx="50431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Times New Roman"/>
                <a:cs typeface="Times New Roman"/>
              </a:rPr>
              <a:t>Native American</a:t>
            </a:r>
            <a:r>
              <a:rPr sz="3200" spc="-2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Sub-Cultures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65023"/>
            <a:ext cx="702500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0" marR="5080" indent="-838835">
              <a:lnSpc>
                <a:spcPct val="100000"/>
              </a:lnSpc>
              <a:spcBef>
                <a:spcPts val="100"/>
              </a:spcBef>
              <a:tabLst>
                <a:tab pos="2692400" algn="l"/>
              </a:tabLst>
            </a:pPr>
            <a:r>
              <a:rPr sz="3600" spc="-5" dirty="0"/>
              <a:t>Most </a:t>
            </a:r>
            <a:r>
              <a:rPr sz="3600" dirty="0"/>
              <a:t>developed </a:t>
            </a:r>
            <a:r>
              <a:rPr sz="3600" spc="-5" dirty="0"/>
              <a:t>civilizations (sedentary  societies)	located</a:t>
            </a:r>
            <a:r>
              <a:rPr sz="3600" spc="-45" dirty="0"/>
              <a:t> </a:t>
            </a:r>
            <a:r>
              <a:rPr sz="3600" dirty="0"/>
              <a:t>in</a:t>
            </a:r>
            <a:r>
              <a:rPr sz="3600" spc="-50" dirty="0"/>
              <a:t> </a:t>
            </a:r>
            <a:r>
              <a:rPr sz="3600" spc="-5" dirty="0"/>
              <a:t>MesoAmerica  and South America: </a:t>
            </a:r>
            <a:r>
              <a:rPr sz="3600" b="1" spc="-5" dirty="0">
                <a:latin typeface="Garamond"/>
                <a:cs typeface="Garamond"/>
              </a:rPr>
              <a:t>Aztecs, </a:t>
            </a:r>
            <a:r>
              <a:rPr sz="3600" b="1" dirty="0">
                <a:latin typeface="Garamond"/>
                <a:cs typeface="Garamond"/>
              </a:rPr>
              <a:t>Mayans,  Incas</a:t>
            </a:r>
            <a:endParaRPr sz="3600" dirty="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24330" y="2362200"/>
            <a:ext cx="6772275" cy="4156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8992" y="250901"/>
            <a:ext cx="6818630" cy="10246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790"/>
              </a:lnSpc>
              <a:spcBef>
                <a:spcPts val="105"/>
              </a:spcBef>
              <a:tabLst>
                <a:tab pos="4875530" algn="l"/>
              </a:tabLst>
            </a:pPr>
            <a:r>
              <a:rPr sz="3200" b="1" dirty="0">
                <a:latin typeface="Garamond"/>
                <a:cs typeface="Garamond"/>
              </a:rPr>
              <a:t>BIG</a:t>
            </a:r>
            <a:r>
              <a:rPr sz="3200" b="1" spc="-5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PICTURE</a:t>
            </a:r>
            <a:r>
              <a:rPr sz="3200" b="1" spc="-30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THEMES:	</a:t>
            </a:r>
            <a:r>
              <a:rPr lang="en-US" sz="3200" b="1" dirty="0">
                <a:latin typeface="Garamond"/>
                <a:cs typeface="Garamond"/>
              </a:rPr>
              <a:t/>
            </a:r>
            <a:br>
              <a:rPr lang="en-US" sz="3200" b="1" dirty="0">
                <a:latin typeface="Garamond"/>
                <a:cs typeface="Garamond"/>
              </a:rPr>
            </a:br>
            <a:r>
              <a:rPr lang="en-US" sz="3200" b="1" dirty="0">
                <a:latin typeface="Garamond"/>
                <a:cs typeface="Garamond"/>
              </a:rPr>
              <a:t>Chapter 1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298194" y="1752422"/>
            <a:ext cx="7503159" cy="344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26364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Garamond"/>
                <a:cs typeface="Garamond"/>
              </a:rPr>
              <a:t>1. The New </a:t>
            </a:r>
            <a:r>
              <a:rPr sz="3200" spc="-5" dirty="0">
                <a:latin typeface="Garamond"/>
                <a:cs typeface="Garamond"/>
              </a:rPr>
              <a:t>World, before Columbus, </a:t>
            </a:r>
            <a:r>
              <a:rPr sz="3200" dirty="0">
                <a:latin typeface="Garamond"/>
                <a:cs typeface="Garamond"/>
              </a:rPr>
              <a:t>there  were </a:t>
            </a:r>
            <a:r>
              <a:rPr sz="3200" spc="-5" dirty="0">
                <a:latin typeface="Garamond"/>
                <a:cs typeface="Garamond"/>
              </a:rPr>
              <a:t>many different </a:t>
            </a:r>
            <a:r>
              <a:rPr sz="3200" dirty="0">
                <a:latin typeface="Garamond"/>
                <a:cs typeface="Garamond"/>
              </a:rPr>
              <a:t>Native </a:t>
            </a:r>
            <a:r>
              <a:rPr sz="3200" spc="-5" dirty="0">
                <a:latin typeface="Garamond"/>
                <a:cs typeface="Garamond"/>
              </a:rPr>
              <a:t>American tribes.  These people </a:t>
            </a:r>
            <a:r>
              <a:rPr sz="3200" dirty="0">
                <a:latin typeface="Garamond"/>
                <a:cs typeface="Garamond"/>
              </a:rPr>
              <a:t>were very diverse. In what’s  today the </a:t>
            </a:r>
            <a:r>
              <a:rPr sz="3200" spc="-5" dirty="0">
                <a:latin typeface="Garamond"/>
                <a:cs typeface="Garamond"/>
              </a:rPr>
              <a:t>U.S., there </a:t>
            </a:r>
            <a:r>
              <a:rPr sz="3200" dirty="0">
                <a:latin typeface="Garamond"/>
                <a:cs typeface="Garamond"/>
              </a:rPr>
              <a:t>were </a:t>
            </a:r>
            <a:r>
              <a:rPr sz="3200" spc="-10" dirty="0">
                <a:latin typeface="Garamond"/>
                <a:cs typeface="Garamond"/>
              </a:rPr>
              <a:t>an </a:t>
            </a:r>
            <a:r>
              <a:rPr sz="3200" dirty="0">
                <a:latin typeface="Garamond"/>
                <a:cs typeface="Garamond"/>
              </a:rPr>
              <a:t>estimated</a:t>
            </a:r>
            <a:r>
              <a:rPr sz="3200" spc="-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400</a:t>
            </a:r>
            <a:endParaRPr sz="3200">
              <a:latin typeface="Garamond"/>
              <a:cs typeface="Garamond"/>
            </a:endParaRPr>
          </a:p>
          <a:p>
            <a:pPr marL="355600" marR="5080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tribes, often speaking </a:t>
            </a:r>
            <a:r>
              <a:rPr sz="3200" dirty="0">
                <a:latin typeface="Garamond"/>
                <a:cs typeface="Garamond"/>
              </a:rPr>
              <a:t>different </a:t>
            </a:r>
            <a:r>
              <a:rPr sz="3200" spc="-5" dirty="0">
                <a:latin typeface="Garamond"/>
                <a:cs typeface="Garamond"/>
              </a:rPr>
              <a:t>languages. </a:t>
            </a:r>
            <a:r>
              <a:rPr sz="3200" dirty="0">
                <a:latin typeface="Garamond"/>
                <a:cs typeface="Garamond"/>
              </a:rPr>
              <a:t>It’s  </a:t>
            </a:r>
            <a:r>
              <a:rPr sz="3200" spc="-5" dirty="0">
                <a:latin typeface="Garamond"/>
                <a:cs typeface="Garamond"/>
              </a:rPr>
              <a:t>inaccurate </a:t>
            </a:r>
            <a:r>
              <a:rPr sz="3200" dirty="0">
                <a:latin typeface="Garamond"/>
                <a:cs typeface="Garamond"/>
              </a:rPr>
              <a:t>to think of </a:t>
            </a:r>
            <a:r>
              <a:rPr sz="3200" spc="-5" dirty="0">
                <a:latin typeface="Garamond"/>
                <a:cs typeface="Garamond"/>
              </a:rPr>
              <a:t>“Indians” </a:t>
            </a:r>
            <a:r>
              <a:rPr sz="3200" spc="-10" dirty="0">
                <a:latin typeface="Garamond"/>
                <a:cs typeface="Garamond"/>
              </a:rPr>
              <a:t>as </a:t>
            </a:r>
            <a:r>
              <a:rPr sz="3200" dirty="0">
                <a:latin typeface="Garamond"/>
                <a:cs typeface="Garamond"/>
              </a:rPr>
              <a:t>a  </a:t>
            </a:r>
            <a:r>
              <a:rPr sz="3200" spc="-5" dirty="0">
                <a:latin typeface="Garamond"/>
                <a:cs typeface="Garamond"/>
              </a:rPr>
              <a:t>homogeneous</a:t>
            </a:r>
            <a:r>
              <a:rPr sz="3200" spc="-6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group.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2045" y="606298"/>
            <a:ext cx="2117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0000"/>
                </a:solidFill>
                <a:latin typeface="Garamond"/>
                <a:cs typeface="Garamond"/>
              </a:rPr>
              <a:t>Exceptions: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6445" y="1481455"/>
            <a:ext cx="207263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1.</a:t>
            </a:r>
            <a:r>
              <a:rPr sz="4400" spc="-90" dirty="0"/>
              <a:t> </a:t>
            </a:r>
            <a:r>
              <a:rPr sz="4400" dirty="0"/>
              <a:t>Pueblo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2806445" y="2161392"/>
            <a:ext cx="6245225" cy="3592829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441325" indent="-428625">
              <a:lnSpc>
                <a:spcPct val="100000"/>
              </a:lnSpc>
              <a:spcBef>
                <a:spcPts val="2255"/>
              </a:spcBef>
              <a:buAutoNum type="arabicPeriod" startAt="2"/>
              <a:tabLst>
                <a:tab pos="441959" algn="l"/>
              </a:tabLst>
            </a:pPr>
            <a:r>
              <a:rPr sz="3600" spc="-5" dirty="0">
                <a:latin typeface="Garamond"/>
                <a:cs typeface="Garamond"/>
              </a:rPr>
              <a:t>Moundbuilders </a:t>
            </a:r>
            <a:r>
              <a:rPr sz="3600" dirty="0">
                <a:latin typeface="Garamond"/>
                <a:cs typeface="Garamond"/>
              </a:rPr>
              <a:t>&amp;</a:t>
            </a:r>
            <a:r>
              <a:rPr sz="3600" spc="-20" dirty="0">
                <a:latin typeface="Garamond"/>
                <a:cs typeface="Garamond"/>
              </a:rPr>
              <a:t> </a:t>
            </a:r>
            <a:r>
              <a:rPr sz="3600" spc="-5" dirty="0">
                <a:latin typeface="Garamond"/>
                <a:cs typeface="Garamond"/>
              </a:rPr>
              <a:t>Mississippians</a:t>
            </a:r>
            <a:endParaRPr sz="3600">
              <a:latin typeface="Garamond"/>
              <a:cs typeface="Garamond"/>
            </a:endParaRPr>
          </a:p>
          <a:p>
            <a:pPr marL="441959" indent="-429259">
              <a:lnSpc>
                <a:spcPct val="100000"/>
              </a:lnSpc>
              <a:spcBef>
                <a:spcPts val="2155"/>
              </a:spcBef>
              <a:buAutoNum type="arabicPeriod" startAt="2"/>
              <a:tabLst>
                <a:tab pos="442595" algn="l"/>
              </a:tabLst>
            </a:pPr>
            <a:r>
              <a:rPr sz="3600" spc="-5" dirty="0">
                <a:latin typeface="Garamond"/>
                <a:cs typeface="Garamond"/>
              </a:rPr>
              <a:t>Southeast: </a:t>
            </a:r>
            <a:r>
              <a:rPr sz="3600" spc="-20" dirty="0">
                <a:latin typeface="Garamond"/>
                <a:cs typeface="Garamond"/>
              </a:rPr>
              <a:t>Creeks,</a:t>
            </a:r>
            <a:r>
              <a:rPr sz="3600" spc="-35" dirty="0">
                <a:latin typeface="Garamond"/>
                <a:cs typeface="Garamond"/>
              </a:rPr>
              <a:t> </a:t>
            </a:r>
            <a:r>
              <a:rPr sz="3600" spc="-60" dirty="0">
                <a:latin typeface="Garamond"/>
                <a:cs typeface="Garamond"/>
              </a:rPr>
              <a:t>Choctaw,</a:t>
            </a:r>
            <a:endParaRPr sz="3600">
              <a:latin typeface="Garamond"/>
              <a:cs typeface="Garamond"/>
            </a:endParaRPr>
          </a:p>
          <a:p>
            <a:pPr marL="469900">
              <a:lnSpc>
                <a:spcPct val="100000"/>
              </a:lnSpc>
            </a:pPr>
            <a:r>
              <a:rPr sz="3600" spc="-5" dirty="0">
                <a:latin typeface="Garamond"/>
                <a:cs typeface="Garamond"/>
              </a:rPr>
              <a:t>Cherokee</a:t>
            </a:r>
            <a:endParaRPr sz="3600">
              <a:latin typeface="Garamond"/>
              <a:cs typeface="Garamond"/>
            </a:endParaRPr>
          </a:p>
          <a:p>
            <a:pPr marL="441325" indent="-428625">
              <a:lnSpc>
                <a:spcPct val="100000"/>
              </a:lnSpc>
              <a:spcBef>
                <a:spcPts val="2165"/>
              </a:spcBef>
              <a:buAutoNum type="arabicPeriod" startAt="4"/>
              <a:tabLst>
                <a:tab pos="441959" algn="l"/>
              </a:tabLst>
            </a:pPr>
            <a:r>
              <a:rPr sz="3600" spc="-5" dirty="0">
                <a:latin typeface="Garamond"/>
                <a:cs typeface="Garamond"/>
              </a:rPr>
              <a:t>Iroquois Confederacy–</a:t>
            </a:r>
            <a:r>
              <a:rPr sz="3600" spc="-45" dirty="0">
                <a:latin typeface="Garamond"/>
                <a:cs typeface="Garamond"/>
              </a:rPr>
              <a:t> </a:t>
            </a:r>
            <a:r>
              <a:rPr sz="3600" spc="-30" dirty="0">
                <a:latin typeface="Garamond"/>
                <a:cs typeface="Garamond"/>
              </a:rPr>
              <a:t>Five</a:t>
            </a:r>
            <a:endParaRPr sz="3600">
              <a:latin typeface="Garamond"/>
              <a:cs typeface="Garamond"/>
            </a:endParaRPr>
          </a:p>
          <a:p>
            <a:pPr marL="469900">
              <a:lnSpc>
                <a:spcPct val="100000"/>
              </a:lnSpc>
            </a:pPr>
            <a:r>
              <a:rPr sz="3600" dirty="0">
                <a:latin typeface="Garamond"/>
                <a:cs typeface="Garamond"/>
              </a:rPr>
              <a:t>Nations</a:t>
            </a:r>
            <a:endParaRPr sz="3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58800"/>
            <a:ext cx="8610600" cy="6799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750" y="39749"/>
            <a:ext cx="8648700" cy="6818630"/>
          </a:xfrm>
          <a:custGeom>
            <a:avLst/>
            <a:gdLst/>
            <a:ahLst/>
            <a:cxnLst/>
            <a:rect l="l" t="t" r="r" b="b"/>
            <a:pathLst>
              <a:path w="8648700" h="6818630">
                <a:moveTo>
                  <a:pt x="8648700" y="6818247"/>
                </a:moveTo>
                <a:lnTo>
                  <a:pt x="8648700" y="0"/>
                </a:lnTo>
                <a:lnTo>
                  <a:pt x="0" y="0"/>
                </a:lnTo>
                <a:lnTo>
                  <a:pt x="0" y="681824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4804" y="116789"/>
            <a:ext cx="60502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Eastern Woodland</a:t>
            </a:r>
            <a:r>
              <a:rPr sz="4400" spc="-50" dirty="0"/>
              <a:t> </a:t>
            </a:r>
            <a:r>
              <a:rPr sz="4400" spc="-5" dirty="0"/>
              <a:t>Cultures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068425" y="989202"/>
            <a:ext cx="7319645" cy="3372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Garamond"/>
                <a:cs typeface="Garamond"/>
              </a:rPr>
              <a:t>Along </a:t>
            </a: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Atlantic Coast of </a:t>
            </a:r>
            <a:r>
              <a:rPr sz="3200" dirty="0">
                <a:latin typeface="Garamond"/>
                <a:cs typeface="Garamond"/>
              </a:rPr>
              <a:t>North </a:t>
            </a:r>
            <a:r>
              <a:rPr sz="3200" spc="-5" dirty="0">
                <a:latin typeface="Garamond"/>
                <a:cs typeface="Garamond"/>
              </a:rPr>
              <a:t>America,  </a:t>
            </a:r>
            <a:r>
              <a:rPr sz="3200" dirty="0">
                <a:latin typeface="Garamond"/>
                <a:cs typeface="Garamond"/>
              </a:rPr>
              <a:t>Native Americans </a:t>
            </a:r>
            <a:r>
              <a:rPr sz="3200" spc="-5" dirty="0">
                <a:latin typeface="Garamond"/>
                <a:cs typeface="Garamond"/>
              </a:rPr>
              <a:t>lived in </a:t>
            </a:r>
            <a:r>
              <a:rPr sz="3200" dirty="0">
                <a:latin typeface="Garamond"/>
                <a:cs typeface="Garamond"/>
              </a:rPr>
              <a:t>smaller, mobile  </a:t>
            </a:r>
            <a:r>
              <a:rPr sz="3200" spc="-5" dirty="0">
                <a:latin typeface="Garamond"/>
                <a:cs typeface="Garamond"/>
              </a:rPr>
              <a:t>bands:</a:t>
            </a:r>
            <a:endParaRPr sz="3200">
              <a:latin typeface="Garamond"/>
              <a:cs typeface="Garamond"/>
            </a:endParaRPr>
          </a:p>
          <a:p>
            <a:pPr marL="756285" lvl="1" indent="-286385">
              <a:lnSpc>
                <a:spcPct val="100000"/>
              </a:lnSpc>
              <a:spcBef>
                <a:spcPts val="705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Farming was supplemented by hunting</a:t>
            </a:r>
            <a:r>
              <a:rPr sz="2800" spc="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and</a:t>
            </a:r>
            <a:endParaRPr sz="2800">
              <a:latin typeface="Garamond"/>
              <a:cs typeface="Garamond"/>
            </a:endParaRPr>
          </a:p>
          <a:p>
            <a:pPr marL="756285">
              <a:lnSpc>
                <a:spcPct val="100000"/>
              </a:lnSpc>
            </a:pPr>
            <a:r>
              <a:rPr sz="2800" spc="-5" dirty="0">
                <a:latin typeface="Garamond"/>
                <a:cs typeface="Garamond"/>
              </a:rPr>
              <a:t>gathering</a:t>
            </a:r>
            <a:endParaRPr sz="2800">
              <a:latin typeface="Garamond"/>
              <a:cs typeface="Garamond"/>
            </a:endParaRPr>
          </a:p>
          <a:p>
            <a:pPr marL="756285" marR="237490" lvl="1" indent="-286385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Eastern woodland </a:t>
            </a:r>
            <a:r>
              <a:rPr sz="2800" spc="-10" dirty="0">
                <a:latin typeface="Garamond"/>
                <a:cs typeface="Garamond"/>
              </a:rPr>
              <a:t>Indians </a:t>
            </a:r>
            <a:r>
              <a:rPr sz="2800" spc="-5" dirty="0">
                <a:latin typeface="Garamond"/>
                <a:cs typeface="Garamond"/>
              </a:rPr>
              <a:t>were likely the first  natives to be encountered by English</a:t>
            </a:r>
            <a:r>
              <a:rPr sz="2800" spc="2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settlers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7167" y="0"/>
            <a:ext cx="7546975" cy="1167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4490"/>
              </a:lnSpc>
              <a:spcBef>
                <a:spcPts val="105"/>
              </a:spcBef>
            </a:pPr>
            <a:r>
              <a:rPr sz="4400" spc="-5" dirty="0"/>
              <a:t>Locations </a:t>
            </a:r>
            <a:r>
              <a:rPr sz="4400" dirty="0"/>
              <a:t>of </a:t>
            </a:r>
            <a:r>
              <a:rPr sz="4400" spc="-5" dirty="0"/>
              <a:t>Major Indian</a:t>
            </a:r>
            <a:r>
              <a:rPr sz="4400" spc="10" dirty="0"/>
              <a:t> </a:t>
            </a:r>
            <a:r>
              <a:rPr sz="4400" dirty="0"/>
              <a:t>Groups</a:t>
            </a:r>
            <a:endParaRPr sz="4400"/>
          </a:p>
          <a:p>
            <a:pPr algn="ctr">
              <a:lnSpc>
                <a:spcPts val="4490"/>
              </a:lnSpc>
            </a:pPr>
            <a:r>
              <a:rPr sz="4400" spc="-5" dirty="0"/>
              <a:t>and Culture Areas in </a:t>
            </a:r>
            <a:r>
              <a:rPr sz="4400" dirty="0"/>
              <a:t>the</a:t>
            </a:r>
            <a:r>
              <a:rPr sz="4400" spc="-60" dirty="0"/>
              <a:t> </a:t>
            </a:r>
            <a:r>
              <a:rPr sz="4400" dirty="0"/>
              <a:t>1600s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0" y="1295399"/>
            <a:ext cx="9144000" cy="5562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4939" y="52207"/>
            <a:ext cx="7719061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80"/>
              </a:lnSpc>
            </a:pPr>
            <a:r>
              <a:rPr sz="4400" spc="-5" dirty="0">
                <a:latin typeface="Garamond"/>
                <a:cs typeface="Garamond"/>
              </a:rPr>
              <a:t>Voyages </a:t>
            </a:r>
            <a:r>
              <a:rPr sz="4400" dirty="0">
                <a:latin typeface="Garamond"/>
                <a:cs typeface="Garamond"/>
              </a:rPr>
              <a:t>of </a:t>
            </a:r>
            <a:r>
              <a:rPr sz="4400" spc="-5" dirty="0">
                <a:latin typeface="Garamond"/>
                <a:cs typeface="Garamond"/>
              </a:rPr>
              <a:t>European</a:t>
            </a:r>
            <a:r>
              <a:rPr sz="4400" spc="-50" dirty="0">
                <a:latin typeface="Garamond"/>
                <a:cs typeface="Garamond"/>
              </a:rPr>
              <a:t> </a:t>
            </a:r>
            <a:r>
              <a:rPr sz="4400" spc="-5" dirty="0">
                <a:latin typeface="Garamond"/>
                <a:cs typeface="Garamond"/>
              </a:rPr>
              <a:t>Exploration</a:t>
            </a:r>
            <a:endParaRPr sz="4400" dirty="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871600"/>
            <a:ext cx="9144000" cy="5986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19224"/>
            <a:ext cx="9144000" cy="5938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71572" y="541019"/>
            <a:ext cx="3710940" cy="1258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600" y="152400"/>
            <a:ext cx="6934200" cy="1371600"/>
          </a:xfrm>
          <a:custGeom>
            <a:avLst/>
            <a:gdLst/>
            <a:ahLst/>
            <a:cxnLst/>
            <a:rect l="l" t="t" r="r" b="b"/>
            <a:pathLst>
              <a:path w="6934200" h="1371600">
                <a:moveTo>
                  <a:pt x="0" y="1371600"/>
                </a:moveTo>
                <a:lnTo>
                  <a:pt x="6934200" y="1371600"/>
                </a:lnTo>
                <a:lnTo>
                  <a:pt x="69342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0600" y="381000"/>
            <a:ext cx="6934200" cy="1371600"/>
          </a:xfrm>
          <a:custGeom>
            <a:avLst/>
            <a:gdLst/>
            <a:ahLst/>
            <a:cxnLst/>
            <a:rect l="l" t="t" r="r" b="b"/>
            <a:pathLst>
              <a:path w="6934200" h="1371600">
                <a:moveTo>
                  <a:pt x="0" y="1371600"/>
                </a:moveTo>
                <a:lnTo>
                  <a:pt x="6934200" y="1371600"/>
                </a:lnTo>
                <a:lnTo>
                  <a:pt x="69342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8094" y="673354"/>
            <a:ext cx="28409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latin typeface="Garamond"/>
                <a:cs typeface="Garamond"/>
              </a:rPr>
              <a:t>Exp</a:t>
            </a:r>
            <a:r>
              <a:rPr sz="4400" b="1" spc="10" dirty="0">
                <a:latin typeface="Garamond"/>
                <a:cs typeface="Garamond"/>
              </a:rPr>
              <a:t>l</a:t>
            </a:r>
            <a:r>
              <a:rPr sz="4400" b="1" dirty="0">
                <a:latin typeface="Garamond"/>
                <a:cs typeface="Garamond"/>
              </a:rPr>
              <a:t>oration</a:t>
            </a:r>
            <a:endParaRPr sz="44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24200" y="1752600"/>
            <a:ext cx="3413125" cy="4708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8257" y="957056"/>
            <a:ext cx="7323455" cy="372364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0795" algn="ctr">
              <a:lnSpc>
                <a:spcPct val="95100"/>
              </a:lnSpc>
              <a:spcBef>
                <a:spcPts val="409"/>
              </a:spcBef>
            </a:pPr>
            <a:r>
              <a:rPr sz="5050" b="1" spc="-145" dirty="0">
                <a:latin typeface="Garamond"/>
                <a:cs typeface="Garamond"/>
              </a:rPr>
              <a:t>Once </a:t>
            </a:r>
            <a:r>
              <a:rPr sz="5050" b="1" spc="-114" dirty="0">
                <a:latin typeface="Garamond"/>
                <a:cs typeface="Garamond"/>
              </a:rPr>
              <a:t>the conditions </a:t>
            </a:r>
            <a:r>
              <a:rPr sz="5050" b="1" spc="-130" dirty="0">
                <a:latin typeface="Garamond"/>
                <a:cs typeface="Garamond"/>
              </a:rPr>
              <a:t>were  </a:t>
            </a:r>
            <a:r>
              <a:rPr sz="5050" b="1" spc="-105" dirty="0">
                <a:latin typeface="Garamond"/>
                <a:cs typeface="Garamond"/>
              </a:rPr>
              <a:t>ripe for </a:t>
            </a:r>
            <a:r>
              <a:rPr sz="5050" b="1" spc="-135" dirty="0">
                <a:latin typeface="Garamond"/>
                <a:cs typeface="Garamond"/>
              </a:rPr>
              <a:t>European </a:t>
            </a:r>
            <a:r>
              <a:rPr sz="5050" b="1" spc="-114" dirty="0">
                <a:latin typeface="Garamond"/>
                <a:cs typeface="Garamond"/>
              </a:rPr>
              <a:t>discovery,  </a:t>
            </a:r>
            <a:r>
              <a:rPr sz="5050" b="1" spc="-155" dirty="0">
                <a:latin typeface="Garamond"/>
                <a:cs typeface="Garamond"/>
              </a:rPr>
              <a:t>who </a:t>
            </a:r>
            <a:r>
              <a:rPr sz="5050" b="1" spc="-140" dirty="0">
                <a:latin typeface="Garamond"/>
                <a:cs typeface="Garamond"/>
              </a:rPr>
              <a:t>was </a:t>
            </a:r>
            <a:r>
              <a:rPr sz="5050" b="1" spc="-114" dirty="0">
                <a:latin typeface="Garamond"/>
                <a:cs typeface="Garamond"/>
              </a:rPr>
              <a:t>the </a:t>
            </a:r>
            <a:r>
              <a:rPr sz="5050" b="1" spc="-85" dirty="0">
                <a:latin typeface="Garamond"/>
                <a:cs typeface="Garamond"/>
              </a:rPr>
              <a:t>first </a:t>
            </a:r>
            <a:r>
              <a:rPr sz="5050" b="1" spc="-140" dirty="0">
                <a:latin typeface="Garamond"/>
                <a:cs typeface="Garamond"/>
              </a:rPr>
              <a:t>European  </a:t>
            </a:r>
            <a:r>
              <a:rPr sz="5050" b="1" spc="-135" dirty="0">
                <a:latin typeface="Garamond"/>
                <a:cs typeface="Garamond"/>
              </a:rPr>
              <a:t>power </a:t>
            </a:r>
            <a:r>
              <a:rPr sz="5050" b="1" spc="-105" dirty="0">
                <a:latin typeface="Garamond"/>
                <a:cs typeface="Garamond"/>
              </a:rPr>
              <a:t>to </a:t>
            </a:r>
            <a:r>
              <a:rPr sz="5050" b="1" spc="-130" dirty="0">
                <a:latin typeface="Garamond"/>
                <a:cs typeface="Garamond"/>
              </a:rPr>
              <a:t>dominate  </a:t>
            </a:r>
            <a:r>
              <a:rPr sz="5050" b="1" spc="-110" dirty="0">
                <a:latin typeface="Garamond"/>
                <a:cs typeface="Garamond"/>
              </a:rPr>
              <a:t>exploration?</a:t>
            </a:r>
            <a:endParaRPr sz="505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1476" y="2846908"/>
            <a:ext cx="616331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Spain and</a:t>
            </a:r>
            <a:r>
              <a:rPr spc="-60" dirty="0"/>
              <a:t> </a:t>
            </a:r>
            <a:r>
              <a:rPr spc="-5" dirty="0"/>
              <a:t>Portugal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7723" y="116789"/>
            <a:ext cx="48983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A </a:t>
            </a:r>
            <a:r>
              <a:rPr sz="4400" spc="-5" dirty="0"/>
              <a:t>World</a:t>
            </a:r>
            <a:r>
              <a:rPr sz="4400" spc="-55" dirty="0"/>
              <a:t> </a:t>
            </a:r>
            <a:r>
              <a:rPr sz="4400" spc="-5" dirty="0"/>
              <a:t>Transformed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068425" y="913002"/>
            <a:ext cx="7738109" cy="3636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Garamond"/>
                <a:cs typeface="Garamond"/>
              </a:rPr>
              <a:t>Native Americans were eager for </a:t>
            </a:r>
            <a:r>
              <a:rPr sz="3200" spc="-5" dirty="0">
                <a:latin typeface="Garamond"/>
                <a:cs typeface="Garamond"/>
              </a:rPr>
              <a:t>European  </a:t>
            </a:r>
            <a:r>
              <a:rPr sz="3200" dirty="0">
                <a:latin typeface="Garamond"/>
                <a:cs typeface="Garamond"/>
              </a:rPr>
              <a:t>trade; they were </a:t>
            </a:r>
            <a:r>
              <a:rPr sz="3200" spc="-5" dirty="0">
                <a:latin typeface="Garamond"/>
                <a:cs typeface="Garamond"/>
              </a:rPr>
              <a:t>not initially </a:t>
            </a:r>
            <a:r>
              <a:rPr sz="3200" dirty="0">
                <a:latin typeface="Garamond"/>
                <a:cs typeface="Garamond"/>
              </a:rPr>
              <a:t>victims </a:t>
            </a:r>
            <a:r>
              <a:rPr sz="3200" spc="-5" dirty="0">
                <a:latin typeface="Garamond"/>
                <a:cs typeface="Garamond"/>
              </a:rPr>
              <a:t>of Spanish  </a:t>
            </a:r>
            <a:r>
              <a:rPr sz="3200" dirty="0">
                <a:latin typeface="Garamond"/>
                <a:cs typeface="Garamond"/>
              </a:rPr>
              <a:t>exploration</a:t>
            </a:r>
            <a:endParaRPr sz="3200">
              <a:latin typeface="Garamond"/>
              <a:cs typeface="Garamond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Garamond"/>
                <a:cs typeface="Garamond"/>
              </a:rPr>
              <a:t>They </a:t>
            </a:r>
            <a:r>
              <a:rPr sz="3200" spc="-5" dirty="0">
                <a:latin typeface="Garamond"/>
                <a:cs typeface="Garamond"/>
              </a:rPr>
              <a:t>became </a:t>
            </a:r>
            <a:r>
              <a:rPr sz="3200" dirty="0">
                <a:latin typeface="Garamond"/>
                <a:cs typeface="Garamond"/>
              </a:rPr>
              <a:t>dependent </a:t>
            </a:r>
            <a:r>
              <a:rPr sz="3200" spc="-5" dirty="0">
                <a:latin typeface="Garamond"/>
                <a:cs typeface="Garamond"/>
              </a:rPr>
              <a:t>on and </a:t>
            </a:r>
            <a:r>
              <a:rPr sz="3200" dirty="0">
                <a:latin typeface="Garamond"/>
                <a:cs typeface="Garamond"/>
              </a:rPr>
              <a:t>indebted</a:t>
            </a:r>
            <a:r>
              <a:rPr sz="3200" spc="3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to</a:t>
            </a:r>
            <a:endParaRPr sz="3200">
              <a:latin typeface="Garamond"/>
              <a:cs typeface="Garamond"/>
            </a:endParaRPr>
          </a:p>
          <a:p>
            <a:pPr marL="355600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Europeans</a:t>
            </a:r>
            <a:endParaRPr sz="3200">
              <a:latin typeface="Garamond"/>
              <a:cs typeface="Garamond"/>
            </a:endParaRPr>
          </a:p>
          <a:p>
            <a:pPr marL="355600" marR="701675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Garamond"/>
                <a:cs typeface="Garamond"/>
              </a:rPr>
              <a:t>Disease decimated </a:t>
            </a:r>
            <a:r>
              <a:rPr sz="3200" spc="-5" dirty="0">
                <a:latin typeface="Garamond"/>
                <a:cs typeface="Garamond"/>
              </a:rPr>
              <a:t>perhaps </a:t>
            </a:r>
            <a:r>
              <a:rPr sz="3200" dirty="0">
                <a:latin typeface="Garamond"/>
                <a:cs typeface="Garamond"/>
              </a:rPr>
              <a:t>95% </a:t>
            </a:r>
            <a:r>
              <a:rPr sz="3200" spc="-5" dirty="0">
                <a:latin typeface="Garamond"/>
                <a:cs typeface="Garamond"/>
              </a:rPr>
              <a:t>of </a:t>
            </a:r>
            <a:r>
              <a:rPr sz="3200" dirty="0">
                <a:latin typeface="Garamond"/>
                <a:cs typeface="Garamond"/>
              </a:rPr>
              <a:t>Native  </a:t>
            </a:r>
            <a:r>
              <a:rPr sz="3200" spc="-5" dirty="0">
                <a:latin typeface="Garamond"/>
                <a:cs typeface="Garamond"/>
              </a:rPr>
              <a:t>American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population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1817" y="0"/>
            <a:ext cx="6875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0000"/>
                </a:solidFill>
                <a:latin typeface="Garamond"/>
                <a:cs typeface="Garamond"/>
              </a:rPr>
              <a:t>Portugal </a:t>
            </a:r>
            <a:r>
              <a:rPr sz="3600" spc="-20" dirty="0"/>
              <a:t>was </a:t>
            </a:r>
            <a:r>
              <a:rPr sz="3600" spc="-5" dirty="0"/>
              <a:t>the leader in</a:t>
            </a:r>
            <a:r>
              <a:rPr sz="3600" spc="-10" dirty="0"/>
              <a:t> </a:t>
            </a:r>
            <a:r>
              <a:rPr sz="3600" dirty="0"/>
              <a:t>exploration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9272" y="819658"/>
            <a:ext cx="50158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spc="-5" dirty="0">
                <a:latin typeface="Garamond"/>
                <a:cs typeface="Garamond"/>
              </a:rPr>
              <a:t>Introduced slavery in </a:t>
            </a:r>
            <a:r>
              <a:rPr sz="3600" dirty="0">
                <a:latin typeface="Garamond"/>
                <a:cs typeface="Garamond"/>
              </a:rPr>
              <a:t>the  New </a:t>
            </a:r>
            <a:r>
              <a:rPr sz="3600" spc="-65" dirty="0">
                <a:latin typeface="Garamond"/>
                <a:cs typeface="Garamond"/>
              </a:rPr>
              <a:t>World</a:t>
            </a:r>
            <a:r>
              <a:rPr sz="3600" spc="-90" dirty="0">
                <a:latin typeface="Garamond"/>
                <a:cs typeface="Garamond"/>
              </a:rPr>
              <a:t> </a:t>
            </a:r>
            <a:r>
              <a:rPr sz="3600" dirty="0">
                <a:latin typeface="Garamond"/>
                <a:cs typeface="Garamond"/>
              </a:rPr>
              <a:t>(Brazil)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50208" y="1903476"/>
            <a:ext cx="5007864" cy="4732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52600" y="3200336"/>
            <a:ext cx="2057400" cy="267843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33655" rIns="0" bIns="0" rtlCol="0">
            <a:spAutoFit/>
          </a:bodyPr>
          <a:lstStyle/>
          <a:p>
            <a:pPr marL="154305" marR="148590" algn="ctr">
              <a:lnSpc>
                <a:spcPct val="100000"/>
              </a:lnSpc>
              <a:spcBef>
                <a:spcPts val="265"/>
              </a:spcBef>
            </a:pPr>
            <a:r>
              <a:rPr sz="2800" spc="-5" dirty="0">
                <a:latin typeface="Times New Roman"/>
                <a:cs typeface="Times New Roman"/>
              </a:rPr>
              <a:t>Major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Slave  </a:t>
            </a:r>
            <a:r>
              <a:rPr sz="2800" spc="-20" dirty="0">
                <a:latin typeface="Times New Roman"/>
                <a:cs typeface="Times New Roman"/>
              </a:rPr>
              <a:t>Trading  </a:t>
            </a:r>
            <a:r>
              <a:rPr sz="2800" spc="-5" dirty="0">
                <a:latin typeface="Times New Roman"/>
                <a:cs typeface="Times New Roman"/>
              </a:rPr>
              <a:t>Regions of  Africa,  15th–19th  centuries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8992" y="250901"/>
            <a:ext cx="6818630" cy="9880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790"/>
              </a:lnSpc>
              <a:spcBef>
                <a:spcPts val="105"/>
              </a:spcBef>
              <a:tabLst>
                <a:tab pos="4875530" algn="l"/>
              </a:tabLst>
            </a:pPr>
            <a:r>
              <a:rPr sz="3200" b="1" dirty="0">
                <a:latin typeface="Garamond"/>
                <a:cs typeface="Garamond"/>
              </a:rPr>
              <a:t>BIG</a:t>
            </a:r>
            <a:r>
              <a:rPr sz="3200" b="1" spc="-5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PICTURE</a:t>
            </a:r>
            <a:r>
              <a:rPr sz="3200" b="1" spc="-30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THEMES:	</a:t>
            </a:r>
            <a:r>
              <a:rPr lang="en-US" sz="3200" b="1" dirty="0">
                <a:latin typeface="Garamond"/>
                <a:cs typeface="Garamond"/>
              </a:rPr>
              <a:t/>
            </a:r>
            <a:br>
              <a:rPr lang="en-US" sz="3200" b="1" dirty="0">
                <a:latin typeface="Garamond"/>
                <a:cs typeface="Garamond"/>
              </a:rPr>
            </a:br>
            <a:r>
              <a:rPr lang="en-US" sz="3200" b="1" dirty="0"/>
              <a:t>Chapter 1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298194" y="1752422"/>
            <a:ext cx="7466965" cy="344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Garamond"/>
                <a:cs typeface="Garamond"/>
              </a:rPr>
              <a:t>2. </a:t>
            </a:r>
            <a:r>
              <a:rPr sz="3200" spc="-5" dirty="0">
                <a:latin typeface="Garamond"/>
                <a:cs typeface="Garamond"/>
              </a:rPr>
              <a:t>Columbus </a:t>
            </a:r>
            <a:r>
              <a:rPr sz="3200" dirty="0">
                <a:latin typeface="Garamond"/>
                <a:cs typeface="Garamond"/>
              </a:rPr>
              <a:t>came to </a:t>
            </a:r>
            <a:r>
              <a:rPr sz="3200" spc="-5" dirty="0">
                <a:latin typeface="Garamond"/>
                <a:cs typeface="Garamond"/>
              </a:rPr>
              <a:t>America looking </a:t>
            </a:r>
            <a:r>
              <a:rPr sz="3200" dirty="0">
                <a:latin typeface="Garamond"/>
                <a:cs typeface="Garamond"/>
              </a:rPr>
              <a:t>for a  trade </a:t>
            </a:r>
            <a:r>
              <a:rPr sz="3200" spc="-5" dirty="0">
                <a:latin typeface="Garamond"/>
                <a:cs typeface="Garamond"/>
              </a:rPr>
              <a:t>route </a:t>
            </a:r>
            <a:r>
              <a:rPr sz="3200" dirty="0">
                <a:latin typeface="Garamond"/>
                <a:cs typeface="Garamond"/>
              </a:rPr>
              <a:t>to the </a:t>
            </a:r>
            <a:r>
              <a:rPr sz="3200" spc="-5" dirty="0">
                <a:latin typeface="Garamond"/>
                <a:cs typeface="Garamond"/>
              </a:rPr>
              <a:t>East Indies </a:t>
            </a:r>
            <a:r>
              <a:rPr sz="3200" dirty="0">
                <a:latin typeface="Garamond"/>
                <a:cs typeface="Garamond"/>
              </a:rPr>
              <a:t>(Spice </a:t>
            </a:r>
            <a:r>
              <a:rPr sz="3200" spc="-5" dirty="0">
                <a:latin typeface="Garamond"/>
                <a:cs typeface="Garamond"/>
              </a:rPr>
              <a:t>Islands).  Other explorers quickly realized </a:t>
            </a:r>
            <a:r>
              <a:rPr sz="3200" dirty="0">
                <a:latin typeface="Garamond"/>
                <a:cs typeface="Garamond"/>
              </a:rPr>
              <a:t>this was </a:t>
            </a:r>
            <a:r>
              <a:rPr sz="3200" spc="-5" dirty="0">
                <a:latin typeface="Garamond"/>
                <a:cs typeface="Garamond"/>
              </a:rPr>
              <a:t>an  entirely </a:t>
            </a:r>
            <a:r>
              <a:rPr sz="3200" dirty="0">
                <a:latin typeface="Garamond"/>
                <a:cs typeface="Garamond"/>
              </a:rPr>
              <a:t>New </a:t>
            </a:r>
            <a:r>
              <a:rPr sz="3200" spc="-5" dirty="0">
                <a:latin typeface="Garamond"/>
                <a:cs typeface="Garamond"/>
              </a:rPr>
              <a:t>World and </a:t>
            </a:r>
            <a:r>
              <a:rPr sz="3200" dirty="0">
                <a:latin typeface="Garamond"/>
                <a:cs typeface="Garamond"/>
              </a:rPr>
              <a:t>came to </a:t>
            </a:r>
            <a:r>
              <a:rPr sz="3200" spc="-5" dirty="0">
                <a:latin typeface="Garamond"/>
                <a:cs typeface="Garamond"/>
              </a:rPr>
              <a:t>lay claim </a:t>
            </a:r>
            <a:r>
              <a:rPr sz="3200" dirty="0">
                <a:latin typeface="Garamond"/>
                <a:cs typeface="Garamond"/>
              </a:rPr>
              <a:t>to  the </a:t>
            </a:r>
            <a:r>
              <a:rPr sz="3200" spc="-5" dirty="0">
                <a:latin typeface="Garamond"/>
                <a:cs typeface="Garamond"/>
              </a:rPr>
              <a:t>new lands </a:t>
            </a:r>
            <a:r>
              <a:rPr sz="3200" dirty="0">
                <a:latin typeface="Garamond"/>
                <a:cs typeface="Garamond"/>
              </a:rPr>
              <a:t>for their </a:t>
            </a:r>
            <a:r>
              <a:rPr sz="3200" spc="-5" dirty="0">
                <a:latin typeface="Garamond"/>
                <a:cs typeface="Garamond"/>
              </a:rPr>
              <a:t>host </a:t>
            </a:r>
            <a:r>
              <a:rPr sz="3200" dirty="0">
                <a:latin typeface="Garamond"/>
                <a:cs typeface="Garamond"/>
              </a:rPr>
              <a:t>countries. </a:t>
            </a:r>
            <a:r>
              <a:rPr sz="3200" spc="-5" dirty="0">
                <a:latin typeface="Garamond"/>
                <a:cs typeface="Garamond"/>
              </a:rPr>
              <a:t>Spain  and Portugal had </a:t>
            </a: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head </a:t>
            </a:r>
            <a:r>
              <a:rPr sz="3200" dirty="0">
                <a:latin typeface="Garamond"/>
                <a:cs typeface="Garamond"/>
              </a:rPr>
              <a:t>start on </a:t>
            </a:r>
            <a:r>
              <a:rPr sz="3200" spc="-5" dirty="0">
                <a:latin typeface="Garamond"/>
                <a:cs typeface="Garamond"/>
              </a:rPr>
              <a:t>France  and </a:t>
            </a:r>
            <a:r>
              <a:rPr sz="3200" dirty="0">
                <a:latin typeface="Garamond"/>
                <a:cs typeface="Garamond"/>
              </a:rPr>
              <a:t>then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England.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5394" y="301193"/>
            <a:ext cx="62109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Spanish </a:t>
            </a:r>
            <a:r>
              <a:rPr sz="3600" spc="-5" dirty="0"/>
              <a:t>Exploration and</a:t>
            </a:r>
            <a:r>
              <a:rPr sz="3600" spc="-60" dirty="0"/>
              <a:t> </a:t>
            </a:r>
            <a:r>
              <a:rPr sz="3600" spc="-5" dirty="0"/>
              <a:t>Conquest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2326894" y="1124458"/>
            <a:ext cx="49669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aramond"/>
                <a:cs typeface="Garamond"/>
              </a:rPr>
              <a:t>1. </a:t>
            </a:r>
            <a:r>
              <a:rPr sz="3600" b="1" spc="-5" dirty="0">
                <a:latin typeface="Garamond"/>
                <a:cs typeface="Garamond"/>
              </a:rPr>
              <a:t>Christopher</a:t>
            </a:r>
            <a:r>
              <a:rPr sz="3600" b="1" spc="-95" dirty="0">
                <a:latin typeface="Garamond"/>
                <a:cs typeface="Garamond"/>
              </a:rPr>
              <a:t> </a:t>
            </a:r>
            <a:r>
              <a:rPr sz="3600" b="1" dirty="0">
                <a:latin typeface="Garamond"/>
                <a:cs typeface="Garamond"/>
              </a:rPr>
              <a:t>Columbus</a:t>
            </a:r>
            <a:r>
              <a:rPr sz="3600" dirty="0">
                <a:latin typeface="Garamond"/>
                <a:cs typeface="Garamond"/>
              </a:rPr>
              <a:t>:</a:t>
            </a:r>
            <a:endParaRPr sz="3600">
              <a:latin typeface="Garamond"/>
              <a:cs typeface="Garamond"/>
            </a:endParaRPr>
          </a:p>
          <a:p>
            <a:pPr marL="469900">
              <a:lnSpc>
                <a:spcPct val="100000"/>
              </a:lnSpc>
            </a:pPr>
            <a:r>
              <a:rPr sz="3600" spc="-5" dirty="0">
                <a:latin typeface="Garamond"/>
                <a:cs typeface="Garamond"/>
              </a:rPr>
              <a:t>significance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89676" y="2894076"/>
            <a:ext cx="3075431" cy="382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2475" y="3122676"/>
            <a:ext cx="4322064" cy="2711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58136" y="5798311"/>
            <a:ext cx="34442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8180" marR="5080" indent="-666115">
              <a:lnSpc>
                <a:spcPct val="100000"/>
              </a:lnSpc>
              <a:spcBef>
                <a:spcPts val="95"/>
              </a:spcBef>
              <a:tabLst>
                <a:tab pos="1661160" algn="l"/>
              </a:tabLst>
            </a:pPr>
            <a:r>
              <a:rPr sz="2800" spc="-15" dirty="0">
                <a:latin typeface="Garamond"/>
                <a:cs typeface="Garamond"/>
              </a:rPr>
              <a:t>Replicas</a:t>
            </a:r>
            <a:r>
              <a:rPr sz="2800" spc="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of	the</a:t>
            </a:r>
            <a:r>
              <a:rPr sz="2800" spc="-40" dirty="0">
                <a:latin typeface="Garamond"/>
                <a:cs typeface="Garamond"/>
              </a:rPr>
              <a:t> </a:t>
            </a:r>
            <a:r>
              <a:rPr sz="2800" i="1" spc="-10" dirty="0">
                <a:latin typeface="Garamond"/>
                <a:cs typeface="Garamond"/>
              </a:rPr>
              <a:t>Pinta</a:t>
            </a:r>
            <a:r>
              <a:rPr sz="2800" i="1" spc="-1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and  </a:t>
            </a:r>
            <a:r>
              <a:rPr sz="2800" spc="-5" dirty="0">
                <a:latin typeface="Garamond"/>
                <a:cs typeface="Garamond"/>
              </a:rPr>
              <a:t>the </a:t>
            </a:r>
            <a:r>
              <a:rPr sz="2800" i="1" spc="-5" dirty="0">
                <a:latin typeface="Garamond"/>
                <a:cs typeface="Garamond"/>
              </a:rPr>
              <a:t>Santa</a:t>
            </a:r>
            <a:r>
              <a:rPr sz="2800" i="1" spc="-75" dirty="0">
                <a:latin typeface="Garamond"/>
                <a:cs typeface="Garamond"/>
              </a:rPr>
              <a:t> </a:t>
            </a:r>
            <a:r>
              <a:rPr sz="2800" i="1" spc="-5" dirty="0">
                <a:latin typeface="Garamond"/>
                <a:cs typeface="Garamond"/>
              </a:rPr>
              <a:t>Maria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1032" y="0"/>
            <a:ext cx="50819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96770" algn="l"/>
              </a:tabLst>
            </a:pPr>
            <a:r>
              <a:rPr sz="3200" dirty="0"/>
              <a:t>2. </a:t>
            </a:r>
            <a:r>
              <a:rPr sz="3200" b="1" spc="-25" dirty="0">
                <a:latin typeface="Garamond"/>
                <a:cs typeface="Garamond"/>
              </a:rPr>
              <a:t>Treaty</a:t>
            </a:r>
            <a:r>
              <a:rPr sz="3200" b="1" spc="-5" dirty="0">
                <a:latin typeface="Garamond"/>
                <a:cs typeface="Garamond"/>
              </a:rPr>
              <a:t> of	</a:t>
            </a:r>
            <a:r>
              <a:rPr sz="3200" b="1" spc="-30" dirty="0">
                <a:latin typeface="Garamond"/>
                <a:cs typeface="Garamond"/>
              </a:rPr>
              <a:t>Tordesillas</a:t>
            </a:r>
            <a:r>
              <a:rPr sz="3200" b="1" spc="-40" dirty="0">
                <a:latin typeface="Garamond"/>
                <a:cs typeface="Garamond"/>
              </a:rPr>
              <a:t> </a:t>
            </a:r>
            <a:r>
              <a:rPr sz="3200" spc="-5" dirty="0"/>
              <a:t>(1494)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7794" y="487609"/>
            <a:ext cx="6131560" cy="1977389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20"/>
              </a:spcBef>
              <a:buAutoNum type="alphaLcPeriod"/>
              <a:tabLst>
                <a:tab pos="367665" algn="l"/>
              </a:tabLst>
            </a:pPr>
            <a:r>
              <a:rPr sz="3200" spc="-10" dirty="0">
                <a:latin typeface="Garamond"/>
                <a:cs typeface="Garamond"/>
              </a:rPr>
              <a:t>Provisions: </a:t>
            </a:r>
            <a:r>
              <a:rPr sz="3200" spc="-5" dirty="0">
                <a:latin typeface="Garamond"/>
                <a:cs typeface="Garamond"/>
              </a:rPr>
              <a:t>Spain </a:t>
            </a:r>
            <a:r>
              <a:rPr sz="3200" spc="-185" dirty="0">
                <a:latin typeface="Garamond"/>
                <a:cs typeface="Garamond"/>
              </a:rPr>
              <a:t>v.</a:t>
            </a:r>
            <a:r>
              <a:rPr sz="3200" spc="1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Brazil</a:t>
            </a:r>
            <a:endParaRPr sz="3200">
              <a:latin typeface="Garamond"/>
              <a:cs typeface="Garamond"/>
            </a:endParaRPr>
          </a:p>
          <a:p>
            <a:pPr marL="12700" marR="5080">
              <a:lnSpc>
                <a:spcPct val="100000"/>
              </a:lnSpc>
              <a:spcBef>
                <a:spcPts val="1914"/>
              </a:spcBef>
              <a:buAutoNum type="alphaLcPeriod"/>
              <a:tabLst>
                <a:tab pos="393065" algn="l"/>
              </a:tabLst>
            </a:pPr>
            <a:r>
              <a:rPr sz="3200" spc="-5" dirty="0">
                <a:latin typeface="Garamond"/>
                <a:cs typeface="Garamond"/>
              </a:rPr>
              <a:t>Significance: Spanish </a:t>
            </a:r>
            <a:r>
              <a:rPr sz="3200" spc="-15" dirty="0">
                <a:latin typeface="Garamond"/>
                <a:cs typeface="Garamond"/>
              </a:rPr>
              <a:t>motives </a:t>
            </a:r>
            <a:r>
              <a:rPr sz="3200" dirty="0">
                <a:latin typeface="Garamond"/>
                <a:cs typeface="Garamond"/>
              </a:rPr>
              <a:t>“God,  Gold,</a:t>
            </a:r>
            <a:r>
              <a:rPr sz="3200" spc="-95" dirty="0">
                <a:latin typeface="Garamond"/>
                <a:cs typeface="Garamond"/>
              </a:rPr>
              <a:t> </a:t>
            </a:r>
            <a:r>
              <a:rPr sz="3200" spc="10" dirty="0">
                <a:latin typeface="Garamond"/>
                <a:cs typeface="Garamond"/>
              </a:rPr>
              <a:t>Glory)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000" y="2754376"/>
            <a:ext cx="7078599" cy="3636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3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05101" y="171069"/>
            <a:ext cx="41141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3. </a:t>
            </a:r>
            <a:r>
              <a:rPr sz="3200" spc="-5" dirty="0"/>
              <a:t>Spanish</a:t>
            </a:r>
            <a:r>
              <a:rPr sz="3200" spc="-60" dirty="0"/>
              <a:t> </a:t>
            </a:r>
            <a:r>
              <a:rPr sz="3200" spc="-5" dirty="0"/>
              <a:t>Conquistadors: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110485" y="659739"/>
            <a:ext cx="6559550" cy="1487587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368935" indent="-356235">
              <a:lnSpc>
                <a:spcPct val="100000"/>
              </a:lnSpc>
              <a:spcBef>
                <a:spcPts val="2020"/>
              </a:spcBef>
              <a:buAutoNum type="alphaLcPeriod"/>
              <a:tabLst>
                <a:tab pos="369570" algn="l"/>
              </a:tabLst>
            </a:pPr>
            <a:r>
              <a:rPr sz="3200" spc="0" dirty="0">
                <a:latin typeface="Garamond"/>
                <a:cs typeface="Garamond"/>
              </a:rPr>
              <a:t>Hernan Cortés: </a:t>
            </a:r>
            <a:r>
              <a:rPr sz="3200" dirty="0">
                <a:latin typeface="Garamond"/>
                <a:cs typeface="Garamond"/>
              </a:rPr>
              <a:t>conquered the</a:t>
            </a:r>
            <a:r>
              <a:rPr sz="3200" spc="-6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Aztecs</a:t>
            </a:r>
            <a:endParaRPr sz="3200" dirty="0">
              <a:latin typeface="Garamond"/>
              <a:cs typeface="Garamond"/>
            </a:endParaRPr>
          </a:p>
          <a:p>
            <a:pPr marL="392430" indent="-379730">
              <a:lnSpc>
                <a:spcPct val="100000"/>
              </a:lnSpc>
              <a:spcBef>
                <a:spcPts val="1920"/>
              </a:spcBef>
              <a:buAutoNum type="alphaLcPeriod"/>
              <a:tabLst>
                <a:tab pos="393065" algn="l"/>
              </a:tabLst>
            </a:pPr>
            <a:r>
              <a:rPr sz="3200" spc="-10" dirty="0">
                <a:latin typeface="Garamond"/>
                <a:cs typeface="Garamond"/>
              </a:rPr>
              <a:t>Francisco </a:t>
            </a:r>
            <a:r>
              <a:rPr sz="3200" spc="0" dirty="0">
                <a:latin typeface="Garamond"/>
                <a:cs typeface="Garamond"/>
              </a:rPr>
              <a:t>Pizarro: </a:t>
            </a:r>
            <a:r>
              <a:rPr sz="3200" spc="-5" dirty="0">
                <a:latin typeface="Garamond"/>
                <a:cs typeface="Garamond"/>
              </a:rPr>
              <a:t>conquered the</a:t>
            </a:r>
            <a:r>
              <a:rPr sz="320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Incas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3200" y="2209798"/>
            <a:ext cx="2479675" cy="4549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22425" y="2971862"/>
            <a:ext cx="4887849" cy="3763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9194" y="456641"/>
            <a:ext cx="660336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4. </a:t>
            </a:r>
            <a:r>
              <a:rPr sz="3200" b="1" spc="-5" dirty="0">
                <a:latin typeface="Garamond"/>
                <a:cs typeface="Garamond"/>
              </a:rPr>
              <a:t>St. Augustine </a:t>
            </a:r>
            <a:r>
              <a:rPr sz="3200" dirty="0"/>
              <a:t>(1565): </a:t>
            </a:r>
            <a:r>
              <a:rPr sz="3200" spc="-5" dirty="0"/>
              <a:t>oldest</a:t>
            </a:r>
            <a:r>
              <a:rPr sz="3200" spc="-45" dirty="0"/>
              <a:t> </a:t>
            </a:r>
            <a:r>
              <a:rPr sz="3200" spc="-5" dirty="0"/>
              <a:t>European</a:t>
            </a:r>
            <a:endParaRPr sz="32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</a:pPr>
            <a:r>
              <a:rPr sz="3200" dirty="0"/>
              <a:t>settlement </a:t>
            </a:r>
            <a:r>
              <a:rPr sz="3200" spc="-5" dirty="0"/>
              <a:t>in </a:t>
            </a:r>
            <a:r>
              <a:rPr sz="3200" dirty="0"/>
              <a:t>modern-day</a:t>
            </a:r>
            <a:r>
              <a:rPr sz="3200" spc="-45" dirty="0"/>
              <a:t> </a:t>
            </a:r>
            <a:r>
              <a:rPr sz="3200" spc="-110" dirty="0"/>
              <a:t>U.S.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552700" y="6202362"/>
            <a:ext cx="5410200" cy="457200"/>
          </a:xfrm>
          <a:custGeom>
            <a:avLst/>
            <a:gdLst/>
            <a:ahLst/>
            <a:cxnLst/>
            <a:rect l="l" t="t" r="r" b="b"/>
            <a:pathLst>
              <a:path w="5410200" h="457200">
                <a:moveTo>
                  <a:pt x="0" y="457200"/>
                </a:moveTo>
                <a:lnTo>
                  <a:pt x="5410200" y="457200"/>
                </a:lnTo>
                <a:lnTo>
                  <a:pt x="5410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52700" y="6226251"/>
            <a:ext cx="541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714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Castillo de San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Marcos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2475" y="1562100"/>
            <a:ext cx="7621524" cy="470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2994" y="452069"/>
            <a:ext cx="6649084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4320" algn="l"/>
              </a:tabLst>
            </a:pPr>
            <a:r>
              <a:rPr sz="4400" dirty="0"/>
              <a:t>.	</a:t>
            </a:r>
            <a:r>
              <a:rPr sz="4400" spc="-5" dirty="0">
                <a:solidFill>
                  <a:srgbClr val="FF0000"/>
                </a:solidFill>
              </a:rPr>
              <a:t>Spain </a:t>
            </a:r>
            <a:r>
              <a:rPr sz="4400" spc="-5" dirty="0"/>
              <a:t>and the </a:t>
            </a:r>
            <a:r>
              <a:rPr sz="4400" dirty="0"/>
              <a:t>Pueblo </a:t>
            </a:r>
            <a:r>
              <a:rPr sz="4400" spc="-5" dirty="0"/>
              <a:t>Indians</a:t>
            </a:r>
            <a:endParaRPr sz="4400"/>
          </a:p>
          <a:p>
            <a:pPr marL="927100">
              <a:lnSpc>
                <a:spcPct val="100000"/>
              </a:lnSpc>
            </a:pPr>
            <a:r>
              <a:rPr sz="4400" spc="-5" dirty="0"/>
              <a:t>in </a:t>
            </a:r>
            <a:r>
              <a:rPr sz="4400" dirty="0"/>
              <a:t>the</a:t>
            </a:r>
            <a:r>
              <a:rPr sz="4400" spc="-55" dirty="0"/>
              <a:t> </a:t>
            </a:r>
            <a:r>
              <a:rPr sz="4400" spc="-5" dirty="0"/>
              <a:t>Southwest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1755394" y="1868550"/>
            <a:ext cx="6290945" cy="320865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96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600" dirty="0">
                <a:latin typeface="Garamond"/>
                <a:cs typeface="Garamond"/>
              </a:rPr>
              <a:t>New </a:t>
            </a:r>
            <a:r>
              <a:rPr sz="3600" spc="-5" dirty="0">
                <a:latin typeface="Garamond"/>
                <a:cs typeface="Garamond"/>
              </a:rPr>
              <a:t>Mexico </a:t>
            </a:r>
            <a:r>
              <a:rPr sz="3600" dirty="0">
                <a:latin typeface="Garamond"/>
                <a:cs typeface="Garamond"/>
              </a:rPr>
              <a:t>established </a:t>
            </a:r>
            <a:r>
              <a:rPr sz="3600" spc="-5" dirty="0">
                <a:latin typeface="Garamond"/>
                <a:cs typeface="Garamond"/>
              </a:rPr>
              <a:t>in</a:t>
            </a:r>
            <a:r>
              <a:rPr sz="3600" spc="-90" dirty="0">
                <a:latin typeface="Garamond"/>
                <a:cs typeface="Garamond"/>
              </a:rPr>
              <a:t> </a:t>
            </a:r>
            <a:r>
              <a:rPr sz="3600" dirty="0">
                <a:latin typeface="Garamond"/>
                <a:cs typeface="Garamond"/>
              </a:rPr>
              <a:t>1598</a:t>
            </a:r>
            <a:endParaRPr sz="3600">
              <a:latin typeface="Garamond"/>
              <a:cs typeface="Garamond"/>
            </a:endParaRPr>
          </a:p>
          <a:p>
            <a:pPr marL="1327785" lvl="1" indent="-514984">
              <a:lnSpc>
                <a:spcPct val="100000"/>
              </a:lnSpc>
              <a:spcBef>
                <a:spcPts val="865"/>
              </a:spcBef>
              <a:buFont typeface="Garamond"/>
              <a:buChar char="•"/>
              <a:tabLst>
                <a:tab pos="1327785" algn="l"/>
                <a:tab pos="1328420" algn="l"/>
              </a:tabLst>
            </a:pPr>
            <a:r>
              <a:rPr sz="3600" b="1" spc="-5" dirty="0">
                <a:latin typeface="Garamond"/>
                <a:cs typeface="Garamond"/>
              </a:rPr>
              <a:t>Santa</a:t>
            </a:r>
            <a:r>
              <a:rPr sz="3600" b="1" spc="-100" dirty="0">
                <a:latin typeface="Garamond"/>
                <a:cs typeface="Garamond"/>
              </a:rPr>
              <a:t> </a:t>
            </a:r>
            <a:r>
              <a:rPr sz="3600" b="1" dirty="0">
                <a:latin typeface="Garamond"/>
                <a:cs typeface="Garamond"/>
              </a:rPr>
              <a:t>Fe</a:t>
            </a:r>
            <a:endParaRPr sz="3600">
              <a:latin typeface="Garamond"/>
              <a:cs typeface="Garamond"/>
            </a:endParaRPr>
          </a:p>
          <a:p>
            <a:pPr marL="527685" indent="-514984">
              <a:lnSpc>
                <a:spcPct val="100000"/>
              </a:lnSpc>
              <a:spcBef>
                <a:spcPts val="66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800" b="1" spc="-110" dirty="0">
                <a:latin typeface="Garamond"/>
                <a:cs typeface="Garamond"/>
              </a:rPr>
              <a:t>Encomienda</a:t>
            </a:r>
            <a:r>
              <a:rPr sz="3800" b="1" spc="-140" dirty="0">
                <a:latin typeface="Garamond"/>
                <a:cs typeface="Garamond"/>
              </a:rPr>
              <a:t> </a:t>
            </a:r>
            <a:r>
              <a:rPr sz="3800" b="1" spc="-100" dirty="0">
                <a:latin typeface="Garamond"/>
                <a:cs typeface="Garamond"/>
              </a:rPr>
              <a:t>system</a:t>
            </a:r>
            <a:endParaRPr sz="3800">
              <a:latin typeface="Garamond"/>
              <a:cs typeface="Garamond"/>
            </a:endParaRPr>
          </a:p>
          <a:p>
            <a:pPr marL="527685" marR="1007744" indent="-514984">
              <a:lnSpc>
                <a:spcPct val="100000"/>
              </a:lnSpc>
              <a:spcBef>
                <a:spcPts val="82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600" b="1" spc="-5" dirty="0">
                <a:latin typeface="Garamond"/>
                <a:cs typeface="Garamond"/>
              </a:rPr>
              <a:t>Mission System: </a:t>
            </a:r>
            <a:r>
              <a:rPr sz="3600" dirty="0">
                <a:latin typeface="Garamond"/>
                <a:cs typeface="Garamond"/>
              </a:rPr>
              <a:t>Forcible  conversion to</a:t>
            </a:r>
            <a:r>
              <a:rPr sz="3600" spc="-90" dirty="0">
                <a:latin typeface="Garamond"/>
                <a:cs typeface="Garamond"/>
              </a:rPr>
              <a:t> </a:t>
            </a:r>
            <a:r>
              <a:rPr sz="3600" spc="-5" dirty="0">
                <a:latin typeface="Garamond"/>
                <a:cs typeface="Garamond"/>
              </a:rPr>
              <a:t>Christianity</a:t>
            </a:r>
            <a:endParaRPr sz="3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206018"/>
            <a:ext cx="4272915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>
                <a:latin typeface="Garamond"/>
                <a:cs typeface="Garamond"/>
              </a:rPr>
              <a:t>4. </a:t>
            </a:r>
            <a:r>
              <a:rPr sz="3200" spc="10" dirty="0">
                <a:latin typeface="Garamond"/>
                <a:cs typeface="Garamond"/>
              </a:rPr>
              <a:t>Intermarriage:</a:t>
            </a:r>
            <a:r>
              <a:rPr sz="3200" spc="-70" dirty="0">
                <a:latin typeface="Garamond"/>
                <a:cs typeface="Garamond"/>
              </a:rPr>
              <a:t> </a:t>
            </a:r>
            <a:r>
              <a:rPr sz="3350" b="1" spc="-80" dirty="0">
                <a:latin typeface="Garamond"/>
                <a:cs typeface="Garamond"/>
              </a:rPr>
              <a:t>mestizos</a:t>
            </a:r>
            <a:endParaRPr sz="335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959866"/>
            <a:ext cx="70116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Garamond"/>
                <a:cs typeface="Garamond"/>
              </a:rPr>
              <a:t>5. </a:t>
            </a:r>
            <a:r>
              <a:rPr sz="3200" b="1" spc="-20" dirty="0">
                <a:latin typeface="Garamond"/>
                <a:cs typeface="Garamond"/>
              </a:rPr>
              <a:t>Pope’s </a:t>
            </a:r>
            <a:r>
              <a:rPr sz="3200" b="1" spc="-15" dirty="0">
                <a:latin typeface="Garamond"/>
                <a:cs typeface="Garamond"/>
              </a:rPr>
              <a:t>Rebellion (Pueblo </a:t>
            </a:r>
            <a:r>
              <a:rPr sz="3200" b="1" spc="-20" dirty="0">
                <a:latin typeface="Garamond"/>
                <a:cs typeface="Garamond"/>
              </a:rPr>
              <a:t>Revolt)</a:t>
            </a:r>
            <a:r>
              <a:rPr sz="3200" spc="-20" dirty="0">
                <a:latin typeface="Garamond"/>
                <a:cs typeface="Garamond"/>
              </a:rPr>
              <a:t>,</a:t>
            </a:r>
            <a:r>
              <a:rPr sz="3200" spc="-1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1680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89276" y="2132076"/>
            <a:ext cx="5192268" cy="3150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3072" y="2235"/>
            <a:ext cx="61156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From </a:t>
            </a:r>
            <a:r>
              <a:rPr sz="4400" dirty="0"/>
              <a:t>Plunder to</a:t>
            </a:r>
            <a:r>
              <a:rPr sz="4400" spc="-55" dirty="0"/>
              <a:t> </a:t>
            </a:r>
            <a:r>
              <a:rPr sz="4400" spc="-5" dirty="0"/>
              <a:t>Settlement</a:t>
            </a:r>
            <a:endParaRPr sz="4400"/>
          </a:p>
        </p:txBody>
      </p:sp>
      <p:sp>
        <p:nvSpPr>
          <p:cNvPr id="8" name="object 8"/>
          <p:cNvSpPr txBox="1"/>
          <p:nvPr/>
        </p:nvSpPr>
        <p:spPr>
          <a:xfrm>
            <a:off x="1371600" y="838200"/>
            <a:ext cx="7543800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7432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Garamond"/>
                <a:cs typeface="Garamond"/>
              </a:rPr>
              <a:t>By </a:t>
            </a:r>
            <a:r>
              <a:rPr sz="3200" spc="-5" dirty="0">
                <a:latin typeface="Garamond"/>
                <a:cs typeface="Garamond"/>
              </a:rPr>
              <a:t>1650, </a:t>
            </a:r>
            <a:r>
              <a:rPr sz="3200" dirty="0">
                <a:latin typeface="Garamond"/>
                <a:cs typeface="Garamond"/>
              </a:rPr>
              <a:t>1/2 million </a:t>
            </a:r>
            <a:r>
              <a:rPr sz="3200" spc="-5" dirty="0">
                <a:latin typeface="Garamond"/>
                <a:cs typeface="Garamond"/>
              </a:rPr>
              <a:t>Spaniards immigrated </a:t>
            </a:r>
            <a:r>
              <a:rPr sz="3200" dirty="0">
                <a:latin typeface="Garamond"/>
                <a:cs typeface="Garamond"/>
              </a:rPr>
              <a:t>to  the New</a:t>
            </a:r>
            <a:r>
              <a:rPr sz="3200" spc="-8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World</a:t>
            </a:r>
            <a:endParaRPr sz="3200" dirty="0">
              <a:latin typeface="Garamond"/>
              <a:cs typeface="Garamond"/>
            </a:endParaRPr>
          </a:p>
          <a:p>
            <a:pPr marL="756285" lvl="1" indent="-286385">
              <a:lnSpc>
                <a:spcPct val="100000"/>
              </a:lnSpc>
              <a:spcBef>
                <a:spcPts val="710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Mostly unmarried males came to New</a:t>
            </a:r>
            <a:r>
              <a:rPr sz="2800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World;</a:t>
            </a:r>
            <a:endParaRPr sz="2800" dirty="0">
              <a:latin typeface="Garamond"/>
              <a:cs typeface="Garamond"/>
            </a:endParaRPr>
          </a:p>
          <a:p>
            <a:pPr marL="756285">
              <a:lnSpc>
                <a:spcPts val="3325"/>
              </a:lnSpc>
              <a:spcBef>
                <a:spcPts val="180"/>
              </a:spcBef>
            </a:pPr>
            <a:r>
              <a:rPr sz="2800" spc="-10" dirty="0">
                <a:latin typeface="Garamond"/>
                <a:cs typeface="Garamond"/>
              </a:rPr>
              <a:t>intermarriage </a:t>
            </a:r>
            <a:r>
              <a:rPr sz="2800" spc="-5" dirty="0">
                <a:latin typeface="Garamond"/>
                <a:cs typeface="Garamond"/>
              </a:rPr>
              <a:t>led to mixed-blood </a:t>
            </a:r>
            <a:r>
              <a:rPr sz="2800" i="1" spc="-5" dirty="0">
                <a:latin typeface="Garamond"/>
                <a:cs typeface="Garamond"/>
              </a:rPr>
              <a:t>mestizos </a:t>
            </a:r>
            <a:r>
              <a:rPr sz="2800" spc="-5" dirty="0">
                <a:latin typeface="Garamond"/>
                <a:cs typeface="Garamond"/>
              </a:rPr>
              <a:t>&amp;</a:t>
            </a:r>
            <a:r>
              <a:rPr sz="2800" spc="200" dirty="0">
                <a:latin typeface="Garamond"/>
                <a:cs typeface="Garamond"/>
              </a:rPr>
              <a:t> </a:t>
            </a:r>
            <a:r>
              <a:rPr sz="2800" i="1" spc="-5" dirty="0">
                <a:latin typeface="Garamond"/>
                <a:cs typeface="Garamond"/>
              </a:rPr>
              <a:t>mulattos</a:t>
            </a:r>
            <a:endParaRPr sz="2800" dirty="0">
              <a:latin typeface="Garamond"/>
              <a:cs typeface="Garamond"/>
            </a:endParaRPr>
          </a:p>
          <a:p>
            <a:pPr marL="756285" lvl="1" indent="-286385">
              <a:lnSpc>
                <a:spcPts val="4285"/>
              </a:lnSpc>
              <a:buChar char="–"/>
              <a:tabLst>
                <a:tab pos="756920" algn="l"/>
              </a:tabLst>
            </a:pPr>
            <a:r>
              <a:rPr lang="en-US" sz="2800" dirty="0">
                <a:latin typeface="Garamond"/>
                <a:cs typeface="Garamond"/>
              </a:rPr>
              <a:t>Distinguished between </a:t>
            </a:r>
            <a:r>
              <a:rPr lang="en-US" sz="2800" dirty="0" err="1">
                <a:latin typeface="Garamond"/>
                <a:cs typeface="Garamond"/>
              </a:rPr>
              <a:t>peninsulares</a:t>
            </a:r>
            <a:r>
              <a:rPr lang="en-US" sz="2800" dirty="0">
                <a:latin typeface="Garamond"/>
                <a:cs typeface="Garamond"/>
              </a:rPr>
              <a:t> and creoles</a:t>
            </a:r>
            <a:endParaRPr sz="28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3385" y="343978"/>
            <a:ext cx="6689725" cy="62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80"/>
              </a:lnSpc>
            </a:pPr>
            <a:r>
              <a:rPr sz="4400" spc="-5" dirty="0">
                <a:latin typeface="Garamond"/>
                <a:cs typeface="Garamond"/>
              </a:rPr>
              <a:t>Spanish Conquests </a:t>
            </a:r>
            <a:r>
              <a:rPr sz="4400" dirty="0">
                <a:latin typeface="Garamond"/>
                <a:cs typeface="Garamond"/>
              </a:rPr>
              <a:t>&amp;</a:t>
            </a:r>
            <a:r>
              <a:rPr sz="4400" spc="-45" dirty="0">
                <a:latin typeface="Garamond"/>
                <a:cs typeface="Garamond"/>
              </a:rPr>
              <a:t> </a:t>
            </a:r>
            <a:r>
              <a:rPr sz="4400" spc="-5" dirty="0">
                <a:latin typeface="Garamond"/>
                <a:cs typeface="Garamond"/>
              </a:rPr>
              <a:t>Colonies</a:t>
            </a:r>
            <a:endParaRPr sz="4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87525"/>
            <a:ext cx="9144000" cy="5570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" y="0"/>
            <a:ext cx="7924800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2965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675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457324"/>
            <a:ext cx="9143999" cy="5400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3827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3999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400" y="1143000"/>
            <a:ext cx="6705600" cy="3656329"/>
          </a:xfrm>
          <a:custGeom>
            <a:avLst/>
            <a:gdLst/>
            <a:ahLst/>
            <a:cxnLst/>
            <a:rect l="l" t="t" r="r" b="b"/>
            <a:pathLst>
              <a:path w="6705600" h="3656329">
                <a:moveTo>
                  <a:pt x="2794000" y="1524000"/>
                </a:moveTo>
                <a:lnTo>
                  <a:pt x="1117600" y="1524000"/>
                </a:lnTo>
                <a:lnTo>
                  <a:pt x="1616202" y="3656076"/>
                </a:lnTo>
                <a:lnTo>
                  <a:pt x="2794000" y="1524000"/>
                </a:lnTo>
                <a:close/>
              </a:path>
              <a:path w="6705600" h="3656329">
                <a:moveTo>
                  <a:pt x="6705600" y="0"/>
                </a:moveTo>
                <a:lnTo>
                  <a:pt x="0" y="0"/>
                </a:lnTo>
                <a:lnTo>
                  <a:pt x="0" y="1524000"/>
                </a:lnTo>
                <a:lnTo>
                  <a:pt x="6705600" y="1524000"/>
                </a:lnTo>
                <a:lnTo>
                  <a:pt x="670560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400" y="1143000"/>
            <a:ext cx="6705600" cy="3656329"/>
          </a:xfrm>
          <a:custGeom>
            <a:avLst/>
            <a:gdLst/>
            <a:ahLst/>
            <a:cxnLst/>
            <a:rect l="l" t="t" r="r" b="b"/>
            <a:pathLst>
              <a:path w="6705600" h="3656329">
                <a:moveTo>
                  <a:pt x="0" y="0"/>
                </a:moveTo>
                <a:lnTo>
                  <a:pt x="1117600" y="0"/>
                </a:lnTo>
                <a:lnTo>
                  <a:pt x="2794000" y="0"/>
                </a:lnTo>
                <a:lnTo>
                  <a:pt x="6705600" y="0"/>
                </a:lnTo>
                <a:lnTo>
                  <a:pt x="6705600" y="889000"/>
                </a:lnTo>
                <a:lnTo>
                  <a:pt x="6705600" y="1270000"/>
                </a:lnTo>
                <a:lnTo>
                  <a:pt x="6705600" y="1524000"/>
                </a:lnTo>
                <a:lnTo>
                  <a:pt x="2794000" y="1524000"/>
                </a:lnTo>
                <a:lnTo>
                  <a:pt x="1616202" y="3656076"/>
                </a:lnTo>
                <a:lnTo>
                  <a:pt x="1117600" y="1524000"/>
                </a:lnTo>
                <a:lnTo>
                  <a:pt x="0" y="1524000"/>
                </a:lnTo>
                <a:lnTo>
                  <a:pt x="0" y="1270000"/>
                </a:lnTo>
                <a:lnTo>
                  <a:pt x="0" y="889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indent="635" algn="ctr">
              <a:lnSpc>
                <a:spcPct val="80000"/>
              </a:lnSpc>
              <a:spcBef>
                <a:spcPts val="470"/>
              </a:spcBef>
            </a:pPr>
            <a:r>
              <a:rPr spc="-5" dirty="0"/>
              <a:t>Spanish missionaries </a:t>
            </a:r>
            <a:r>
              <a:rPr dirty="0"/>
              <a:t>focused  </a:t>
            </a:r>
            <a:r>
              <a:rPr spc="-5" dirty="0"/>
              <a:t>heavily </a:t>
            </a:r>
            <a:r>
              <a:rPr dirty="0"/>
              <a:t>on </a:t>
            </a:r>
            <a:r>
              <a:rPr spc="-5" dirty="0"/>
              <a:t>converting Native  Americans &amp; establishing</a:t>
            </a:r>
            <a:r>
              <a:rPr spc="50" dirty="0"/>
              <a:t> </a:t>
            </a:r>
            <a:r>
              <a:rPr spc="-5" dirty="0"/>
              <a:t>missions</a:t>
            </a:r>
          </a:p>
        </p:txBody>
      </p:sp>
      <p:sp>
        <p:nvSpPr>
          <p:cNvPr id="12" name="object 12"/>
          <p:cNvSpPr/>
          <p:nvPr/>
        </p:nvSpPr>
        <p:spPr>
          <a:xfrm>
            <a:off x="0" y="1058925"/>
            <a:ext cx="9135999" cy="57990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987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4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6862" y="228600"/>
            <a:ext cx="8382634" cy="2195830"/>
          </a:xfrm>
          <a:custGeom>
            <a:avLst/>
            <a:gdLst/>
            <a:ahLst/>
            <a:cxnLst/>
            <a:rect l="l" t="t" r="r" b="b"/>
            <a:pathLst>
              <a:path w="8382634" h="2195830">
                <a:moveTo>
                  <a:pt x="6985063" y="1371600"/>
                </a:moveTo>
                <a:lnTo>
                  <a:pt x="4889563" y="1371600"/>
                </a:lnTo>
                <a:lnTo>
                  <a:pt x="4348162" y="2195449"/>
                </a:lnTo>
                <a:lnTo>
                  <a:pt x="6985063" y="1371600"/>
                </a:lnTo>
                <a:close/>
              </a:path>
              <a:path w="8382634" h="2195830">
                <a:moveTo>
                  <a:pt x="8382063" y="0"/>
                </a:moveTo>
                <a:lnTo>
                  <a:pt x="0" y="0"/>
                </a:lnTo>
                <a:lnTo>
                  <a:pt x="0" y="1371600"/>
                </a:lnTo>
                <a:lnTo>
                  <a:pt x="8382063" y="1371600"/>
                </a:lnTo>
                <a:lnTo>
                  <a:pt x="8382063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6862" y="228600"/>
            <a:ext cx="8382634" cy="2195830"/>
          </a:xfrm>
          <a:custGeom>
            <a:avLst/>
            <a:gdLst/>
            <a:ahLst/>
            <a:cxnLst/>
            <a:rect l="l" t="t" r="r" b="b"/>
            <a:pathLst>
              <a:path w="8382634" h="2195830">
                <a:moveTo>
                  <a:pt x="0" y="0"/>
                </a:moveTo>
                <a:lnTo>
                  <a:pt x="4889563" y="0"/>
                </a:lnTo>
                <a:lnTo>
                  <a:pt x="6985063" y="0"/>
                </a:lnTo>
                <a:lnTo>
                  <a:pt x="8382063" y="0"/>
                </a:lnTo>
                <a:lnTo>
                  <a:pt x="8382063" y="800100"/>
                </a:lnTo>
                <a:lnTo>
                  <a:pt x="8382063" y="1143000"/>
                </a:lnTo>
                <a:lnTo>
                  <a:pt x="8382063" y="1371600"/>
                </a:lnTo>
                <a:lnTo>
                  <a:pt x="6985063" y="1371600"/>
                </a:lnTo>
                <a:lnTo>
                  <a:pt x="4348162" y="2195449"/>
                </a:lnTo>
                <a:lnTo>
                  <a:pt x="4889563" y="1371600"/>
                </a:lnTo>
                <a:lnTo>
                  <a:pt x="0" y="1371600"/>
                </a:lnTo>
                <a:lnTo>
                  <a:pt x="0" y="11430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35660" y="136601"/>
            <a:ext cx="810323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imes New Roman"/>
                <a:cs typeface="Times New Roman"/>
              </a:rPr>
              <a:t>The Spanish used the </a:t>
            </a:r>
            <a:r>
              <a:rPr sz="3600" spc="-5" dirty="0">
                <a:latin typeface="Times New Roman"/>
                <a:cs typeface="Times New Roman"/>
              </a:rPr>
              <a:t>encomienda </a:t>
            </a:r>
            <a:r>
              <a:rPr sz="3600" dirty="0">
                <a:latin typeface="Times New Roman"/>
                <a:cs typeface="Times New Roman"/>
              </a:rPr>
              <a:t>system</a:t>
            </a:r>
            <a:r>
              <a:rPr sz="3600" spc="-5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to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7925" y="575818"/>
            <a:ext cx="7218045" cy="101346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1590" marR="5080" indent="-9525">
              <a:lnSpc>
                <a:spcPct val="80000"/>
              </a:lnSpc>
              <a:spcBef>
                <a:spcPts val="960"/>
              </a:spcBef>
            </a:pPr>
            <a:r>
              <a:rPr sz="3600" spc="-5" dirty="0">
                <a:latin typeface="Times New Roman"/>
                <a:cs typeface="Times New Roman"/>
              </a:rPr>
              <a:t>create </a:t>
            </a:r>
            <a:r>
              <a:rPr sz="3600" spc="-15" dirty="0">
                <a:latin typeface="Times New Roman"/>
                <a:cs typeface="Times New Roman"/>
              </a:rPr>
              <a:t>large </a:t>
            </a:r>
            <a:r>
              <a:rPr sz="3600" spc="-5" dirty="0">
                <a:latin typeface="Times New Roman"/>
                <a:cs typeface="Times New Roman"/>
              </a:rPr>
              <a:t>cash crop plantations using  Native American &amp; African slave</a:t>
            </a:r>
            <a:r>
              <a:rPr sz="3600" spc="-3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labor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6019800"/>
            <a:ext cx="1828800" cy="838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1600"/>
            <a:ext cx="9144000" cy="5986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5731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4000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6652" y="63449"/>
            <a:ext cx="57023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The </a:t>
            </a:r>
            <a:r>
              <a:rPr sz="4400" spc="-5" dirty="0"/>
              <a:t>Columbian</a:t>
            </a:r>
            <a:r>
              <a:rPr sz="4400" spc="-60" dirty="0"/>
              <a:t> </a:t>
            </a:r>
            <a:r>
              <a:rPr sz="4400" spc="-5" dirty="0"/>
              <a:t>Exchange</a:t>
            </a:r>
            <a:endParaRPr sz="4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2743200"/>
            <a:ext cx="6938899" cy="373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6400" y="152400"/>
            <a:ext cx="57023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The </a:t>
            </a:r>
            <a:r>
              <a:rPr sz="4400" spc="-5" dirty="0"/>
              <a:t>Columbian</a:t>
            </a:r>
            <a:r>
              <a:rPr sz="4400" spc="-65" dirty="0"/>
              <a:t> </a:t>
            </a:r>
            <a:r>
              <a:rPr sz="4400" spc="-5" dirty="0"/>
              <a:t>Exchange</a:t>
            </a:r>
            <a:endParaRPr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E86C59-F00B-447D-B045-92C2D6BC93A8}"/>
              </a:ext>
            </a:extLst>
          </p:cNvPr>
          <p:cNvSpPr txBox="1"/>
          <p:nvPr/>
        </p:nvSpPr>
        <p:spPr>
          <a:xfrm>
            <a:off x="1447800" y="10668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What affect did the Columbian Exchange have on the New </a:t>
            </a:r>
            <a:r>
              <a:rPr lang="en-US" sz="2000" b="1">
                <a:solidFill>
                  <a:srgbClr val="FF0000"/>
                </a:solidFill>
              </a:rPr>
              <a:t>World?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What affect did the Columbian Exchange have on the Old World?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8992" y="250901"/>
            <a:ext cx="6818630" cy="9880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790"/>
              </a:lnSpc>
              <a:spcBef>
                <a:spcPts val="105"/>
              </a:spcBef>
              <a:tabLst>
                <a:tab pos="4875530" algn="l"/>
              </a:tabLst>
            </a:pPr>
            <a:r>
              <a:rPr sz="3200" b="1" dirty="0">
                <a:latin typeface="Garamond"/>
                <a:cs typeface="Garamond"/>
              </a:rPr>
              <a:t>BIG</a:t>
            </a:r>
            <a:r>
              <a:rPr sz="3200" b="1" spc="-5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PICTURE</a:t>
            </a:r>
            <a:r>
              <a:rPr sz="3200" b="1" spc="-30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THEMES:	</a:t>
            </a:r>
            <a:r>
              <a:rPr lang="en-US" sz="3200" b="1" dirty="0">
                <a:latin typeface="Garamond"/>
                <a:cs typeface="Garamond"/>
              </a:rPr>
              <a:t/>
            </a:r>
            <a:br>
              <a:rPr lang="en-US" sz="3200" b="1" dirty="0">
                <a:latin typeface="Garamond"/>
                <a:cs typeface="Garamond"/>
              </a:rPr>
            </a:br>
            <a:r>
              <a:rPr lang="en-US" sz="3200" b="1" u="sng" dirty="0"/>
              <a:t>Chapter 1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298194" y="1752422"/>
            <a:ext cx="7496809" cy="344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Garamond"/>
                <a:cs typeface="Garamond"/>
              </a:rPr>
              <a:t>3. The coming together of the two </a:t>
            </a:r>
            <a:r>
              <a:rPr sz="3200" spc="-5" dirty="0">
                <a:latin typeface="Garamond"/>
                <a:cs typeface="Garamond"/>
              </a:rPr>
              <a:t>world had  </a:t>
            </a:r>
            <a:r>
              <a:rPr sz="3200" dirty="0">
                <a:latin typeface="Garamond"/>
                <a:cs typeface="Garamond"/>
              </a:rPr>
              <a:t>world changing </a:t>
            </a:r>
            <a:r>
              <a:rPr sz="3200" spc="-5" dirty="0">
                <a:latin typeface="Garamond"/>
                <a:cs typeface="Garamond"/>
              </a:rPr>
              <a:t>effects. </a:t>
            </a: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biological  exchange cannot </a:t>
            </a:r>
            <a:r>
              <a:rPr sz="3200" dirty="0">
                <a:latin typeface="Garamond"/>
                <a:cs typeface="Garamond"/>
              </a:rPr>
              <a:t>be underestimated. </a:t>
            </a:r>
            <a:r>
              <a:rPr sz="3200" spc="-5" dirty="0">
                <a:latin typeface="Garamond"/>
                <a:cs typeface="Garamond"/>
              </a:rPr>
              <a:t>Food  </a:t>
            </a:r>
            <a:r>
              <a:rPr sz="3200" dirty="0">
                <a:latin typeface="Garamond"/>
                <a:cs typeface="Garamond"/>
              </a:rPr>
              <a:t>was </a:t>
            </a:r>
            <a:r>
              <a:rPr sz="3200" spc="-5" dirty="0">
                <a:latin typeface="Garamond"/>
                <a:cs typeface="Garamond"/>
              </a:rPr>
              <a:t>swapped back and </a:t>
            </a:r>
            <a:r>
              <a:rPr sz="3200" dirty="0">
                <a:latin typeface="Garamond"/>
                <a:cs typeface="Garamond"/>
              </a:rPr>
              <a:t>forth </a:t>
            </a:r>
            <a:r>
              <a:rPr sz="3200" spc="-5" dirty="0">
                <a:latin typeface="Garamond"/>
                <a:cs typeface="Garamond"/>
              </a:rPr>
              <a:t>and </a:t>
            </a:r>
            <a:r>
              <a:rPr sz="3200" dirty="0">
                <a:latin typeface="Garamond"/>
                <a:cs typeface="Garamond"/>
              </a:rPr>
              <a:t>truly  </a:t>
            </a:r>
            <a:r>
              <a:rPr sz="3200" spc="-5" dirty="0">
                <a:latin typeface="Garamond"/>
                <a:cs typeface="Garamond"/>
              </a:rPr>
              <a:t>revolutionized </a:t>
            </a:r>
            <a:r>
              <a:rPr sz="3200" dirty="0">
                <a:latin typeface="Garamond"/>
                <a:cs typeface="Garamond"/>
              </a:rPr>
              <a:t>what </a:t>
            </a:r>
            <a:r>
              <a:rPr sz="3200" spc="-5" dirty="0">
                <a:latin typeface="Garamond"/>
                <a:cs typeface="Garamond"/>
              </a:rPr>
              <a:t>people ate. </a:t>
            </a:r>
            <a:r>
              <a:rPr sz="3200" dirty="0">
                <a:latin typeface="Garamond"/>
                <a:cs typeface="Garamond"/>
              </a:rPr>
              <a:t>On the </a:t>
            </a:r>
            <a:r>
              <a:rPr sz="3200" spc="-5" dirty="0">
                <a:latin typeface="Garamond"/>
                <a:cs typeface="Garamond"/>
              </a:rPr>
              <a:t>bad  </a:t>
            </a:r>
            <a:r>
              <a:rPr sz="3200" dirty="0">
                <a:latin typeface="Garamond"/>
                <a:cs typeface="Garamond"/>
              </a:rPr>
              <a:t>side, </a:t>
            </a:r>
            <a:r>
              <a:rPr sz="3200" spc="-5" dirty="0">
                <a:latin typeface="Garamond"/>
                <a:cs typeface="Garamond"/>
              </a:rPr>
              <a:t>European diseases </a:t>
            </a:r>
            <a:r>
              <a:rPr sz="3200" dirty="0">
                <a:latin typeface="Garamond"/>
                <a:cs typeface="Garamond"/>
              </a:rPr>
              <a:t>wiped </a:t>
            </a:r>
            <a:r>
              <a:rPr sz="3200" spc="-5" dirty="0">
                <a:latin typeface="Garamond"/>
                <a:cs typeface="Garamond"/>
              </a:rPr>
              <a:t>out an  </a:t>
            </a:r>
            <a:r>
              <a:rPr sz="3200" dirty="0">
                <a:latin typeface="Garamond"/>
                <a:cs typeface="Garamond"/>
              </a:rPr>
              <a:t>estimated 90% </a:t>
            </a:r>
            <a:r>
              <a:rPr sz="3200" spc="-5" dirty="0">
                <a:latin typeface="Garamond"/>
                <a:cs typeface="Garamond"/>
              </a:rPr>
              <a:t>of </a:t>
            </a:r>
            <a:r>
              <a:rPr sz="3200" dirty="0">
                <a:latin typeface="Garamond"/>
                <a:cs typeface="Garamond"/>
              </a:rPr>
              <a:t>Native</a:t>
            </a:r>
            <a:r>
              <a:rPr sz="3200" spc="-6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Americans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248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 </a:t>
            </a:r>
            <a:r>
              <a:rPr spc="-10" dirty="0"/>
              <a:t>French </a:t>
            </a:r>
            <a:r>
              <a:rPr spc="-5" dirty="0"/>
              <a:t>Colonies</a:t>
            </a:r>
            <a:r>
              <a:rPr spc="-100" dirty="0"/>
              <a:t> </a:t>
            </a:r>
            <a:r>
              <a:rPr spc="-5" dirty="0"/>
              <a:t>in</a:t>
            </a:r>
          </a:p>
          <a:p>
            <a:pPr marL="838835" algn="ctr">
              <a:lnSpc>
                <a:spcPct val="100000"/>
              </a:lnSpc>
            </a:pPr>
            <a:r>
              <a:rPr spc="-5" dirty="0"/>
              <a:t>America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592" y="0"/>
            <a:ext cx="57137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The </a:t>
            </a:r>
            <a:r>
              <a:rPr sz="4400" spc="-5" dirty="0"/>
              <a:t>French Claim</a:t>
            </a:r>
            <a:r>
              <a:rPr sz="4400" spc="-50" dirty="0"/>
              <a:t> </a:t>
            </a:r>
            <a:r>
              <a:rPr sz="4400" spc="-5" dirty="0"/>
              <a:t>Canada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025" y="623138"/>
            <a:ext cx="7986395" cy="620839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570"/>
              </a:spcBef>
              <a:buChar char="•"/>
              <a:tabLst>
                <a:tab pos="356235" algn="l"/>
              </a:tabLst>
            </a:pPr>
            <a:r>
              <a:rPr sz="3900" spc="-5" dirty="0">
                <a:latin typeface="Garamond"/>
                <a:cs typeface="Garamond"/>
              </a:rPr>
              <a:t>In 1608, </a:t>
            </a:r>
            <a:r>
              <a:rPr sz="3900" dirty="0">
                <a:latin typeface="Garamond"/>
                <a:cs typeface="Garamond"/>
              </a:rPr>
              <a:t>Samuel de </a:t>
            </a:r>
            <a:r>
              <a:rPr sz="3900" spc="-5" dirty="0">
                <a:latin typeface="Garamond"/>
                <a:cs typeface="Garamond"/>
              </a:rPr>
              <a:t>Champlain </a:t>
            </a:r>
            <a:r>
              <a:rPr sz="3900" dirty="0">
                <a:latin typeface="Garamond"/>
                <a:cs typeface="Garamond"/>
              </a:rPr>
              <a:t>founded  Quebec; French </a:t>
            </a:r>
            <a:r>
              <a:rPr sz="3900" spc="-5" dirty="0">
                <a:latin typeface="Garamond"/>
                <a:cs typeface="Garamond"/>
              </a:rPr>
              <a:t>Empire </a:t>
            </a:r>
            <a:r>
              <a:rPr sz="3900" spc="-10" dirty="0">
                <a:latin typeface="Garamond"/>
                <a:cs typeface="Garamond"/>
              </a:rPr>
              <a:t>eventually  </a:t>
            </a:r>
            <a:r>
              <a:rPr sz="3900" spc="-5" dirty="0">
                <a:latin typeface="Garamond"/>
                <a:cs typeface="Garamond"/>
              </a:rPr>
              <a:t>included St. Lawrence River, Great  </a:t>
            </a:r>
            <a:r>
              <a:rPr sz="3900" dirty="0">
                <a:latin typeface="Garamond"/>
                <a:cs typeface="Garamond"/>
              </a:rPr>
              <a:t>Lakes,</a:t>
            </a:r>
            <a:r>
              <a:rPr sz="3900" spc="-90" dirty="0">
                <a:latin typeface="Garamond"/>
                <a:cs typeface="Garamond"/>
              </a:rPr>
              <a:t> </a:t>
            </a:r>
            <a:r>
              <a:rPr sz="3900" spc="-5" dirty="0">
                <a:latin typeface="Garamond"/>
                <a:cs typeface="Garamond"/>
              </a:rPr>
              <a:t>Mississippi</a:t>
            </a:r>
            <a:endParaRPr sz="3900">
              <a:latin typeface="Garamond"/>
              <a:cs typeface="Garamond"/>
            </a:endParaRPr>
          </a:p>
          <a:p>
            <a:pPr marL="355600" marR="86995" indent="-342900">
              <a:lnSpc>
                <a:spcPts val="4210"/>
              </a:lnSpc>
              <a:spcBef>
                <a:spcPts val="1000"/>
              </a:spcBef>
              <a:buChar char="•"/>
              <a:tabLst>
                <a:tab pos="356235" algn="l"/>
              </a:tabLst>
            </a:pPr>
            <a:r>
              <a:rPr sz="3900" dirty="0">
                <a:latin typeface="Garamond"/>
                <a:cs typeface="Garamond"/>
              </a:rPr>
              <a:t>The </a:t>
            </a:r>
            <a:r>
              <a:rPr sz="3900" spc="-5" dirty="0">
                <a:latin typeface="Garamond"/>
                <a:cs typeface="Garamond"/>
              </a:rPr>
              <a:t>French gov’t strictly </a:t>
            </a:r>
            <a:r>
              <a:rPr sz="3900" spc="-10" dirty="0">
                <a:latin typeface="Garamond"/>
                <a:cs typeface="Garamond"/>
              </a:rPr>
              <a:t>controlled </a:t>
            </a:r>
            <a:r>
              <a:rPr sz="3900" dirty="0">
                <a:latin typeface="Garamond"/>
                <a:cs typeface="Garamond"/>
              </a:rPr>
              <a:t>the  colonies </a:t>
            </a:r>
            <a:r>
              <a:rPr sz="3900" spc="-5" dirty="0">
                <a:latin typeface="Garamond"/>
                <a:cs typeface="Garamond"/>
              </a:rPr>
              <a:t>but </a:t>
            </a:r>
            <a:r>
              <a:rPr sz="3900" dirty="0">
                <a:latin typeface="Garamond"/>
                <a:cs typeface="Garamond"/>
              </a:rPr>
              <a:t>made </a:t>
            </a:r>
            <a:r>
              <a:rPr sz="3900" spc="-10" dirty="0">
                <a:latin typeface="Garamond"/>
                <a:cs typeface="Garamond"/>
              </a:rPr>
              <a:t>little </a:t>
            </a:r>
            <a:r>
              <a:rPr sz="3900" dirty="0">
                <a:latin typeface="Garamond"/>
                <a:cs typeface="Garamond"/>
              </a:rPr>
              <a:t>effort to  </a:t>
            </a:r>
            <a:r>
              <a:rPr sz="3900" spc="-5" dirty="0">
                <a:latin typeface="Garamond"/>
                <a:cs typeface="Garamond"/>
              </a:rPr>
              <a:t>encourage</a:t>
            </a:r>
            <a:r>
              <a:rPr sz="3900" spc="-20" dirty="0">
                <a:latin typeface="Garamond"/>
                <a:cs typeface="Garamond"/>
              </a:rPr>
              <a:t> </a:t>
            </a:r>
            <a:r>
              <a:rPr sz="3900" spc="-5" dirty="0">
                <a:latin typeface="Garamond"/>
                <a:cs typeface="Garamond"/>
              </a:rPr>
              <a:t>settlement</a:t>
            </a:r>
            <a:endParaRPr sz="3900">
              <a:latin typeface="Garamond"/>
              <a:cs typeface="Garamond"/>
            </a:endParaRPr>
          </a:p>
          <a:p>
            <a:pPr marL="355600" marR="21590" indent="-342900">
              <a:lnSpc>
                <a:spcPct val="90000"/>
              </a:lnSpc>
              <a:spcBef>
                <a:spcPts val="869"/>
              </a:spcBef>
              <a:buChar char="•"/>
              <a:tabLst>
                <a:tab pos="356235" algn="l"/>
              </a:tabLst>
            </a:pPr>
            <a:r>
              <a:rPr sz="3900" dirty="0">
                <a:latin typeface="Garamond"/>
                <a:cs typeface="Garamond"/>
              </a:rPr>
              <a:t>Because the fur trade was the </a:t>
            </a:r>
            <a:r>
              <a:rPr sz="3900" spc="-5" dirty="0">
                <a:latin typeface="Garamond"/>
                <a:cs typeface="Garamond"/>
              </a:rPr>
              <a:t>basis of  </a:t>
            </a:r>
            <a:r>
              <a:rPr sz="3900" dirty="0">
                <a:latin typeface="Garamond"/>
                <a:cs typeface="Garamond"/>
              </a:rPr>
              <a:t>the colonial </a:t>
            </a:r>
            <a:r>
              <a:rPr sz="3900" spc="-5" dirty="0">
                <a:latin typeface="Garamond"/>
                <a:cs typeface="Garamond"/>
              </a:rPr>
              <a:t>economy, Indians </a:t>
            </a:r>
            <a:r>
              <a:rPr sz="3900" spc="-10" dirty="0">
                <a:latin typeface="Garamond"/>
                <a:cs typeface="Garamond"/>
              </a:rPr>
              <a:t>became  </a:t>
            </a:r>
            <a:r>
              <a:rPr sz="3900" spc="-5" dirty="0">
                <a:latin typeface="Garamond"/>
                <a:cs typeface="Garamond"/>
              </a:rPr>
              <a:t>valued trading partners </a:t>
            </a:r>
            <a:r>
              <a:rPr sz="3900" spc="0" dirty="0">
                <a:latin typeface="Garamond"/>
                <a:cs typeface="Garamond"/>
              </a:rPr>
              <a:t>(</a:t>
            </a:r>
            <a:r>
              <a:rPr sz="3900" i="1" spc="0" dirty="0">
                <a:latin typeface="Garamond"/>
                <a:cs typeface="Garamond"/>
              </a:rPr>
              <a:t>not </a:t>
            </a:r>
            <a:r>
              <a:rPr sz="3900" i="1" dirty="0">
                <a:latin typeface="Garamond"/>
                <a:cs typeface="Garamond"/>
              </a:rPr>
              <a:t>exploitive like  Spain</a:t>
            </a:r>
            <a:r>
              <a:rPr sz="3900" dirty="0">
                <a:latin typeface="Garamond"/>
                <a:cs typeface="Garamond"/>
              </a:rPr>
              <a:t>)</a:t>
            </a:r>
            <a:endParaRPr sz="39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0194" y="0"/>
            <a:ext cx="60452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0000"/>
                </a:solidFill>
              </a:rPr>
              <a:t>Relations </a:t>
            </a:r>
            <a:r>
              <a:rPr sz="3600" spc="-10" dirty="0">
                <a:solidFill>
                  <a:srgbClr val="FF0000"/>
                </a:solidFill>
              </a:rPr>
              <a:t>between </a:t>
            </a:r>
            <a:r>
              <a:rPr sz="3600" spc="-5" dirty="0">
                <a:solidFill>
                  <a:srgbClr val="FF0000"/>
                </a:solidFill>
              </a:rPr>
              <a:t>Europeans</a:t>
            </a:r>
            <a:r>
              <a:rPr sz="3600" spc="-55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and</a:t>
            </a:r>
            <a:endParaRPr sz="3600"/>
          </a:p>
          <a:p>
            <a:pPr marL="12700">
              <a:lnSpc>
                <a:spcPct val="100000"/>
              </a:lnSpc>
            </a:pPr>
            <a:r>
              <a:rPr sz="3600" spc="-5" dirty="0">
                <a:solidFill>
                  <a:srgbClr val="FF0000"/>
                </a:solidFill>
              </a:rPr>
              <a:t>Amerindians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755394" y="1045815"/>
            <a:ext cx="7153909" cy="50012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dirty="0">
                <a:solidFill>
                  <a:srgbClr val="FF0000"/>
                </a:solidFill>
                <a:latin typeface="Garamond"/>
                <a:cs typeface="Garamond"/>
              </a:rPr>
              <a:t>France </a:t>
            </a:r>
            <a:r>
              <a:rPr sz="3200" spc="-5" dirty="0">
                <a:solidFill>
                  <a:srgbClr val="FF0000"/>
                </a:solidFill>
                <a:latin typeface="Garamond"/>
                <a:cs typeface="Garamond"/>
              </a:rPr>
              <a:t>in </a:t>
            </a:r>
            <a:r>
              <a:rPr sz="3200" dirty="0">
                <a:solidFill>
                  <a:srgbClr val="FF0000"/>
                </a:solidFill>
                <a:latin typeface="Garamond"/>
                <a:cs typeface="Garamond"/>
              </a:rPr>
              <a:t>New France </a:t>
            </a:r>
            <a:r>
              <a:rPr sz="3200" spc="-5" dirty="0">
                <a:latin typeface="Garamond"/>
                <a:cs typeface="Garamond"/>
              </a:rPr>
              <a:t>(later,</a:t>
            </a:r>
            <a:r>
              <a:rPr sz="3200" spc="-4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Canada)</a:t>
            </a:r>
            <a:endParaRPr sz="3200">
              <a:latin typeface="Garamond"/>
              <a:cs typeface="Garamond"/>
            </a:endParaRPr>
          </a:p>
          <a:p>
            <a:pPr marL="927100" indent="-407034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901065" algn="l"/>
              </a:tabLst>
            </a:pPr>
            <a:r>
              <a:rPr sz="3200" spc="-5" dirty="0">
                <a:latin typeface="Garamond"/>
                <a:cs typeface="Garamond"/>
              </a:rPr>
              <a:t>Most effective in </a:t>
            </a:r>
            <a:r>
              <a:rPr sz="3200" dirty="0">
                <a:latin typeface="Garamond"/>
                <a:cs typeface="Garamond"/>
              </a:rPr>
              <a:t>their </a:t>
            </a:r>
            <a:r>
              <a:rPr sz="3200" spc="-5" dirty="0">
                <a:latin typeface="Garamond"/>
                <a:cs typeface="Garamond"/>
              </a:rPr>
              <a:t>relations</a:t>
            </a:r>
            <a:r>
              <a:rPr sz="3200" spc="5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with</a:t>
            </a:r>
            <a:endParaRPr sz="3200">
              <a:latin typeface="Garamond"/>
              <a:cs typeface="Garamond"/>
            </a:endParaRPr>
          </a:p>
          <a:p>
            <a:pPr marL="927100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Amerindians</a:t>
            </a:r>
            <a:endParaRPr sz="3200">
              <a:latin typeface="Garamond"/>
              <a:cs typeface="Garamond"/>
            </a:endParaRPr>
          </a:p>
          <a:p>
            <a:pPr marL="927100" indent="-407034">
              <a:lnSpc>
                <a:spcPct val="100000"/>
              </a:lnSpc>
              <a:spcBef>
                <a:spcPts val="770"/>
              </a:spcBef>
              <a:buAutoNum type="arabicPeriod" startAt="2"/>
              <a:tabLst>
                <a:tab pos="901065" algn="l"/>
              </a:tabLst>
            </a:pPr>
            <a:r>
              <a:rPr sz="3200" dirty="0">
                <a:latin typeface="Garamond"/>
                <a:cs typeface="Garamond"/>
              </a:rPr>
              <a:t>The French </a:t>
            </a:r>
            <a:r>
              <a:rPr sz="3200" spc="-5" dirty="0">
                <a:latin typeface="Garamond"/>
                <a:cs typeface="Garamond"/>
              </a:rPr>
              <a:t>became </a:t>
            </a:r>
            <a:r>
              <a:rPr sz="3200" dirty="0">
                <a:latin typeface="Garamond"/>
                <a:cs typeface="Garamond"/>
              </a:rPr>
              <a:t>great gift</a:t>
            </a:r>
            <a:r>
              <a:rPr sz="3200" spc="-2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givers</a:t>
            </a:r>
            <a:endParaRPr sz="3200">
              <a:latin typeface="Garamond"/>
              <a:cs typeface="Garamond"/>
            </a:endParaRPr>
          </a:p>
          <a:p>
            <a:pPr marL="927100" marR="5080" indent="-407034">
              <a:lnSpc>
                <a:spcPct val="100000"/>
              </a:lnSpc>
              <a:spcBef>
                <a:spcPts val="765"/>
              </a:spcBef>
              <a:buAutoNum type="arabicPeriod" startAt="2"/>
              <a:tabLst>
                <a:tab pos="902335" algn="l"/>
              </a:tabLst>
            </a:pPr>
            <a:r>
              <a:rPr sz="3200" spc="-5" dirty="0">
                <a:latin typeface="Garamond"/>
                <a:cs typeface="Garamond"/>
              </a:rPr>
              <a:t>Beaver </a:t>
            </a:r>
            <a:r>
              <a:rPr sz="3200" dirty="0">
                <a:latin typeface="Garamond"/>
                <a:cs typeface="Garamond"/>
              </a:rPr>
              <a:t>trade </a:t>
            </a:r>
            <a:r>
              <a:rPr sz="3200" spc="-5" dirty="0">
                <a:latin typeface="Garamond"/>
                <a:cs typeface="Garamond"/>
              </a:rPr>
              <a:t>led </a:t>
            </a:r>
            <a:r>
              <a:rPr sz="3200" dirty="0">
                <a:latin typeface="Garamond"/>
                <a:cs typeface="Garamond"/>
              </a:rPr>
              <a:t>to </a:t>
            </a:r>
            <a:r>
              <a:rPr sz="3200" spc="-5" dirty="0">
                <a:latin typeface="Garamond"/>
                <a:cs typeface="Garamond"/>
              </a:rPr>
              <a:t>French exploration  </a:t>
            </a:r>
            <a:r>
              <a:rPr sz="3200" dirty="0">
                <a:latin typeface="Garamond"/>
                <a:cs typeface="Garamond"/>
              </a:rPr>
              <a:t>of much of North </a:t>
            </a:r>
            <a:r>
              <a:rPr sz="3200" spc="-5" dirty="0">
                <a:latin typeface="Garamond"/>
                <a:cs typeface="Garamond"/>
              </a:rPr>
              <a:t>America </a:t>
            </a:r>
            <a:r>
              <a:rPr sz="3200" spc="-10" dirty="0">
                <a:latin typeface="Garamond"/>
                <a:cs typeface="Garamond"/>
              </a:rPr>
              <a:t>and </a:t>
            </a:r>
            <a:r>
              <a:rPr sz="3200" dirty="0">
                <a:latin typeface="Garamond"/>
                <a:cs typeface="Garamond"/>
              </a:rPr>
              <a:t>contact  with</a:t>
            </a:r>
            <a:r>
              <a:rPr sz="3200" spc="-6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Amerindians</a:t>
            </a:r>
            <a:endParaRPr sz="3200">
              <a:latin typeface="Garamond"/>
              <a:cs typeface="Garamond"/>
            </a:endParaRPr>
          </a:p>
          <a:p>
            <a:pPr marL="2096135" lvl="1" indent="-457200">
              <a:lnSpc>
                <a:spcPct val="100000"/>
              </a:lnSpc>
              <a:spcBef>
                <a:spcPts val="765"/>
              </a:spcBef>
              <a:buFont typeface="Garamond"/>
              <a:buAutoNum type="alphaLcPeriod"/>
              <a:tabLst>
                <a:tab pos="2096135" algn="l"/>
                <a:tab pos="2096770" algn="l"/>
              </a:tabLst>
            </a:pPr>
            <a:r>
              <a:rPr sz="3200" i="1" dirty="0">
                <a:latin typeface="Garamond"/>
                <a:cs typeface="Garamond"/>
              </a:rPr>
              <a:t>Coureurs </a:t>
            </a:r>
            <a:r>
              <a:rPr sz="3200" i="1" spc="-5" dirty="0">
                <a:latin typeface="Garamond"/>
                <a:cs typeface="Garamond"/>
              </a:rPr>
              <a:t>de</a:t>
            </a:r>
            <a:r>
              <a:rPr sz="3200" i="1" spc="-100" dirty="0">
                <a:latin typeface="Garamond"/>
                <a:cs typeface="Garamond"/>
              </a:rPr>
              <a:t> </a:t>
            </a:r>
            <a:r>
              <a:rPr sz="3200" i="1" spc="-5" dirty="0">
                <a:latin typeface="Garamond"/>
                <a:cs typeface="Garamond"/>
              </a:rPr>
              <a:t>bois</a:t>
            </a:r>
            <a:endParaRPr sz="3200">
              <a:latin typeface="Garamond"/>
              <a:cs typeface="Garamond"/>
            </a:endParaRPr>
          </a:p>
          <a:p>
            <a:pPr marL="2036445" lvl="1" indent="-397510">
              <a:lnSpc>
                <a:spcPct val="100000"/>
              </a:lnSpc>
              <a:spcBef>
                <a:spcPts val="765"/>
              </a:spcBef>
              <a:buFont typeface="Garamond"/>
              <a:buAutoNum type="alphaLcPeriod"/>
              <a:tabLst>
                <a:tab pos="2037080" algn="l"/>
              </a:tabLst>
            </a:pPr>
            <a:r>
              <a:rPr sz="3200" i="1" spc="-5" dirty="0">
                <a:latin typeface="Garamond"/>
                <a:cs typeface="Garamond"/>
              </a:rPr>
              <a:t>Voyageurs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81800" y="4419598"/>
            <a:ext cx="2186051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0200" y="4953000"/>
            <a:ext cx="1600200" cy="16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18276" y="1065275"/>
            <a:ext cx="2961131" cy="5742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00400" y="3937000"/>
            <a:ext cx="2819400" cy="139700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126364" rIns="0" bIns="0" rtlCol="0">
            <a:spAutoFit/>
          </a:bodyPr>
          <a:lstStyle/>
          <a:p>
            <a:pPr marL="483870" marR="476884" algn="ctr">
              <a:lnSpc>
                <a:spcPct val="100000"/>
              </a:lnSpc>
              <a:spcBef>
                <a:spcPts val="994"/>
              </a:spcBef>
            </a:pPr>
            <a:r>
              <a:rPr sz="2400" spc="-5" dirty="0">
                <a:latin typeface="Garamond"/>
                <a:cs typeface="Garamond"/>
              </a:rPr>
              <a:t>Detail from</a:t>
            </a:r>
            <a:r>
              <a:rPr sz="2400" spc="-70" dirty="0">
                <a:latin typeface="Garamond"/>
                <a:cs typeface="Garamond"/>
              </a:rPr>
              <a:t> </a:t>
            </a:r>
            <a:r>
              <a:rPr sz="2400" i="1" spc="-5" dirty="0">
                <a:latin typeface="Garamond"/>
                <a:cs typeface="Garamond"/>
              </a:rPr>
              <a:t>The  Torture </a:t>
            </a:r>
            <a:r>
              <a:rPr sz="2400" i="1" dirty="0">
                <a:latin typeface="Garamond"/>
                <a:cs typeface="Garamond"/>
              </a:rPr>
              <a:t>of</a:t>
            </a:r>
            <a:r>
              <a:rPr sz="2400" i="1" spc="-90" dirty="0">
                <a:latin typeface="Garamond"/>
                <a:cs typeface="Garamond"/>
              </a:rPr>
              <a:t> </a:t>
            </a:r>
            <a:r>
              <a:rPr sz="2400" i="1" dirty="0">
                <a:latin typeface="Garamond"/>
                <a:cs typeface="Garamond"/>
              </a:rPr>
              <a:t>the</a:t>
            </a:r>
            <a:endParaRPr sz="24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</a:pPr>
            <a:r>
              <a:rPr sz="2400" i="1" spc="-5" dirty="0">
                <a:latin typeface="Garamond"/>
                <a:cs typeface="Garamond"/>
              </a:rPr>
              <a:t>Jesuit </a:t>
            </a:r>
            <a:r>
              <a:rPr sz="2400" i="1" dirty="0">
                <a:latin typeface="Garamond"/>
                <a:cs typeface="Garamond"/>
              </a:rPr>
              <a:t>Martyrs,</a:t>
            </a:r>
            <a:r>
              <a:rPr sz="2400" i="1" spc="-80" dirty="0">
                <a:latin typeface="Garamond"/>
                <a:cs typeface="Garamond"/>
              </a:rPr>
              <a:t> </a:t>
            </a:r>
            <a:r>
              <a:rPr sz="2400" dirty="0">
                <a:latin typeface="Garamond"/>
                <a:cs typeface="Garamond"/>
              </a:rPr>
              <a:t>1664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79194" y="224993"/>
            <a:ext cx="63950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0560" algn="l"/>
              </a:tabLst>
            </a:pPr>
            <a:r>
              <a:rPr sz="3600" dirty="0"/>
              <a:t>4.	</a:t>
            </a:r>
            <a:r>
              <a:rPr sz="3600" spc="-20" dirty="0"/>
              <a:t>Jesuit </a:t>
            </a:r>
            <a:r>
              <a:rPr sz="3600" spc="-5" dirty="0"/>
              <a:t>missionaries </a:t>
            </a:r>
            <a:r>
              <a:rPr sz="3600" dirty="0"/>
              <a:t>came to</a:t>
            </a:r>
            <a:r>
              <a:rPr sz="3600" spc="-60" dirty="0"/>
              <a:t> </a:t>
            </a:r>
            <a:r>
              <a:rPr sz="3600" dirty="0"/>
              <a:t>New</a:t>
            </a:r>
            <a:endParaRPr sz="3600"/>
          </a:p>
          <a:p>
            <a:pPr marL="927100">
              <a:lnSpc>
                <a:spcPct val="100000"/>
              </a:lnSpc>
            </a:pPr>
            <a:r>
              <a:rPr sz="3600" spc="-15" dirty="0"/>
              <a:t>France</a:t>
            </a:r>
            <a:endParaRPr sz="3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0"/>
            <a:ext cx="7540625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7407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7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535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0600" y="6019800"/>
            <a:ext cx="1828800" cy="838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066800"/>
            <a:ext cx="9143999" cy="5400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648652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104775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3999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95400" y="304800"/>
            <a:ext cx="6705600" cy="2589530"/>
          </a:xfrm>
          <a:custGeom>
            <a:avLst/>
            <a:gdLst/>
            <a:ahLst/>
            <a:cxnLst/>
            <a:rect l="l" t="t" r="r" b="b"/>
            <a:pathLst>
              <a:path w="6705600" h="2589530">
                <a:moveTo>
                  <a:pt x="5588000" y="1447800"/>
                </a:moveTo>
                <a:lnTo>
                  <a:pt x="3911600" y="1447800"/>
                </a:lnTo>
                <a:lnTo>
                  <a:pt x="5867400" y="2589276"/>
                </a:lnTo>
                <a:lnTo>
                  <a:pt x="5588000" y="1447800"/>
                </a:lnTo>
                <a:close/>
              </a:path>
              <a:path w="6705600" h="2589530">
                <a:moveTo>
                  <a:pt x="6705600" y="0"/>
                </a:moveTo>
                <a:lnTo>
                  <a:pt x="0" y="0"/>
                </a:lnTo>
                <a:lnTo>
                  <a:pt x="0" y="1447800"/>
                </a:lnTo>
                <a:lnTo>
                  <a:pt x="6705600" y="1447800"/>
                </a:lnTo>
                <a:lnTo>
                  <a:pt x="67056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95400" y="304800"/>
            <a:ext cx="6705600" cy="2589530"/>
          </a:xfrm>
          <a:custGeom>
            <a:avLst/>
            <a:gdLst/>
            <a:ahLst/>
            <a:cxnLst/>
            <a:rect l="l" t="t" r="r" b="b"/>
            <a:pathLst>
              <a:path w="6705600" h="2589530">
                <a:moveTo>
                  <a:pt x="0" y="0"/>
                </a:moveTo>
                <a:lnTo>
                  <a:pt x="3911600" y="0"/>
                </a:lnTo>
                <a:lnTo>
                  <a:pt x="5588000" y="0"/>
                </a:lnTo>
                <a:lnTo>
                  <a:pt x="6705600" y="0"/>
                </a:lnTo>
                <a:lnTo>
                  <a:pt x="6705600" y="844550"/>
                </a:lnTo>
                <a:lnTo>
                  <a:pt x="6705600" y="1206500"/>
                </a:lnTo>
                <a:lnTo>
                  <a:pt x="6705600" y="1447800"/>
                </a:lnTo>
                <a:lnTo>
                  <a:pt x="5588000" y="1447800"/>
                </a:lnTo>
                <a:lnTo>
                  <a:pt x="5867400" y="2589276"/>
                </a:lnTo>
                <a:lnTo>
                  <a:pt x="3911600" y="1447800"/>
                </a:lnTo>
                <a:lnTo>
                  <a:pt x="0" y="1447800"/>
                </a:lnTo>
                <a:lnTo>
                  <a:pt x="0" y="1206500"/>
                </a:lnTo>
                <a:lnTo>
                  <a:pt x="0" y="84455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879473" y="212801"/>
            <a:ext cx="5537835" cy="101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89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Like Spain, </a:t>
            </a:r>
            <a:r>
              <a:rPr sz="3600" dirty="0">
                <a:latin typeface="Times New Roman"/>
                <a:cs typeface="Times New Roman"/>
              </a:rPr>
              <a:t>the </a:t>
            </a:r>
            <a:r>
              <a:rPr sz="3600" spc="-5" dirty="0">
                <a:latin typeface="Times New Roman"/>
                <a:cs typeface="Times New Roman"/>
              </a:rPr>
              <a:t>French</a:t>
            </a:r>
            <a:r>
              <a:rPr sz="3600" spc="-75" dirty="0">
                <a:latin typeface="Times New Roman"/>
                <a:cs typeface="Times New Roman"/>
              </a:rPr>
              <a:t> </a:t>
            </a:r>
            <a:r>
              <a:rPr sz="3600" spc="-15" dirty="0">
                <a:latin typeface="Times New Roman"/>
                <a:cs typeface="Times New Roman"/>
              </a:rPr>
              <a:t>gov’t</a:t>
            </a:r>
            <a:endParaRPr sz="3600">
              <a:latin typeface="Times New Roman"/>
              <a:cs typeface="Times New Roman"/>
            </a:endParaRPr>
          </a:p>
          <a:p>
            <a:pPr algn="ctr">
              <a:lnSpc>
                <a:spcPts val="3890"/>
              </a:lnSpc>
            </a:pPr>
            <a:r>
              <a:rPr sz="3600" spc="-5" dirty="0">
                <a:latin typeface="Times New Roman"/>
                <a:cs typeface="Times New Roman"/>
              </a:rPr>
              <a:t>encouraged converting</a:t>
            </a:r>
            <a:r>
              <a:rPr sz="3600" spc="3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Native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02461" y="1090930"/>
            <a:ext cx="6490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Americans &amp; establishing</a:t>
            </a:r>
            <a:r>
              <a:rPr sz="3600" spc="5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missions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The </a:t>
            </a:r>
            <a:r>
              <a:rPr spc="-5" dirty="0"/>
              <a:t>English Colonies</a:t>
            </a:r>
            <a:r>
              <a:rPr spc="-110" dirty="0"/>
              <a:t> </a:t>
            </a:r>
            <a:r>
              <a:rPr spc="-5" dirty="0"/>
              <a:t>in</a:t>
            </a:r>
          </a:p>
          <a:p>
            <a:pPr marL="838200" algn="ctr">
              <a:lnSpc>
                <a:spcPct val="100000"/>
              </a:lnSpc>
            </a:pPr>
            <a:r>
              <a:rPr spc="-5" dirty="0"/>
              <a:t>America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1594" y="45465"/>
            <a:ext cx="44196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" dirty="0">
                <a:solidFill>
                  <a:srgbClr val="FF0000"/>
                </a:solidFill>
              </a:rPr>
              <a:t>England’s </a:t>
            </a:r>
            <a:r>
              <a:rPr sz="3200" spc="-10" dirty="0"/>
              <a:t>search </a:t>
            </a:r>
            <a:r>
              <a:rPr sz="3200" dirty="0"/>
              <a:t>for</a:t>
            </a:r>
            <a:r>
              <a:rPr sz="3200" spc="-30" dirty="0"/>
              <a:t> </a:t>
            </a:r>
            <a:r>
              <a:rPr sz="3200" dirty="0"/>
              <a:t>empire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339085" y="533882"/>
            <a:ext cx="6539865" cy="6123305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486409" indent="-473709">
              <a:lnSpc>
                <a:spcPct val="100000"/>
              </a:lnSpc>
              <a:spcBef>
                <a:spcPts val="2020"/>
              </a:spcBef>
              <a:buAutoNum type="alphaUcPeriod"/>
              <a:tabLst>
                <a:tab pos="487045" algn="l"/>
              </a:tabLst>
            </a:pPr>
            <a:r>
              <a:rPr sz="3200" b="1" spc="-20" dirty="0">
                <a:latin typeface="Garamond"/>
                <a:cs typeface="Garamond"/>
              </a:rPr>
              <a:t>Motives:</a:t>
            </a:r>
            <a:endParaRPr sz="3200">
              <a:latin typeface="Garamond"/>
              <a:cs typeface="Garamond"/>
            </a:endParaRPr>
          </a:p>
          <a:p>
            <a:pPr marL="826769" marR="734060" lvl="1" indent="-407670" algn="just">
              <a:lnSpc>
                <a:spcPct val="100000"/>
              </a:lnSpc>
              <a:spcBef>
                <a:spcPts val="1920"/>
              </a:spcBef>
              <a:buAutoNum type="arabicPeriod"/>
              <a:tabLst>
                <a:tab pos="802005" algn="l"/>
              </a:tabLst>
            </a:pPr>
            <a:r>
              <a:rPr sz="3200" spc="-10" dirty="0">
                <a:latin typeface="Garamond"/>
                <a:cs typeface="Garamond"/>
              </a:rPr>
              <a:t>Eventual </a:t>
            </a:r>
            <a:r>
              <a:rPr sz="3200" spc="-5" dirty="0">
                <a:latin typeface="Garamond"/>
                <a:cs typeface="Garamond"/>
              </a:rPr>
              <a:t>peace </a:t>
            </a:r>
            <a:r>
              <a:rPr sz="3200" dirty="0">
                <a:latin typeface="Garamond"/>
                <a:cs typeface="Garamond"/>
              </a:rPr>
              <a:t>with </a:t>
            </a:r>
            <a:r>
              <a:rPr sz="3200" spc="-5" dirty="0">
                <a:latin typeface="Garamond"/>
                <a:cs typeface="Garamond"/>
              </a:rPr>
              <a:t>Spain </a:t>
            </a:r>
            <a:r>
              <a:rPr sz="3200" spc="-15" dirty="0">
                <a:latin typeface="Garamond"/>
                <a:cs typeface="Garamond"/>
              </a:rPr>
              <a:t>gave  </a:t>
            </a:r>
            <a:r>
              <a:rPr sz="3200" spc="-5" dirty="0">
                <a:latin typeface="Garamond"/>
                <a:cs typeface="Garamond"/>
              </a:rPr>
              <a:t>England </a:t>
            </a:r>
            <a:r>
              <a:rPr sz="3200" spc="-15" dirty="0">
                <a:latin typeface="Garamond"/>
                <a:cs typeface="Garamond"/>
              </a:rPr>
              <a:t>overseas </a:t>
            </a:r>
            <a:r>
              <a:rPr sz="3200" dirty="0">
                <a:latin typeface="Garamond"/>
                <a:cs typeface="Garamond"/>
              </a:rPr>
              <a:t>opportunities  without</a:t>
            </a:r>
            <a:r>
              <a:rPr sz="3200" spc="-6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harassment</a:t>
            </a:r>
            <a:endParaRPr sz="3200">
              <a:latin typeface="Garamond"/>
              <a:cs typeface="Garamond"/>
            </a:endParaRPr>
          </a:p>
          <a:p>
            <a:pPr marL="826769" lvl="1" indent="-407670">
              <a:lnSpc>
                <a:spcPct val="100000"/>
              </a:lnSpc>
              <a:spcBef>
                <a:spcPts val="1920"/>
              </a:spcBef>
              <a:buAutoNum type="arabicPeriod"/>
              <a:tabLst>
                <a:tab pos="802005" algn="l"/>
              </a:tabLst>
            </a:pPr>
            <a:r>
              <a:rPr sz="3200" spc="-20" dirty="0">
                <a:latin typeface="Garamond"/>
                <a:cs typeface="Garamond"/>
              </a:rPr>
              <a:t>Population</a:t>
            </a:r>
            <a:r>
              <a:rPr sz="3200" spc="-35" dirty="0">
                <a:latin typeface="Garamond"/>
                <a:cs typeface="Garamond"/>
              </a:rPr>
              <a:t> </a:t>
            </a:r>
            <a:r>
              <a:rPr sz="3200" spc="0" dirty="0">
                <a:latin typeface="Garamond"/>
                <a:cs typeface="Garamond"/>
              </a:rPr>
              <a:t>growth</a:t>
            </a:r>
            <a:endParaRPr sz="3200">
              <a:latin typeface="Garamond"/>
              <a:cs typeface="Garamond"/>
            </a:endParaRPr>
          </a:p>
          <a:p>
            <a:pPr marL="826769" marR="5080" lvl="1" indent="-407670">
              <a:lnSpc>
                <a:spcPct val="99500"/>
              </a:lnSpc>
              <a:spcBef>
                <a:spcPts val="1975"/>
              </a:spcBef>
              <a:buAutoNum type="arabicPeriod"/>
              <a:tabLst>
                <a:tab pos="802005" algn="l"/>
              </a:tabLst>
            </a:pPr>
            <a:r>
              <a:rPr sz="3200" spc="-5" dirty="0">
                <a:latin typeface="Garamond"/>
                <a:cs typeface="Garamond"/>
              </a:rPr>
              <a:t>Unemployment, </a:t>
            </a:r>
            <a:r>
              <a:rPr sz="3200" dirty="0">
                <a:latin typeface="Times New Roman"/>
                <a:cs typeface="Times New Roman"/>
              </a:rPr>
              <a:t>farm land,  adventure, </a:t>
            </a:r>
            <a:r>
              <a:rPr sz="3200" spc="-5" dirty="0">
                <a:latin typeface="Garamond"/>
                <a:cs typeface="Garamond"/>
              </a:rPr>
              <a:t>new </a:t>
            </a:r>
            <a:r>
              <a:rPr sz="3200" spc="-20" dirty="0">
                <a:latin typeface="Garamond"/>
                <a:cs typeface="Garamond"/>
              </a:rPr>
              <a:t>markets, </a:t>
            </a:r>
            <a:r>
              <a:rPr sz="3200" spc="-5" dirty="0">
                <a:latin typeface="Garamond"/>
                <a:cs typeface="Garamond"/>
              </a:rPr>
              <a:t>political  and religious </a:t>
            </a:r>
            <a:r>
              <a:rPr sz="3200" dirty="0">
                <a:latin typeface="Garamond"/>
                <a:cs typeface="Garamond"/>
              </a:rPr>
              <a:t>freedom, </a:t>
            </a:r>
            <a:r>
              <a:rPr sz="3200" spc="-5" dirty="0">
                <a:latin typeface="Garamond"/>
                <a:cs typeface="Garamond"/>
              </a:rPr>
              <a:t>social</a:t>
            </a:r>
            <a:r>
              <a:rPr sz="3200" spc="-2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change</a:t>
            </a:r>
            <a:endParaRPr sz="3200">
              <a:latin typeface="Garamond"/>
              <a:cs typeface="Garamond"/>
            </a:endParaRPr>
          </a:p>
          <a:p>
            <a:pPr marL="800735" lvl="1" indent="-381635">
              <a:lnSpc>
                <a:spcPct val="100000"/>
              </a:lnSpc>
              <a:spcBef>
                <a:spcPts val="1920"/>
              </a:spcBef>
              <a:buFont typeface="Garamond"/>
              <a:buAutoNum type="arabicPeriod"/>
              <a:tabLst>
                <a:tab pos="801370" algn="l"/>
              </a:tabLst>
            </a:pPr>
            <a:r>
              <a:rPr sz="3200" b="1" spc="-15" dirty="0">
                <a:latin typeface="Garamond"/>
                <a:cs typeface="Garamond"/>
              </a:rPr>
              <a:t>Joint-stock </a:t>
            </a:r>
            <a:r>
              <a:rPr sz="3200" b="1" spc="-5" dirty="0">
                <a:latin typeface="Garamond"/>
                <a:cs typeface="Garamond"/>
              </a:rPr>
              <a:t>companies</a:t>
            </a:r>
            <a:r>
              <a:rPr sz="3200" b="1" spc="-3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provided</a:t>
            </a:r>
            <a:endParaRPr sz="3200">
              <a:latin typeface="Garamond"/>
              <a:cs typeface="Garamond"/>
            </a:endParaRPr>
          </a:p>
          <a:p>
            <a:pPr marL="826769">
              <a:lnSpc>
                <a:spcPct val="100000"/>
              </a:lnSpc>
            </a:pP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economic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means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5394" y="366115"/>
            <a:ext cx="6304280" cy="2220595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430530" indent="-417830">
              <a:lnSpc>
                <a:spcPct val="100000"/>
              </a:lnSpc>
              <a:spcBef>
                <a:spcPts val="2020"/>
              </a:spcBef>
              <a:buAutoNum type="alphaUcPeriod" startAt="2"/>
              <a:tabLst>
                <a:tab pos="431165" algn="l"/>
              </a:tabLst>
            </a:pPr>
            <a:r>
              <a:rPr sz="3200" spc="-5" dirty="0">
                <a:latin typeface="Garamond"/>
                <a:cs typeface="Garamond"/>
              </a:rPr>
              <a:t>Competition </a:t>
            </a:r>
            <a:r>
              <a:rPr sz="3200" dirty="0">
                <a:latin typeface="Garamond"/>
                <a:cs typeface="Garamond"/>
              </a:rPr>
              <a:t>with</a:t>
            </a:r>
            <a:r>
              <a:rPr sz="3200" spc="-2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Spain</a:t>
            </a:r>
            <a:endParaRPr sz="3200">
              <a:latin typeface="Garamond"/>
              <a:cs typeface="Garamond"/>
            </a:endParaRPr>
          </a:p>
          <a:p>
            <a:pPr marL="901700" lvl="1" indent="-381635">
              <a:lnSpc>
                <a:spcPct val="100000"/>
              </a:lnSpc>
              <a:spcBef>
                <a:spcPts val="1920"/>
              </a:spcBef>
              <a:buAutoNum type="arabicPeriod"/>
              <a:tabLst>
                <a:tab pos="902335" algn="l"/>
                <a:tab pos="3448050" algn="l"/>
              </a:tabLst>
            </a:pPr>
            <a:r>
              <a:rPr sz="3200" spc="-5" dirty="0">
                <a:latin typeface="Garamond"/>
                <a:cs typeface="Garamond"/>
              </a:rPr>
              <a:t>1588-</a:t>
            </a:r>
            <a:r>
              <a:rPr sz="3200" spc="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defeat</a:t>
            </a:r>
            <a:r>
              <a:rPr sz="3200" spc="1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of	</a:t>
            </a:r>
            <a:r>
              <a:rPr sz="3200" b="1" spc="-5" dirty="0">
                <a:latin typeface="Garamond"/>
                <a:cs typeface="Garamond"/>
              </a:rPr>
              <a:t>Spanish</a:t>
            </a:r>
            <a:r>
              <a:rPr sz="3200" b="1" spc="-70" dirty="0">
                <a:latin typeface="Garamond"/>
                <a:cs typeface="Garamond"/>
              </a:rPr>
              <a:t> </a:t>
            </a:r>
            <a:r>
              <a:rPr sz="3200" b="1" spc="15" dirty="0">
                <a:latin typeface="Garamond"/>
                <a:cs typeface="Garamond"/>
              </a:rPr>
              <a:t>Armada</a:t>
            </a:r>
            <a:endParaRPr sz="3200">
              <a:latin typeface="Garamond"/>
              <a:cs typeface="Garamond"/>
            </a:endParaRPr>
          </a:p>
          <a:p>
            <a:pPr marL="554990" indent="-542290">
              <a:lnSpc>
                <a:spcPct val="100000"/>
              </a:lnSpc>
              <a:spcBef>
                <a:spcPts val="1920"/>
              </a:spcBef>
              <a:buAutoNum type="alphaUcPeriod" startAt="2"/>
              <a:tabLst>
                <a:tab pos="554990" algn="l"/>
                <a:tab pos="555625" algn="l"/>
              </a:tabLst>
            </a:pPr>
            <a:r>
              <a:rPr sz="3200" spc="-25" dirty="0">
                <a:latin typeface="Garamond"/>
                <a:cs typeface="Garamond"/>
              </a:rPr>
              <a:t>Roanoke,</a:t>
            </a:r>
            <a:r>
              <a:rPr sz="3200" spc="-4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1585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2200" y="2671762"/>
            <a:ext cx="5853049" cy="368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9285" y="101549"/>
            <a:ext cx="47224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The </a:t>
            </a:r>
            <a:r>
              <a:rPr sz="4400" spc="-5" dirty="0"/>
              <a:t>English</a:t>
            </a:r>
            <a:r>
              <a:rPr sz="4400" spc="-35" dirty="0"/>
              <a:t> </a:t>
            </a:r>
            <a:r>
              <a:rPr sz="4400" spc="-5" dirty="0"/>
              <a:t>Colonies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244" y="737362"/>
            <a:ext cx="8122920" cy="313753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354965" marR="522605" indent="-342265">
              <a:lnSpc>
                <a:spcPts val="3650"/>
              </a:lnSpc>
              <a:spcBef>
                <a:spcPts val="384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Garamond"/>
                <a:cs typeface="Garamond"/>
              </a:rPr>
              <a:t>In </a:t>
            </a: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1600s, English </a:t>
            </a:r>
            <a:r>
              <a:rPr sz="3200" dirty="0">
                <a:latin typeface="Garamond"/>
                <a:cs typeface="Garamond"/>
              </a:rPr>
              <a:t>settlers </a:t>
            </a:r>
            <a:r>
              <a:rPr sz="3200" spc="-5" dirty="0">
                <a:latin typeface="Garamond"/>
                <a:cs typeface="Garamond"/>
              </a:rPr>
              <a:t>arrived in </a:t>
            </a:r>
            <a:r>
              <a:rPr sz="3200" dirty="0">
                <a:latin typeface="Garamond"/>
                <a:cs typeface="Garamond"/>
              </a:rPr>
              <a:t>North  </a:t>
            </a:r>
            <a:r>
              <a:rPr sz="3200" spc="-5" dirty="0">
                <a:latin typeface="Garamond"/>
                <a:cs typeface="Garamond"/>
              </a:rPr>
              <a:t>America</a:t>
            </a:r>
            <a:endParaRPr sz="3200">
              <a:latin typeface="Garamond"/>
              <a:cs typeface="Garamond"/>
            </a:endParaRPr>
          </a:p>
          <a:p>
            <a:pPr marL="756285" marR="5080" lvl="1" indent="-287020">
              <a:lnSpc>
                <a:spcPts val="3190"/>
              </a:lnSpc>
              <a:spcBef>
                <a:spcPts val="535"/>
              </a:spcBef>
              <a:buChar char="–"/>
              <a:tabLst>
                <a:tab pos="756920" algn="l"/>
              </a:tabLst>
            </a:pPr>
            <a:r>
              <a:rPr sz="2800" spc="-10" dirty="0">
                <a:latin typeface="Garamond"/>
                <a:cs typeface="Garamond"/>
              </a:rPr>
              <a:t>English </a:t>
            </a:r>
            <a:r>
              <a:rPr sz="2800" spc="-5" dirty="0">
                <a:latin typeface="Garamond"/>
                <a:cs typeface="Garamond"/>
              </a:rPr>
              <a:t>colonization differed from Spanish &amp; French  </a:t>
            </a:r>
            <a:r>
              <a:rPr sz="2800" spc="-10" dirty="0">
                <a:latin typeface="Garamond"/>
                <a:cs typeface="Garamond"/>
              </a:rPr>
              <a:t>because </a:t>
            </a:r>
            <a:r>
              <a:rPr sz="2800" spc="-5" dirty="0">
                <a:latin typeface="Garamond"/>
                <a:cs typeface="Garamond"/>
              </a:rPr>
              <a:t>the </a:t>
            </a:r>
            <a:r>
              <a:rPr sz="2800" spc="-10" dirty="0">
                <a:latin typeface="Garamond"/>
                <a:cs typeface="Garamond"/>
              </a:rPr>
              <a:t>English </a:t>
            </a:r>
            <a:r>
              <a:rPr sz="2800" spc="-5" dirty="0">
                <a:latin typeface="Garamond"/>
                <a:cs typeface="Garamond"/>
              </a:rPr>
              <a:t>gov’t </a:t>
            </a:r>
            <a:r>
              <a:rPr sz="2800" spc="-10" dirty="0">
                <a:latin typeface="Garamond"/>
                <a:cs typeface="Garamond"/>
              </a:rPr>
              <a:t>had </a:t>
            </a:r>
            <a:r>
              <a:rPr sz="2800" spc="-5" dirty="0">
                <a:latin typeface="Garamond"/>
                <a:cs typeface="Garamond"/>
              </a:rPr>
              <a:t>no desire to create a  centralized empire in the New</a:t>
            </a:r>
            <a:r>
              <a:rPr sz="2800" spc="-10" dirty="0">
                <a:latin typeface="Garamond"/>
                <a:cs typeface="Garamond"/>
              </a:rPr>
              <a:t> World</a:t>
            </a:r>
            <a:endParaRPr sz="2800">
              <a:latin typeface="Garamond"/>
              <a:cs typeface="Garamond"/>
            </a:endParaRPr>
          </a:p>
          <a:p>
            <a:pPr marL="756285" lvl="1" indent="-287020">
              <a:lnSpc>
                <a:spcPts val="3275"/>
              </a:lnSpc>
              <a:spcBef>
                <a:spcPts val="254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Different motivations by </a:t>
            </a:r>
            <a:r>
              <a:rPr sz="2800" spc="-10" dirty="0">
                <a:latin typeface="Garamond"/>
                <a:cs typeface="Garamond"/>
              </a:rPr>
              <a:t>English </a:t>
            </a:r>
            <a:r>
              <a:rPr sz="2800" spc="-5" dirty="0">
                <a:latin typeface="Garamond"/>
                <a:cs typeface="Garamond"/>
              </a:rPr>
              <a:t>settlers led</a:t>
            </a:r>
            <a:r>
              <a:rPr sz="2800" spc="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to</a:t>
            </a:r>
            <a:endParaRPr sz="2800">
              <a:latin typeface="Garamond"/>
              <a:cs typeface="Garamond"/>
            </a:endParaRPr>
          </a:p>
          <a:p>
            <a:pPr marL="756285">
              <a:lnSpc>
                <a:spcPts val="3275"/>
              </a:lnSpc>
            </a:pPr>
            <a:r>
              <a:rPr sz="2800" spc="-5" dirty="0">
                <a:latin typeface="Garamond"/>
                <a:cs typeface="Garamond"/>
              </a:rPr>
              <a:t>different types of</a:t>
            </a:r>
            <a:r>
              <a:rPr sz="2800" spc="-4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colonies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3180" y="25095"/>
            <a:ext cx="73533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Migrating </a:t>
            </a:r>
            <a:r>
              <a:rPr sz="4400" dirty="0"/>
              <a:t>to the </a:t>
            </a:r>
            <a:r>
              <a:rPr sz="4400" spc="-5" dirty="0"/>
              <a:t>English</a:t>
            </a:r>
            <a:r>
              <a:rPr sz="4400" spc="-25" dirty="0"/>
              <a:t> </a:t>
            </a:r>
            <a:r>
              <a:rPr sz="4400" spc="-5" dirty="0"/>
              <a:t>Colonies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025" y="781682"/>
            <a:ext cx="8125459" cy="306768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4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0" dirty="0">
                <a:latin typeface="Garamond"/>
                <a:cs typeface="Garamond"/>
              </a:rPr>
              <a:t>17</a:t>
            </a:r>
            <a:r>
              <a:rPr sz="3150" spc="0" baseline="25132" dirty="0">
                <a:latin typeface="Garamond"/>
                <a:cs typeface="Garamond"/>
              </a:rPr>
              <a:t>th  </a:t>
            </a:r>
            <a:r>
              <a:rPr sz="3200" dirty="0">
                <a:latin typeface="Garamond"/>
                <a:cs typeface="Garamond"/>
              </a:rPr>
              <a:t>century </a:t>
            </a:r>
            <a:r>
              <a:rPr sz="3200" spc="-5" dirty="0">
                <a:latin typeface="Garamond"/>
                <a:cs typeface="Garamond"/>
              </a:rPr>
              <a:t>England faced </a:t>
            </a:r>
            <a:r>
              <a:rPr sz="3200" dirty="0">
                <a:latin typeface="Garamond"/>
                <a:cs typeface="Garamond"/>
              </a:rPr>
              <a:t>major </a:t>
            </a:r>
            <a:r>
              <a:rPr sz="3200" spc="-5" dirty="0">
                <a:latin typeface="Garamond"/>
                <a:cs typeface="Garamond"/>
              </a:rPr>
              <a:t>social</a:t>
            </a:r>
            <a:r>
              <a:rPr sz="3200" spc="-26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changes:</a:t>
            </a:r>
            <a:endParaRPr sz="3200">
              <a:latin typeface="Garamond"/>
              <a:cs typeface="Garamond"/>
            </a:endParaRPr>
          </a:p>
          <a:p>
            <a:pPr marL="756285" marR="5080" lvl="1" indent="-286385">
              <a:lnSpc>
                <a:spcPts val="3190"/>
              </a:lnSpc>
              <a:spcBef>
                <a:spcPts val="455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The most significantly </a:t>
            </a:r>
            <a:r>
              <a:rPr sz="2800" spc="-10" dirty="0">
                <a:latin typeface="Garamond"/>
                <a:cs typeface="Garamond"/>
              </a:rPr>
              <a:t>was </a:t>
            </a:r>
            <a:r>
              <a:rPr sz="2800" spc="-5" dirty="0">
                <a:latin typeface="Garamond"/>
                <a:cs typeface="Garamond"/>
              </a:rPr>
              <a:t>a </a:t>
            </a:r>
            <a:r>
              <a:rPr sz="2800" spc="-10" dirty="0">
                <a:latin typeface="Garamond"/>
                <a:cs typeface="Garamond"/>
              </a:rPr>
              <a:t>boom </a:t>
            </a:r>
            <a:r>
              <a:rPr sz="2800" spc="-5" dirty="0">
                <a:latin typeface="Garamond"/>
                <a:cs typeface="Garamond"/>
              </a:rPr>
              <a:t>in </a:t>
            </a:r>
            <a:r>
              <a:rPr sz="2800" spc="-10" dirty="0">
                <a:latin typeface="Garamond"/>
                <a:cs typeface="Garamond"/>
              </a:rPr>
              <a:t>population;  Competition </a:t>
            </a:r>
            <a:r>
              <a:rPr sz="2800" spc="-5" dirty="0">
                <a:latin typeface="Garamond"/>
                <a:cs typeface="Garamond"/>
              </a:rPr>
              <a:t>for land, food, jobs led to a </a:t>
            </a:r>
            <a:r>
              <a:rPr sz="2800" spc="-10" dirty="0">
                <a:latin typeface="Garamond"/>
                <a:cs typeface="Garamond"/>
              </a:rPr>
              <a:t>large </a:t>
            </a:r>
            <a:r>
              <a:rPr sz="2800" spc="-5" dirty="0">
                <a:latin typeface="Garamond"/>
                <a:cs typeface="Garamond"/>
              </a:rPr>
              <a:t>mobile  </a:t>
            </a:r>
            <a:r>
              <a:rPr sz="2800" spc="-10" dirty="0">
                <a:latin typeface="Garamond"/>
                <a:cs typeface="Garamond"/>
              </a:rPr>
              <a:t>population</a:t>
            </a:r>
            <a:r>
              <a:rPr sz="2800" spc="-4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(vagrants?)</a:t>
            </a:r>
            <a:endParaRPr sz="2800">
              <a:latin typeface="Garamond"/>
              <a:cs typeface="Garamond"/>
            </a:endParaRPr>
          </a:p>
          <a:p>
            <a:pPr marL="756285" marR="560070" lvl="1" indent="-286385">
              <a:lnSpc>
                <a:spcPct val="95000"/>
              </a:lnSpc>
              <a:spcBef>
                <a:spcPts val="254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People </a:t>
            </a:r>
            <a:r>
              <a:rPr sz="2800" spc="-10" dirty="0">
                <a:latin typeface="Garamond"/>
                <a:cs typeface="Garamond"/>
              </a:rPr>
              <a:t>had </a:t>
            </a:r>
            <a:r>
              <a:rPr sz="2800" spc="-5" dirty="0">
                <a:latin typeface="Garamond"/>
                <a:cs typeface="Garamond"/>
              </a:rPr>
              <a:t>choices: could move to </a:t>
            </a:r>
            <a:r>
              <a:rPr sz="2800" spc="-10" dirty="0">
                <a:latin typeface="Garamond"/>
                <a:cs typeface="Garamond"/>
              </a:rPr>
              <a:t>cities, Ireland,  </a:t>
            </a:r>
            <a:r>
              <a:rPr sz="2800" spc="-5" dirty="0">
                <a:latin typeface="Garamond"/>
                <a:cs typeface="Garamond"/>
              </a:rPr>
              <a:t>Netherlands, or America (but this </a:t>
            </a:r>
            <a:r>
              <a:rPr sz="2800" spc="-10" dirty="0">
                <a:latin typeface="Garamond"/>
                <a:cs typeface="Garamond"/>
              </a:rPr>
              <a:t>was </a:t>
            </a:r>
            <a:r>
              <a:rPr sz="2800" spc="-5" dirty="0">
                <a:latin typeface="Garamond"/>
                <a:cs typeface="Garamond"/>
              </a:rPr>
              <a:t>most  expensive &amp;</a:t>
            </a:r>
            <a:r>
              <a:rPr sz="2800" spc="-30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dangerous)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5505" y="787654"/>
            <a:ext cx="33318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Welcome</a:t>
            </a:r>
            <a:r>
              <a:rPr sz="4400" spc="-80" dirty="0"/>
              <a:t> </a:t>
            </a:r>
            <a:r>
              <a:rPr sz="4400" spc="-5" dirty="0"/>
              <a:t>back!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3200400" y="1828800"/>
            <a:ext cx="3301365" cy="3767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Quiz</a:t>
            </a: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Garamond"/>
              <a:buChar char="•"/>
            </a:pPr>
            <a:endParaRPr sz="2800" dirty="0">
              <a:latin typeface="Times New Roman"/>
              <a:cs typeface="Times New Roman"/>
            </a:endParaRPr>
          </a:p>
          <a:p>
            <a:pPr marL="355600" marR="56515" indent="-342900">
              <a:lnSpc>
                <a:spcPct val="80000"/>
              </a:lnSpc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Agenda and </a:t>
            </a:r>
            <a:r>
              <a:rPr spc="-10" dirty="0"/>
              <a:t>Objective:  </a:t>
            </a:r>
            <a:r>
              <a:rPr dirty="0"/>
              <a:t>Through </a:t>
            </a:r>
            <a:r>
              <a:rPr spc="-10" dirty="0"/>
              <a:t>notes </a:t>
            </a:r>
            <a:r>
              <a:rPr spc="-5" dirty="0"/>
              <a:t>and </a:t>
            </a:r>
            <a:r>
              <a:rPr spc="-10" dirty="0"/>
              <a:t>class  </a:t>
            </a:r>
            <a:r>
              <a:rPr dirty="0"/>
              <a:t>discussion </a:t>
            </a:r>
            <a:r>
              <a:rPr spc="-5" dirty="0"/>
              <a:t>students </a:t>
            </a:r>
            <a:r>
              <a:rPr dirty="0"/>
              <a:t>will  </a:t>
            </a:r>
            <a:r>
              <a:rPr spc="-5" dirty="0"/>
              <a:t>identify </a:t>
            </a:r>
            <a:r>
              <a:rPr dirty="0"/>
              <a:t>the </a:t>
            </a:r>
            <a:r>
              <a:rPr spc="-5" dirty="0"/>
              <a:t>impact</a:t>
            </a:r>
            <a:r>
              <a:rPr spc="-55" dirty="0"/>
              <a:t> </a:t>
            </a:r>
            <a:r>
              <a:rPr spc="-5" dirty="0"/>
              <a:t>of</a:t>
            </a:r>
          </a:p>
          <a:p>
            <a:pPr marL="355600" marR="5080">
              <a:lnSpc>
                <a:spcPct val="80000"/>
              </a:lnSpc>
            </a:pPr>
            <a:r>
              <a:rPr dirty="0"/>
              <a:t>explorers upon the</a:t>
            </a:r>
            <a:r>
              <a:rPr spc="-95" dirty="0"/>
              <a:t> </a:t>
            </a:r>
            <a:r>
              <a:rPr dirty="0"/>
              <a:t>“new  world” </a:t>
            </a:r>
            <a:r>
              <a:rPr spc="-5" dirty="0"/>
              <a:t>as well as </a:t>
            </a:r>
            <a:r>
              <a:rPr spc="-10" dirty="0"/>
              <a:t>analyze  </a:t>
            </a:r>
            <a:r>
              <a:rPr spc="-5" dirty="0"/>
              <a:t>point of </a:t>
            </a:r>
            <a:r>
              <a:rPr dirty="0"/>
              <a:t>view </a:t>
            </a:r>
            <a:r>
              <a:rPr spc="-5" dirty="0"/>
              <a:t>on </a:t>
            </a:r>
            <a:r>
              <a:rPr dirty="0"/>
              <a:t>the  </a:t>
            </a:r>
            <a:r>
              <a:rPr spc="-5" dirty="0"/>
              <a:t>impact of Christopher  Columbus on </a:t>
            </a:r>
            <a:r>
              <a:rPr spc="-10" dirty="0"/>
              <a:t>American  </a:t>
            </a:r>
            <a:r>
              <a:rPr spc="-5" dirty="0"/>
              <a:t>History.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1280" y="101549"/>
            <a:ext cx="73533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Migrating </a:t>
            </a:r>
            <a:r>
              <a:rPr sz="4400" dirty="0"/>
              <a:t>to the </a:t>
            </a:r>
            <a:r>
              <a:rPr sz="4400" spc="-5" dirty="0"/>
              <a:t>English</a:t>
            </a:r>
            <a:r>
              <a:rPr sz="4400" spc="-25" dirty="0"/>
              <a:t> </a:t>
            </a:r>
            <a:r>
              <a:rPr sz="4400" spc="-5" dirty="0"/>
              <a:t>Colonies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351279" y="885183"/>
            <a:ext cx="7346035" cy="443583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3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Garamond"/>
                <a:cs typeface="Garamond"/>
              </a:rPr>
              <a:t>Motives </a:t>
            </a:r>
            <a:r>
              <a:rPr sz="3200" dirty="0">
                <a:latin typeface="Garamond"/>
                <a:cs typeface="Garamond"/>
              </a:rPr>
              <a:t>for migration to</a:t>
            </a:r>
            <a:r>
              <a:rPr sz="3200" spc="-4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America:</a:t>
            </a:r>
            <a:endParaRPr sz="3200" dirty="0">
              <a:latin typeface="Garamond"/>
              <a:cs typeface="Garamond"/>
            </a:endParaRPr>
          </a:p>
          <a:p>
            <a:pPr marL="756285" lvl="1" indent="-286385">
              <a:lnSpc>
                <a:spcPct val="100000"/>
              </a:lnSpc>
              <a:spcBef>
                <a:spcPts val="540"/>
              </a:spcBef>
              <a:buSzPct val="75000"/>
              <a:buChar char="–"/>
              <a:tabLst>
                <a:tab pos="756285" algn="l"/>
                <a:tab pos="756920" algn="l"/>
              </a:tabLst>
            </a:pPr>
            <a:r>
              <a:rPr sz="2800" spc="-10" dirty="0">
                <a:latin typeface="Garamond"/>
                <a:cs typeface="Garamond"/>
              </a:rPr>
              <a:t>Religious: </a:t>
            </a:r>
            <a:r>
              <a:rPr sz="2800" spc="-5" dirty="0">
                <a:latin typeface="Garamond"/>
                <a:cs typeface="Garamond"/>
              </a:rPr>
              <a:t>purer form of</a:t>
            </a:r>
            <a:r>
              <a:rPr sz="2800" spc="1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worship</a:t>
            </a:r>
            <a:endParaRPr sz="2800" dirty="0">
              <a:latin typeface="Garamond"/>
              <a:cs typeface="Garamond"/>
            </a:endParaRPr>
          </a:p>
          <a:p>
            <a:pPr marL="756285" lvl="1" indent="-286385">
              <a:lnSpc>
                <a:spcPts val="3275"/>
              </a:lnSpc>
              <a:spcBef>
                <a:spcPts val="500"/>
              </a:spcBef>
              <a:buSzPct val="75000"/>
              <a:buChar char="–"/>
              <a:tabLst>
                <a:tab pos="756285" algn="l"/>
                <a:tab pos="756920" algn="l"/>
              </a:tabLst>
            </a:pPr>
            <a:r>
              <a:rPr sz="2800" spc="-10" dirty="0">
                <a:latin typeface="Garamond"/>
                <a:cs typeface="Garamond"/>
              </a:rPr>
              <a:t>Economic: </a:t>
            </a:r>
            <a:r>
              <a:rPr sz="2800" spc="-5" dirty="0">
                <a:latin typeface="Garamond"/>
                <a:cs typeface="Garamond"/>
              </a:rPr>
              <a:t>Escape </a:t>
            </a:r>
            <a:r>
              <a:rPr sz="2800" spc="-10" dirty="0">
                <a:latin typeface="Garamond"/>
                <a:cs typeface="Garamond"/>
              </a:rPr>
              <a:t>poverty </a:t>
            </a:r>
            <a:r>
              <a:rPr sz="2800" spc="-5" dirty="0">
                <a:latin typeface="Garamond"/>
                <a:cs typeface="Garamond"/>
              </a:rPr>
              <a:t>or the threat of</a:t>
            </a:r>
            <a:r>
              <a:rPr sz="2800" spc="2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lifelong</a:t>
            </a:r>
            <a:endParaRPr sz="2800" dirty="0">
              <a:latin typeface="Garamond"/>
              <a:cs typeface="Garamond"/>
            </a:endParaRPr>
          </a:p>
          <a:p>
            <a:pPr marL="756285">
              <a:lnSpc>
                <a:spcPts val="3275"/>
              </a:lnSpc>
            </a:pPr>
            <a:r>
              <a:rPr sz="2800" spc="-10" dirty="0">
                <a:latin typeface="Garamond"/>
                <a:cs typeface="Garamond"/>
              </a:rPr>
              <a:t>poverty</a:t>
            </a:r>
            <a:endParaRPr sz="2800" dirty="0">
              <a:latin typeface="Garamond"/>
              <a:cs typeface="Garamond"/>
            </a:endParaRPr>
          </a:p>
          <a:p>
            <a:pPr marL="756285" lvl="1" indent="-286385">
              <a:lnSpc>
                <a:spcPct val="100000"/>
              </a:lnSpc>
              <a:spcBef>
                <a:spcPts val="509"/>
              </a:spcBef>
              <a:buSzPct val="75000"/>
              <a:buChar char="–"/>
              <a:tabLst>
                <a:tab pos="756285" algn="l"/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Personal: to escape </a:t>
            </a:r>
            <a:r>
              <a:rPr sz="2800" spc="-10" dirty="0">
                <a:latin typeface="Garamond"/>
                <a:cs typeface="Garamond"/>
              </a:rPr>
              <a:t>bad </a:t>
            </a:r>
            <a:r>
              <a:rPr sz="2800" spc="-5" dirty="0">
                <a:latin typeface="Garamond"/>
                <a:cs typeface="Garamond"/>
              </a:rPr>
              <a:t>marriages or jail</a:t>
            </a:r>
            <a:r>
              <a:rPr sz="2800" spc="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terms</a:t>
            </a:r>
            <a:endParaRPr sz="2800" dirty="0">
              <a:latin typeface="Garamond"/>
              <a:cs typeface="Garamond"/>
            </a:endParaRPr>
          </a:p>
          <a:p>
            <a:pPr marL="355600" marR="638175" indent="-342900">
              <a:lnSpc>
                <a:spcPts val="3650"/>
              </a:lnSpc>
              <a:spcBef>
                <a:spcPts val="815"/>
              </a:spcBef>
              <a:buSzPct val="75000"/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Garamond"/>
                <a:cs typeface="Garamond"/>
              </a:rPr>
              <a:t>Migration </a:t>
            </a:r>
            <a:r>
              <a:rPr sz="3200" dirty="0">
                <a:latin typeface="Garamond"/>
                <a:cs typeface="Garamond"/>
              </a:rPr>
              <a:t>to </a:t>
            </a:r>
            <a:r>
              <a:rPr sz="3200" spc="-5" dirty="0">
                <a:latin typeface="Garamond"/>
                <a:cs typeface="Garamond"/>
              </a:rPr>
              <a:t>America </a:t>
            </a:r>
            <a:r>
              <a:rPr sz="3200" dirty="0">
                <a:latin typeface="Garamond"/>
                <a:cs typeface="Garamond"/>
              </a:rPr>
              <a:t>was </a:t>
            </a:r>
            <a:r>
              <a:rPr sz="3200" spc="-5" dirty="0">
                <a:latin typeface="Garamond"/>
                <a:cs typeface="Garamond"/>
              </a:rPr>
              <a:t>facilitated by </a:t>
            </a:r>
            <a:r>
              <a:rPr sz="3200" dirty="0">
                <a:latin typeface="Garamond"/>
                <a:cs typeface="Garamond"/>
              </a:rPr>
              <a:t>the  </a:t>
            </a:r>
            <a:r>
              <a:rPr sz="3200" spc="-5" dirty="0">
                <a:latin typeface="Garamond"/>
                <a:cs typeface="Garamond"/>
              </a:rPr>
              <a:t>English Civil War </a:t>
            </a:r>
            <a:r>
              <a:rPr sz="3200" dirty="0">
                <a:latin typeface="Garamond"/>
                <a:cs typeface="Garamond"/>
              </a:rPr>
              <a:t>&amp; </a:t>
            </a:r>
            <a:r>
              <a:rPr sz="3200" spc="-5" dirty="0">
                <a:latin typeface="Garamond"/>
                <a:cs typeface="Garamond"/>
              </a:rPr>
              <a:t>Glorious</a:t>
            </a:r>
            <a:r>
              <a:rPr sz="3200" spc="2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Revolution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1007" y="153478"/>
            <a:ext cx="4596130" cy="62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80"/>
              </a:lnSpc>
            </a:pPr>
            <a:r>
              <a:rPr sz="4400" dirty="0">
                <a:latin typeface="Garamond"/>
                <a:cs typeface="Garamond"/>
              </a:rPr>
              <a:t>The </a:t>
            </a:r>
            <a:r>
              <a:rPr sz="4400" spc="-5" dirty="0">
                <a:latin typeface="Garamond"/>
                <a:cs typeface="Garamond"/>
              </a:rPr>
              <a:t>Stuart</a:t>
            </a:r>
            <a:r>
              <a:rPr sz="4400" spc="-60" dirty="0">
                <a:latin typeface="Garamond"/>
                <a:cs typeface="Garamond"/>
              </a:rPr>
              <a:t> </a:t>
            </a:r>
            <a:r>
              <a:rPr sz="4400" spc="-5" dirty="0">
                <a:latin typeface="Garamond"/>
                <a:cs typeface="Garamond"/>
              </a:rPr>
              <a:t>Monarchs</a:t>
            </a:r>
            <a:endParaRPr sz="4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855725"/>
            <a:ext cx="7162800" cy="6002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0"/>
            <a:ext cx="7543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0105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7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915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0600" y="6019800"/>
            <a:ext cx="1828800" cy="838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62200" y="0"/>
            <a:ext cx="4425950" cy="685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6916" y="787654"/>
            <a:ext cx="57124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Four </a:t>
            </a:r>
            <a:r>
              <a:rPr sz="4400" spc="-5" dirty="0"/>
              <a:t>Colonial</a:t>
            </a:r>
            <a:r>
              <a:rPr sz="4400" spc="-50" dirty="0"/>
              <a:t> </a:t>
            </a:r>
            <a:r>
              <a:rPr sz="4400" spc="-5" dirty="0"/>
              <a:t>Subcultures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86916" y="1522602"/>
            <a:ext cx="7224368" cy="4065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values of </a:t>
            </a:r>
            <a:r>
              <a:rPr sz="3200" dirty="0">
                <a:latin typeface="Garamond"/>
                <a:cs typeface="Garamond"/>
              </a:rPr>
              <a:t>the migrants </a:t>
            </a:r>
            <a:r>
              <a:rPr sz="3200" spc="-5" dirty="0">
                <a:latin typeface="Garamond"/>
                <a:cs typeface="Garamond"/>
              </a:rPr>
              <a:t>dictated </a:t>
            </a:r>
            <a:r>
              <a:rPr sz="3200" dirty="0">
                <a:latin typeface="Garamond"/>
                <a:cs typeface="Garamond"/>
              </a:rPr>
              <a:t>the</a:t>
            </a:r>
          </a:p>
          <a:p>
            <a:pPr marL="355600" marR="5080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“personality” of </a:t>
            </a:r>
            <a:r>
              <a:rPr sz="3200" dirty="0">
                <a:latin typeface="Garamond"/>
                <a:cs typeface="Garamond"/>
              </a:rPr>
              <a:t>the </a:t>
            </a:r>
            <a:r>
              <a:rPr sz="3200" spc="-5" dirty="0">
                <a:latin typeface="Garamond"/>
                <a:cs typeface="Garamond"/>
              </a:rPr>
              <a:t>newly created colonies; led  </a:t>
            </a:r>
            <a:r>
              <a:rPr sz="3200" dirty="0">
                <a:latin typeface="Garamond"/>
                <a:cs typeface="Garamond"/>
              </a:rPr>
              <a:t>to distinct (not unified)</a:t>
            </a:r>
            <a:r>
              <a:rPr sz="3200" spc="-1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colonies</a:t>
            </a:r>
            <a:endParaRPr sz="3200" dirty="0">
              <a:latin typeface="Garamond"/>
              <a:cs typeface="Garamond"/>
            </a:endParaRPr>
          </a:p>
          <a:p>
            <a:pPr marL="756285" lvl="1" indent="-286385">
              <a:lnSpc>
                <a:spcPct val="100000"/>
              </a:lnSpc>
              <a:spcBef>
                <a:spcPts val="715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The</a:t>
            </a:r>
            <a:r>
              <a:rPr sz="2800" spc="-4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Chesapeake</a:t>
            </a:r>
            <a:endParaRPr sz="2800" dirty="0">
              <a:latin typeface="Garamond"/>
              <a:cs typeface="Garamond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New</a:t>
            </a:r>
            <a:r>
              <a:rPr sz="2800" spc="-7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England</a:t>
            </a:r>
            <a:endParaRPr sz="2800" dirty="0">
              <a:latin typeface="Garamond"/>
              <a:cs typeface="Garamond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10" dirty="0">
                <a:latin typeface="Garamond"/>
                <a:cs typeface="Garamond"/>
              </a:rPr>
              <a:t>Middle</a:t>
            </a:r>
            <a:r>
              <a:rPr sz="2800" spc="-50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Colonies</a:t>
            </a:r>
            <a:endParaRPr sz="2800" dirty="0">
              <a:latin typeface="Garamond"/>
              <a:cs typeface="Garamond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Garamond"/>
                <a:cs typeface="Garamond"/>
              </a:rPr>
              <a:t>The </a:t>
            </a:r>
            <a:r>
              <a:rPr sz="2800" spc="-10" dirty="0">
                <a:latin typeface="Garamond"/>
                <a:cs typeface="Garamond"/>
              </a:rPr>
              <a:t>Carolinas </a:t>
            </a:r>
            <a:r>
              <a:rPr sz="2800" spc="-5" dirty="0">
                <a:latin typeface="Garamond"/>
                <a:cs typeface="Garamond"/>
              </a:rPr>
              <a:t>&amp;</a:t>
            </a:r>
            <a:r>
              <a:rPr sz="2800" spc="-1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Georgia</a:t>
            </a:r>
            <a:endParaRPr sz="28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81301" y="156159"/>
            <a:ext cx="4803140" cy="14852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17500" marR="5080" indent="-304800">
              <a:lnSpc>
                <a:spcPct val="99600"/>
              </a:lnSpc>
              <a:spcBef>
                <a:spcPts val="120"/>
              </a:spcBef>
            </a:pPr>
            <a:r>
              <a:rPr sz="3200" spc="-5" dirty="0">
                <a:solidFill>
                  <a:srgbClr val="FF0000"/>
                </a:solidFill>
              </a:rPr>
              <a:t>English colonial relations </a:t>
            </a:r>
            <a:r>
              <a:rPr sz="3200" dirty="0"/>
              <a:t>with  </a:t>
            </a:r>
            <a:r>
              <a:rPr sz="3200" spc="-5" dirty="0"/>
              <a:t>Amerindians: </a:t>
            </a:r>
            <a:r>
              <a:rPr sz="3200" spc="-20" dirty="0"/>
              <a:t>removal </a:t>
            </a:r>
            <a:r>
              <a:rPr sz="3200" spc="-5" dirty="0"/>
              <a:t>or  </a:t>
            </a:r>
            <a:r>
              <a:rPr sz="3200" spc="0" dirty="0"/>
              <a:t>extermination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086101" y="1859102"/>
            <a:ext cx="610870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4030" indent="-481330">
              <a:lnSpc>
                <a:spcPct val="100000"/>
              </a:lnSpc>
              <a:spcBef>
                <a:spcPts val="105"/>
              </a:spcBef>
              <a:buFont typeface="Garamond"/>
              <a:buAutoNum type="arabicPeriod"/>
              <a:tabLst>
                <a:tab pos="494030" algn="l"/>
                <a:tab pos="494665" algn="l"/>
              </a:tabLst>
            </a:pPr>
            <a:r>
              <a:rPr sz="3200" b="1" spc="0" dirty="0">
                <a:latin typeface="Garamond"/>
                <a:cs typeface="Garamond"/>
              </a:rPr>
              <a:t>Pilgrims </a:t>
            </a:r>
            <a:r>
              <a:rPr sz="3200" spc="-5" dirty="0">
                <a:latin typeface="Garamond"/>
                <a:cs typeface="Garamond"/>
              </a:rPr>
              <a:t>in </a:t>
            </a:r>
            <a:r>
              <a:rPr sz="3200" dirty="0">
                <a:latin typeface="Garamond"/>
                <a:cs typeface="Garamond"/>
              </a:rPr>
              <a:t>Plymouth </a:t>
            </a:r>
            <a:r>
              <a:rPr sz="3200" spc="-15" dirty="0">
                <a:latin typeface="Garamond"/>
                <a:cs typeface="Garamond"/>
              </a:rPr>
              <a:t>Bay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had</a:t>
            </a:r>
            <a:endParaRPr sz="3200">
              <a:latin typeface="Garamond"/>
              <a:cs typeface="Garamond"/>
            </a:endParaRPr>
          </a:p>
          <a:p>
            <a:pPr marL="622300">
              <a:lnSpc>
                <a:spcPct val="100000"/>
              </a:lnSpc>
            </a:pPr>
            <a:r>
              <a:rPr sz="3200" spc="10" dirty="0">
                <a:latin typeface="Garamond"/>
                <a:cs typeface="Garamond"/>
              </a:rPr>
              <a:t>good </a:t>
            </a:r>
            <a:r>
              <a:rPr sz="3200" spc="-5" dirty="0">
                <a:latin typeface="Garamond"/>
                <a:cs typeface="Garamond"/>
              </a:rPr>
              <a:t>relations </a:t>
            </a:r>
            <a:r>
              <a:rPr sz="3200" dirty="0">
                <a:latin typeface="Garamond"/>
                <a:cs typeface="Garamond"/>
              </a:rPr>
              <a:t>with</a:t>
            </a:r>
            <a:r>
              <a:rPr sz="3200" spc="-15" dirty="0">
                <a:latin typeface="Garamond"/>
                <a:cs typeface="Garamond"/>
              </a:rPr>
              <a:t> </a:t>
            </a:r>
            <a:r>
              <a:rPr sz="3200" b="1" spc="-20" dirty="0">
                <a:latin typeface="Garamond"/>
                <a:cs typeface="Garamond"/>
              </a:rPr>
              <a:t>Wampanoags</a:t>
            </a:r>
            <a:endParaRPr sz="3200">
              <a:latin typeface="Garamond"/>
              <a:cs typeface="Garamond"/>
            </a:endParaRPr>
          </a:p>
          <a:p>
            <a:pPr marL="976630" lvl="1" indent="-354330">
              <a:lnSpc>
                <a:spcPct val="100000"/>
              </a:lnSpc>
              <a:spcBef>
                <a:spcPts val="1920"/>
              </a:spcBef>
              <a:buAutoNum type="alphaLcPeriod"/>
              <a:tabLst>
                <a:tab pos="977265" algn="l"/>
              </a:tabLst>
            </a:pPr>
            <a:r>
              <a:rPr sz="3200" spc="-5" dirty="0">
                <a:latin typeface="Garamond"/>
                <a:cs typeface="Garamond"/>
              </a:rPr>
              <a:t>Squanto</a:t>
            </a:r>
            <a:endParaRPr sz="3200">
              <a:latin typeface="Garamond"/>
              <a:cs typeface="Garamond"/>
            </a:endParaRPr>
          </a:p>
          <a:p>
            <a:pPr marL="1002030" lvl="1" indent="-379730">
              <a:lnSpc>
                <a:spcPct val="100000"/>
              </a:lnSpc>
              <a:spcBef>
                <a:spcPts val="1914"/>
              </a:spcBef>
              <a:buAutoNum type="alphaLcPeriod"/>
              <a:tabLst>
                <a:tab pos="1002665" algn="l"/>
              </a:tabLst>
            </a:pPr>
            <a:r>
              <a:rPr sz="3200" spc="-5" dirty="0">
                <a:latin typeface="Garamond"/>
                <a:cs typeface="Garamond"/>
              </a:rPr>
              <a:t>Thanksgiving,</a:t>
            </a:r>
            <a:r>
              <a:rPr sz="3200" spc="-2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1621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81344" y="2970276"/>
            <a:ext cx="2962655" cy="2549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05601" y="5548312"/>
            <a:ext cx="2808605" cy="1016000"/>
          </a:xfrm>
          <a:custGeom>
            <a:avLst/>
            <a:gdLst/>
            <a:ahLst/>
            <a:cxnLst/>
            <a:rect l="l" t="t" r="r" b="b"/>
            <a:pathLst>
              <a:path w="2808604" h="1016000">
                <a:moveTo>
                  <a:pt x="0" y="1016000"/>
                </a:moveTo>
                <a:lnTo>
                  <a:pt x="2808224" y="1016000"/>
                </a:lnTo>
                <a:lnTo>
                  <a:pt x="2808224" y="0"/>
                </a:lnTo>
                <a:lnTo>
                  <a:pt x="0" y="0"/>
                </a:lnTo>
                <a:lnTo>
                  <a:pt x="0" y="10160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71082" y="5573674"/>
            <a:ext cx="24777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Squanto shows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Pilgrims  </a:t>
            </a:r>
            <a:r>
              <a:rPr sz="2000" dirty="0">
                <a:latin typeface="Times New Roman"/>
                <a:cs typeface="Times New Roman"/>
              </a:rPr>
              <a:t>how to plant </a:t>
            </a:r>
            <a:r>
              <a:rPr sz="2000" spc="-10" dirty="0">
                <a:latin typeface="Times New Roman"/>
                <a:cs typeface="Times New Roman"/>
              </a:rPr>
              <a:t>maize  </a:t>
            </a:r>
            <a:r>
              <a:rPr sz="2000" spc="-15" dirty="0">
                <a:latin typeface="Times New Roman"/>
                <a:cs typeface="Times New Roman"/>
              </a:rPr>
              <a:t>(1911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engraving)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9194" y="283503"/>
            <a:ext cx="6080760" cy="119634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dirty="0"/>
              <a:t>3. Quakers </a:t>
            </a:r>
            <a:r>
              <a:rPr sz="3200" spc="-5" dirty="0"/>
              <a:t>in</a:t>
            </a:r>
            <a:r>
              <a:rPr sz="3200" spc="-90" dirty="0"/>
              <a:t> </a:t>
            </a:r>
            <a:r>
              <a:rPr sz="3200" spc="-5" dirty="0"/>
              <a:t>Pennsylvania</a:t>
            </a:r>
            <a:endParaRPr sz="3200"/>
          </a:p>
          <a:p>
            <a:pPr marL="520065">
              <a:lnSpc>
                <a:spcPct val="100000"/>
              </a:lnSpc>
              <a:spcBef>
                <a:spcPts val="765"/>
              </a:spcBef>
            </a:pPr>
            <a:r>
              <a:rPr sz="3200" spc="-5" dirty="0"/>
              <a:t>-- Pacifist </a:t>
            </a:r>
            <a:r>
              <a:rPr sz="3200" dirty="0"/>
              <a:t>views </a:t>
            </a:r>
            <a:r>
              <a:rPr sz="3200" spc="-5" dirty="0"/>
              <a:t>resulted in positive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593594" y="1453337"/>
            <a:ext cx="42741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Garamond"/>
                <a:cs typeface="Garamond"/>
              </a:rPr>
              <a:t>relations </a:t>
            </a:r>
            <a:r>
              <a:rPr sz="3200" dirty="0">
                <a:latin typeface="Garamond"/>
                <a:cs typeface="Garamond"/>
              </a:rPr>
              <a:t>with</a:t>
            </a:r>
            <a:r>
              <a:rPr sz="3200" spc="-2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Amerindians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97023" y="1979676"/>
            <a:ext cx="6210300" cy="4317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52600" y="6294437"/>
            <a:ext cx="6781800" cy="370205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39370" rIns="0" bIns="0" rtlCol="0">
            <a:spAutoFit/>
          </a:bodyPr>
          <a:lstStyle/>
          <a:p>
            <a:pPr marL="316230">
              <a:lnSpc>
                <a:spcPct val="100000"/>
              </a:lnSpc>
              <a:spcBef>
                <a:spcPts val="310"/>
              </a:spcBef>
            </a:pPr>
            <a:r>
              <a:rPr sz="1800" dirty="0">
                <a:latin typeface="Times New Roman"/>
                <a:cs typeface="Times New Roman"/>
              </a:rPr>
              <a:t>Benjamin </a:t>
            </a:r>
            <a:r>
              <a:rPr sz="1800" spc="-35" dirty="0">
                <a:latin typeface="Times New Roman"/>
                <a:cs typeface="Times New Roman"/>
              </a:rPr>
              <a:t>West, </a:t>
            </a:r>
            <a:r>
              <a:rPr sz="1800" i="1" spc="-15" dirty="0">
                <a:latin typeface="Times New Roman"/>
                <a:cs typeface="Times New Roman"/>
              </a:rPr>
              <a:t>William </a:t>
            </a:r>
            <a:r>
              <a:rPr sz="1800" i="1" spc="-40" dirty="0">
                <a:latin typeface="Times New Roman"/>
                <a:cs typeface="Times New Roman"/>
              </a:rPr>
              <a:t>Penn’s </a:t>
            </a:r>
            <a:r>
              <a:rPr sz="1800" i="1" spc="-35" dirty="0">
                <a:latin typeface="Times New Roman"/>
                <a:cs typeface="Times New Roman"/>
              </a:rPr>
              <a:t>Treaty </a:t>
            </a:r>
            <a:r>
              <a:rPr sz="1800" i="1" dirty="0">
                <a:latin typeface="Times New Roman"/>
                <a:cs typeface="Times New Roman"/>
              </a:rPr>
              <a:t>with the </a:t>
            </a:r>
            <a:r>
              <a:rPr sz="1800" i="1" spc="-5" dirty="0">
                <a:latin typeface="Times New Roman"/>
                <a:cs typeface="Times New Roman"/>
              </a:rPr>
              <a:t>Indians</a:t>
            </a:r>
            <a:r>
              <a:rPr sz="1800" spc="-5" dirty="0">
                <a:latin typeface="Times New Roman"/>
                <a:cs typeface="Times New Roman"/>
              </a:rPr>
              <a:t>,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1771-1772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1594" y="36067"/>
            <a:ext cx="51365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2. </a:t>
            </a:r>
            <a:r>
              <a:rPr sz="3200" spc="-5" dirty="0"/>
              <a:t>Puritans in Massachusetts</a:t>
            </a:r>
            <a:r>
              <a:rPr sz="3200" spc="-30" dirty="0"/>
              <a:t> </a:t>
            </a:r>
            <a:r>
              <a:rPr sz="3200" dirty="0"/>
              <a:t>Bay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238501" y="524185"/>
            <a:ext cx="5448300" cy="2465070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520065" indent="-507365">
              <a:lnSpc>
                <a:spcPct val="100000"/>
              </a:lnSpc>
              <a:spcBef>
                <a:spcPts val="2020"/>
              </a:spcBef>
              <a:buAutoNum type="alphaLcPeriod"/>
              <a:tabLst>
                <a:tab pos="367665" algn="l"/>
              </a:tabLst>
            </a:pPr>
            <a:r>
              <a:rPr sz="3200" spc="-5" dirty="0">
                <a:latin typeface="Garamond"/>
                <a:cs typeface="Garamond"/>
              </a:rPr>
              <a:t>Failure </a:t>
            </a:r>
            <a:r>
              <a:rPr sz="3200" dirty="0">
                <a:latin typeface="Garamond"/>
                <a:cs typeface="Garamond"/>
              </a:rPr>
              <a:t>of “praying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towns”</a:t>
            </a:r>
            <a:endParaRPr sz="3200">
              <a:latin typeface="Garamond"/>
              <a:cs typeface="Garamond"/>
            </a:endParaRPr>
          </a:p>
          <a:p>
            <a:pPr marL="520065" marR="5080" indent="-507365">
              <a:lnSpc>
                <a:spcPct val="100000"/>
              </a:lnSpc>
              <a:spcBef>
                <a:spcPts val="1914"/>
              </a:spcBef>
              <a:buFont typeface="Garamond"/>
              <a:buAutoNum type="alphaLcPeriod"/>
              <a:tabLst>
                <a:tab pos="410845" algn="l"/>
              </a:tabLst>
            </a:pPr>
            <a:r>
              <a:rPr sz="3200" b="1" spc="-5" dirty="0">
                <a:latin typeface="Garamond"/>
                <a:cs typeface="Garamond"/>
              </a:rPr>
              <a:t>Pequot War</a:t>
            </a:r>
            <a:r>
              <a:rPr sz="3200" spc="-5" dirty="0">
                <a:latin typeface="Garamond"/>
                <a:cs typeface="Garamond"/>
              </a:rPr>
              <a:t>, 1630s: Alliance of  English and Indians </a:t>
            </a:r>
            <a:r>
              <a:rPr sz="3200" dirty="0">
                <a:latin typeface="Garamond"/>
                <a:cs typeface="Garamond"/>
              </a:rPr>
              <a:t>destroyed  Pequots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8501" y="5401767"/>
            <a:ext cx="638111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065" marR="5080" indent="-5080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Garamond"/>
                <a:cs typeface="Garamond"/>
              </a:rPr>
              <a:t>c. </a:t>
            </a:r>
            <a:r>
              <a:rPr sz="3200" b="1" dirty="0">
                <a:latin typeface="Garamond"/>
                <a:cs typeface="Garamond"/>
              </a:rPr>
              <a:t>New </a:t>
            </a:r>
            <a:r>
              <a:rPr sz="3200" b="1" spc="-5" dirty="0">
                <a:latin typeface="Garamond"/>
                <a:cs typeface="Garamond"/>
              </a:rPr>
              <a:t>England Confederation</a:t>
            </a:r>
            <a:r>
              <a:rPr sz="3200" spc="-5" dirty="0">
                <a:latin typeface="Garamond"/>
                <a:cs typeface="Garamond"/>
              </a:rPr>
              <a:t>, 1643:  collective security </a:t>
            </a:r>
            <a:r>
              <a:rPr sz="3200" spc="-10" dirty="0">
                <a:latin typeface="Garamond"/>
                <a:cs typeface="Garamond"/>
              </a:rPr>
              <a:t>alliance </a:t>
            </a:r>
            <a:r>
              <a:rPr sz="3200" spc="-5" dirty="0">
                <a:latin typeface="Garamond"/>
                <a:cs typeface="Garamond"/>
              </a:rPr>
              <a:t>against  Amerindians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18076" y="2538983"/>
            <a:ext cx="4069079" cy="2930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7998"/>
                </a:moveTo>
                <a:lnTo>
                  <a:pt x="9144000" y="0"/>
                </a:ln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7998"/>
                </a:moveTo>
                <a:lnTo>
                  <a:pt x="9144000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0" y="0"/>
            <a:ext cx="6716776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76200"/>
            <a:ext cx="8915400" cy="2759075"/>
          </a:xfrm>
          <a:custGeom>
            <a:avLst/>
            <a:gdLst/>
            <a:ahLst/>
            <a:cxnLst/>
            <a:rect l="l" t="t" r="r" b="b"/>
            <a:pathLst>
              <a:path w="8915400" h="2759075">
                <a:moveTo>
                  <a:pt x="7429500" y="1828800"/>
                </a:moveTo>
                <a:lnTo>
                  <a:pt x="5200650" y="1828800"/>
                </a:lnTo>
                <a:lnTo>
                  <a:pt x="4481703" y="2759075"/>
                </a:lnTo>
                <a:lnTo>
                  <a:pt x="7429500" y="1828800"/>
                </a:lnTo>
                <a:close/>
              </a:path>
              <a:path w="8915400" h="2759075">
                <a:moveTo>
                  <a:pt x="8915400" y="0"/>
                </a:moveTo>
                <a:lnTo>
                  <a:pt x="0" y="0"/>
                </a:lnTo>
                <a:lnTo>
                  <a:pt x="0" y="1828800"/>
                </a:lnTo>
                <a:lnTo>
                  <a:pt x="8915400" y="1828800"/>
                </a:lnTo>
                <a:lnTo>
                  <a:pt x="8915400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" y="76200"/>
            <a:ext cx="8915400" cy="2759075"/>
          </a:xfrm>
          <a:custGeom>
            <a:avLst/>
            <a:gdLst/>
            <a:ahLst/>
            <a:cxnLst/>
            <a:rect l="l" t="t" r="r" b="b"/>
            <a:pathLst>
              <a:path w="8915400" h="2759075">
                <a:moveTo>
                  <a:pt x="0" y="0"/>
                </a:moveTo>
                <a:lnTo>
                  <a:pt x="5200650" y="0"/>
                </a:lnTo>
                <a:lnTo>
                  <a:pt x="7429500" y="0"/>
                </a:lnTo>
                <a:lnTo>
                  <a:pt x="8915400" y="0"/>
                </a:lnTo>
                <a:lnTo>
                  <a:pt x="8915400" y="1066800"/>
                </a:lnTo>
                <a:lnTo>
                  <a:pt x="8915400" y="1524000"/>
                </a:lnTo>
                <a:lnTo>
                  <a:pt x="8915400" y="1828800"/>
                </a:lnTo>
                <a:lnTo>
                  <a:pt x="7429500" y="1828800"/>
                </a:lnTo>
                <a:lnTo>
                  <a:pt x="4481703" y="2759075"/>
                </a:lnTo>
                <a:lnTo>
                  <a:pt x="5200650" y="1828800"/>
                </a:lnTo>
                <a:lnTo>
                  <a:pt x="0" y="1828800"/>
                </a:lnTo>
                <a:lnTo>
                  <a:pt x="0" y="15240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9313" y="46735"/>
            <a:ext cx="8621395" cy="182372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indent="-1905" algn="ctr">
              <a:lnSpc>
                <a:spcPct val="80000"/>
              </a:lnSpc>
              <a:spcBef>
                <a:spcPts val="470"/>
              </a:spcBef>
            </a:pPr>
            <a:r>
              <a:rPr sz="3600" dirty="0">
                <a:latin typeface="Times New Roman"/>
                <a:cs typeface="Times New Roman"/>
              </a:rPr>
              <a:t>By the early 1600s, Spain, England, &amp; France  had </a:t>
            </a:r>
            <a:r>
              <a:rPr sz="3600" spc="-20" dirty="0">
                <a:latin typeface="Times New Roman"/>
                <a:cs typeface="Times New Roman"/>
              </a:rPr>
              <a:t>large </a:t>
            </a:r>
            <a:r>
              <a:rPr sz="3600" spc="-5" dirty="0">
                <a:latin typeface="Times New Roman"/>
                <a:cs typeface="Times New Roman"/>
              </a:rPr>
              <a:t>territorial claims </a:t>
            </a:r>
            <a:r>
              <a:rPr sz="3600" dirty="0">
                <a:latin typeface="Times New Roman"/>
                <a:cs typeface="Times New Roman"/>
              </a:rPr>
              <a:t>in North </a:t>
            </a:r>
            <a:r>
              <a:rPr sz="3600" spc="-5" dirty="0">
                <a:latin typeface="Times New Roman"/>
                <a:cs typeface="Times New Roman"/>
              </a:rPr>
              <a:t>America  (but these colonies </a:t>
            </a:r>
            <a:r>
              <a:rPr sz="3600" dirty="0">
                <a:latin typeface="Times New Roman"/>
                <a:cs typeface="Times New Roman"/>
              </a:rPr>
              <a:t>were not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heavily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populated,  </a:t>
            </a:r>
            <a:r>
              <a:rPr sz="3600" spc="-5" dirty="0">
                <a:latin typeface="Times New Roman"/>
                <a:cs typeface="Times New Roman"/>
              </a:rPr>
              <a:t>especially </a:t>
            </a:r>
            <a:r>
              <a:rPr sz="3600" dirty="0">
                <a:latin typeface="Times New Roman"/>
                <a:cs typeface="Times New Roman"/>
              </a:rPr>
              <a:t>in </a:t>
            </a:r>
            <a:r>
              <a:rPr sz="3600" spc="-5" dirty="0">
                <a:latin typeface="Times New Roman"/>
                <a:cs typeface="Times New Roman"/>
              </a:rPr>
              <a:t>Spanish </a:t>
            </a:r>
            <a:r>
              <a:rPr sz="3600" dirty="0">
                <a:latin typeface="Times New Roman"/>
                <a:cs typeface="Times New Roman"/>
              </a:rPr>
              <a:t>&amp; French</a:t>
            </a:r>
            <a:r>
              <a:rPr sz="3600" spc="-5" dirty="0">
                <a:latin typeface="Times New Roman"/>
                <a:cs typeface="Times New Roman"/>
              </a:rPr>
              <a:t> claims)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4800" y="0"/>
            <a:ext cx="8610600" cy="6799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5750" y="0"/>
            <a:ext cx="8648700" cy="6818630"/>
          </a:xfrm>
          <a:custGeom>
            <a:avLst/>
            <a:gdLst/>
            <a:ahLst/>
            <a:cxnLst/>
            <a:rect l="l" t="t" r="r" b="b"/>
            <a:pathLst>
              <a:path w="8648700" h="6818630">
                <a:moveTo>
                  <a:pt x="0" y="6818311"/>
                </a:moveTo>
                <a:lnTo>
                  <a:pt x="8648700" y="6818311"/>
                </a:lnTo>
                <a:lnTo>
                  <a:pt x="864870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750" y="0"/>
            <a:ext cx="0" cy="6818630"/>
          </a:xfrm>
          <a:custGeom>
            <a:avLst/>
            <a:gdLst/>
            <a:ahLst/>
            <a:cxnLst/>
            <a:rect l="l" t="t" r="r" b="b"/>
            <a:pathLst>
              <a:path h="6818630">
                <a:moveTo>
                  <a:pt x="0" y="0"/>
                </a:moveTo>
                <a:lnTo>
                  <a:pt x="0" y="6818311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800" y="3093973"/>
            <a:ext cx="6781800" cy="3535679"/>
          </a:xfrm>
          <a:custGeom>
            <a:avLst/>
            <a:gdLst/>
            <a:ahLst/>
            <a:cxnLst/>
            <a:rect l="l" t="t" r="r" b="b"/>
            <a:pathLst>
              <a:path w="6781800" h="3535679">
                <a:moveTo>
                  <a:pt x="6781800" y="2011426"/>
                </a:moveTo>
                <a:lnTo>
                  <a:pt x="0" y="2011426"/>
                </a:lnTo>
                <a:lnTo>
                  <a:pt x="0" y="3535426"/>
                </a:lnTo>
                <a:lnTo>
                  <a:pt x="6781800" y="3535426"/>
                </a:lnTo>
                <a:lnTo>
                  <a:pt x="6781800" y="2011426"/>
                </a:lnTo>
                <a:close/>
              </a:path>
              <a:path w="6781800" h="3535679">
                <a:moveTo>
                  <a:pt x="6173597" y="0"/>
                </a:moveTo>
                <a:lnTo>
                  <a:pt x="3956050" y="2011426"/>
                </a:lnTo>
                <a:lnTo>
                  <a:pt x="5651500" y="2011426"/>
                </a:lnTo>
                <a:lnTo>
                  <a:pt x="6173597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5800" y="3093973"/>
            <a:ext cx="6781800" cy="3535679"/>
          </a:xfrm>
          <a:custGeom>
            <a:avLst/>
            <a:gdLst/>
            <a:ahLst/>
            <a:cxnLst/>
            <a:rect l="l" t="t" r="r" b="b"/>
            <a:pathLst>
              <a:path w="6781800" h="3535679">
                <a:moveTo>
                  <a:pt x="0" y="2011426"/>
                </a:moveTo>
                <a:lnTo>
                  <a:pt x="3956050" y="2011426"/>
                </a:lnTo>
                <a:lnTo>
                  <a:pt x="6173597" y="0"/>
                </a:lnTo>
                <a:lnTo>
                  <a:pt x="5651500" y="2011426"/>
                </a:lnTo>
                <a:lnTo>
                  <a:pt x="6781800" y="2011426"/>
                </a:lnTo>
                <a:lnTo>
                  <a:pt x="6781800" y="2265426"/>
                </a:lnTo>
                <a:lnTo>
                  <a:pt x="6781800" y="2646426"/>
                </a:lnTo>
                <a:lnTo>
                  <a:pt x="6781800" y="3535426"/>
                </a:lnTo>
                <a:lnTo>
                  <a:pt x="5651500" y="3535426"/>
                </a:lnTo>
                <a:lnTo>
                  <a:pt x="3956050" y="3535426"/>
                </a:lnTo>
                <a:lnTo>
                  <a:pt x="0" y="3535426"/>
                </a:lnTo>
                <a:lnTo>
                  <a:pt x="0" y="2646426"/>
                </a:lnTo>
                <a:lnTo>
                  <a:pt x="0" y="2265426"/>
                </a:lnTo>
                <a:lnTo>
                  <a:pt x="0" y="2011426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3178" y="5014417"/>
            <a:ext cx="6468110" cy="145288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 marR="5080" algn="ctr">
              <a:lnSpc>
                <a:spcPct val="80000"/>
              </a:lnSpc>
              <a:spcBef>
                <a:spcPts val="965"/>
              </a:spcBef>
            </a:pPr>
            <a:r>
              <a:rPr sz="3600" dirty="0">
                <a:latin typeface="Times New Roman"/>
                <a:cs typeface="Times New Roman"/>
              </a:rPr>
              <a:t>These </a:t>
            </a:r>
            <a:r>
              <a:rPr sz="3600" spc="-5" dirty="0">
                <a:latin typeface="Times New Roman"/>
                <a:cs typeface="Times New Roman"/>
              </a:rPr>
              <a:t>colonial claims came </a:t>
            </a:r>
            <a:r>
              <a:rPr sz="3600" spc="-10" dirty="0">
                <a:latin typeface="Times New Roman"/>
                <a:cs typeface="Times New Roman"/>
              </a:rPr>
              <a:t>largely  </a:t>
            </a:r>
            <a:r>
              <a:rPr sz="3600" dirty="0">
                <a:latin typeface="Times New Roman"/>
                <a:cs typeface="Times New Roman"/>
              </a:rPr>
              <a:t>at the expense of the Native  Americans already living</a:t>
            </a:r>
            <a:r>
              <a:rPr sz="3600" spc="-10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there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200" y="76200"/>
            <a:ext cx="7620000" cy="2133600"/>
          </a:xfrm>
          <a:custGeom>
            <a:avLst/>
            <a:gdLst/>
            <a:ahLst/>
            <a:cxnLst/>
            <a:rect l="l" t="t" r="r" b="b"/>
            <a:pathLst>
              <a:path w="7620000" h="2133600">
                <a:moveTo>
                  <a:pt x="6350000" y="1524000"/>
                </a:moveTo>
                <a:lnTo>
                  <a:pt x="4445000" y="1524000"/>
                </a:lnTo>
                <a:lnTo>
                  <a:pt x="7088378" y="2133600"/>
                </a:lnTo>
                <a:lnTo>
                  <a:pt x="6350000" y="1524000"/>
                </a:lnTo>
                <a:close/>
              </a:path>
              <a:path w="7620000" h="2133600">
                <a:moveTo>
                  <a:pt x="7620000" y="0"/>
                </a:moveTo>
                <a:lnTo>
                  <a:pt x="0" y="0"/>
                </a:lnTo>
                <a:lnTo>
                  <a:pt x="0" y="1524000"/>
                </a:lnTo>
                <a:lnTo>
                  <a:pt x="7620000" y="1524000"/>
                </a:lnTo>
                <a:lnTo>
                  <a:pt x="762000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200" y="76200"/>
            <a:ext cx="7620000" cy="2133600"/>
          </a:xfrm>
          <a:custGeom>
            <a:avLst/>
            <a:gdLst/>
            <a:ahLst/>
            <a:cxnLst/>
            <a:rect l="l" t="t" r="r" b="b"/>
            <a:pathLst>
              <a:path w="7620000" h="2133600">
                <a:moveTo>
                  <a:pt x="0" y="0"/>
                </a:moveTo>
                <a:lnTo>
                  <a:pt x="4445000" y="0"/>
                </a:lnTo>
                <a:lnTo>
                  <a:pt x="6350000" y="0"/>
                </a:lnTo>
                <a:lnTo>
                  <a:pt x="7620000" y="0"/>
                </a:lnTo>
                <a:lnTo>
                  <a:pt x="7620000" y="889000"/>
                </a:lnTo>
                <a:lnTo>
                  <a:pt x="7620000" y="1270000"/>
                </a:lnTo>
                <a:lnTo>
                  <a:pt x="7620000" y="1524000"/>
                </a:lnTo>
                <a:lnTo>
                  <a:pt x="6350000" y="1524000"/>
                </a:lnTo>
                <a:lnTo>
                  <a:pt x="7088378" y="2133600"/>
                </a:lnTo>
                <a:lnTo>
                  <a:pt x="4445000" y="1524000"/>
                </a:lnTo>
                <a:lnTo>
                  <a:pt x="0" y="1524000"/>
                </a:lnTo>
                <a:lnTo>
                  <a:pt x="0" y="1270000"/>
                </a:lnTo>
                <a:lnTo>
                  <a:pt x="0" y="889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94233" y="0"/>
            <a:ext cx="7185025" cy="145224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 marR="5080" indent="-635" algn="ctr">
              <a:lnSpc>
                <a:spcPts val="3460"/>
              </a:lnSpc>
              <a:spcBef>
                <a:spcPts val="930"/>
              </a:spcBef>
            </a:pPr>
            <a:r>
              <a:rPr sz="3600" dirty="0">
                <a:latin typeface="Times New Roman"/>
                <a:cs typeface="Times New Roman"/>
              </a:rPr>
              <a:t>The Spanish &amp; French adopted  </a:t>
            </a:r>
            <a:r>
              <a:rPr sz="3600" i="1" spc="-20" dirty="0">
                <a:latin typeface="Times New Roman"/>
                <a:cs typeface="Times New Roman"/>
              </a:rPr>
              <a:t>Frontiers </a:t>
            </a:r>
            <a:r>
              <a:rPr sz="3600" i="1" dirty="0">
                <a:latin typeface="Times New Roman"/>
                <a:cs typeface="Times New Roman"/>
              </a:rPr>
              <a:t>of Inclusion </a:t>
            </a:r>
            <a:r>
              <a:rPr sz="3600" dirty="0">
                <a:latin typeface="Times New Roman"/>
                <a:cs typeface="Times New Roman"/>
              </a:rPr>
              <a:t>while the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British  used </a:t>
            </a:r>
            <a:r>
              <a:rPr sz="3600" i="1" spc="-20" dirty="0">
                <a:latin typeface="Times New Roman"/>
                <a:cs typeface="Times New Roman"/>
              </a:rPr>
              <a:t>Frontiers </a:t>
            </a:r>
            <a:r>
              <a:rPr sz="3600" i="1" dirty="0">
                <a:latin typeface="Times New Roman"/>
                <a:cs typeface="Times New Roman"/>
              </a:rPr>
              <a:t>of</a:t>
            </a:r>
            <a:r>
              <a:rPr sz="3600" i="1" spc="5" dirty="0">
                <a:latin typeface="Times New Roman"/>
                <a:cs typeface="Times New Roman"/>
              </a:rPr>
              <a:t> </a:t>
            </a:r>
            <a:r>
              <a:rPr sz="3600" i="1" spc="-5" dirty="0">
                <a:latin typeface="Times New Roman"/>
                <a:cs typeface="Times New Roman"/>
              </a:rPr>
              <a:t>Exclusion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0802" y="341502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FF0000"/>
                </a:solidFill>
                <a:latin typeface="Garamond"/>
                <a:cs typeface="Garamond"/>
              </a:rPr>
              <a:t>Results </a:t>
            </a:r>
            <a:r>
              <a:rPr sz="4400" b="1" spc="-10" dirty="0">
                <a:solidFill>
                  <a:srgbClr val="FF0000"/>
                </a:solidFill>
                <a:latin typeface="Garamond"/>
                <a:cs typeface="Garamond"/>
              </a:rPr>
              <a:t>of</a:t>
            </a:r>
            <a:r>
              <a:rPr sz="4400" b="1" spc="-75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sz="4400" b="1" spc="-5" dirty="0">
                <a:solidFill>
                  <a:srgbClr val="FF0000"/>
                </a:solidFill>
                <a:latin typeface="Garamond"/>
                <a:cs typeface="Garamond"/>
              </a:rPr>
              <a:t>Contact</a:t>
            </a:r>
            <a:endParaRPr sz="4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79194" y="1274038"/>
            <a:ext cx="6992620" cy="519684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869"/>
              </a:spcBef>
              <a:buAutoNum type="alphaUcPeriod"/>
              <a:tabLst>
                <a:tab pos="528320" algn="l"/>
              </a:tabLst>
            </a:pPr>
            <a:r>
              <a:rPr sz="3200" dirty="0">
                <a:latin typeface="Garamond"/>
                <a:cs typeface="Garamond"/>
              </a:rPr>
              <a:t>For</a:t>
            </a:r>
            <a:r>
              <a:rPr sz="3200" spc="-7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Amerindians</a:t>
            </a:r>
            <a:endParaRPr sz="3200">
              <a:latin typeface="Garamond"/>
              <a:cs typeface="Garamond"/>
            </a:endParaRPr>
          </a:p>
          <a:p>
            <a:pPr marL="1028700" lvl="1" indent="-508634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1003300" algn="l"/>
                <a:tab pos="1003935" algn="l"/>
              </a:tabLst>
            </a:pPr>
            <a:r>
              <a:rPr sz="3200" spc="-5" dirty="0">
                <a:latin typeface="Garamond"/>
                <a:cs typeface="Garamond"/>
              </a:rPr>
              <a:t>Catastrophic loss of life: </a:t>
            </a:r>
            <a:r>
              <a:rPr sz="3200" dirty="0">
                <a:latin typeface="Garamond"/>
                <a:cs typeface="Garamond"/>
              </a:rPr>
              <a:t>90% </a:t>
            </a:r>
            <a:r>
              <a:rPr sz="3200" spc="-5" dirty="0">
                <a:latin typeface="Garamond"/>
                <a:cs typeface="Garamond"/>
              </a:rPr>
              <a:t>by</a:t>
            </a:r>
            <a:r>
              <a:rPr sz="3200" spc="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1600</a:t>
            </a:r>
            <a:endParaRPr sz="3200">
              <a:latin typeface="Garamond"/>
              <a:cs typeface="Garamond"/>
            </a:endParaRPr>
          </a:p>
          <a:p>
            <a:pPr marL="1028700" marR="770890" lvl="1" indent="-508634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1003300" algn="l"/>
                <a:tab pos="1003935" algn="l"/>
              </a:tabLst>
            </a:pPr>
            <a:r>
              <a:rPr sz="3200" spc="-5" dirty="0">
                <a:latin typeface="Garamond"/>
                <a:cs typeface="Garamond"/>
              </a:rPr>
              <a:t>European impact on Amerindian  </a:t>
            </a:r>
            <a:r>
              <a:rPr sz="3200" dirty="0">
                <a:latin typeface="Garamond"/>
                <a:cs typeface="Garamond"/>
              </a:rPr>
              <a:t>culture</a:t>
            </a:r>
            <a:endParaRPr sz="3200">
              <a:latin typeface="Garamond"/>
              <a:cs typeface="Garamond"/>
            </a:endParaRPr>
          </a:p>
          <a:p>
            <a:pPr marL="1442085" lvl="2" indent="-514984">
              <a:lnSpc>
                <a:spcPct val="100000"/>
              </a:lnSpc>
              <a:spcBef>
                <a:spcPts val="765"/>
              </a:spcBef>
              <a:buChar char="•"/>
              <a:tabLst>
                <a:tab pos="1442085" algn="l"/>
                <a:tab pos="1442720" algn="l"/>
              </a:tabLst>
            </a:pPr>
            <a:r>
              <a:rPr sz="3200" spc="-5" dirty="0">
                <a:latin typeface="Garamond"/>
                <a:cs typeface="Garamond"/>
              </a:rPr>
              <a:t>Horses, cattle, swine,</a:t>
            </a:r>
            <a:r>
              <a:rPr sz="3200" spc="1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firearms</a:t>
            </a:r>
            <a:endParaRPr sz="3200">
              <a:latin typeface="Garamond"/>
              <a:cs typeface="Garamond"/>
            </a:endParaRPr>
          </a:p>
          <a:p>
            <a:pPr marL="452755" indent="-440055">
              <a:lnSpc>
                <a:spcPct val="100000"/>
              </a:lnSpc>
              <a:spcBef>
                <a:spcPts val="770"/>
              </a:spcBef>
              <a:buAutoNum type="alphaUcPeriod"/>
              <a:tabLst>
                <a:tab pos="453390" algn="l"/>
              </a:tabLst>
            </a:pPr>
            <a:r>
              <a:rPr sz="3200" dirty="0">
                <a:latin typeface="Garamond"/>
                <a:cs typeface="Garamond"/>
              </a:rPr>
              <a:t>For</a:t>
            </a:r>
            <a:r>
              <a:rPr sz="3200" spc="-9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Europeans</a:t>
            </a:r>
            <a:endParaRPr sz="3200">
              <a:latin typeface="Garamond"/>
              <a:cs typeface="Garamond"/>
            </a:endParaRPr>
          </a:p>
          <a:p>
            <a:pPr marL="1003300" lvl="1" indent="-483234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1003300" algn="l"/>
                <a:tab pos="1003935" algn="l"/>
              </a:tabLst>
            </a:pPr>
            <a:r>
              <a:rPr sz="3200" spc="-5" dirty="0">
                <a:latin typeface="Garamond"/>
                <a:cs typeface="Garamond"/>
              </a:rPr>
              <a:t>Global</a:t>
            </a:r>
            <a:r>
              <a:rPr sz="3200" spc="-5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empires</a:t>
            </a:r>
            <a:endParaRPr sz="3200">
              <a:latin typeface="Garamond"/>
              <a:cs typeface="Garamond"/>
            </a:endParaRPr>
          </a:p>
          <a:p>
            <a:pPr marL="1002665" lvl="1" indent="-482600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1002665" algn="l"/>
                <a:tab pos="1003300" algn="l"/>
              </a:tabLst>
            </a:pPr>
            <a:r>
              <a:rPr sz="3200" spc="-5" dirty="0">
                <a:latin typeface="Garamond"/>
                <a:cs typeface="Garamond"/>
              </a:rPr>
              <a:t>Commercial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revolution</a:t>
            </a:r>
            <a:endParaRPr sz="3200">
              <a:latin typeface="Garamond"/>
              <a:cs typeface="Garamond"/>
            </a:endParaRPr>
          </a:p>
          <a:p>
            <a:pPr marL="1003300" lvl="1" indent="-483234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1003300" algn="l"/>
                <a:tab pos="1003935" algn="l"/>
              </a:tabLst>
            </a:pPr>
            <a:r>
              <a:rPr sz="3200" spc="-5" dirty="0">
                <a:latin typeface="Garamond"/>
                <a:cs typeface="Garamond"/>
              </a:rPr>
              <a:t>Revolution in</a:t>
            </a:r>
            <a:r>
              <a:rPr sz="3200" spc="-3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diet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0721" y="787654"/>
            <a:ext cx="21634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</a:rPr>
              <a:t>Review…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145844" y="1987423"/>
            <a:ext cx="305308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265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Garamond"/>
                <a:cs typeface="Garamond"/>
              </a:rPr>
              <a:t>Relations </a:t>
            </a:r>
            <a:r>
              <a:rPr sz="2800" spc="-10" dirty="0">
                <a:latin typeface="Garamond"/>
                <a:cs typeface="Garamond"/>
              </a:rPr>
              <a:t>between  </a:t>
            </a:r>
            <a:r>
              <a:rPr sz="2800" spc="-5" dirty="0">
                <a:latin typeface="Garamond"/>
                <a:cs typeface="Garamond"/>
              </a:rPr>
              <a:t>Europeans </a:t>
            </a:r>
            <a:r>
              <a:rPr sz="2800" spc="-10" dirty="0">
                <a:latin typeface="Garamond"/>
                <a:cs typeface="Garamond"/>
              </a:rPr>
              <a:t>and  Amerindians </a:t>
            </a:r>
            <a:r>
              <a:rPr sz="2800" spc="-5" dirty="0">
                <a:latin typeface="Garamond"/>
                <a:cs typeface="Garamond"/>
              </a:rPr>
              <a:t>varied  </a:t>
            </a:r>
            <a:r>
              <a:rPr sz="2800" spc="-10" dirty="0">
                <a:latin typeface="Garamond"/>
                <a:cs typeface="Garamond"/>
              </a:rPr>
              <a:t>between</a:t>
            </a:r>
            <a:r>
              <a:rPr sz="2800" spc="-7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empires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Garamond"/>
              <a:buChar char="•"/>
              <a:tabLst>
                <a:tab pos="355600" algn="l"/>
                <a:tab pos="356235" algn="l"/>
              </a:tabLst>
            </a:pPr>
            <a:r>
              <a:rPr b="1" spc="-5" dirty="0">
                <a:latin typeface="Garamond"/>
                <a:cs typeface="Garamond"/>
              </a:rPr>
              <a:t>Spain</a:t>
            </a:r>
            <a:r>
              <a:rPr spc="-5" dirty="0"/>
              <a:t>- </a:t>
            </a:r>
            <a:r>
              <a:rPr spc="-10" dirty="0"/>
              <a:t>Christianize </a:t>
            </a:r>
            <a:r>
              <a:rPr spc="-5" dirty="0"/>
              <a:t>and  control (through  encomienda and  missions)</a:t>
            </a:r>
          </a:p>
          <a:p>
            <a:pPr marL="355600" marR="33655" indent="-342900">
              <a:lnSpc>
                <a:spcPct val="100000"/>
              </a:lnSpc>
              <a:spcBef>
                <a:spcPts val="670"/>
              </a:spcBef>
              <a:buFont typeface="Garamond"/>
              <a:buChar char="•"/>
              <a:tabLst>
                <a:tab pos="355600" algn="l"/>
                <a:tab pos="356235" algn="l"/>
              </a:tabLst>
            </a:pPr>
            <a:r>
              <a:rPr b="1" spc="-5" dirty="0">
                <a:latin typeface="Garamond"/>
                <a:cs typeface="Garamond"/>
              </a:rPr>
              <a:t>French</a:t>
            </a:r>
            <a:r>
              <a:rPr spc="-5" dirty="0"/>
              <a:t>- trade  </a:t>
            </a:r>
            <a:r>
              <a:rPr spc="-10" dirty="0"/>
              <a:t>relations, </a:t>
            </a:r>
            <a:r>
              <a:rPr spc="-5" dirty="0"/>
              <a:t>Jesuits sought  to</a:t>
            </a:r>
            <a:r>
              <a:rPr spc="-70" dirty="0"/>
              <a:t> </a:t>
            </a:r>
            <a:r>
              <a:rPr spc="-5" dirty="0"/>
              <a:t>convert</a:t>
            </a:r>
          </a:p>
          <a:p>
            <a:pPr marL="355600" marR="167640" indent="-342900">
              <a:lnSpc>
                <a:spcPct val="100000"/>
              </a:lnSpc>
              <a:spcBef>
                <a:spcPts val="670"/>
              </a:spcBef>
              <a:buFont typeface="Garamond"/>
              <a:buChar char="•"/>
              <a:tabLst>
                <a:tab pos="355600" algn="l"/>
                <a:tab pos="356235" algn="l"/>
              </a:tabLst>
            </a:pPr>
            <a:r>
              <a:rPr b="1" spc="-5" dirty="0">
                <a:latin typeface="Garamond"/>
                <a:cs typeface="Garamond"/>
              </a:rPr>
              <a:t>English</a:t>
            </a:r>
            <a:r>
              <a:rPr spc="-5" dirty="0"/>
              <a:t>-move them  westward or </a:t>
            </a:r>
            <a:r>
              <a:rPr spc="-10" dirty="0"/>
              <a:t>annihilate  </a:t>
            </a:r>
            <a:r>
              <a:rPr spc="-5" dirty="0"/>
              <a:t>them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0429" y="635254"/>
            <a:ext cx="45656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Overview </a:t>
            </a:r>
            <a:r>
              <a:rPr sz="4400" dirty="0"/>
              <a:t>–Big</a:t>
            </a:r>
            <a:r>
              <a:rPr sz="4400" spc="-40" dirty="0"/>
              <a:t> </a:t>
            </a:r>
            <a:r>
              <a:rPr sz="4400" spc="-5" dirty="0"/>
              <a:t>Ideas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594" y="1453641"/>
            <a:ext cx="7364730" cy="4976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376555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Garamond"/>
                <a:cs typeface="Garamond"/>
              </a:rPr>
              <a:t>By 1600 Europeans </a:t>
            </a:r>
            <a:r>
              <a:rPr sz="2800" spc="-10" dirty="0">
                <a:latin typeface="Garamond"/>
                <a:cs typeface="Garamond"/>
              </a:rPr>
              <a:t>had </a:t>
            </a:r>
            <a:r>
              <a:rPr sz="2800" spc="-5" dirty="0">
                <a:latin typeface="Garamond"/>
                <a:cs typeface="Garamond"/>
              </a:rPr>
              <a:t>created the world’s </a:t>
            </a:r>
            <a:r>
              <a:rPr sz="2800" spc="-10" dirty="0">
                <a:latin typeface="Garamond"/>
                <a:cs typeface="Garamond"/>
              </a:rPr>
              <a:t>first  </a:t>
            </a:r>
            <a:r>
              <a:rPr sz="2800" spc="-5" dirty="0">
                <a:latin typeface="Garamond"/>
                <a:cs typeface="Garamond"/>
              </a:rPr>
              <a:t>truly global</a:t>
            </a:r>
            <a:r>
              <a:rPr sz="2800" spc="-3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economy.</a:t>
            </a:r>
            <a:endParaRPr sz="2800">
              <a:latin typeface="Garamond"/>
              <a:cs typeface="Garamond"/>
            </a:endParaRPr>
          </a:p>
          <a:p>
            <a:pPr marL="355600" marR="67056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Garamond"/>
                <a:cs typeface="Garamond"/>
              </a:rPr>
              <a:t>The "age of discovery" </a:t>
            </a:r>
            <a:r>
              <a:rPr sz="2800" spc="-10" dirty="0">
                <a:latin typeface="Garamond"/>
                <a:cs typeface="Garamond"/>
              </a:rPr>
              <a:t>resulted </a:t>
            </a:r>
            <a:r>
              <a:rPr sz="2800" spc="-5" dirty="0">
                <a:latin typeface="Garamond"/>
                <a:cs typeface="Garamond"/>
              </a:rPr>
              <a:t>in the greatest  human catastrophe in world history: 90% </a:t>
            </a:r>
            <a:r>
              <a:rPr sz="2800" spc="-10" dirty="0">
                <a:latin typeface="Garamond"/>
                <a:cs typeface="Garamond"/>
              </a:rPr>
              <a:t>of  Amerindians </a:t>
            </a:r>
            <a:r>
              <a:rPr sz="2800" spc="-5" dirty="0">
                <a:latin typeface="Garamond"/>
                <a:cs typeface="Garamond"/>
              </a:rPr>
              <a:t>died by 1600; tens of </a:t>
            </a:r>
            <a:r>
              <a:rPr sz="2800" spc="-10" dirty="0">
                <a:latin typeface="Garamond"/>
                <a:cs typeface="Garamond"/>
              </a:rPr>
              <a:t>millions of  Africans </a:t>
            </a:r>
            <a:r>
              <a:rPr sz="2800" spc="-5" dirty="0">
                <a:latin typeface="Garamond"/>
                <a:cs typeface="Garamond"/>
              </a:rPr>
              <a:t>were</a:t>
            </a:r>
            <a:r>
              <a:rPr sz="2800" spc="-20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enslaved</a:t>
            </a:r>
            <a:endParaRPr sz="2800">
              <a:latin typeface="Garamond"/>
              <a:cs typeface="Garamond"/>
            </a:endParaRPr>
          </a:p>
          <a:p>
            <a:pPr marL="355600" marR="508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Garamond"/>
                <a:cs typeface="Garamond"/>
              </a:rPr>
              <a:t>Cultural differences </a:t>
            </a:r>
            <a:r>
              <a:rPr sz="2800" spc="-10" dirty="0">
                <a:latin typeface="Garamond"/>
                <a:cs typeface="Garamond"/>
              </a:rPr>
              <a:t>between European and  Amerindians </a:t>
            </a:r>
            <a:r>
              <a:rPr sz="2800" spc="-5" dirty="0">
                <a:latin typeface="Garamond"/>
                <a:cs typeface="Garamond"/>
              </a:rPr>
              <a:t>were so immense that major conflicts  </a:t>
            </a:r>
            <a:r>
              <a:rPr sz="2800" spc="-10" dirty="0">
                <a:latin typeface="Garamond"/>
                <a:cs typeface="Garamond"/>
              </a:rPr>
              <a:t>occurred.</a:t>
            </a:r>
            <a:endParaRPr sz="2800">
              <a:latin typeface="Garamond"/>
              <a:cs typeface="Garamond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Garamond"/>
                <a:cs typeface="Garamond"/>
              </a:rPr>
              <a:t>Relations between </a:t>
            </a:r>
            <a:r>
              <a:rPr sz="2800" spc="-10" dirty="0">
                <a:latin typeface="Garamond"/>
                <a:cs typeface="Garamond"/>
              </a:rPr>
              <a:t>Europeans </a:t>
            </a:r>
            <a:r>
              <a:rPr sz="2800" spc="-5" dirty="0">
                <a:latin typeface="Garamond"/>
                <a:cs typeface="Garamond"/>
              </a:rPr>
              <a:t>and</a:t>
            </a:r>
            <a:r>
              <a:rPr sz="2800" spc="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Amerindians</a:t>
            </a:r>
            <a:endParaRPr sz="2800">
              <a:latin typeface="Garamond"/>
              <a:cs typeface="Garamond"/>
            </a:endParaRPr>
          </a:p>
          <a:p>
            <a:pPr marL="355600">
              <a:lnSpc>
                <a:spcPct val="100000"/>
              </a:lnSpc>
            </a:pPr>
            <a:r>
              <a:rPr sz="2800" spc="-5" dirty="0">
                <a:latin typeface="Garamond"/>
                <a:cs typeface="Garamond"/>
              </a:rPr>
              <a:t>varied </a:t>
            </a:r>
            <a:r>
              <a:rPr sz="2800" spc="-10" dirty="0">
                <a:latin typeface="Garamond"/>
                <a:cs typeface="Garamond"/>
              </a:rPr>
              <a:t>between</a:t>
            </a:r>
            <a:r>
              <a:rPr sz="2800" spc="-40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empires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119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716"/>
            <a:ext cx="9144000" cy="2205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2057400"/>
          </a:xfrm>
          <a:custGeom>
            <a:avLst/>
            <a:gdLst/>
            <a:ahLst/>
            <a:cxnLst/>
            <a:rect l="l" t="t" r="r" b="b"/>
            <a:pathLst>
              <a:path w="9144000" h="2057400">
                <a:moveTo>
                  <a:pt x="0" y="2057400"/>
                </a:moveTo>
                <a:lnTo>
                  <a:pt x="9144000" y="2057400"/>
                </a:lnTo>
                <a:lnTo>
                  <a:pt x="9144000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043" y="123825"/>
            <a:ext cx="8697595" cy="160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6200"/>
              </a:lnSpc>
              <a:spcBef>
                <a:spcPts val="105"/>
              </a:spcBef>
              <a:tabLst>
                <a:tab pos="3669029" algn="l"/>
              </a:tabLst>
            </a:pPr>
            <a:r>
              <a:rPr sz="5600" spc="15" dirty="0">
                <a:solidFill>
                  <a:srgbClr val="FFFFFF"/>
                </a:solidFill>
              </a:rPr>
              <a:t>Summary</a:t>
            </a:r>
            <a:r>
              <a:rPr sz="5600" spc="-20" dirty="0">
                <a:solidFill>
                  <a:srgbClr val="FFFFFF"/>
                </a:solidFill>
              </a:rPr>
              <a:t> </a:t>
            </a:r>
            <a:r>
              <a:rPr sz="5600" spc="-5" dirty="0">
                <a:solidFill>
                  <a:srgbClr val="FFFFFF"/>
                </a:solidFill>
              </a:rPr>
              <a:t>of	</a:t>
            </a:r>
            <a:r>
              <a:rPr sz="5600" spc="-15" dirty="0">
                <a:solidFill>
                  <a:srgbClr val="FFFFFF"/>
                </a:solidFill>
              </a:rPr>
              <a:t>Relations</a:t>
            </a:r>
            <a:r>
              <a:rPr sz="5600" spc="-35" dirty="0">
                <a:solidFill>
                  <a:srgbClr val="FFFFFF"/>
                </a:solidFill>
              </a:rPr>
              <a:t> </a:t>
            </a:r>
            <a:r>
              <a:rPr sz="5600" spc="-15" dirty="0">
                <a:solidFill>
                  <a:srgbClr val="FFFFFF"/>
                </a:solidFill>
              </a:rPr>
              <a:t>between</a:t>
            </a:r>
            <a:endParaRPr sz="5600"/>
          </a:p>
          <a:p>
            <a:pPr algn="ctr">
              <a:lnSpc>
                <a:spcPts val="6200"/>
              </a:lnSpc>
            </a:pPr>
            <a:r>
              <a:rPr sz="5600" spc="-5" dirty="0">
                <a:solidFill>
                  <a:srgbClr val="FFFFFF"/>
                </a:solidFill>
              </a:rPr>
              <a:t>Europeans and</a:t>
            </a:r>
            <a:r>
              <a:rPr sz="5600" spc="-75" dirty="0">
                <a:solidFill>
                  <a:srgbClr val="FFFFFF"/>
                </a:solidFill>
              </a:rPr>
              <a:t> </a:t>
            </a:r>
            <a:r>
              <a:rPr sz="5600" dirty="0">
                <a:solidFill>
                  <a:srgbClr val="FFFFFF"/>
                </a:solidFill>
              </a:rPr>
              <a:t>Amerindians</a:t>
            </a:r>
            <a:endParaRPr sz="5600"/>
          </a:p>
        </p:txBody>
      </p:sp>
      <p:sp>
        <p:nvSpPr>
          <p:cNvPr id="6" name="object 6"/>
          <p:cNvSpPr/>
          <p:nvPr/>
        </p:nvSpPr>
        <p:spPr>
          <a:xfrm>
            <a:off x="0" y="2031492"/>
            <a:ext cx="3195828" cy="4430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0472" y="1913702"/>
            <a:ext cx="2614295" cy="3672840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0"/>
              </a:spcBef>
            </a:pPr>
            <a:r>
              <a:rPr sz="4400" spc="-5" dirty="0">
                <a:latin typeface="Garamond"/>
                <a:cs typeface="Garamond"/>
              </a:rPr>
              <a:t>Spain</a:t>
            </a:r>
            <a:endParaRPr sz="4400">
              <a:latin typeface="Garamond"/>
              <a:cs typeface="Garamond"/>
            </a:endParaRPr>
          </a:p>
          <a:p>
            <a:pPr algn="ctr">
              <a:lnSpc>
                <a:spcPts val="3540"/>
              </a:lnSpc>
              <a:spcBef>
                <a:spcPts val="1200"/>
              </a:spcBef>
            </a:pPr>
            <a:r>
              <a:rPr sz="3200" i="1" dirty="0">
                <a:latin typeface="Garamond"/>
                <a:cs typeface="Garamond"/>
              </a:rPr>
              <a:t>Encomienda</a:t>
            </a:r>
            <a:endParaRPr sz="3200">
              <a:latin typeface="Garamond"/>
              <a:cs typeface="Garamond"/>
            </a:endParaRPr>
          </a:p>
          <a:p>
            <a:pPr algn="ctr">
              <a:lnSpc>
                <a:spcPts val="3540"/>
              </a:lnSpc>
            </a:pPr>
            <a:r>
              <a:rPr sz="3200" spc="-5" dirty="0">
                <a:latin typeface="Garamond"/>
                <a:cs typeface="Garamond"/>
              </a:rPr>
              <a:t>system</a:t>
            </a:r>
            <a:endParaRPr sz="3200">
              <a:latin typeface="Garamond"/>
              <a:cs typeface="Garamond"/>
            </a:endParaRPr>
          </a:p>
          <a:p>
            <a:pPr marL="12065" marR="5080" indent="-2540" algn="ctr">
              <a:lnSpc>
                <a:spcPct val="117200"/>
              </a:lnSpc>
            </a:pPr>
            <a:r>
              <a:rPr sz="3200" spc="-5" dirty="0">
                <a:latin typeface="Garamond"/>
                <a:cs typeface="Garamond"/>
              </a:rPr>
              <a:t>Mission system  </a:t>
            </a:r>
            <a:r>
              <a:rPr sz="3200" spc="-65" dirty="0">
                <a:latin typeface="Garamond"/>
                <a:cs typeface="Garamond"/>
              </a:rPr>
              <a:t>Pope’s </a:t>
            </a:r>
            <a:r>
              <a:rPr sz="3200" spc="-15" dirty="0">
                <a:latin typeface="Garamond"/>
                <a:cs typeface="Garamond"/>
              </a:rPr>
              <a:t>Rebellion  </a:t>
            </a:r>
            <a:r>
              <a:rPr sz="3200" i="1" dirty="0">
                <a:latin typeface="Garamond"/>
                <a:cs typeface="Garamond"/>
              </a:rPr>
              <a:t>Mestizos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05327" y="2031492"/>
            <a:ext cx="3133344" cy="44302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52215" y="1913702"/>
            <a:ext cx="1586865" cy="3672840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52069" algn="ctr">
              <a:lnSpc>
                <a:spcPct val="100000"/>
              </a:lnSpc>
              <a:spcBef>
                <a:spcPts val="1750"/>
              </a:spcBef>
            </a:pPr>
            <a:r>
              <a:rPr sz="4400" spc="-15" dirty="0">
                <a:latin typeface="Garamond"/>
                <a:cs typeface="Garamond"/>
              </a:rPr>
              <a:t>France</a:t>
            </a:r>
            <a:endParaRPr sz="4400">
              <a:latin typeface="Garamond"/>
              <a:cs typeface="Garamond"/>
            </a:endParaRPr>
          </a:p>
          <a:p>
            <a:pPr marL="12700" marR="5080" indent="52069" algn="ctr">
              <a:lnSpc>
                <a:spcPct val="117200"/>
              </a:lnSpc>
              <a:spcBef>
                <a:spcPts val="540"/>
              </a:spcBef>
            </a:pPr>
            <a:r>
              <a:rPr sz="3200" spc="-35" dirty="0">
                <a:latin typeface="Garamond"/>
                <a:cs typeface="Garamond"/>
              </a:rPr>
              <a:t>Trade  </a:t>
            </a:r>
            <a:r>
              <a:rPr sz="3200" spc="-15" dirty="0">
                <a:latin typeface="Garamond"/>
                <a:cs typeface="Garamond"/>
              </a:rPr>
              <a:t>Jesuits  </a:t>
            </a:r>
            <a:r>
              <a:rPr sz="3200" spc="-5" dirty="0">
                <a:latin typeface="Garamond"/>
                <a:cs typeface="Garamond"/>
              </a:rPr>
              <a:t>Alliances  </a:t>
            </a:r>
            <a:r>
              <a:rPr sz="3200" spc="-10" dirty="0">
                <a:latin typeface="Garamond"/>
                <a:cs typeface="Garamond"/>
              </a:rPr>
              <a:t>Enemy</a:t>
            </a:r>
            <a:r>
              <a:rPr sz="3200" spc="-11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of</a:t>
            </a:r>
            <a:endParaRPr sz="3200">
              <a:latin typeface="Garamond"/>
              <a:cs typeface="Garamond"/>
            </a:endParaRPr>
          </a:p>
          <a:p>
            <a:pPr marL="54610" algn="ctr">
              <a:lnSpc>
                <a:spcPts val="3240"/>
              </a:lnSpc>
            </a:pPr>
            <a:r>
              <a:rPr sz="3200" spc="-5" dirty="0">
                <a:latin typeface="Garamond"/>
                <a:cs typeface="Garamond"/>
              </a:rPr>
              <a:t>Iroquois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22847" y="2031492"/>
            <a:ext cx="3121151" cy="44302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284214" y="1913702"/>
            <a:ext cx="2671445" cy="3672840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0"/>
              </a:spcBef>
            </a:pPr>
            <a:r>
              <a:rPr sz="4400" spc="-5" dirty="0">
                <a:latin typeface="Garamond"/>
                <a:cs typeface="Garamond"/>
              </a:rPr>
              <a:t>England</a:t>
            </a:r>
            <a:endParaRPr sz="4400">
              <a:latin typeface="Garamond"/>
              <a:cs typeface="Garamond"/>
            </a:endParaRPr>
          </a:p>
          <a:p>
            <a:pPr marL="135890" marR="130175" indent="-1905" algn="ctr">
              <a:lnSpc>
                <a:spcPct val="117200"/>
              </a:lnSpc>
              <a:spcBef>
                <a:spcPts val="540"/>
              </a:spcBef>
            </a:pPr>
            <a:r>
              <a:rPr sz="3200" spc="-30" dirty="0">
                <a:latin typeface="Garamond"/>
                <a:cs typeface="Garamond"/>
              </a:rPr>
              <a:t>Removal  </a:t>
            </a:r>
            <a:r>
              <a:rPr sz="3200" spc="-15" dirty="0">
                <a:latin typeface="Garamond"/>
                <a:cs typeface="Garamond"/>
              </a:rPr>
              <a:t>Pequot </a:t>
            </a:r>
            <a:r>
              <a:rPr sz="3200" dirty="0">
                <a:latin typeface="Garamond"/>
                <a:cs typeface="Garamond"/>
              </a:rPr>
              <a:t>&amp;</a:t>
            </a:r>
            <a:r>
              <a:rPr sz="3200" spc="-8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King  </a:t>
            </a:r>
            <a:r>
              <a:rPr sz="3200" spc="-35" dirty="0">
                <a:latin typeface="Garamond"/>
                <a:cs typeface="Garamond"/>
              </a:rPr>
              <a:t>Philip’s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spc="-65" dirty="0">
                <a:latin typeface="Garamond"/>
                <a:cs typeface="Garamond"/>
              </a:rPr>
              <a:t>Wars</a:t>
            </a:r>
            <a:endParaRPr sz="3200">
              <a:latin typeface="Garamond"/>
              <a:cs typeface="Garamond"/>
            </a:endParaRPr>
          </a:p>
          <a:p>
            <a:pPr algn="ctr">
              <a:lnSpc>
                <a:spcPts val="3540"/>
              </a:lnSpc>
              <a:spcBef>
                <a:spcPts val="660"/>
              </a:spcBef>
            </a:pPr>
            <a:r>
              <a:rPr sz="3200" spc="-15" dirty="0">
                <a:latin typeface="Garamond"/>
                <a:cs typeface="Garamond"/>
              </a:rPr>
              <a:t>Anglo-Powhatan</a:t>
            </a:r>
            <a:endParaRPr sz="3200">
              <a:latin typeface="Garamond"/>
              <a:cs typeface="Garamond"/>
            </a:endParaRPr>
          </a:p>
          <a:p>
            <a:pPr algn="ctr">
              <a:lnSpc>
                <a:spcPts val="3540"/>
              </a:lnSpc>
            </a:pPr>
            <a:r>
              <a:rPr sz="3200" spc="-65" dirty="0">
                <a:latin typeface="Garamond"/>
                <a:cs typeface="Garamond"/>
              </a:rPr>
              <a:t>Wars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6355079"/>
            <a:ext cx="9144000" cy="502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6377940"/>
            <a:ext cx="9144000" cy="480059"/>
          </a:xfrm>
          <a:custGeom>
            <a:avLst/>
            <a:gdLst/>
            <a:ahLst/>
            <a:cxnLst/>
            <a:rect l="l" t="t" r="r" b="b"/>
            <a:pathLst>
              <a:path w="9144000" h="480059">
                <a:moveTo>
                  <a:pt x="0" y="480060"/>
                </a:moveTo>
                <a:lnTo>
                  <a:pt x="9144000" y="480060"/>
                </a:lnTo>
                <a:lnTo>
                  <a:pt x="9144000" y="0"/>
                </a:lnTo>
                <a:lnTo>
                  <a:pt x="0" y="0"/>
                </a:lnTo>
                <a:lnTo>
                  <a:pt x="0" y="480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3476" y="2327275"/>
            <a:ext cx="516318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Motives </a:t>
            </a:r>
            <a:r>
              <a:rPr sz="4400" spc="-10" dirty="0"/>
              <a:t>for</a:t>
            </a:r>
            <a:r>
              <a:rPr sz="4400" spc="-65" dirty="0"/>
              <a:t> </a:t>
            </a:r>
            <a:r>
              <a:rPr sz="4400" dirty="0"/>
              <a:t>exploration</a:t>
            </a:r>
            <a:endParaRPr sz="4400"/>
          </a:p>
          <a:p>
            <a:pPr algn="ctr">
              <a:lnSpc>
                <a:spcPct val="100000"/>
              </a:lnSpc>
              <a:tabLst>
                <a:tab pos="1516380" algn="l"/>
                <a:tab pos="3025140" algn="l"/>
              </a:tabLst>
            </a:pPr>
            <a:r>
              <a:rPr sz="4400" spc="-5" dirty="0"/>
              <a:t>in</a:t>
            </a:r>
            <a:r>
              <a:rPr sz="4400" spc="5" dirty="0"/>
              <a:t> </a:t>
            </a:r>
            <a:r>
              <a:rPr sz="4400" spc="0" dirty="0"/>
              <a:t>15</a:t>
            </a:r>
            <a:r>
              <a:rPr sz="4350" spc="0" baseline="24904" dirty="0"/>
              <a:t>th	</a:t>
            </a:r>
            <a:r>
              <a:rPr sz="4400" dirty="0"/>
              <a:t>&amp;</a:t>
            </a:r>
            <a:r>
              <a:rPr sz="4400" spc="5" dirty="0"/>
              <a:t> </a:t>
            </a:r>
            <a:r>
              <a:rPr sz="4400" dirty="0"/>
              <a:t>16</a:t>
            </a:r>
            <a:r>
              <a:rPr sz="4350" baseline="24904" dirty="0"/>
              <a:t>th	</a:t>
            </a:r>
            <a:r>
              <a:rPr sz="4400" dirty="0"/>
              <a:t>centuries</a:t>
            </a:r>
            <a:endParaRPr sz="4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990600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990600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9740" y="990346"/>
            <a:ext cx="1873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Garamond"/>
                <a:cs typeface="Garamond"/>
              </a:rPr>
              <a:t>1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452" y="3200400"/>
            <a:ext cx="2159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Garamond"/>
                <a:cs typeface="Garamond"/>
              </a:rPr>
              <a:t>2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064" y="914400"/>
            <a:ext cx="7670419" cy="3480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0"/>
              </a:lnSpc>
              <a:tabLst>
                <a:tab pos="353695" algn="l"/>
              </a:tabLst>
            </a:pPr>
            <a:r>
              <a:rPr sz="3200" b="1" dirty="0">
                <a:latin typeface="Garamond"/>
                <a:cs typeface="Garamond"/>
              </a:rPr>
              <a:t>.	</a:t>
            </a:r>
            <a:r>
              <a:rPr sz="2400" b="1" spc="-5" dirty="0">
                <a:latin typeface="Garamond"/>
                <a:cs typeface="Garamond"/>
              </a:rPr>
              <a:t>Greater </a:t>
            </a:r>
            <a:r>
              <a:rPr sz="2400" b="1" dirty="0">
                <a:latin typeface="Garamond"/>
                <a:cs typeface="Garamond"/>
              </a:rPr>
              <a:t>Interest </a:t>
            </a:r>
            <a:r>
              <a:rPr sz="2400" b="1" spc="-5" dirty="0">
                <a:latin typeface="Garamond"/>
                <a:cs typeface="Garamond"/>
              </a:rPr>
              <a:t>in Eastern </a:t>
            </a:r>
            <a:r>
              <a:rPr sz="2400" b="1" spc="-10" dirty="0">
                <a:latin typeface="Garamond"/>
                <a:cs typeface="Garamond"/>
              </a:rPr>
              <a:t>products</a:t>
            </a:r>
            <a:r>
              <a:rPr sz="2400" b="1" spc="-45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(Asia)</a:t>
            </a:r>
            <a:endParaRPr sz="2400" dirty="0">
              <a:latin typeface="Garamond"/>
              <a:cs typeface="Garamond"/>
            </a:endParaRPr>
          </a:p>
          <a:p>
            <a:pPr marL="353695">
              <a:lnSpc>
                <a:spcPct val="100000"/>
              </a:lnSpc>
            </a:pPr>
            <a:r>
              <a:rPr sz="2400" b="1" dirty="0">
                <a:latin typeface="Garamond"/>
                <a:cs typeface="Garamond"/>
              </a:rPr>
              <a:t>1100-1300 </a:t>
            </a:r>
            <a:r>
              <a:rPr sz="2400" b="1" spc="-5" dirty="0">
                <a:latin typeface="Garamond"/>
                <a:cs typeface="Garamond"/>
              </a:rPr>
              <a:t>C.E. (AD) </a:t>
            </a:r>
            <a:r>
              <a:rPr sz="2400" dirty="0">
                <a:latin typeface="Garamond"/>
                <a:cs typeface="Garamond"/>
              </a:rPr>
              <a:t>– </a:t>
            </a:r>
            <a:r>
              <a:rPr sz="2400" spc="-5" dirty="0">
                <a:latin typeface="Garamond"/>
                <a:cs typeface="Garamond"/>
              </a:rPr>
              <a:t>Christian</a:t>
            </a:r>
            <a:r>
              <a:rPr sz="2400" spc="-50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crusades</a:t>
            </a:r>
            <a:endParaRPr sz="2400" dirty="0">
              <a:latin typeface="Garamond"/>
              <a:cs typeface="Garamond"/>
            </a:endParaRPr>
          </a:p>
          <a:p>
            <a:pPr marL="353695">
              <a:lnSpc>
                <a:spcPct val="100000"/>
              </a:lnSpc>
            </a:pPr>
            <a:r>
              <a:rPr sz="2400" dirty="0">
                <a:latin typeface="Garamond"/>
                <a:cs typeface="Garamond"/>
              </a:rPr>
              <a:t>stimulated </a:t>
            </a:r>
            <a:r>
              <a:rPr sz="2400" spc="-5" dirty="0">
                <a:latin typeface="Garamond"/>
                <a:cs typeface="Garamond"/>
              </a:rPr>
              <a:t>European interest in </a:t>
            </a:r>
            <a:r>
              <a:rPr sz="2400" dirty="0">
                <a:latin typeface="Garamond"/>
                <a:cs typeface="Garamond"/>
              </a:rPr>
              <a:t>the</a:t>
            </a:r>
            <a:r>
              <a:rPr sz="2400" spc="-20" dirty="0">
                <a:latin typeface="Garamond"/>
                <a:cs typeface="Garamond"/>
              </a:rPr>
              <a:t> </a:t>
            </a:r>
            <a:r>
              <a:rPr sz="2400" spc="-10" dirty="0">
                <a:latin typeface="Garamond"/>
                <a:cs typeface="Garamond"/>
              </a:rPr>
              <a:t>East</a:t>
            </a:r>
            <a:endParaRPr sz="2400" dirty="0">
              <a:latin typeface="Garamond"/>
              <a:cs typeface="Garamond"/>
            </a:endParaRPr>
          </a:p>
          <a:p>
            <a:pPr marL="295275">
              <a:lnSpc>
                <a:spcPct val="100000"/>
              </a:lnSpc>
              <a:spcBef>
                <a:spcPts val="715"/>
              </a:spcBef>
            </a:pPr>
            <a:r>
              <a:rPr sz="2400" spc="-5" dirty="0">
                <a:latin typeface="Garamond"/>
                <a:cs typeface="Garamond"/>
              </a:rPr>
              <a:t>– </a:t>
            </a:r>
            <a:r>
              <a:rPr sz="2400" spc="-10" dirty="0">
                <a:latin typeface="Garamond"/>
                <a:cs typeface="Garamond"/>
              </a:rPr>
              <a:t>Creates </a:t>
            </a:r>
            <a:r>
              <a:rPr sz="2400" spc="-5" dirty="0">
                <a:latin typeface="Garamond"/>
                <a:cs typeface="Garamond"/>
              </a:rPr>
              <a:t>a growing demand for </a:t>
            </a:r>
            <a:r>
              <a:rPr sz="2400" spc="-10" dirty="0">
                <a:latin typeface="Garamond"/>
                <a:cs typeface="Garamond"/>
              </a:rPr>
              <a:t>Eastern </a:t>
            </a:r>
            <a:r>
              <a:rPr sz="2400" spc="-5" dirty="0">
                <a:latin typeface="Garamond"/>
                <a:cs typeface="Garamond"/>
              </a:rPr>
              <a:t>products</a:t>
            </a:r>
            <a:r>
              <a:rPr sz="2400" spc="229" dirty="0">
                <a:latin typeface="Garamond"/>
                <a:cs typeface="Garamond"/>
              </a:rPr>
              <a:t> </a:t>
            </a:r>
            <a:r>
              <a:rPr sz="2400" spc="-10" dirty="0">
                <a:latin typeface="Garamond"/>
                <a:cs typeface="Garamond"/>
              </a:rPr>
              <a:t>in</a:t>
            </a:r>
            <a:endParaRPr sz="2400" dirty="0">
              <a:latin typeface="Garamond"/>
              <a:cs typeface="Garamond"/>
            </a:endParaRPr>
          </a:p>
          <a:p>
            <a:pPr marL="582295">
              <a:lnSpc>
                <a:spcPct val="100000"/>
              </a:lnSpc>
            </a:pPr>
            <a:r>
              <a:rPr sz="2400" spc="-5" dirty="0">
                <a:latin typeface="Garamond"/>
                <a:cs typeface="Garamond"/>
              </a:rPr>
              <a:t>Europe (growing</a:t>
            </a:r>
            <a:r>
              <a:rPr sz="2400" spc="-40" dirty="0">
                <a:latin typeface="Garamond"/>
                <a:cs typeface="Garamond"/>
              </a:rPr>
              <a:t> </a:t>
            </a:r>
            <a:r>
              <a:rPr sz="2400" spc="-10" dirty="0">
                <a:latin typeface="Garamond"/>
                <a:cs typeface="Garamond"/>
              </a:rPr>
              <a:t>population)</a:t>
            </a:r>
            <a:endParaRPr sz="24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353695" marR="343535" indent="-325120" algn="just">
              <a:lnSpc>
                <a:spcPct val="100000"/>
              </a:lnSpc>
            </a:pPr>
            <a:r>
              <a:rPr sz="2400" b="1" dirty="0">
                <a:latin typeface="Garamond"/>
                <a:cs typeface="Garamond"/>
              </a:rPr>
              <a:t>. </a:t>
            </a:r>
            <a:r>
              <a:rPr sz="2400" b="1" spc="-5" dirty="0">
                <a:latin typeface="Garamond"/>
                <a:cs typeface="Garamond"/>
              </a:rPr>
              <a:t>Interest </a:t>
            </a:r>
            <a:r>
              <a:rPr sz="2400" b="1" dirty="0">
                <a:latin typeface="Garamond"/>
                <a:cs typeface="Garamond"/>
              </a:rPr>
              <a:t>in </a:t>
            </a:r>
            <a:r>
              <a:rPr sz="2400" b="1" spc="-5" dirty="0">
                <a:latin typeface="Garamond"/>
                <a:cs typeface="Garamond"/>
              </a:rPr>
              <a:t>wealth (gold, </a:t>
            </a:r>
            <a:r>
              <a:rPr sz="2400" b="1" dirty="0">
                <a:latin typeface="Garamond"/>
                <a:cs typeface="Garamond"/>
              </a:rPr>
              <a:t>silver) 1295 </a:t>
            </a:r>
            <a:r>
              <a:rPr sz="2400" b="1" spc="-5" dirty="0">
                <a:latin typeface="Garamond"/>
                <a:cs typeface="Garamond"/>
              </a:rPr>
              <a:t>C.E.  (AD) </a:t>
            </a:r>
            <a:r>
              <a:rPr sz="2400" dirty="0">
                <a:latin typeface="Garamond"/>
                <a:cs typeface="Garamond"/>
              </a:rPr>
              <a:t>– </a:t>
            </a:r>
            <a:r>
              <a:rPr sz="2400" spc="-5" dirty="0">
                <a:latin typeface="Garamond"/>
                <a:cs typeface="Garamond"/>
              </a:rPr>
              <a:t>Marco </a:t>
            </a:r>
            <a:r>
              <a:rPr sz="2400" dirty="0">
                <a:latin typeface="Garamond"/>
                <a:cs typeface="Garamond"/>
              </a:rPr>
              <a:t>Polo </a:t>
            </a:r>
            <a:r>
              <a:rPr sz="2400" spc="-5" dirty="0">
                <a:latin typeface="Garamond"/>
                <a:cs typeface="Garamond"/>
              </a:rPr>
              <a:t>returns </a:t>
            </a:r>
            <a:r>
              <a:rPr sz="2400" dirty="0">
                <a:latin typeface="Garamond"/>
                <a:cs typeface="Garamond"/>
              </a:rPr>
              <a:t>to </a:t>
            </a:r>
            <a:r>
              <a:rPr sz="2400" spc="-5" dirty="0">
                <a:latin typeface="Garamond"/>
                <a:cs typeface="Garamond"/>
              </a:rPr>
              <a:t>Europe </a:t>
            </a:r>
            <a:r>
              <a:rPr sz="2400" dirty="0">
                <a:latin typeface="Garamond"/>
                <a:cs typeface="Garamond"/>
              </a:rPr>
              <a:t>from  </a:t>
            </a:r>
            <a:r>
              <a:rPr sz="2400" spc="-5" dirty="0">
                <a:latin typeface="Garamond"/>
                <a:cs typeface="Garamond"/>
              </a:rPr>
              <a:t>Asia </a:t>
            </a:r>
            <a:r>
              <a:rPr sz="2400" dirty="0">
                <a:latin typeface="Garamond"/>
                <a:cs typeface="Garamond"/>
              </a:rPr>
              <a:t>with </a:t>
            </a:r>
            <a:r>
              <a:rPr sz="2400" spc="-5" dirty="0">
                <a:latin typeface="Garamond"/>
                <a:cs typeface="Garamond"/>
              </a:rPr>
              <a:t>popular </a:t>
            </a:r>
            <a:r>
              <a:rPr sz="2400" dirty="0">
                <a:latin typeface="Garamond"/>
                <a:cs typeface="Garamond"/>
              </a:rPr>
              <a:t>tales </a:t>
            </a:r>
            <a:r>
              <a:rPr sz="2400" spc="-5" dirty="0">
                <a:latin typeface="Garamond"/>
                <a:cs typeface="Garamond"/>
              </a:rPr>
              <a:t>of </a:t>
            </a:r>
            <a:r>
              <a:rPr sz="2400" dirty="0">
                <a:latin typeface="Garamond"/>
                <a:cs typeface="Garamond"/>
              </a:rPr>
              <a:t>fabulous</a:t>
            </a:r>
            <a:r>
              <a:rPr sz="2400" spc="-40" dirty="0">
                <a:latin typeface="Garamond"/>
                <a:cs typeface="Garamond"/>
              </a:rPr>
              <a:t> </a:t>
            </a:r>
            <a:r>
              <a:rPr sz="2400" dirty="0">
                <a:latin typeface="Garamond"/>
                <a:cs typeface="Garamond"/>
              </a:rPr>
              <a:t>wealth</a:t>
            </a:r>
          </a:p>
        </p:txBody>
      </p:sp>
      <p:sp>
        <p:nvSpPr>
          <p:cNvPr id="7" name="object 7"/>
          <p:cNvSpPr/>
          <p:nvPr/>
        </p:nvSpPr>
        <p:spPr>
          <a:xfrm>
            <a:off x="3547997" y="4114800"/>
            <a:ext cx="5035550" cy="2578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600200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1600200"/>
            <a:ext cx="8382000" cy="4800600"/>
          </a:xfrm>
          <a:custGeom>
            <a:avLst/>
            <a:gdLst/>
            <a:ahLst/>
            <a:cxnLst/>
            <a:rect l="l" t="t" r="r" b="b"/>
            <a:pathLst>
              <a:path w="8382000" h="4800600">
                <a:moveTo>
                  <a:pt x="0" y="4800600"/>
                </a:moveTo>
                <a:lnTo>
                  <a:pt x="8382000" y="4800600"/>
                </a:lnTo>
                <a:lnTo>
                  <a:pt x="8382000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9740" y="1600022"/>
            <a:ext cx="8077834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3200" b="1" spc="-5" dirty="0">
                <a:latin typeface="Garamond"/>
                <a:cs typeface="Garamond"/>
              </a:rPr>
              <a:t>3.	Growth </a:t>
            </a:r>
            <a:r>
              <a:rPr sz="3200" b="1" dirty="0">
                <a:latin typeface="Garamond"/>
                <a:cs typeface="Garamond"/>
              </a:rPr>
              <a:t>of </a:t>
            </a:r>
            <a:r>
              <a:rPr sz="3200" b="1" spc="-5" dirty="0">
                <a:latin typeface="Garamond"/>
                <a:cs typeface="Garamond"/>
              </a:rPr>
              <a:t>Economic Competition</a:t>
            </a:r>
            <a:r>
              <a:rPr sz="3200" b="1" spc="-85" dirty="0">
                <a:latin typeface="Garamond"/>
                <a:cs typeface="Garamond"/>
              </a:rPr>
              <a:t> </a:t>
            </a:r>
            <a:r>
              <a:rPr sz="3200" dirty="0"/>
              <a:t>-</a:t>
            </a:r>
            <a:r>
              <a:rPr sz="3200" spc="-10" dirty="0"/>
              <a:t> </a:t>
            </a:r>
            <a:r>
              <a:rPr sz="3200" spc="-5" dirty="0"/>
              <a:t>Italian </a:t>
            </a:r>
            <a:r>
              <a:rPr sz="3200" dirty="0"/>
              <a:t> city states dominated </a:t>
            </a:r>
            <a:r>
              <a:rPr sz="3200" spc="-5" dirty="0"/>
              <a:t>trade </a:t>
            </a:r>
            <a:r>
              <a:rPr sz="3200" dirty="0"/>
              <a:t>with the </a:t>
            </a:r>
            <a:r>
              <a:rPr sz="3200" spc="-5" dirty="0"/>
              <a:t>East, </a:t>
            </a:r>
            <a:r>
              <a:rPr sz="3200" dirty="0"/>
              <a:t>which  </a:t>
            </a:r>
            <a:r>
              <a:rPr sz="3200" spc="-5" dirty="0"/>
              <a:t>created </a:t>
            </a:r>
            <a:r>
              <a:rPr sz="3200" dirty="0"/>
              <a:t>a </a:t>
            </a:r>
            <a:r>
              <a:rPr sz="3200" spc="-5" dirty="0"/>
              <a:t>need </a:t>
            </a:r>
            <a:r>
              <a:rPr sz="3200" dirty="0"/>
              <a:t>for </a:t>
            </a:r>
            <a:r>
              <a:rPr sz="3200" spc="-5" dirty="0"/>
              <a:t>an </a:t>
            </a:r>
            <a:r>
              <a:rPr sz="3200" spc="-10" dirty="0"/>
              <a:t>all </a:t>
            </a:r>
            <a:r>
              <a:rPr sz="3200" dirty="0"/>
              <a:t>water </a:t>
            </a:r>
            <a:r>
              <a:rPr sz="3200" spc="-5" dirty="0"/>
              <a:t>route </a:t>
            </a:r>
            <a:r>
              <a:rPr sz="3200" dirty="0"/>
              <a:t>to</a:t>
            </a:r>
            <a:r>
              <a:rPr sz="3200" spc="25" dirty="0"/>
              <a:t> </a:t>
            </a:r>
            <a:r>
              <a:rPr sz="3200" spc="-5" dirty="0"/>
              <a:t>Asia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" y="3155060"/>
            <a:ext cx="7787640" cy="292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0" marR="13970" indent="-51435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z="2800" spc="-5" dirty="0">
                <a:latin typeface="Garamond"/>
                <a:cs typeface="Garamond"/>
              </a:rPr>
              <a:t>–	</a:t>
            </a:r>
            <a:r>
              <a:rPr sz="2800" spc="-10" dirty="0">
                <a:latin typeface="Garamond"/>
                <a:cs typeface="Garamond"/>
              </a:rPr>
              <a:t>1453 </a:t>
            </a:r>
            <a:r>
              <a:rPr sz="2800" spc="-5" dirty="0">
                <a:latin typeface="Garamond"/>
                <a:cs typeface="Garamond"/>
              </a:rPr>
              <a:t>– </a:t>
            </a:r>
            <a:r>
              <a:rPr sz="2800" spc="-10" dirty="0">
                <a:latin typeface="Garamond"/>
                <a:cs typeface="Garamond"/>
              </a:rPr>
              <a:t>Constantinople </a:t>
            </a:r>
            <a:r>
              <a:rPr sz="2800" spc="-5" dirty="0">
                <a:latin typeface="Garamond"/>
                <a:cs typeface="Garamond"/>
              </a:rPr>
              <a:t>falls to the </a:t>
            </a:r>
            <a:r>
              <a:rPr sz="2800" spc="-10" dirty="0">
                <a:latin typeface="Garamond"/>
                <a:cs typeface="Garamond"/>
              </a:rPr>
              <a:t>Turks </a:t>
            </a:r>
            <a:r>
              <a:rPr sz="2800" spc="-5" dirty="0">
                <a:latin typeface="Garamond"/>
                <a:cs typeface="Garamond"/>
              </a:rPr>
              <a:t>led</a:t>
            </a:r>
            <a:r>
              <a:rPr sz="2800" spc="7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to</a:t>
            </a:r>
            <a:r>
              <a:rPr sz="2800" spc="0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an  increased </a:t>
            </a:r>
            <a:r>
              <a:rPr sz="2800" spc="-5" dirty="0">
                <a:latin typeface="Garamond"/>
                <a:cs typeface="Garamond"/>
              </a:rPr>
              <a:t>price in the </a:t>
            </a:r>
            <a:r>
              <a:rPr sz="2800" spc="-10" dirty="0">
                <a:latin typeface="Garamond"/>
                <a:cs typeface="Garamond"/>
              </a:rPr>
              <a:t>price </a:t>
            </a:r>
            <a:r>
              <a:rPr sz="2800" spc="-5" dirty="0">
                <a:latin typeface="Garamond"/>
                <a:cs typeface="Garamond"/>
              </a:rPr>
              <a:t>of </a:t>
            </a:r>
            <a:r>
              <a:rPr sz="2800" spc="-10" dirty="0">
                <a:latin typeface="Garamond"/>
                <a:cs typeface="Garamond"/>
              </a:rPr>
              <a:t>eastern</a:t>
            </a:r>
            <a:r>
              <a:rPr sz="2800" spc="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products</a:t>
            </a:r>
            <a:endParaRPr sz="2800">
              <a:latin typeface="Garamond"/>
              <a:cs typeface="Garamond"/>
            </a:endParaRPr>
          </a:p>
          <a:p>
            <a:pPr marL="527685" marR="5080" indent="-515620">
              <a:lnSpc>
                <a:spcPct val="100000"/>
              </a:lnSpc>
              <a:spcBef>
                <a:spcPts val="730"/>
              </a:spcBef>
              <a:tabLst>
                <a:tab pos="527685" algn="l"/>
              </a:tabLst>
            </a:pPr>
            <a:r>
              <a:rPr sz="3200" b="1" spc="-5" dirty="0">
                <a:latin typeface="Garamond"/>
                <a:cs typeface="Garamond"/>
              </a:rPr>
              <a:t>4.	</a:t>
            </a:r>
            <a:r>
              <a:rPr sz="3200" b="1" dirty="0">
                <a:latin typeface="Garamond"/>
                <a:cs typeface="Garamond"/>
              </a:rPr>
              <a:t>The rise of </a:t>
            </a:r>
            <a:r>
              <a:rPr sz="3200" b="1" spc="-5" dirty="0">
                <a:latin typeface="Garamond"/>
                <a:cs typeface="Garamond"/>
              </a:rPr>
              <a:t>Nation States </a:t>
            </a:r>
            <a:r>
              <a:rPr sz="3200" b="1" dirty="0">
                <a:latin typeface="Garamond"/>
                <a:cs typeface="Garamond"/>
              </a:rPr>
              <a:t>–</a:t>
            </a:r>
            <a:r>
              <a:rPr sz="3200" b="1" spc="-5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centralization</a:t>
            </a:r>
            <a:r>
              <a:rPr sz="3200" spc="1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of  power and </a:t>
            </a:r>
            <a:r>
              <a:rPr sz="3200" dirty="0">
                <a:latin typeface="Garamond"/>
                <a:cs typeface="Garamond"/>
              </a:rPr>
              <a:t>consolidation </a:t>
            </a:r>
            <a:r>
              <a:rPr sz="3200" spc="-5" dirty="0">
                <a:latin typeface="Garamond"/>
                <a:cs typeface="Garamond"/>
              </a:rPr>
              <a:t>of taxing power  enabled states </a:t>
            </a:r>
            <a:r>
              <a:rPr sz="3200" dirty="0">
                <a:latin typeface="Garamond"/>
                <a:cs typeface="Garamond"/>
              </a:rPr>
              <a:t>to </a:t>
            </a:r>
            <a:r>
              <a:rPr sz="3200" spc="-5" dirty="0">
                <a:latin typeface="Garamond"/>
                <a:cs typeface="Garamond"/>
              </a:rPr>
              <a:t>pursue </a:t>
            </a:r>
            <a:r>
              <a:rPr sz="3200" dirty="0">
                <a:latin typeface="Garamond"/>
                <a:cs typeface="Garamond"/>
              </a:rPr>
              <a:t>glory (e.g. </a:t>
            </a:r>
            <a:r>
              <a:rPr sz="3200" spc="-5" dirty="0">
                <a:latin typeface="Garamond"/>
                <a:cs typeface="Garamond"/>
              </a:rPr>
              <a:t>funding  exploration</a:t>
            </a:r>
            <a:r>
              <a:rPr sz="3200" spc="-2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costs)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1418</Words>
  <Application>Microsoft Office PowerPoint</Application>
  <PresentationFormat>On-screen Show (4:3)</PresentationFormat>
  <Paragraphs>219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Garamond</vt:lpstr>
      <vt:lpstr>Times New Roman</vt:lpstr>
      <vt:lpstr>Office Theme</vt:lpstr>
      <vt:lpstr>Contact: Europeans and Amerindians</vt:lpstr>
      <vt:lpstr>BIG PICTURE THEMES:  Chapter 1</vt:lpstr>
      <vt:lpstr>BIG PICTURE THEMES:  Chapter 1</vt:lpstr>
      <vt:lpstr>BIG PICTURE THEMES:  Chapter 1</vt:lpstr>
      <vt:lpstr>Welcome back!</vt:lpstr>
      <vt:lpstr>Overview –Big Ideas</vt:lpstr>
      <vt:lpstr>Motives for exploration in 15th &amp; 16th centuries</vt:lpstr>
      <vt:lpstr>PowerPoint Presentation</vt:lpstr>
      <vt:lpstr>3. Growth of Economic Competition - Italian  city states dominated trade with the East, which  created a need for an all water route to Asia</vt:lpstr>
      <vt:lpstr>5. Rising spirit of nationalism – led to an  increasingly competitive Europe (i.e. Spanish  removal of the Muslim Moors)</vt:lpstr>
      <vt:lpstr>7. Technological advances - compass, astrolabe,  caravel, lateen sail, printing press - all made  sailing more predictable</vt:lpstr>
      <vt:lpstr>9. Missionary zeal – Protestant Reformation  (beginning in 1517) led to religious competition  in Europe</vt:lpstr>
      <vt:lpstr>Warm up </vt:lpstr>
      <vt:lpstr>Essential Question: What are the similarities &amp;  differences among the Spanish, French, &amp; British  patterns of colonization in America?</vt:lpstr>
      <vt:lpstr>America Prior to the Arrival of Europeans</vt:lpstr>
      <vt:lpstr>Native Americans/Amerindians</vt:lpstr>
      <vt:lpstr>Bering Land Bridge</vt:lpstr>
      <vt:lpstr>Native American Sub-Cultures</vt:lpstr>
      <vt:lpstr>Most developed civilizations (sedentary  societies) located in MesoAmerica  and South America: Aztecs, Mayans,  Incas</vt:lpstr>
      <vt:lpstr>1. Pueblo</vt:lpstr>
      <vt:lpstr>PowerPoint Presentation</vt:lpstr>
      <vt:lpstr>Eastern Woodland Cultures</vt:lpstr>
      <vt:lpstr>Locations of Major Indian Groups and Culture Areas in the 1600s</vt:lpstr>
      <vt:lpstr>PowerPoint Presentation</vt:lpstr>
      <vt:lpstr>Exploration</vt:lpstr>
      <vt:lpstr>Once the conditions were  ripe for European discovery,  who was the first European  power to dominate  exploration?</vt:lpstr>
      <vt:lpstr>Spain and Portugal</vt:lpstr>
      <vt:lpstr>A World Transformed</vt:lpstr>
      <vt:lpstr>Portugal was the leader in exploration</vt:lpstr>
      <vt:lpstr>Spanish Exploration and Conquest</vt:lpstr>
      <vt:lpstr>2. Treaty of Tordesillas (1494)</vt:lpstr>
      <vt:lpstr>3. Spanish Conquistadors:</vt:lpstr>
      <vt:lpstr>4. St. Augustine (1565): oldest European settlement in modern-day U.S.</vt:lpstr>
      <vt:lpstr>. Spain and the Pueblo Indians in the Southwest</vt:lpstr>
      <vt:lpstr>PowerPoint Presentation</vt:lpstr>
      <vt:lpstr>From Plunder to Settlement</vt:lpstr>
      <vt:lpstr>The Spanish used the encomienda system to</vt:lpstr>
      <vt:lpstr>The Columbian Exchange</vt:lpstr>
      <vt:lpstr>The Columbian Exchange</vt:lpstr>
      <vt:lpstr>The French Colonies in America</vt:lpstr>
      <vt:lpstr>The French Claim Canada</vt:lpstr>
      <vt:lpstr>Relations between Europeans and Amerindians</vt:lpstr>
      <vt:lpstr>4. Jesuit missionaries came to New France</vt:lpstr>
      <vt:lpstr>Like Spain, the French gov’t encouraged converting Native</vt:lpstr>
      <vt:lpstr>The English Colonies in America</vt:lpstr>
      <vt:lpstr>England’s search for empire</vt:lpstr>
      <vt:lpstr>PowerPoint Presentation</vt:lpstr>
      <vt:lpstr>The English Colonies</vt:lpstr>
      <vt:lpstr>Migrating to the English Colonies</vt:lpstr>
      <vt:lpstr>Migrating to the English Colonies</vt:lpstr>
      <vt:lpstr>PowerPoint Presentation</vt:lpstr>
      <vt:lpstr>Four Colonial Subcultures</vt:lpstr>
      <vt:lpstr>English colonial relations with  Amerindians: removal or  extermination</vt:lpstr>
      <vt:lpstr>3. Quakers in Pennsylvania -- Pacifist views resulted in positive</vt:lpstr>
      <vt:lpstr>2. Puritans in Massachusetts Bay</vt:lpstr>
      <vt:lpstr>PowerPoint Presentation</vt:lpstr>
      <vt:lpstr>The Spanish &amp; French adopted  Frontiers of Inclusion while the British  used Frontiers of Exclusion</vt:lpstr>
      <vt:lpstr>Results of Contact</vt:lpstr>
      <vt:lpstr>Review…</vt:lpstr>
      <vt:lpstr>Summary of Relations between Europeans and Amerindians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Mercado</dc:creator>
  <cp:lastModifiedBy>Jessica Parfitt</cp:lastModifiedBy>
  <cp:revision>8</cp:revision>
  <dcterms:created xsi:type="dcterms:W3CDTF">2017-08-11T17:28:12Z</dcterms:created>
  <dcterms:modified xsi:type="dcterms:W3CDTF">2018-12-18T19:34:44Z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2014-08-20T00:00:00Z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2017-08-11T00:00:00Z</vt:filetime>
  </property>
</Properties>
</file>