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72742" y="206018"/>
            <a:ext cx="3185795" cy="541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oudy Old Style"/>
                <a:cs typeface="Goudy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490851" y="3983101"/>
            <a:ext cx="228600" cy="190500"/>
          </a:xfrm>
          <a:custGeom>
            <a:avLst/>
            <a:gdLst/>
            <a:ahLst/>
            <a:cxnLst/>
            <a:rect l="l" t="t" r="r" b="b"/>
            <a:pathLst>
              <a:path w="228600" h="190500">
                <a:moveTo>
                  <a:pt x="0" y="190500"/>
                </a:moveTo>
                <a:lnTo>
                  <a:pt x="228600" y="190500"/>
                </a:lnTo>
                <a:lnTo>
                  <a:pt x="228600" y="0"/>
                </a:lnTo>
                <a:lnTo>
                  <a:pt x="0" y="0"/>
                </a:lnTo>
                <a:lnTo>
                  <a:pt x="0" y="190500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650492" y="2087879"/>
            <a:ext cx="2011680" cy="1975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676400" y="2114550"/>
            <a:ext cx="1905000" cy="1868805"/>
          </a:xfrm>
          <a:custGeom>
            <a:avLst/>
            <a:gdLst/>
            <a:ahLst/>
            <a:cxnLst/>
            <a:rect l="l" t="t" r="r" b="b"/>
            <a:pathLst>
              <a:path w="1905000" h="1868804">
                <a:moveTo>
                  <a:pt x="0" y="1868551"/>
                </a:moveTo>
                <a:lnTo>
                  <a:pt x="1905000" y="1868551"/>
                </a:lnTo>
                <a:lnTo>
                  <a:pt x="1905000" y="0"/>
                </a:lnTo>
                <a:lnTo>
                  <a:pt x="0" y="0"/>
                </a:lnTo>
                <a:lnTo>
                  <a:pt x="0" y="1868551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912100" y="4630801"/>
            <a:ext cx="228600" cy="215900"/>
          </a:xfrm>
          <a:custGeom>
            <a:avLst/>
            <a:gdLst/>
            <a:ahLst/>
            <a:cxnLst/>
            <a:rect l="l" t="t" r="r" b="b"/>
            <a:pathLst>
              <a:path w="228600" h="215900">
                <a:moveTo>
                  <a:pt x="0" y="215900"/>
                </a:moveTo>
                <a:lnTo>
                  <a:pt x="228600" y="215900"/>
                </a:lnTo>
                <a:lnTo>
                  <a:pt x="2286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127747" y="4820411"/>
            <a:ext cx="1911096" cy="196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154926" y="4846701"/>
            <a:ext cx="1803400" cy="1859280"/>
          </a:xfrm>
          <a:custGeom>
            <a:avLst/>
            <a:gdLst/>
            <a:ahLst/>
            <a:cxnLst/>
            <a:rect l="l" t="t" r="r" b="b"/>
            <a:pathLst>
              <a:path w="1803400" h="1859279">
                <a:moveTo>
                  <a:pt x="0" y="1858899"/>
                </a:moveTo>
                <a:lnTo>
                  <a:pt x="1803400" y="1858899"/>
                </a:lnTo>
                <a:lnTo>
                  <a:pt x="1803400" y="0"/>
                </a:lnTo>
                <a:lnTo>
                  <a:pt x="0" y="0"/>
                </a:lnTo>
                <a:lnTo>
                  <a:pt x="0" y="1858899"/>
                </a:lnTo>
                <a:close/>
              </a:path>
            </a:pathLst>
          </a:custGeom>
          <a:solidFill>
            <a:srgbClr val="B795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002526" y="3962400"/>
            <a:ext cx="228600" cy="211454"/>
          </a:xfrm>
          <a:custGeom>
            <a:avLst/>
            <a:gdLst/>
            <a:ahLst/>
            <a:cxnLst/>
            <a:rect l="l" t="t" r="r" b="b"/>
            <a:pathLst>
              <a:path w="228600" h="211454">
                <a:moveTo>
                  <a:pt x="0" y="211200"/>
                </a:moveTo>
                <a:lnTo>
                  <a:pt x="228600" y="211200"/>
                </a:lnTo>
                <a:lnTo>
                  <a:pt x="228600" y="0"/>
                </a:lnTo>
                <a:lnTo>
                  <a:pt x="0" y="0"/>
                </a:lnTo>
                <a:lnTo>
                  <a:pt x="0" y="211200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657850" y="4630801"/>
            <a:ext cx="228600" cy="231775"/>
          </a:xfrm>
          <a:custGeom>
            <a:avLst/>
            <a:gdLst/>
            <a:ahLst/>
            <a:cxnLst/>
            <a:rect l="l" t="t" r="r" b="b"/>
            <a:pathLst>
              <a:path w="228600" h="231775">
                <a:moveTo>
                  <a:pt x="0" y="231711"/>
                </a:moveTo>
                <a:lnTo>
                  <a:pt x="228600" y="231711"/>
                </a:lnTo>
                <a:lnTo>
                  <a:pt x="228600" y="0"/>
                </a:lnTo>
                <a:lnTo>
                  <a:pt x="0" y="0"/>
                </a:lnTo>
                <a:lnTo>
                  <a:pt x="0" y="231711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4905755" y="4835651"/>
            <a:ext cx="1886711" cy="2011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4932426" y="4862512"/>
            <a:ext cx="1779905" cy="1905000"/>
          </a:xfrm>
          <a:custGeom>
            <a:avLst/>
            <a:gdLst/>
            <a:ahLst/>
            <a:cxnLst/>
            <a:rect l="l" t="t" r="r" b="b"/>
            <a:pathLst>
              <a:path w="1779904" h="1905000">
                <a:moveTo>
                  <a:pt x="0" y="1905000"/>
                </a:moveTo>
                <a:lnTo>
                  <a:pt x="1779524" y="1905000"/>
                </a:lnTo>
                <a:lnTo>
                  <a:pt x="1779524" y="0"/>
                </a:lnTo>
                <a:lnTo>
                  <a:pt x="0" y="0"/>
                </a:lnTo>
                <a:lnTo>
                  <a:pt x="0" y="190500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236208" y="2060448"/>
            <a:ext cx="1866899" cy="1982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6262751" y="2087626"/>
            <a:ext cx="1760855" cy="1875155"/>
          </a:xfrm>
          <a:custGeom>
            <a:avLst/>
            <a:gdLst/>
            <a:ahLst/>
            <a:cxnLst/>
            <a:rect l="l" t="t" r="r" b="b"/>
            <a:pathLst>
              <a:path w="1760854" h="1875154">
                <a:moveTo>
                  <a:pt x="0" y="1874774"/>
                </a:moveTo>
                <a:lnTo>
                  <a:pt x="1760474" y="1874774"/>
                </a:lnTo>
                <a:lnTo>
                  <a:pt x="1760474" y="0"/>
                </a:lnTo>
                <a:lnTo>
                  <a:pt x="0" y="0"/>
                </a:lnTo>
                <a:lnTo>
                  <a:pt x="0" y="1874774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371850" y="4630801"/>
            <a:ext cx="228600" cy="246379"/>
          </a:xfrm>
          <a:custGeom>
            <a:avLst/>
            <a:gdLst/>
            <a:ahLst/>
            <a:cxnLst/>
            <a:rect l="l" t="t" r="r" b="b"/>
            <a:pathLst>
              <a:path w="228600" h="246379">
                <a:moveTo>
                  <a:pt x="0" y="245999"/>
                </a:moveTo>
                <a:lnTo>
                  <a:pt x="228600" y="245999"/>
                </a:lnTo>
                <a:lnTo>
                  <a:pt x="228600" y="0"/>
                </a:lnTo>
                <a:lnTo>
                  <a:pt x="0" y="0"/>
                </a:lnTo>
                <a:lnTo>
                  <a:pt x="0" y="245999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2554223" y="4850890"/>
            <a:ext cx="1958339" cy="1935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2581275" y="4876800"/>
            <a:ext cx="1851025" cy="1828800"/>
          </a:xfrm>
          <a:custGeom>
            <a:avLst/>
            <a:gdLst/>
            <a:ahLst/>
            <a:cxnLst/>
            <a:rect l="l" t="t" r="r" b="b"/>
            <a:pathLst>
              <a:path w="1851025" h="1828800">
                <a:moveTo>
                  <a:pt x="0" y="1828800"/>
                </a:moveTo>
                <a:lnTo>
                  <a:pt x="1851025" y="1828800"/>
                </a:lnTo>
                <a:lnTo>
                  <a:pt x="1851025" y="0"/>
                </a:lnTo>
                <a:lnTo>
                  <a:pt x="0" y="0"/>
                </a:lnTo>
                <a:lnTo>
                  <a:pt x="0" y="1828800"/>
                </a:lnTo>
                <a:close/>
              </a:path>
            </a:pathLst>
          </a:custGeom>
          <a:solidFill>
            <a:srgbClr val="B795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4741926" y="3895725"/>
            <a:ext cx="228600" cy="278130"/>
          </a:xfrm>
          <a:custGeom>
            <a:avLst/>
            <a:gdLst/>
            <a:ahLst/>
            <a:cxnLst/>
            <a:rect l="l" t="t" r="r" b="b"/>
            <a:pathLst>
              <a:path w="228600" h="278129">
                <a:moveTo>
                  <a:pt x="0" y="277875"/>
                </a:moveTo>
                <a:lnTo>
                  <a:pt x="228600" y="277875"/>
                </a:lnTo>
                <a:lnTo>
                  <a:pt x="228600" y="0"/>
                </a:lnTo>
                <a:lnTo>
                  <a:pt x="0" y="0"/>
                </a:lnTo>
                <a:lnTo>
                  <a:pt x="0" y="277875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3832859" y="2075688"/>
            <a:ext cx="2095500" cy="19004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3859276" y="2101850"/>
            <a:ext cx="1989455" cy="1793875"/>
          </a:xfrm>
          <a:custGeom>
            <a:avLst/>
            <a:gdLst/>
            <a:ahLst/>
            <a:cxnLst/>
            <a:rect l="l" t="t" r="r" b="b"/>
            <a:pathLst>
              <a:path w="1989454" h="1793875">
                <a:moveTo>
                  <a:pt x="0" y="1793875"/>
                </a:moveTo>
                <a:lnTo>
                  <a:pt x="1989074" y="1793875"/>
                </a:lnTo>
                <a:lnTo>
                  <a:pt x="1989074" y="0"/>
                </a:lnTo>
                <a:lnTo>
                  <a:pt x="0" y="0"/>
                </a:lnTo>
                <a:lnTo>
                  <a:pt x="0" y="1793875"/>
                </a:lnTo>
                <a:close/>
              </a:path>
            </a:pathLst>
          </a:custGeom>
          <a:solidFill>
            <a:srgbClr val="B795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394460" y="4158996"/>
            <a:ext cx="7749540" cy="5638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447800" y="4173601"/>
            <a:ext cx="7685405" cy="457200"/>
          </a:xfrm>
          <a:custGeom>
            <a:avLst/>
            <a:gdLst/>
            <a:ahLst/>
            <a:cxnLst/>
            <a:rect l="l" t="t" r="r" b="b"/>
            <a:pathLst>
              <a:path w="7685405" h="457200">
                <a:moveTo>
                  <a:pt x="0" y="457200"/>
                </a:moveTo>
                <a:lnTo>
                  <a:pt x="7685151" y="457200"/>
                </a:lnTo>
                <a:lnTo>
                  <a:pt x="7685151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oudy Old Style"/>
                <a:cs typeface="Goudy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oudy Old Style"/>
                <a:cs typeface="Goudy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494" y="1598498"/>
            <a:ext cx="884301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Goudy Old Style"/>
                <a:cs typeface="Goudy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470131"/>
            <a:ext cx="6989445" cy="4691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0082" y="4247515"/>
            <a:ext cx="604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1620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83382" y="4266438"/>
            <a:ext cx="604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1629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4393" y="4252086"/>
            <a:ext cx="604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1692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54878" y="4884165"/>
            <a:ext cx="1160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0504" marR="5080" indent="-21844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Rhode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Island  founded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4797" y="3486658"/>
            <a:ext cx="1553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marR="5080" indent="-35687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Pilgrims arrive </a:t>
            </a:r>
            <a:r>
              <a:rPr sz="1200" b="1" dirty="0">
                <a:solidFill>
                  <a:srgbClr val="FFFFFF"/>
                </a:solidFill>
                <a:latin typeface="Verdana"/>
                <a:cs typeface="Verdana"/>
              </a:rPr>
              <a:t>in  </a:t>
            </a: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Plymouth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47800" y="4267200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0" y="76200"/>
                </a:moveTo>
                <a:lnTo>
                  <a:pt x="228600" y="76200"/>
                </a:lnTo>
                <a:lnTo>
                  <a:pt x="2286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92270" y="3458083"/>
            <a:ext cx="13906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6075" marR="5080" indent="-33401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Harvard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College  founded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790" y="4266438"/>
            <a:ext cx="604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1675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7210" y="3718686"/>
            <a:ext cx="1487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King Philip’s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War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93514" y="4266438"/>
            <a:ext cx="1518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6465" algn="l"/>
              </a:tabLs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163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	1644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6754" y="4941189"/>
            <a:ext cx="1094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245" marR="5080" indent="-2971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Salem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Witch  </a:t>
            </a:r>
            <a:r>
              <a:rPr sz="1200" b="1" dirty="0">
                <a:solidFill>
                  <a:srgbClr val="FFFFFF"/>
                </a:solidFill>
                <a:latin typeface="Verdana"/>
                <a:cs typeface="Verdana"/>
              </a:rPr>
              <a:t>Trials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93850" y="836675"/>
            <a:ext cx="7550150" cy="1222375"/>
          </a:xfrm>
          <a:custGeom>
            <a:avLst/>
            <a:gdLst/>
            <a:ahLst/>
            <a:cxnLst/>
            <a:rect l="l" t="t" r="r" b="b"/>
            <a:pathLst>
              <a:path w="7550150" h="1222375">
                <a:moveTo>
                  <a:pt x="0" y="1222375"/>
                </a:moveTo>
                <a:lnTo>
                  <a:pt x="7550150" y="1222375"/>
                </a:lnTo>
                <a:lnTo>
                  <a:pt x="7550150" y="0"/>
                </a:lnTo>
                <a:lnTo>
                  <a:pt x="0" y="0"/>
                </a:lnTo>
                <a:lnTo>
                  <a:pt x="0" y="1222375"/>
                </a:lnTo>
                <a:close/>
              </a:path>
            </a:pathLst>
          </a:custGeom>
          <a:solidFill>
            <a:srgbClr val="D9D9D9">
              <a:alpha val="4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4772" y="676655"/>
            <a:ext cx="7539228" cy="1118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61232" y="1286255"/>
            <a:ext cx="1176527" cy="1118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78452" y="1345691"/>
            <a:ext cx="755903" cy="760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5047" y="1286255"/>
            <a:ext cx="774191" cy="1118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87823" y="1286255"/>
            <a:ext cx="2324100" cy="1118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50508" y="1286255"/>
            <a:ext cx="775715" cy="1118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905126" y="793750"/>
            <a:ext cx="692404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Calibri"/>
                <a:cs typeface="Calibri"/>
              </a:rPr>
              <a:t>The </a:t>
            </a:r>
            <a:r>
              <a:rPr b="1" spc="-15" dirty="0">
                <a:latin typeface="Calibri"/>
                <a:cs typeface="Calibri"/>
              </a:rPr>
              <a:t>New </a:t>
            </a:r>
            <a:r>
              <a:rPr b="1" spc="-5" dirty="0">
                <a:latin typeface="Calibri"/>
                <a:cs typeface="Calibri"/>
              </a:rPr>
              <a:t>England </a:t>
            </a:r>
            <a:r>
              <a:rPr b="1" spc="-10" dirty="0">
                <a:latin typeface="Calibri"/>
                <a:cs typeface="Calibri"/>
              </a:rPr>
              <a:t>Colonies </a:t>
            </a:r>
            <a:r>
              <a:rPr b="1" spc="-5" dirty="0">
                <a:latin typeface="Calibri"/>
                <a:cs typeface="Calibri"/>
              </a:rPr>
              <a:t>in</a:t>
            </a:r>
            <a:r>
              <a:rPr b="1" spc="5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the</a:t>
            </a:r>
          </a:p>
          <a:p>
            <a:pPr marL="4445" algn="ctr">
              <a:lnSpc>
                <a:spcPct val="100000"/>
              </a:lnSpc>
            </a:pPr>
            <a:r>
              <a:rPr b="1" dirty="0">
                <a:latin typeface="Calibri"/>
                <a:cs typeface="Calibri"/>
              </a:rPr>
              <a:t>17</a:t>
            </a:r>
            <a:r>
              <a:rPr sz="3975" b="1" baseline="25157" dirty="0">
                <a:latin typeface="Calibri"/>
                <a:cs typeface="Calibri"/>
              </a:rPr>
              <a:t>th</a:t>
            </a:r>
            <a:r>
              <a:rPr sz="3975" b="1" spc="315" baseline="25157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Century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82367" y="4895215"/>
            <a:ext cx="1649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097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Puritans found  Massachusetts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Verdana"/>
                <a:cs typeface="Verdana"/>
              </a:rPr>
              <a:t>Bay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26692" y="2113788"/>
            <a:ext cx="1845563" cy="14965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41092" y="5119115"/>
            <a:ext cx="1732787" cy="16184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29271" y="5268467"/>
            <a:ext cx="1853183" cy="1360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57244" y="2113788"/>
            <a:ext cx="2034539" cy="1449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81015" y="5137402"/>
            <a:ext cx="1481328" cy="16291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58128" y="2086355"/>
            <a:ext cx="1580387" cy="1712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838200"/>
            <a:ext cx="7162800" cy="537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4939" y="303275"/>
            <a:ext cx="7719059" cy="5108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2200" y="5334000"/>
            <a:ext cx="5867400" cy="1078230"/>
          </a:xfrm>
          <a:custGeom>
            <a:avLst/>
            <a:gdLst/>
            <a:ahLst/>
            <a:cxnLst/>
            <a:rect l="l" t="t" r="r" b="b"/>
            <a:pathLst>
              <a:path w="5867400" h="1078229">
                <a:moveTo>
                  <a:pt x="0" y="1077912"/>
                </a:moveTo>
                <a:lnTo>
                  <a:pt x="5867400" y="1077912"/>
                </a:lnTo>
                <a:lnTo>
                  <a:pt x="5867400" y="0"/>
                </a:lnTo>
                <a:lnTo>
                  <a:pt x="0" y="0"/>
                </a:lnTo>
                <a:lnTo>
                  <a:pt x="0" y="1077912"/>
                </a:lnTo>
                <a:close/>
              </a:path>
            </a:pathLst>
          </a:custGeom>
          <a:solidFill>
            <a:srgbClr val="C4BC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82289" y="5349951"/>
            <a:ext cx="4425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latin typeface="Garamond"/>
                <a:cs typeface="Garamond"/>
              </a:rPr>
              <a:t>The </a:t>
            </a:r>
            <a:r>
              <a:rPr sz="1800" i="1" spc="-20" dirty="0">
                <a:latin typeface="Garamond"/>
                <a:cs typeface="Garamond"/>
              </a:rPr>
              <a:t>Rev. </a:t>
            </a:r>
            <a:r>
              <a:rPr sz="1800" i="1" spc="-25" dirty="0">
                <a:latin typeface="Garamond"/>
                <a:cs typeface="Garamond"/>
              </a:rPr>
              <a:t>John </a:t>
            </a:r>
            <a:r>
              <a:rPr sz="1800" i="1" dirty="0">
                <a:latin typeface="Garamond"/>
                <a:cs typeface="Garamond"/>
              </a:rPr>
              <a:t>Robinson </a:t>
            </a:r>
            <a:r>
              <a:rPr sz="1800" i="1" spc="-5" dirty="0">
                <a:latin typeface="Garamond"/>
                <a:cs typeface="Garamond"/>
              </a:rPr>
              <a:t>and others aboard the</a:t>
            </a:r>
            <a:r>
              <a:rPr sz="1800" i="1" spc="90" dirty="0">
                <a:latin typeface="Garamond"/>
                <a:cs typeface="Garamond"/>
              </a:rPr>
              <a:t> </a:t>
            </a:r>
            <a:r>
              <a:rPr sz="1800" i="1" dirty="0">
                <a:latin typeface="Garamond"/>
                <a:cs typeface="Garamond"/>
              </a:rPr>
              <a:t>Mayflower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094" y="0"/>
            <a:ext cx="456628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Calibri"/>
                <a:cs typeface="Calibri"/>
              </a:rPr>
              <a:t>5. </a:t>
            </a:r>
            <a:r>
              <a:rPr sz="3000" b="1" spc="-15" dirty="0">
                <a:latin typeface="Calibri"/>
                <a:cs typeface="Calibri"/>
              </a:rPr>
              <a:t>Mayflower </a:t>
            </a:r>
            <a:r>
              <a:rPr sz="3000" b="1" spc="-5" dirty="0">
                <a:latin typeface="Calibri"/>
                <a:cs typeface="Calibri"/>
              </a:rPr>
              <a:t>Compact,</a:t>
            </a:r>
            <a:r>
              <a:rPr sz="3000" b="1" spc="-4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1620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68526" y="1595500"/>
            <a:ext cx="7323455" cy="5262880"/>
          </a:xfrm>
          <a:custGeom>
            <a:avLst/>
            <a:gdLst/>
            <a:ahLst/>
            <a:cxnLst/>
            <a:rect l="l" t="t" r="r" b="b"/>
            <a:pathLst>
              <a:path w="7323455" h="5262880">
                <a:moveTo>
                  <a:pt x="0" y="5262499"/>
                </a:moveTo>
                <a:lnTo>
                  <a:pt x="7323074" y="5262499"/>
                </a:lnTo>
                <a:lnTo>
                  <a:pt x="7323074" y="0"/>
                </a:lnTo>
                <a:lnTo>
                  <a:pt x="0" y="0"/>
                </a:lnTo>
                <a:lnTo>
                  <a:pt x="0" y="526249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2494" y="291845"/>
            <a:ext cx="7350759" cy="646112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1503045" indent="828675">
              <a:lnSpc>
                <a:spcPct val="70000"/>
              </a:lnSpc>
              <a:spcBef>
                <a:spcPts val="1180"/>
              </a:spcBef>
            </a:pPr>
            <a:r>
              <a:rPr sz="3000" dirty="0">
                <a:latin typeface="Calibri"/>
                <a:cs typeface="Calibri"/>
              </a:rPr>
              <a:t>-- Rule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5" dirty="0">
                <a:latin typeface="Calibri"/>
                <a:cs typeface="Calibri"/>
              </a:rPr>
              <a:t>majority </a:t>
            </a:r>
            <a:r>
              <a:rPr sz="3000" spc="-10" dirty="0">
                <a:latin typeface="Calibri"/>
                <a:cs typeface="Calibri"/>
              </a:rPr>
              <a:t>under</a:t>
            </a:r>
            <a:r>
              <a:rPr sz="3000" spc="-114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the  </a:t>
            </a:r>
            <a:r>
              <a:rPr sz="3000" spc="-10" dirty="0">
                <a:latin typeface="Calibri"/>
                <a:cs typeface="Calibri"/>
              </a:rPr>
              <a:t>regulations </a:t>
            </a:r>
            <a:r>
              <a:rPr sz="3000" spc="-15" dirty="0">
                <a:latin typeface="Calibri"/>
                <a:cs typeface="Calibri"/>
              </a:rPr>
              <a:t>agreed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upon.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650">
              <a:latin typeface="Times New Roman"/>
              <a:cs typeface="Times New Roman"/>
            </a:endParaRPr>
          </a:p>
          <a:p>
            <a:pPr marL="347345" marR="5080" algn="just">
              <a:lnSpc>
                <a:spcPct val="100000"/>
              </a:lnSpc>
            </a:pPr>
            <a:r>
              <a:rPr sz="2800" spc="-15" dirty="0">
                <a:latin typeface="Calibri"/>
                <a:cs typeface="Calibri"/>
              </a:rPr>
              <a:t>“Having </a:t>
            </a:r>
            <a:r>
              <a:rPr sz="2800" spc="-20" dirty="0">
                <a:latin typeface="Calibri"/>
                <a:cs typeface="Calibri"/>
              </a:rPr>
              <a:t>undertaken,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5" dirty="0">
                <a:latin typeface="Calibri"/>
                <a:cs typeface="Calibri"/>
              </a:rPr>
              <a:t>the Glory of God, … </a:t>
            </a:r>
            <a:r>
              <a:rPr sz="2800" spc="-10" dirty="0">
                <a:latin typeface="Calibri"/>
                <a:cs typeface="Calibri"/>
              </a:rPr>
              <a:t>and  honor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our King and </a:t>
            </a:r>
            <a:r>
              <a:rPr sz="2800" spc="-35" dirty="0">
                <a:latin typeface="Calibri"/>
                <a:cs typeface="Calibri"/>
              </a:rPr>
              <a:t>Country,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25" dirty="0">
                <a:latin typeface="Calibri"/>
                <a:cs typeface="Calibri"/>
              </a:rPr>
              <a:t>voyage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5" dirty="0">
                <a:latin typeface="Calibri"/>
                <a:cs typeface="Calibri"/>
              </a:rPr>
              <a:t>plant 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25" dirty="0">
                <a:latin typeface="Calibri"/>
                <a:cs typeface="Calibri"/>
              </a:rPr>
              <a:t>first </a:t>
            </a:r>
            <a:r>
              <a:rPr sz="2800" spc="-20" dirty="0">
                <a:latin typeface="Calibri"/>
                <a:cs typeface="Calibri"/>
              </a:rPr>
              <a:t>colony </a:t>
            </a:r>
            <a:r>
              <a:rPr sz="2800" spc="-5" dirty="0">
                <a:latin typeface="Calibri"/>
                <a:cs typeface="Calibri"/>
              </a:rPr>
              <a:t>in the Northern parts of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Virginia,</a:t>
            </a:r>
            <a:endParaRPr sz="2800">
              <a:latin typeface="Calibri"/>
              <a:cs typeface="Calibri"/>
            </a:endParaRPr>
          </a:p>
          <a:p>
            <a:pPr marL="347345" marR="8890">
              <a:lnSpc>
                <a:spcPct val="100000"/>
              </a:lnSpc>
            </a:pPr>
            <a:r>
              <a:rPr sz="2800" spc="-15" dirty="0">
                <a:latin typeface="Calibri"/>
                <a:cs typeface="Calibri"/>
              </a:rPr>
              <a:t>…covenant </a:t>
            </a:r>
            <a:r>
              <a:rPr sz="2800" spc="-10" dirty="0">
                <a:latin typeface="Calibri"/>
                <a:cs typeface="Calibri"/>
              </a:rPr>
              <a:t>and combine </a:t>
            </a:r>
            <a:r>
              <a:rPr sz="2800" spc="-15" dirty="0">
                <a:latin typeface="Calibri"/>
                <a:cs typeface="Calibri"/>
              </a:rPr>
              <a:t>ourselves together </a:t>
            </a:r>
            <a:r>
              <a:rPr sz="2800" spc="-25" dirty="0">
                <a:latin typeface="Calibri"/>
                <a:cs typeface="Calibri"/>
              </a:rPr>
              <a:t>into  </a:t>
            </a:r>
            <a:r>
              <a:rPr sz="2800" spc="-5" dirty="0">
                <a:latin typeface="Calibri"/>
                <a:cs typeface="Calibri"/>
              </a:rPr>
              <a:t>a civil </a:t>
            </a:r>
            <a:r>
              <a:rPr sz="2800" spc="-10" dirty="0">
                <a:latin typeface="Calibri"/>
                <a:cs typeface="Calibri"/>
              </a:rPr>
              <a:t>body politic;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0" dirty="0">
                <a:latin typeface="Calibri"/>
                <a:cs typeface="Calibri"/>
              </a:rPr>
              <a:t>our </a:t>
            </a:r>
            <a:r>
              <a:rPr sz="2800" spc="-20" dirty="0">
                <a:latin typeface="Calibri"/>
                <a:cs typeface="Calibri"/>
              </a:rPr>
              <a:t>better </a:t>
            </a:r>
            <a:r>
              <a:rPr sz="2800" spc="-10" dirty="0">
                <a:latin typeface="Calibri"/>
                <a:cs typeface="Calibri"/>
              </a:rPr>
              <a:t>ordering, and  </a:t>
            </a:r>
            <a:r>
              <a:rPr sz="2800" spc="-15" dirty="0">
                <a:latin typeface="Calibri"/>
                <a:cs typeface="Calibri"/>
              </a:rPr>
              <a:t>preservation…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latin typeface="Calibri"/>
                <a:cs typeface="Calibri"/>
              </a:rPr>
              <a:t>by </a:t>
            </a:r>
            <a:r>
              <a:rPr sz="2800" spc="-5" dirty="0">
                <a:latin typeface="Calibri"/>
                <a:cs typeface="Calibri"/>
              </a:rPr>
              <a:t>virtue </a:t>
            </a:r>
            <a:r>
              <a:rPr sz="2800" spc="-10" dirty="0">
                <a:latin typeface="Calibri"/>
                <a:cs typeface="Calibri"/>
              </a:rPr>
              <a:t>hereof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enact,  </a:t>
            </a:r>
            <a:r>
              <a:rPr sz="2800" spc="-15" dirty="0">
                <a:latin typeface="Calibri"/>
                <a:cs typeface="Calibri"/>
              </a:rPr>
              <a:t>constitute, </a:t>
            </a:r>
            <a:r>
              <a:rPr sz="2800" spc="-10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frame, </a:t>
            </a:r>
            <a:r>
              <a:rPr sz="2800" spc="-10" dirty="0">
                <a:latin typeface="Calibri"/>
                <a:cs typeface="Calibri"/>
              </a:rPr>
              <a:t>such </a:t>
            </a:r>
            <a:r>
              <a:rPr sz="2800" spc="-15" dirty="0">
                <a:latin typeface="Calibri"/>
                <a:cs typeface="Calibri"/>
              </a:rPr>
              <a:t>just </a:t>
            </a:r>
            <a:r>
              <a:rPr sz="2800" spc="-10" dirty="0">
                <a:latin typeface="Calibri"/>
                <a:cs typeface="Calibri"/>
              </a:rPr>
              <a:t>and </a:t>
            </a:r>
            <a:r>
              <a:rPr sz="2800" spc="-5" dirty="0">
                <a:latin typeface="Calibri"/>
                <a:cs typeface="Calibri"/>
              </a:rPr>
              <a:t>equal </a:t>
            </a:r>
            <a:r>
              <a:rPr sz="2800" spc="-15" dirty="0">
                <a:latin typeface="Calibri"/>
                <a:cs typeface="Calibri"/>
              </a:rPr>
              <a:t>laws,  ordinances, </a:t>
            </a:r>
            <a:r>
              <a:rPr sz="2800" spc="-5" dirty="0">
                <a:latin typeface="Calibri"/>
                <a:cs typeface="Calibri"/>
              </a:rPr>
              <a:t>acts, </a:t>
            </a:r>
            <a:r>
              <a:rPr sz="2800" spc="-15" dirty="0">
                <a:latin typeface="Calibri"/>
                <a:cs typeface="Calibri"/>
              </a:rPr>
              <a:t>constitutions, </a:t>
            </a:r>
            <a:r>
              <a:rPr sz="2800" spc="-10" dirty="0">
                <a:latin typeface="Calibri"/>
                <a:cs typeface="Calibri"/>
              </a:rPr>
              <a:t>and offices, </a:t>
            </a:r>
            <a:r>
              <a:rPr sz="2800" spc="-25" dirty="0">
                <a:latin typeface="Calibri"/>
                <a:cs typeface="Calibri"/>
              </a:rPr>
              <a:t>from  </a:t>
            </a:r>
            <a:r>
              <a:rPr sz="2800" spc="-5" dirty="0">
                <a:latin typeface="Calibri"/>
                <a:cs typeface="Calibri"/>
              </a:rPr>
              <a:t>time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time, as shall be </a:t>
            </a:r>
            <a:r>
              <a:rPr sz="2800" spc="-15" dirty="0">
                <a:latin typeface="Calibri"/>
                <a:cs typeface="Calibri"/>
              </a:rPr>
              <a:t>thought most </a:t>
            </a:r>
            <a:r>
              <a:rPr sz="2800" spc="-10" dirty="0">
                <a:latin typeface="Calibri"/>
                <a:cs typeface="Calibri"/>
              </a:rPr>
              <a:t>meet and  </a:t>
            </a:r>
            <a:r>
              <a:rPr sz="2800" spc="-20" dirty="0">
                <a:latin typeface="Calibri"/>
                <a:cs typeface="Calibri"/>
              </a:rPr>
              <a:t>convenient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general </a:t>
            </a:r>
            <a:r>
              <a:rPr sz="2800" spc="-10" dirty="0">
                <a:latin typeface="Calibri"/>
                <a:cs typeface="Calibri"/>
              </a:rPr>
              <a:t>good </a:t>
            </a:r>
            <a:r>
              <a:rPr sz="2800" spc="-5" dirty="0">
                <a:latin typeface="Calibri"/>
                <a:cs typeface="Calibri"/>
              </a:rPr>
              <a:t>of the </a:t>
            </a:r>
            <a:r>
              <a:rPr sz="2800" spc="-15" dirty="0">
                <a:latin typeface="Calibri"/>
                <a:cs typeface="Calibri"/>
              </a:rPr>
              <a:t>colony;  </a:t>
            </a:r>
            <a:r>
              <a:rPr sz="2800" spc="-20" dirty="0">
                <a:latin typeface="Calibri"/>
                <a:cs typeface="Calibri"/>
              </a:rPr>
              <a:t>unto </a:t>
            </a:r>
            <a:r>
              <a:rPr sz="2800" spc="-5" dirty="0">
                <a:latin typeface="Calibri"/>
                <a:cs typeface="Calibri"/>
              </a:rPr>
              <a:t>which </a:t>
            </a:r>
            <a:r>
              <a:rPr sz="2800" spc="-15" dirty="0">
                <a:latin typeface="Calibri"/>
                <a:cs typeface="Calibri"/>
              </a:rPr>
              <a:t>we promise </a:t>
            </a:r>
            <a:r>
              <a:rPr sz="2800" spc="-5" dirty="0">
                <a:latin typeface="Calibri"/>
                <a:cs typeface="Calibri"/>
              </a:rPr>
              <a:t>all </a:t>
            </a:r>
            <a:r>
              <a:rPr sz="2800" spc="-10" dirty="0">
                <a:latin typeface="Calibri"/>
                <a:cs typeface="Calibri"/>
              </a:rPr>
              <a:t>due submission and  </a:t>
            </a:r>
            <a:r>
              <a:rPr sz="2800" spc="-25" dirty="0">
                <a:latin typeface="Calibri"/>
                <a:cs typeface="Calibri"/>
              </a:rPr>
              <a:t>obedience.”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7425" y="461594"/>
            <a:ext cx="46316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5" dirty="0">
                <a:latin typeface="Calibri"/>
                <a:cs typeface="Calibri"/>
              </a:rPr>
              <a:t>Mayflower</a:t>
            </a:r>
            <a:r>
              <a:rPr sz="4400" spc="-6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Compact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0594" y="1815820"/>
            <a:ext cx="7451725" cy="168402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447040" indent="-43434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446405" algn="l"/>
                <a:tab pos="447040" algn="l"/>
              </a:tabLst>
            </a:pPr>
            <a:r>
              <a:rPr sz="3200" spc="-5" dirty="0">
                <a:latin typeface="Calibri"/>
                <a:cs typeface="Calibri"/>
              </a:rPr>
              <a:t>What did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signers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promise?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What do </a:t>
            </a:r>
            <a:r>
              <a:rPr sz="3200" spc="-15" dirty="0">
                <a:latin typeface="Calibri"/>
                <a:cs typeface="Calibri"/>
              </a:rPr>
              <a:t>you </a:t>
            </a:r>
            <a:r>
              <a:rPr sz="3200" spc="-10" dirty="0">
                <a:latin typeface="Calibri"/>
                <a:cs typeface="Calibri"/>
              </a:rPr>
              <a:t>believe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dirty="0">
                <a:latin typeface="Calibri"/>
                <a:cs typeface="Calibri"/>
              </a:rPr>
              <a:t>impact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the</a:t>
            </a:r>
            <a:endParaRPr sz="3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Compact </a:t>
            </a:r>
            <a:r>
              <a:rPr sz="3200" spc="-10" dirty="0">
                <a:latin typeface="Calibri"/>
                <a:cs typeface="Calibri"/>
              </a:rPr>
              <a:t>was </a:t>
            </a:r>
            <a:r>
              <a:rPr sz="3200" spc="-5" dirty="0">
                <a:latin typeface="Calibri"/>
                <a:cs typeface="Calibri"/>
              </a:rPr>
              <a:t>upon </a:t>
            </a:r>
            <a:r>
              <a:rPr sz="3200" dirty="0">
                <a:latin typeface="Calibri"/>
                <a:cs typeface="Calibri"/>
              </a:rPr>
              <a:t>early </a:t>
            </a:r>
            <a:r>
              <a:rPr sz="3200" spc="-10" dirty="0">
                <a:latin typeface="Calibri"/>
                <a:cs typeface="Calibri"/>
              </a:rPr>
              <a:t>colonial</a:t>
            </a:r>
            <a:r>
              <a:rPr sz="3200" spc="-5" dirty="0">
                <a:latin typeface="Calibri"/>
                <a:cs typeface="Calibri"/>
              </a:rPr>
              <a:t> America?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8150" y="244805"/>
            <a:ext cx="61874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latin typeface="Calibri"/>
                <a:cs typeface="Calibri"/>
              </a:rPr>
              <a:t>B. </a:t>
            </a:r>
            <a:r>
              <a:rPr spc="-15" dirty="0">
                <a:latin typeface="Calibri"/>
                <a:cs typeface="Calibri"/>
              </a:rPr>
              <a:t>Relations </a:t>
            </a:r>
            <a:r>
              <a:rPr spc="-5" dirty="0">
                <a:latin typeface="Calibri"/>
                <a:cs typeface="Calibri"/>
              </a:rPr>
              <a:t>with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Amerindians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83054" y="861375"/>
            <a:ext cx="6153785" cy="197675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73380" indent="-360680">
              <a:lnSpc>
                <a:spcPct val="100000"/>
              </a:lnSpc>
              <a:spcBef>
                <a:spcPts val="480"/>
              </a:spcBef>
              <a:buFont typeface="Calibri"/>
              <a:buAutoNum type="arabicPeriod"/>
              <a:tabLst>
                <a:tab pos="414020" algn="l"/>
              </a:tabLst>
            </a:pPr>
            <a:r>
              <a:rPr sz="3200" b="1" spc="-10" dirty="0">
                <a:latin typeface="Calibri"/>
                <a:cs typeface="Calibri"/>
              </a:rPr>
              <a:t>Squanto</a:t>
            </a:r>
            <a:endParaRPr sz="3200">
              <a:latin typeface="Calibri"/>
              <a:cs typeface="Calibri"/>
            </a:endParaRPr>
          </a:p>
          <a:p>
            <a:pPr marL="373380" marR="5080" indent="-360680">
              <a:lnSpc>
                <a:spcPts val="3460"/>
              </a:lnSpc>
              <a:spcBef>
                <a:spcPts val="815"/>
              </a:spcBef>
              <a:buFont typeface="Calibri"/>
              <a:buAutoNum type="arabicPeriod"/>
              <a:tabLst>
                <a:tab pos="414020" algn="l"/>
              </a:tabLst>
            </a:pPr>
            <a:r>
              <a:rPr sz="3200" b="1" spc="-15" dirty="0">
                <a:latin typeface="Calibri"/>
                <a:cs typeface="Calibri"/>
              </a:rPr>
              <a:t>Wampanoag </a:t>
            </a:r>
            <a:r>
              <a:rPr sz="3200" spc="-25" dirty="0">
                <a:latin typeface="Calibri"/>
                <a:cs typeface="Calibri"/>
              </a:rPr>
              <a:t>(Pokanokets) </a:t>
            </a:r>
            <a:r>
              <a:rPr sz="3200" spc="-5" dirty="0">
                <a:latin typeface="Calibri"/>
                <a:cs typeface="Calibri"/>
              </a:rPr>
              <a:t>led by  </a:t>
            </a:r>
            <a:r>
              <a:rPr sz="3200" spc="-10" dirty="0">
                <a:latin typeface="Calibri"/>
                <a:cs typeface="Calibri"/>
              </a:rPr>
              <a:t>Chief </a:t>
            </a:r>
            <a:r>
              <a:rPr sz="3200" spc="-5" dirty="0">
                <a:latin typeface="Calibri"/>
                <a:cs typeface="Calibri"/>
              </a:rPr>
              <a:t>Massasoit, helped </a:t>
            </a:r>
            <a:r>
              <a:rPr sz="3200" dirty="0">
                <a:latin typeface="Calibri"/>
                <a:cs typeface="Calibri"/>
              </a:rPr>
              <a:t>Pilgrims </a:t>
            </a:r>
            <a:r>
              <a:rPr sz="3200" spc="-25" dirty="0">
                <a:latin typeface="Calibri"/>
                <a:cs typeface="Calibri"/>
              </a:rPr>
              <a:t>to  </a:t>
            </a:r>
            <a:r>
              <a:rPr sz="3200" spc="-5" dirty="0">
                <a:latin typeface="Calibri"/>
                <a:cs typeface="Calibri"/>
              </a:rPr>
              <a:t>survive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1551" y="2817876"/>
            <a:ext cx="5414772" cy="3611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46273" y="6330188"/>
            <a:ext cx="4302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Garamond"/>
                <a:cs typeface="Garamond"/>
              </a:rPr>
              <a:t>Massasoit and Pilgrims </a:t>
            </a:r>
            <a:r>
              <a:rPr sz="2400" i="1" dirty="0">
                <a:latin typeface="Garamond"/>
                <a:cs typeface="Garamond"/>
              </a:rPr>
              <a:t>sign a </a:t>
            </a:r>
            <a:r>
              <a:rPr sz="2400" i="1" spc="-5" dirty="0">
                <a:latin typeface="Garamond"/>
                <a:cs typeface="Garamond"/>
              </a:rPr>
              <a:t>peace</a:t>
            </a:r>
            <a:r>
              <a:rPr sz="2400" i="1" spc="-35" dirty="0">
                <a:latin typeface="Garamond"/>
                <a:cs typeface="Garamond"/>
              </a:rPr>
              <a:t> </a:t>
            </a:r>
            <a:r>
              <a:rPr sz="2400" i="1" spc="0" dirty="0">
                <a:latin typeface="Garamond"/>
                <a:cs typeface="Garamond"/>
              </a:rPr>
              <a:t>treaty</a:t>
            </a:r>
            <a:endParaRPr sz="2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6697" y="339293"/>
            <a:ext cx="69786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Calibri"/>
                <a:cs typeface="Calibri"/>
              </a:rPr>
              <a:t>3. </a:t>
            </a:r>
            <a:r>
              <a:rPr sz="4400" spc="-5" dirty="0">
                <a:latin typeface="Calibri"/>
                <a:cs typeface="Calibri"/>
              </a:rPr>
              <a:t>The </a:t>
            </a:r>
            <a:r>
              <a:rPr sz="4400" spc="-25" dirty="0">
                <a:latin typeface="Calibri"/>
                <a:cs typeface="Calibri"/>
              </a:rPr>
              <a:t>First </a:t>
            </a:r>
            <a:r>
              <a:rPr sz="4400" spc="-5" dirty="0">
                <a:latin typeface="Calibri"/>
                <a:cs typeface="Calibri"/>
              </a:rPr>
              <a:t>Thanksgiving,</a:t>
            </a:r>
            <a:r>
              <a:rPr sz="4400" spc="25" dirty="0">
                <a:latin typeface="Calibri"/>
                <a:cs typeface="Calibri"/>
              </a:rPr>
              <a:t> </a:t>
            </a:r>
            <a:r>
              <a:rPr sz="4400" spc="-5" dirty="0">
                <a:latin typeface="Calibri"/>
                <a:cs typeface="Calibri"/>
              </a:rPr>
              <a:t>1621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98675" y="1446275"/>
            <a:ext cx="7318248" cy="4669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036" y="685800"/>
            <a:ext cx="70104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67405" y="6116828"/>
            <a:ext cx="39408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imes New Roman"/>
                <a:cs typeface="Times New Roman"/>
              </a:rPr>
              <a:t>A </a:t>
            </a:r>
            <a:r>
              <a:rPr sz="3200" spc="-30" dirty="0">
                <a:latin typeface="Times New Roman"/>
                <a:cs typeface="Times New Roman"/>
              </a:rPr>
              <a:t>Wampanoag</a:t>
            </a:r>
            <a:r>
              <a:rPr sz="3200" spc="-3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dwelling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9194" y="241757"/>
            <a:ext cx="36271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C. Success of the </a:t>
            </a:r>
            <a:r>
              <a:rPr sz="2800" spc="-10" dirty="0"/>
              <a:t>Pilgrims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679194" y="754126"/>
            <a:ext cx="3220085" cy="2842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0" marR="78740" indent="-55943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708025" algn="l"/>
              </a:tabLst>
            </a:pPr>
            <a:r>
              <a:rPr sz="2800" spc="-5" dirty="0">
                <a:latin typeface="Goudy Old Style"/>
                <a:cs typeface="Goudy Old Style"/>
              </a:rPr>
              <a:t>Fur trade, fishing  </a:t>
            </a:r>
            <a:r>
              <a:rPr sz="2800" spc="-10" dirty="0">
                <a:latin typeface="Goudy Old Style"/>
                <a:cs typeface="Goudy Old Style"/>
              </a:rPr>
              <a:t>and</a:t>
            </a:r>
            <a:r>
              <a:rPr sz="2800" spc="-65" dirty="0">
                <a:latin typeface="Goudy Old Style"/>
                <a:cs typeface="Goudy Old Style"/>
              </a:rPr>
              <a:t> </a:t>
            </a:r>
            <a:r>
              <a:rPr sz="2800" spc="-5" dirty="0">
                <a:latin typeface="Goudy Old Style"/>
                <a:cs typeface="Goudy Old Style"/>
              </a:rPr>
              <a:t>lumber</a:t>
            </a:r>
            <a:endParaRPr sz="2800">
              <a:latin typeface="Goudy Old Style"/>
              <a:cs typeface="Goudy Old Style"/>
            </a:endParaRPr>
          </a:p>
          <a:p>
            <a:pPr marL="720725" indent="-353060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721360" algn="l"/>
              </a:tabLst>
            </a:pPr>
            <a:r>
              <a:rPr sz="2800" spc="-10" dirty="0">
                <a:latin typeface="Goudy Old Style"/>
                <a:cs typeface="Goudy Old Style"/>
              </a:rPr>
              <a:t>William</a:t>
            </a:r>
            <a:r>
              <a:rPr sz="2800" spc="-35" dirty="0">
                <a:latin typeface="Goudy Old Style"/>
                <a:cs typeface="Goudy Old Style"/>
              </a:rPr>
              <a:t> </a:t>
            </a:r>
            <a:r>
              <a:rPr sz="2800" spc="-15" dirty="0">
                <a:latin typeface="Goudy Old Style"/>
                <a:cs typeface="Goudy Old Style"/>
              </a:rPr>
              <a:t>Bradford</a:t>
            </a:r>
            <a:endParaRPr sz="2800">
              <a:latin typeface="Goudy Old Style"/>
              <a:cs typeface="Goudy Old Style"/>
            </a:endParaRPr>
          </a:p>
          <a:p>
            <a:pPr marL="355600" marR="189865" indent="-34290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latin typeface="Goudy Old Style"/>
                <a:cs typeface="Goudy Old Style"/>
              </a:rPr>
              <a:t>D. </a:t>
            </a:r>
            <a:r>
              <a:rPr sz="2800" spc="-85" dirty="0">
                <a:latin typeface="Goudy Old Style"/>
                <a:cs typeface="Goudy Old Style"/>
              </a:rPr>
              <a:t>1691, </a:t>
            </a:r>
            <a:r>
              <a:rPr sz="2800" spc="-5" dirty="0">
                <a:latin typeface="Goudy Old Style"/>
                <a:cs typeface="Goudy Old Style"/>
              </a:rPr>
              <a:t>merged </a:t>
            </a:r>
            <a:r>
              <a:rPr sz="2800" spc="-10" dirty="0">
                <a:latin typeface="Goudy Old Style"/>
                <a:cs typeface="Goudy Old Style"/>
              </a:rPr>
              <a:t>with  Massachusetts</a:t>
            </a:r>
            <a:endParaRPr sz="2800">
              <a:latin typeface="Goudy Old Style"/>
              <a:cs typeface="Goudy Old Style"/>
            </a:endParaRPr>
          </a:p>
          <a:p>
            <a:pPr marL="367665">
              <a:lnSpc>
                <a:spcPct val="100000"/>
              </a:lnSpc>
              <a:spcBef>
                <a:spcPts val="670"/>
              </a:spcBef>
            </a:pPr>
            <a:r>
              <a:rPr sz="2800" spc="-20" dirty="0">
                <a:latin typeface="Goudy Old Style"/>
                <a:cs typeface="Goudy Old Style"/>
              </a:rPr>
              <a:t>Bay</a:t>
            </a:r>
            <a:r>
              <a:rPr sz="2800" spc="-80" dirty="0">
                <a:latin typeface="Goudy Old Style"/>
                <a:cs typeface="Goudy Old Style"/>
              </a:rPr>
              <a:t> </a:t>
            </a:r>
            <a:r>
              <a:rPr sz="2800" spc="-15" dirty="0">
                <a:latin typeface="Goudy Old Style"/>
                <a:cs typeface="Goudy Old Style"/>
              </a:rPr>
              <a:t>Colony</a:t>
            </a:r>
            <a:endParaRPr sz="2800">
              <a:latin typeface="Goudy Old Style"/>
              <a:cs typeface="Goudy Old Sty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43600" y="228600"/>
            <a:ext cx="2600325" cy="350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24400" y="3352800"/>
            <a:ext cx="2520950" cy="3276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400" y="152400"/>
            <a:ext cx="7010400" cy="533400"/>
          </a:xfrm>
          <a:prstGeom prst="rect">
            <a:avLst/>
          </a:prstGeom>
          <a:solidFill>
            <a:srgbClr val="943735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722755">
              <a:lnSpc>
                <a:spcPts val="3995"/>
              </a:lnSpc>
            </a:pP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Plimoth</a:t>
            </a:r>
            <a:r>
              <a:rPr sz="3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Plantation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0367" y="836675"/>
            <a:ext cx="7723632" cy="5794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0572" y="614172"/>
            <a:ext cx="6441948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68056" y="614172"/>
            <a:ext cx="790955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9194" y="317957"/>
            <a:ext cx="6588125" cy="1055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335"/>
              </a:lnSpc>
              <a:spcBef>
                <a:spcPts val="95"/>
              </a:spcBef>
            </a:pPr>
            <a:r>
              <a:rPr sz="2800" spc="-25" dirty="0"/>
              <a:t>Units</a:t>
            </a:r>
            <a:r>
              <a:rPr sz="2800" spc="-70" dirty="0"/>
              <a:t> </a:t>
            </a:r>
            <a:r>
              <a:rPr sz="2800" spc="-35" dirty="0"/>
              <a:t>1.3</a:t>
            </a:r>
            <a:endParaRPr sz="2800"/>
          </a:p>
          <a:p>
            <a:pPr marL="927100">
              <a:lnSpc>
                <a:spcPts val="4775"/>
              </a:lnSpc>
            </a:pPr>
            <a:r>
              <a:rPr b="1" spc="-10" dirty="0">
                <a:latin typeface="Goudy Old Style"/>
                <a:cs typeface="Goudy Old Style"/>
              </a:rPr>
              <a:t>The </a:t>
            </a:r>
            <a:r>
              <a:rPr b="1" spc="-35" dirty="0">
                <a:latin typeface="Goudy Old Style"/>
                <a:cs typeface="Goudy Old Style"/>
              </a:rPr>
              <a:t>New </a:t>
            </a:r>
            <a:r>
              <a:rPr b="1" spc="-5" dirty="0">
                <a:latin typeface="Goudy Old Style"/>
                <a:cs typeface="Goudy Old Style"/>
              </a:rPr>
              <a:t>England</a:t>
            </a:r>
            <a:r>
              <a:rPr b="1" spc="15" dirty="0">
                <a:latin typeface="Goudy Old Style"/>
                <a:cs typeface="Goudy Old Style"/>
              </a:rPr>
              <a:t> </a:t>
            </a:r>
            <a:r>
              <a:rPr b="1" spc="-10" dirty="0">
                <a:latin typeface="Goudy Old Style"/>
                <a:cs typeface="Goudy Old Style"/>
              </a:rPr>
              <a:t>Colonies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79194" y="1499361"/>
            <a:ext cx="677227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oudy Old Style"/>
                <a:cs typeface="Goudy Old Style"/>
              </a:rPr>
              <a:t>Theme</a:t>
            </a:r>
            <a:r>
              <a:rPr sz="1800" b="1" spc="-100" dirty="0">
                <a:latin typeface="Goudy Old Style"/>
                <a:cs typeface="Goudy Old Style"/>
              </a:rPr>
              <a:t> </a:t>
            </a:r>
            <a:r>
              <a:rPr sz="1800" b="1" dirty="0">
                <a:latin typeface="Goudy Old Style"/>
                <a:cs typeface="Goudy Old Style"/>
              </a:rPr>
              <a:t>#1</a:t>
            </a:r>
            <a:r>
              <a:rPr sz="1800" dirty="0">
                <a:latin typeface="Goudy Old Style"/>
                <a:cs typeface="Goudy Old Style"/>
              </a:rPr>
              <a:t>:</a:t>
            </a:r>
            <a:endParaRPr sz="1800">
              <a:latin typeface="Goudy Old Style"/>
              <a:cs typeface="Goudy Old Style"/>
            </a:endParaRPr>
          </a:p>
          <a:p>
            <a:pPr marL="12700" marR="5080" indent="914400">
              <a:lnSpc>
                <a:spcPct val="100000"/>
              </a:lnSpc>
            </a:pPr>
            <a:r>
              <a:rPr sz="1800" spc="-5" dirty="0">
                <a:latin typeface="Goudy Old Style"/>
                <a:cs typeface="Goudy Old Style"/>
              </a:rPr>
              <a:t>Seventeenth-century </a:t>
            </a:r>
            <a:r>
              <a:rPr sz="1800" spc="-15" dirty="0">
                <a:latin typeface="Goudy Old Style"/>
                <a:cs typeface="Goudy Old Style"/>
              </a:rPr>
              <a:t>New </a:t>
            </a:r>
            <a:r>
              <a:rPr sz="1800" dirty="0">
                <a:latin typeface="Goudy Old Style"/>
                <a:cs typeface="Goudy Old Style"/>
              </a:rPr>
              <a:t>England was </a:t>
            </a:r>
            <a:r>
              <a:rPr sz="1800" spc="-5" dirty="0">
                <a:latin typeface="Goudy Old Style"/>
                <a:cs typeface="Goudy Old Style"/>
              </a:rPr>
              <a:t>characterized </a:t>
            </a:r>
            <a:r>
              <a:rPr sz="1800" spc="-10" dirty="0">
                <a:latin typeface="Goudy Old Style"/>
                <a:cs typeface="Goudy Old Style"/>
              </a:rPr>
              <a:t>by </a:t>
            </a:r>
            <a:r>
              <a:rPr sz="1800" dirty="0">
                <a:latin typeface="Goudy Old Style"/>
                <a:cs typeface="Goudy Old Style"/>
              </a:rPr>
              <a:t>a  </a:t>
            </a:r>
            <a:r>
              <a:rPr sz="1800" spc="-5" dirty="0">
                <a:latin typeface="Goudy Old Style"/>
                <a:cs typeface="Goudy Old Style"/>
              </a:rPr>
              <a:t>homogeneous society that </a:t>
            </a:r>
            <a:r>
              <a:rPr sz="1800" spc="-15" dirty="0">
                <a:latin typeface="Goudy Old Style"/>
                <a:cs typeface="Goudy Old Style"/>
              </a:rPr>
              <a:t>revolved </a:t>
            </a:r>
            <a:r>
              <a:rPr sz="1800" spc="-5" dirty="0">
                <a:latin typeface="Goudy Old Style"/>
                <a:cs typeface="Goudy Old Style"/>
              </a:rPr>
              <a:t>largely around Puritanism </a:t>
            </a:r>
            <a:r>
              <a:rPr sz="1800" dirty="0">
                <a:latin typeface="Goudy Old Style"/>
                <a:cs typeface="Goudy Old Style"/>
              </a:rPr>
              <a:t>and its </a:t>
            </a:r>
            <a:r>
              <a:rPr sz="1800" spc="-10" dirty="0">
                <a:latin typeface="Goudy Old Style"/>
                <a:cs typeface="Goudy Old Style"/>
              </a:rPr>
              <a:t>stern  </a:t>
            </a:r>
            <a:r>
              <a:rPr sz="1800" dirty="0">
                <a:latin typeface="Goudy Old Style"/>
                <a:cs typeface="Goudy Old Style"/>
              </a:rPr>
              <a:t>ideal </a:t>
            </a:r>
            <a:r>
              <a:rPr sz="1800" spc="-5" dirty="0">
                <a:latin typeface="Goudy Old Style"/>
                <a:cs typeface="Goudy Old Style"/>
              </a:rPr>
              <a:t>of perfectionism. The </a:t>
            </a:r>
            <a:r>
              <a:rPr sz="1800" spc="-10" dirty="0">
                <a:latin typeface="Goudy Old Style"/>
                <a:cs typeface="Goudy Old Style"/>
              </a:rPr>
              <a:t>New </a:t>
            </a:r>
            <a:r>
              <a:rPr sz="1800" spc="-5" dirty="0">
                <a:latin typeface="Goudy Old Style"/>
                <a:cs typeface="Goudy Old Style"/>
              </a:rPr>
              <a:t>England </a:t>
            </a:r>
            <a:r>
              <a:rPr sz="1800" dirty="0">
                <a:latin typeface="Goudy Old Style"/>
                <a:cs typeface="Goudy Old Style"/>
              </a:rPr>
              <a:t>colonies contained a </a:t>
            </a:r>
            <a:r>
              <a:rPr sz="1800" spc="-10" dirty="0">
                <a:latin typeface="Goudy Old Style"/>
                <a:cs typeface="Goudy Old Style"/>
              </a:rPr>
              <a:t>healthy  </a:t>
            </a:r>
            <a:r>
              <a:rPr sz="1800" dirty="0">
                <a:latin typeface="Goudy Old Style"/>
                <a:cs typeface="Goudy Old Style"/>
              </a:rPr>
              <a:t>population with long </a:t>
            </a:r>
            <a:r>
              <a:rPr sz="1800" spc="-10" dirty="0">
                <a:latin typeface="Goudy Old Style"/>
                <a:cs typeface="Goudy Old Style"/>
              </a:rPr>
              <a:t>life </a:t>
            </a:r>
            <a:r>
              <a:rPr sz="1800" dirty="0">
                <a:latin typeface="Goudy Old Style"/>
                <a:cs typeface="Goudy Old Style"/>
              </a:rPr>
              <a:t>spans, a </a:t>
            </a:r>
            <a:r>
              <a:rPr sz="1800" spc="-10" dirty="0">
                <a:latin typeface="Goudy Old Style"/>
                <a:cs typeface="Goudy Old Style"/>
              </a:rPr>
              <a:t>strong </a:t>
            </a:r>
            <a:r>
              <a:rPr sz="1800" spc="-5" dirty="0">
                <a:latin typeface="Goudy Old Style"/>
                <a:cs typeface="Goudy Old Style"/>
              </a:rPr>
              <a:t>family structure, </a:t>
            </a:r>
            <a:r>
              <a:rPr sz="1800" dirty="0">
                <a:latin typeface="Goudy Old Style"/>
                <a:cs typeface="Goudy Old Style"/>
              </a:rPr>
              <a:t>tightly-knit </a:t>
            </a:r>
            <a:r>
              <a:rPr sz="1800" spc="-10" dirty="0">
                <a:latin typeface="Goudy Old Style"/>
                <a:cs typeface="Goudy Old Style"/>
              </a:rPr>
              <a:t>towns  </a:t>
            </a:r>
            <a:r>
              <a:rPr sz="1800" dirty="0">
                <a:latin typeface="Goudy Old Style"/>
                <a:cs typeface="Goudy Old Style"/>
              </a:rPr>
              <a:t>and </a:t>
            </a:r>
            <a:r>
              <a:rPr sz="1800" spc="-5" dirty="0">
                <a:latin typeface="Goudy Old Style"/>
                <a:cs typeface="Goudy Old Style"/>
              </a:rPr>
              <a:t>congregations, </a:t>
            </a:r>
            <a:r>
              <a:rPr sz="1800" dirty="0">
                <a:latin typeface="Goudy Old Style"/>
                <a:cs typeface="Goudy Old Style"/>
              </a:rPr>
              <a:t>and a </a:t>
            </a:r>
            <a:r>
              <a:rPr sz="1800" spc="-5" dirty="0">
                <a:latin typeface="Goudy Old Style"/>
                <a:cs typeface="Goudy Old Style"/>
              </a:rPr>
              <a:t>diversity of economic</a:t>
            </a:r>
            <a:r>
              <a:rPr sz="1800" spc="-135" dirty="0">
                <a:latin typeface="Goudy Old Style"/>
                <a:cs typeface="Goudy Old Style"/>
              </a:rPr>
              <a:t> </a:t>
            </a:r>
            <a:r>
              <a:rPr sz="1800" dirty="0">
                <a:latin typeface="Goudy Old Style"/>
                <a:cs typeface="Goudy Old Style"/>
              </a:rPr>
              <a:t>activities.</a:t>
            </a:r>
            <a:endParaRPr sz="1800">
              <a:latin typeface="Goudy Old Style"/>
              <a:cs typeface="Goudy Old Styl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1143000"/>
            <a:ext cx="5867400" cy="4400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55901" y="5703823"/>
            <a:ext cx="432435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The pulpit in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church</a:t>
            </a:r>
            <a:r>
              <a:rPr sz="320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at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Plimoth</a:t>
            </a:r>
            <a:r>
              <a:rPr sz="32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Plantation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9433" y="1238453"/>
            <a:ext cx="1910080" cy="2709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Calibri"/>
                <a:cs typeface="Calibri"/>
              </a:rPr>
              <a:t>Map of  </a:t>
            </a:r>
            <a:r>
              <a:rPr sz="4400" b="1" spc="-5" dirty="0">
                <a:latin typeface="Calibri"/>
                <a:cs typeface="Calibri"/>
              </a:rPr>
              <a:t>Col</a:t>
            </a:r>
            <a:r>
              <a:rPr sz="4400" b="1" spc="-20" dirty="0">
                <a:latin typeface="Calibri"/>
                <a:cs typeface="Calibri"/>
              </a:rPr>
              <a:t>o</a:t>
            </a:r>
            <a:r>
              <a:rPr sz="4400" b="1" dirty="0">
                <a:latin typeface="Calibri"/>
                <a:cs typeface="Calibri"/>
              </a:rPr>
              <a:t>nial  </a:t>
            </a:r>
            <a:r>
              <a:rPr sz="4400" b="1" spc="-5" dirty="0">
                <a:latin typeface="Calibri"/>
                <a:cs typeface="Calibri"/>
              </a:rPr>
              <a:t>New  </a:t>
            </a:r>
            <a:r>
              <a:rPr sz="4400" b="1" dirty="0">
                <a:latin typeface="Calibri"/>
                <a:cs typeface="Calibri"/>
              </a:rPr>
              <a:t>England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41776" y="0"/>
            <a:ext cx="56022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6794" y="24841"/>
            <a:ext cx="677290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Garamond"/>
                <a:cs typeface="Garamond"/>
              </a:rPr>
              <a:t>III. </a:t>
            </a:r>
            <a:r>
              <a:rPr sz="3200" b="1" spc="-5" dirty="0">
                <a:latin typeface="Garamond"/>
                <a:cs typeface="Garamond"/>
              </a:rPr>
              <a:t>Massachusetts </a:t>
            </a:r>
            <a:r>
              <a:rPr sz="3200" b="1" dirty="0">
                <a:latin typeface="Garamond"/>
                <a:cs typeface="Garamond"/>
              </a:rPr>
              <a:t>Bay</a:t>
            </a:r>
            <a:r>
              <a:rPr sz="3200" b="1" spc="-30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Commonwealth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1194" y="756666"/>
            <a:ext cx="6026785" cy="588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884" indent="-464184">
              <a:lnSpc>
                <a:spcPct val="100000"/>
              </a:lnSpc>
              <a:spcBef>
                <a:spcPts val="100"/>
              </a:spcBef>
              <a:buAutoNum type="alphaUcPeriod"/>
              <a:tabLst>
                <a:tab pos="477520" algn="l"/>
              </a:tabLst>
            </a:pPr>
            <a:r>
              <a:rPr sz="3200" spc="-15" dirty="0">
                <a:latin typeface="Garamond"/>
                <a:cs typeface="Garamond"/>
              </a:rPr>
              <a:t>Why </a:t>
            </a:r>
            <a:r>
              <a:rPr sz="3200" dirty="0">
                <a:latin typeface="Garamond"/>
                <a:cs typeface="Garamond"/>
              </a:rPr>
              <a:t>did </a:t>
            </a:r>
            <a:r>
              <a:rPr sz="3200" spc="-5" dirty="0">
                <a:latin typeface="Garamond"/>
                <a:cs typeface="Garamond"/>
              </a:rPr>
              <a:t>Puritans </a:t>
            </a:r>
            <a:r>
              <a:rPr sz="3200" spc="-25" dirty="0">
                <a:latin typeface="Garamond"/>
                <a:cs typeface="Garamond"/>
              </a:rPr>
              <a:t>leave</a:t>
            </a:r>
            <a:r>
              <a:rPr sz="3200" spc="1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England?</a:t>
            </a:r>
            <a:endParaRPr sz="3200">
              <a:latin typeface="Garamond"/>
              <a:cs typeface="Garamond"/>
            </a:endParaRPr>
          </a:p>
          <a:p>
            <a:pPr marL="520065">
              <a:lnSpc>
                <a:spcPct val="100000"/>
              </a:lnSpc>
              <a:tabLst>
                <a:tab pos="3445510" algn="l"/>
              </a:tabLst>
            </a:pPr>
            <a:r>
              <a:rPr sz="3200" spc="-5" dirty="0">
                <a:latin typeface="Garamond"/>
                <a:cs typeface="Garamond"/>
              </a:rPr>
              <a:t>-- Fled</a:t>
            </a:r>
            <a:r>
              <a:rPr sz="3200" spc="2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tyranny</a:t>
            </a:r>
            <a:r>
              <a:rPr sz="3200" spc="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of	</a:t>
            </a:r>
            <a:r>
              <a:rPr sz="3200" spc="-5" dirty="0">
                <a:latin typeface="Garamond"/>
                <a:cs typeface="Garamond"/>
              </a:rPr>
              <a:t>Charles </a:t>
            </a:r>
            <a:r>
              <a:rPr sz="3200" dirty="0">
                <a:latin typeface="Garamond"/>
                <a:cs typeface="Garamond"/>
              </a:rPr>
              <a:t>I</a:t>
            </a:r>
            <a:r>
              <a:rPr sz="3200" spc="-7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&amp;</a:t>
            </a:r>
            <a:endParaRPr sz="3200">
              <a:latin typeface="Garamond"/>
              <a:cs typeface="Garamond"/>
            </a:endParaRPr>
          </a:p>
          <a:p>
            <a:pPr marL="927100">
              <a:lnSpc>
                <a:spcPct val="100000"/>
              </a:lnSpc>
            </a:pPr>
            <a:r>
              <a:rPr sz="3200" spc="-10" dirty="0">
                <a:latin typeface="Garamond"/>
                <a:cs typeface="Garamond"/>
              </a:rPr>
              <a:t>Archbishop</a:t>
            </a:r>
            <a:r>
              <a:rPr sz="3200" spc="-7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Laud</a:t>
            </a:r>
            <a:endParaRPr sz="3200">
              <a:latin typeface="Garamond"/>
              <a:cs typeface="Garamond"/>
            </a:endParaRPr>
          </a:p>
          <a:p>
            <a:pPr marL="430530" indent="-417830">
              <a:lnSpc>
                <a:spcPct val="100000"/>
              </a:lnSpc>
              <a:spcBef>
                <a:spcPts val="1920"/>
              </a:spcBef>
              <a:buAutoNum type="alphaUcPeriod" startAt="2"/>
              <a:tabLst>
                <a:tab pos="431165" algn="l"/>
              </a:tabLst>
            </a:pPr>
            <a:r>
              <a:rPr sz="3200" dirty="0">
                <a:latin typeface="Garamond"/>
                <a:cs typeface="Garamond"/>
              </a:rPr>
              <a:t>MBC founded </a:t>
            </a:r>
            <a:r>
              <a:rPr sz="3200" spc="-5" dirty="0">
                <a:latin typeface="Garamond"/>
                <a:cs typeface="Garamond"/>
              </a:rPr>
              <a:t>in 1629 </a:t>
            </a:r>
            <a:r>
              <a:rPr sz="3200" spc="-25" dirty="0">
                <a:latin typeface="Garamond"/>
                <a:cs typeface="Garamond"/>
              </a:rPr>
              <a:t>by</a:t>
            </a:r>
            <a:r>
              <a:rPr sz="3200" spc="-6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non-</a:t>
            </a:r>
            <a:endParaRPr sz="3200">
              <a:latin typeface="Garamond"/>
              <a:cs typeface="Garamond"/>
            </a:endParaRPr>
          </a:p>
          <a:p>
            <a:pPr marL="520065">
              <a:lnSpc>
                <a:spcPct val="100000"/>
              </a:lnSpc>
            </a:pPr>
            <a:r>
              <a:rPr sz="3200" dirty="0">
                <a:latin typeface="Garamond"/>
                <a:cs typeface="Garamond"/>
              </a:rPr>
              <a:t>Separatist</a:t>
            </a:r>
            <a:r>
              <a:rPr sz="3200" spc="-6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Puritans</a:t>
            </a:r>
            <a:endParaRPr sz="3200">
              <a:latin typeface="Garamond"/>
              <a:cs typeface="Garamond"/>
            </a:endParaRPr>
          </a:p>
          <a:p>
            <a:pPr marL="824865" marR="74295" indent="-405765">
              <a:lnSpc>
                <a:spcPct val="100000"/>
              </a:lnSpc>
            </a:pPr>
            <a:r>
              <a:rPr sz="3200" spc="-5" dirty="0">
                <a:latin typeface="Garamond"/>
                <a:cs typeface="Garamond"/>
              </a:rPr>
              <a:t>-- </a:t>
            </a:r>
            <a:r>
              <a:rPr sz="3200" spc="-30" dirty="0">
                <a:latin typeface="Garamond"/>
                <a:cs typeface="Garamond"/>
              </a:rPr>
              <a:t>Royal </a:t>
            </a:r>
            <a:r>
              <a:rPr sz="3200" dirty="0">
                <a:latin typeface="Garamond"/>
                <a:cs typeface="Garamond"/>
              </a:rPr>
              <a:t>charter </a:t>
            </a:r>
            <a:r>
              <a:rPr sz="3200" spc="0" dirty="0">
                <a:latin typeface="Garamond"/>
                <a:cs typeface="Garamond"/>
              </a:rPr>
              <a:t>served </a:t>
            </a:r>
            <a:r>
              <a:rPr sz="3200" spc="-10" dirty="0">
                <a:latin typeface="Garamond"/>
                <a:cs typeface="Garamond"/>
              </a:rPr>
              <a:t>as </a:t>
            </a:r>
            <a:r>
              <a:rPr sz="3200" dirty="0">
                <a:latin typeface="Garamond"/>
                <a:cs typeface="Garamond"/>
              </a:rPr>
              <a:t>the MBC  constitution for many</a:t>
            </a:r>
            <a:r>
              <a:rPr sz="3200" spc="-5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years</a:t>
            </a:r>
            <a:endParaRPr sz="3200">
              <a:latin typeface="Garamond"/>
              <a:cs typeface="Garamond"/>
            </a:endParaRPr>
          </a:p>
          <a:p>
            <a:pPr marL="555625" indent="-441325">
              <a:lnSpc>
                <a:spcPct val="100000"/>
              </a:lnSpc>
              <a:spcBef>
                <a:spcPts val="1920"/>
              </a:spcBef>
              <a:buFont typeface="Garamond"/>
              <a:buAutoNum type="alphaUcPeriod" startAt="3"/>
              <a:tabLst>
                <a:tab pos="555625" algn="l"/>
              </a:tabLst>
            </a:pPr>
            <a:r>
              <a:rPr sz="3200" b="1" spc="5" dirty="0">
                <a:latin typeface="Garamond"/>
                <a:cs typeface="Garamond"/>
              </a:rPr>
              <a:t>The </a:t>
            </a:r>
            <a:r>
              <a:rPr sz="3200" b="1" spc="0" dirty="0">
                <a:latin typeface="Garamond"/>
                <a:cs typeface="Garamond"/>
              </a:rPr>
              <a:t>Great Migration</a:t>
            </a:r>
            <a:r>
              <a:rPr sz="3200" b="1" spc="-12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(1630s)</a:t>
            </a:r>
            <a:endParaRPr sz="3200">
              <a:latin typeface="Garamond"/>
              <a:cs typeface="Garamond"/>
            </a:endParaRPr>
          </a:p>
          <a:p>
            <a:pPr marL="1029335" marR="100965" lvl="1" indent="-407034">
              <a:lnSpc>
                <a:spcPct val="100000"/>
              </a:lnSpc>
              <a:buAutoNum type="alphaLcPeriod"/>
              <a:tabLst>
                <a:tab pos="977900" algn="l"/>
              </a:tabLst>
            </a:pPr>
            <a:r>
              <a:rPr sz="3200" spc="-15" dirty="0">
                <a:latin typeface="Garamond"/>
                <a:cs typeface="Garamond"/>
              </a:rPr>
              <a:t>Over </a:t>
            </a:r>
            <a:r>
              <a:rPr sz="3200" dirty="0">
                <a:latin typeface="Garamond"/>
                <a:cs typeface="Garamond"/>
              </a:rPr>
              <a:t>15,000 </a:t>
            </a:r>
            <a:r>
              <a:rPr sz="3200" spc="-5" dirty="0">
                <a:latin typeface="Garamond"/>
                <a:cs typeface="Garamond"/>
              </a:rPr>
              <a:t>Puritans </a:t>
            </a:r>
            <a:r>
              <a:rPr sz="3200" spc="-10" dirty="0">
                <a:latin typeface="Garamond"/>
                <a:cs typeface="Garamond"/>
              </a:rPr>
              <a:t>arrived </a:t>
            </a:r>
            <a:r>
              <a:rPr sz="3200" spc="-5" dirty="0">
                <a:latin typeface="Garamond"/>
                <a:cs typeface="Garamond"/>
              </a:rPr>
              <a:t>in  </a:t>
            </a:r>
            <a:r>
              <a:rPr sz="3200" dirty="0">
                <a:latin typeface="Garamond"/>
                <a:cs typeface="Garamond"/>
              </a:rPr>
              <a:t>New</a:t>
            </a:r>
            <a:r>
              <a:rPr sz="3200" spc="-9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England</a:t>
            </a:r>
            <a:endParaRPr sz="3200">
              <a:latin typeface="Garamond"/>
              <a:cs typeface="Garamond"/>
            </a:endParaRPr>
          </a:p>
          <a:p>
            <a:pPr marL="1002665" lvl="1" indent="-380365">
              <a:lnSpc>
                <a:spcPct val="100000"/>
              </a:lnSpc>
              <a:spcBef>
                <a:spcPts val="25"/>
              </a:spcBef>
              <a:buAutoNum type="alphaLcPeriod"/>
              <a:tabLst>
                <a:tab pos="1003300" algn="l"/>
              </a:tabLst>
            </a:pPr>
            <a:r>
              <a:rPr sz="3200" spc="-5" dirty="0">
                <a:latin typeface="Garamond"/>
                <a:cs typeface="Garamond"/>
              </a:rPr>
              <a:t>Ended </a:t>
            </a:r>
            <a:r>
              <a:rPr sz="3200" dirty="0">
                <a:latin typeface="Garamond"/>
                <a:cs typeface="Garamond"/>
              </a:rPr>
              <a:t>due to </a:t>
            </a:r>
            <a:r>
              <a:rPr sz="3200" spc="-5" dirty="0">
                <a:latin typeface="Garamond"/>
                <a:cs typeface="Garamond"/>
              </a:rPr>
              <a:t>English </a:t>
            </a:r>
            <a:r>
              <a:rPr sz="3200" spc="-10" dirty="0">
                <a:latin typeface="Garamond"/>
                <a:cs typeface="Garamond"/>
              </a:rPr>
              <a:t>Civil</a:t>
            </a:r>
            <a:r>
              <a:rPr sz="3200" spc="-40" dirty="0">
                <a:latin typeface="Garamond"/>
                <a:cs typeface="Garamond"/>
              </a:rPr>
              <a:t> </a:t>
            </a:r>
            <a:r>
              <a:rPr sz="3200" spc="-85" dirty="0">
                <a:latin typeface="Garamond"/>
                <a:cs typeface="Garamond"/>
              </a:rPr>
              <a:t>War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9194" y="57403"/>
            <a:ext cx="5428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7390" algn="l"/>
              </a:tabLst>
            </a:pPr>
            <a:r>
              <a:rPr sz="3600" spc="-45" dirty="0">
                <a:latin typeface="Calibri"/>
                <a:cs typeface="Calibri"/>
              </a:rPr>
              <a:t>D.	</a:t>
            </a:r>
            <a:r>
              <a:rPr sz="3600" b="1" spc="-15" dirty="0">
                <a:latin typeface="Calibri"/>
                <a:cs typeface="Calibri"/>
              </a:rPr>
              <a:t>Governor </a:t>
            </a:r>
            <a:r>
              <a:rPr sz="3600" b="1" spc="-5" dirty="0">
                <a:latin typeface="Calibri"/>
                <a:cs typeface="Calibri"/>
              </a:rPr>
              <a:t>John </a:t>
            </a:r>
            <a:r>
              <a:rPr sz="3600" b="1" spc="-15" dirty="0">
                <a:latin typeface="Calibri"/>
                <a:cs typeface="Calibri"/>
              </a:rPr>
              <a:t>Winthrop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0476" y="1141475"/>
            <a:ext cx="4017264" cy="5565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79194" y="606298"/>
            <a:ext cx="4874260" cy="4236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1. </a:t>
            </a:r>
            <a:r>
              <a:rPr sz="3600" b="1" spc="-20" dirty="0">
                <a:latin typeface="Calibri"/>
                <a:cs typeface="Calibri"/>
              </a:rPr>
              <a:t>Covenant</a:t>
            </a:r>
            <a:r>
              <a:rPr sz="3600" b="1" spc="-35" dirty="0">
                <a:latin typeface="Calibri"/>
                <a:cs typeface="Calibri"/>
              </a:rPr>
              <a:t> </a:t>
            </a:r>
            <a:r>
              <a:rPr sz="3600" b="1" spc="-5" dirty="0">
                <a:latin typeface="Calibri"/>
                <a:cs typeface="Calibri"/>
              </a:rPr>
              <a:t>theology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 marR="2405380">
              <a:lnSpc>
                <a:spcPct val="100000"/>
              </a:lnSpc>
            </a:pPr>
            <a:r>
              <a:rPr sz="3200" spc="-90" dirty="0">
                <a:latin typeface="Garamond"/>
                <a:cs typeface="Garamond"/>
              </a:rPr>
              <a:t>“We </a:t>
            </a:r>
            <a:r>
              <a:rPr sz="3200" spc="-5" dirty="0">
                <a:latin typeface="Garamond"/>
                <a:cs typeface="Garamond"/>
              </a:rPr>
              <a:t>shall build  </a:t>
            </a:r>
            <a:r>
              <a:rPr sz="3200" dirty="0">
                <a:latin typeface="Garamond"/>
                <a:cs typeface="Garamond"/>
              </a:rPr>
              <a:t>a city </a:t>
            </a:r>
            <a:r>
              <a:rPr sz="3200" spc="-5" dirty="0">
                <a:latin typeface="Garamond"/>
                <a:cs typeface="Garamond"/>
              </a:rPr>
              <a:t>on </a:t>
            </a:r>
            <a:r>
              <a:rPr sz="3200" dirty="0">
                <a:latin typeface="Garamond"/>
                <a:cs typeface="Garamond"/>
              </a:rPr>
              <a:t>a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spc="-25" dirty="0">
                <a:latin typeface="Garamond"/>
                <a:cs typeface="Garamond"/>
              </a:rPr>
              <a:t>hill.”</a:t>
            </a:r>
            <a:endParaRPr sz="3200">
              <a:latin typeface="Garamond"/>
              <a:cs typeface="Garamond"/>
            </a:endParaRPr>
          </a:p>
          <a:p>
            <a:pPr marL="12700" marR="2342515">
              <a:lnSpc>
                <a:spcPct val="100000"/>
              </a:lnSpc>
              <a:spcBef>
                <a:spcPts val="1920"/>
              </a:spcBef>
            </a:pPr>
            <a:r>
              <a:rPr sz="3200" i="1" spc="-5" dirty="0">
                <a:latin typeface="Garamond"/>
                <a:cs typeface="Garamond"/>
              </a:rPr>
              <a:t>-- </a:t>
            </a:r>
            <a:r>
              <a:rPr sz="3200" i="1" dirty="0">
                <a:latin typeface="Garamond"/>
                <a:cs typeface="Garamond"/>
              </a:rPr>
              <a:t>Model </a:t>
            </a:r>
            <a:r>
              <a:rPr sz="3200" i="1" spc="-5" dirty="0">
                <a:latin typeface="Garamond"/>
                <a:cs typeface="Garamond"/>
              </a:rPr>
              <a:t>of  </a:t>
            </a:r>
            <a:r>
              <a:rPr sz="3200" i="1" dirty="0">
                <a:latin typeface="Garamond"/>
                <a:cs typeface="Garamond"/>
              </a:rPr>
              <a:t>Christian</a:t>
            </a:r>
            <a:r>
              <a:rPr sz="3200" i="1" spc="-80" dirty="0">
                <a:latin typeface="Garamond"/>
                <a:cs typeface="Garamond"/>
              </a:rPr>
              <a:t> </a:t>
            </a:r>
            <a:r>
              <a:rPr sz="3200" i="1" spc="-15" dirty="0">
                <a:latin typeface="Garamond"/>
                <a:cs typeface="Garamond"/>
              </a:rPr>
              <a:t>Charity,  </a:t>
            </a:r>
            <a:r>
              <a:rPr sz="3200" spc="-5" dirty="0">
                <a:latin typeface="Garamond"/>
                <a:cs typeface="Garamond"/>
              </a:rPr>
              <a:t>1630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4998" y="165862"/>
            <a:ext cx="728472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97205" algn="l"/>
              </a:tabLst>
            </a:pPr>
            <a:r>
              <a:rPr sz="3200" spc="-5" dirty="0">
                <a:latin typeface="Calibri"/>
                <a:cs typeface="Calibri"/>
              </a:rPr>
              <a:t>E.	</a:t>
            </a:r>
            <a:r>
              <a:rPr sz="3200" dirty="0">
                <a:latin typeface="Calibri"/>
                <a:cs typeface="Calibri"/>
              </a:rPr>
              <a:t>MBC </a:t>
            </a:r>
            <a:r>
              <a:rPr sz="3200" spc="-10" dirty="0">
                <a:latin typeface="Calibri"/>
                <a:cs typeface="Calibri"/>
              </a:rPr>
              <a:t>became </a:t>
            </a:r>
            <a:r>
              <a:rPr sz="3200" spc="-20" dirty="0">
                <a:latin typeface="Calibri"/>
                <a:cs typeface="Calibri"/>
              </a:rPr>
              <a:t>largest </a:t>
            </a:r>
            <a:r>
              <a:rPr sz="3200" spc="-5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most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influential</a:t>
            </a:r>
            <a:endParaRPr sz="3200">
              <a:latin typeface="Calibri"/>
              <a:cs typeface="Calibri"/>
            </a:endParaRPr>
          </a:p>
          <a:p>
            <a:pPr marL="742315">
              <a:lnSpc>
                <a:spcPct val="100000"/>
              </a:lnSpc>
            </a:pPr>
            <a:r>
              <a:rPr sz="3200" spc="-20" dirty="0">
                <a:latin typeface="Calibri"/>
                <a:cs typeface="Calibri"/>
              </a:rPr>
              <a:t>colony </a:t>
            </a:r>
            <a:r>
              <a:rPr sz="3200" spc="-5" dirty="0">
                <a:latin typeface="Calibri"/>
                <a:cs typeface="Calibri"/>
              </a:rPr>
              <a:t>in New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England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95245" y="1239138"/>
            <a:ext cx="40049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-- </a:t>
            </a:r>
            <a:r>
              <a:rPr sz="3200" b="1" spc="-20" dirty="0">
                <a:latin typeface="Calibri"/>
                <a:cs typeface="Calibri"/>
              </a:rPr>
              <a:t>Protestant </a:t>
            </a:r>
            <a:r>
              <a:rPr sz="3200" b="1" spc="-5" dirty="0">
                <a:latin typeface="Calibri"/>
                <a:cs typeface="Calibri"/>
              </a:rPr>
              <a:t>work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ethic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0276" y="1813558"/>
            <a:ext cx="4651248" cy="4917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67790" algn="ctr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How </a:t>
            </a:r>
            <a:r>
              <a:rPr dirty="0"/>
              <a:t>did </a:t>
            </a:r>
            <a:r>
              <a:rPr spc="-5" dirty="0"/>
              <a:t>Puritanism in </a:t>
            </a:r>
            <a:r>
              <a:rPr spc="-30" dirty="0"/>
              <a:t>New</a:t>
            </a:r>
            <a:r>
              <a:rPr spc="25" dirty="0"/>
              <a:t> </a:t>
            </a:r>
            <a:r>
              <a:rPr spc="-10" dirty="0"/>
              <a:t>England</a:t>
            </a:r>
          </a:p>
          <a:p>
            <a:pPr marL="1367790" algn="ctr">
              <a:lnSpc>
                <a:spcPct val="100000"/>
              </a:lnSpc>
            </a:pPr>
            <a:r>
              <a:rPr spc="-5" dirty="0"/>
              <a:t>lean </a:t>
            </a:r>
            <a:r>
              <a:rPr spc="-30" dirty="0"/>
              <a:t>towards</a:t>
            </a:r>
            <a:r>
              <a:rPr spc="-10" dirty="0"/>
              <a:t> democracy?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994" y="0"/>
            <a:ext cx="57473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40" dirty="0">
                <a:latin typeface="Garamond"/>
                <a:cs typeface="Garamond"/>
              </a:rPr>
              <a:t>IV. </a:t>
            </a:r>
            <a:r>
              <a:rPr sz="3200" spc="-10" dirty="0">
                <a:latin typeface="Garamond"/>
                <a:cs typeface="Garamond"/>
              </a:rPr>
              <a:t>Religion </a:t>
            </a:r>
            <a:r>
              <a:rPr sz="3200" spc="-5" dirty="0">
                <a:latin typeface="Garamond"/>
                <a:cs typeface="Garamond"/>
              </a:rPr>
              <a:t>and </a:t>
            </a:r>
            <a:r>
              <a:rPr sz="3200" spc="-20" dirty="0">
                <a:latin typeface="Garamond"/>
                <a:cs typeface="Garamond"/>
              </a:rPr>
              <a:t>Politics </a:t>
            </a:r>
            <a:r>
              <a:rPr sz="3200" spc="-5" dirty="0">
                <a:latin typeface="Garamond"/>
                <a:cs typeface="Garamond"/>
              </a:rPr>
              <a:t>in </a:t>
            </a:r>
            <a:r>
              <a:rPr sz="3200" dirty="0">
                <a:latin typeface="Garamond"/>
                <a:cs typeface="Garamond"/>
              </a:rPr>
              <a:t>the</a:t>
            </a:r>
            <a:r>
              <a:rPr sz="3200" spc="15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MBC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10485" y="487735"/>
            <a:ext cx="6640830" cy="32575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478790" indent="-466090">
              <a:lnSpc>
                <a:spcPct val="100000"/>
              </a:lnSpc>
              <a:spcBef>
                <a:spcPts val="700"/>
              </a:spcBef>
              <a:buAutoNum type="alphaUcPeriod"/>
              <a:tabLst>
                <a:tab pos="479425" algn="l"/>
              </a:tabLst>
            </a:pPr>
            <a:r>
              <a:rPr sz="3200" spc="-5" dirty="0">
                <a:latin typeface="Garamond"/>
                <a:cs typeface="Garamond"/>
              </a:rPr>
              <a:t>Governing open </a:t>
            </a:r>
            <a:r>
              <a:rPr sz="3200" dirty="0">
                <a:latin typeface="Garamond"/>
                <a:cs typeface="Garamond"/>
              </a:rPr>
              <a:t>to </a:t>
            </a:r>
            <a:r>
              <a:rPr sz="3200" spc="-5" dirty="0">
                <a:latin typeface="Garamond"/>
                <a:cs typeface="Garamond"/>
              </a:rPr>
              <a:t>all </a:t>
            </a:r>
            <a:r>
              <a:rPr sz="3200" dirty="0">
                <a:latin typeface="Garamond"/>
                <a:cs typeface="Garamond"/>
              </a:rPr>
              <a:t>free </a:t>
            </a:r>
            <a:r>
              <a:rPr sz="3200" spc="-5" dirty="0">
                <a:latin typeface="Garamond"/>
                <a:cs typeface="Garamond"/>
              </a:rPr>
              <a:t>adult</a:t>
            </a:r>
            <a:r>
              <a:rPr sz="3200" spc="-4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males</a:t>
            </a:r>
            <a:endParaRPr sz="3200">
              <a:latin typeface="Garamond"/>
              <a:cs typeface="Garamond"/>
            </a:endParaRPr>
          </a:p>
          <a:p>
            <a:pPr marL="800735" lvl="1" indent="-381635">
              <a:lnSpc>
                <a:spcPct val="100000"/>
              </a:lnSpc>
              <a:spcBef>
                <a:spcPts val="595"/>
              </a:spcBef>
              <a:buFont typeface="Garamond"/>
              <a:buAutoNum type="arabicPeriod"/>
              <a:tabLst>
                <a:tab pos="801370" algn="l"/>
              </a:tabLst>
            </a:pPr>
            <a:r>
              <a:rPr sz="3200" b="1" dirty="0">
                <a:latin typeface="Garamond"/>
                <a:cs typeface="Garamond"/>
              </a:rPr>
              <a:t>Congregational </a:t>
            </a:r>
            <a:r>
              <a:rPr sz="3200" b="1" spc="-5" dirty="0">
                <a:latin typeface="Garamond"/>
                <a:cs typeface="Garamond"/>
              </a:rPr>
              <a:t>Church </a:t>
            </a:r>
            <a:r>
              <a:rPr sz="3200" spc="-5" dirty="0">
                <a:latin typeface="Garamond"/>
                <a:cs typeface="Garamond"/>
              </a:rPr>
              <a:t>(based</a:t>
            </a:r>
            <a:r>
              <a:rPr sz="3200" spc="-1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on</a:t>
            </a:r>
            <a:endParaRPr sz="3200">
              <a:latin typeface="Garamond"/>
              <a:cs typeface="Garamond"/>
            </a:endParaRPr>
          </a:p>
          <a:p>
            <a:pPr marL="826769">
              <a:lnSpc>
                <a:spcPct val="100000"/>
              </a:lnSpc>
            </a:pPr>
            <a:r>
              <a:rPr sz="3200" spc="-5" dirty="0">
                <a:latin typeface="Garamond"/>
                <a:cs typeface="Garamond"/>
              </a:rPr>
              <a:t>Calvinism)</a:t>
            </a:r>
            <a:endParaRPr sz="3200">
              <a:latin typeface="Garamond"/>
              <a:cs typeface="Garamond"/>
            </a:endParaRPr>
          </a:p>
          <a:p>
            <a:pPr marL="801370" lvl="1" indent="-38227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802005" algn="l"/>
              </a:tabLst>
            </a:pPr>
            <a:r>
              <a:rPr sz="3200" spc="-5" dirty="0">
                <a:latin typeface="Garamond"/>
                <a:cs typeface="Garamond"/>
              </a:rPr>
              <a:t>Male </a:t>
            </a:r>
            <a:r>
              <a:rPr sz="3200" spc="-40" dirty="0">
                <a:latin typeface="Garamond"/>
                <a:cs typeface="Garamond"/>
              </a:rPr>
              <a:t>Voting </a:t>
            </a:r>
            <a:r>
              <a:rPr sz="3200" spc="-5" dirty="0">
                <a:latin typeface="Garamond"/>
                <a:cs typeface="Garamond"/>
              </a:rPr>
              <a:t>rights</a:t>
            </a:r>
            <a:r>
              <a:rPr sz="3200" spc="-2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(1631)</a:t>
            </a:r>
            <a:endParaRPr sz="3200">
              <a:latin typeface="Garamond"/>
              <a:cs typeface="Garamond"/>
            </a:endParaRPr>
          </a:p>
          <a:p>
            <a:pPr marL="800735" lvl="1" indent="-381635">
              <a:lnSpc>
                <a:spcPct val="100000"/>
              </a:lnSpc>
              <a:spcBef>
                <a:spcPts val="600"/>
              </a:spcBef>
              <a:buFont typeface="Garamond"/>
              <a:buAutoNum type="arabicPeriod" startAt="2"/>
              <a:tabLst>
                <a:tab pos="801370" algn="l"/>
              </a:tabLst>
            </a:pPr>
            <a:r>
              <a:rPr sz="3200" b="1" spc="-45" dirty="0">
                <a:latin typeface="Garamond"/>
                <a:cs typeface="Garamond"/>
              </a:rPr>
              <a:t>Townhall </a:t>
            </a:r>
            <a:r>
              <a:rPr sz="3200" dirty="0">
                <a:latin typeface="Garamond"/>
                <a:cs typeface="Garamond"/>
              </a:rPr>
              <a:t>meetings </a:t>
            </a:r>
            <a:r>
              <a:rPr sz="3200" spc="-5" dirty="0">
                <a:latin typeface="Garamond"/>
                <a:cs typeface="Garamond"/>
              </a:rPr>
              <a:t>(mostly</a:t>
            </a:r>
            <a:r>
              <a:rPr sz="3200" spc="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property</a:t>
            </a:r>
            <a:endParaRPr sz="3200">
              <a:latin typeface="Garamond"/>
              <a:cs typeface="Garamond"/>
            </a:endParaRPr>
          </a:p>
          <a:p>
            <a:pPr marL="419100">
              <a:lnSpc>
                <a:spcPct val="100000"/>
              </a:lnSpc>
            </a:pPr>
            <a:r>
              <a:rPr sz="3200" spc="-20" dirty="0">
                <a:latin typeface="Garamond"/>
                <a:cs typeface="Garamond"/>
              </a:rPr>
              <a:t>owners, </a:t>
            </a:r>
            <a:r>
              <a:rPr sz="3200" dirty="0">
                <a:latin typeface="Garamond"/>
                <a:cs typeface="Garamond"/>
              </a:rPr>
              <a:t>majority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spc="15" dirty="0">
                <a:latin typeface="Garamond"/>
                <a:cs typeface="Garamond"/>
              </a:rPr>
              <a:t>rule)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00728" y="3960876"/>
            <a:ext cx="4657344" cy="2441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2044" y="564895"/>
            <a:ext cx="6811009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0100" algn="l"/>
                <a:tab pos="6071870" algn="l"/>
              </a:tabLst>
            </a:pPr>
            <a:r>
              <a:rPr sz="2700" dirty="0">
                <a:latin typeface="Calibri"/>
                <a:cs typeface="Calibri"/>
              </a:rPr>
              <a:t>B.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b="1" dirty="0">
                <a:latin typeface="Garamond"/>
                <a:cs typeface="Garamond"/>
              </a:rPr>
              <a:t>Pu</a:t>
            </a:r>
            <a:r>
              <a:rPr sz="2700" b="1" spc="65" dirty="0">
                <a:latin typeface="Garamond"/>
                <a:cs typeface="Garamond"/>
              </a:rPr>
              <a:t>r</a:t>
            </a:r>
            <a:r>
              <a:rPr sz="2700" b="1" spc="-5" dirty="0">
                <a:latin typeface="Garamond"/>
                <a:cs typeface="Garamond"/>
              </a:rPr>
              <a:t>pos</a:t>
            </a:r>
            <a:r>
              <a:rPr sz="2700" b="1" dirty="0">
                <a:latin typeface="Garamond"/>
                <a:cs typeface="Garamond"/>
              </a:rPr>
              <a:t>e</a:t>
            </a:r>
            <a:r>
              <a:rPr sz="2700" b="1" spc="5" dirty="0">
                <a:latin typeface="Garamond"/>
                <a:cs typeface="Garamond"/>
              </a:rPr>
              <a:t> </a:t>
            </a:r>
            <a:r>
              <a:rPr sz="2700" b="1" dirty="0">
                <a:latin typeface="Garamond"/>
                <a:cs typeface="Garamond"/>
              </a:rPr>
              <a:t>of	g</a:t>
            </a:r>
            <a:r>
              <a:rPr sz="2700" b="1" spc="-50" dirty="0">
                <a:latin typeface="Garamond"/>
                <a:cs typeface="Garamond"/>
              </a:rPr>
              <a:t>ov</a:t>
            </a:r>
            <a:r>
              <a:rPr sz="2700" b="1" dirty="0">
                <a:latin typeface="Garamond"/>
                <a:cs typeface="Garamond"/>
              </a:rPr>
              <a:t>e</a:t>
            </a:r>
            <a:r>
              <a:rPr sz="2700" b="1" spc="90" dirty="0">
                <a:latin typeface="Garamond"/>
                <a:cs typeface="Garamond"/>
              </a:rPr>
              <a:t>r</a:t>
            </a:r>
            <a:r>
              <a:rPr sz="2700" b="1" spc="-5" dirty="0">
                <a:latin typeface="Garamond"/>
                <a:cs typeface="Garamond"/>
              </a:rPr>
              <a:t>nme</a:t>
            </a:r>
            <a:r>
              <a:rPr sz="2700" b="1" spc="-15" dirty="0">
                <a:latin typeface="Garamond"/>
                <a:cs typeface="Garamond"/>
              </a:rPr>
              <a:t>n</a:t>
            </a:r>
            <a:r>
              <a:rPr sz="2700" b="1" dirty="0">
                <a:latin typeface="Garamond"/>
                <a:cs typeface="Garamond"/>
              </a:rPr>
              <a:t>t:</a:t>
            </a:r>
            <a:r>
              <a:rPr sz="2700" b="1" spc="15" dirty="0">
                <a:latin typeface="Garamond"/>
                <a:cs typeface="Garamond"/>
              </a:rPr>
              <a:t> </a:t>
            </a:r>
            <a:r>
              <a:rPr sz="2700" b="1" dirty="0">
                <a:latin typeface="Garamond"/>
                <a:cs typeface="Garamond"/>
              </a:rPr>
              <a:t>e</a:t>
            </a:r>
            <a:r>
              <a:rPr sz="2700" b="1" spc="-10" dirty="0">
                <a:latin typeface="Garamond"/>
                <a:cs typeface="Garamond"/>
              </a:rPr>
              <a:t>n</a:t>
            </a:r>
            <a:r>
              <a:rPr sz="2700" b="1" spc="15" dirty="0">
                <a:latin typeface="Garamond"/>
                <a:cs typeface="Garamond"/>
              </a:rPr>
              <a:t>f</a:t>
            </a:r>
            <a:r>
              <a:rPr sz="2700" b="1" dirty="0">
                <a:latin typeface="Garamond"/>
                <a:cs typeface="Garamond"/>
              </a:rPr>
              <a:t>or</a:t>
            </a:r>
            <a:r>
              <a:rPr sz="2700" b="1" spc="-15" dirty="0">
                <a:latin typeface="Garamond"/>
                <a:cs typeface="Garamond"/>
              </a:rPr>
              <a:t>c</a:t>
            </a:r>
            <a:r>
              <a:rPr sz="2700" b="1" dirty="0">
                <a:latin typeface="Garamond"/>
                <a:cs typeface="Garamond"/>
              </a:rPr>
              <a:t>e </a:t>
            </a:r>
            <a:r>
              <a:rPr sz="2700" b="1" spc="-5" dirty="0">
                <a:latin typeface="Garamond"/>
                <a:cs typeface="Garamond"/>
              </a:rPr>
              <a:t>God</a:t>
            </a:r>
            <a:r>
              <a:rPr sz="2700" b="1" dirty="0">
                <a:latin typeface="Garamond"/>
                <a:cs typeface="Garamond"/>
              </a:rPr>
              <a:t>s	</a:t>
            </a:r>
            <a:r>
              <a:rPr sz="2700" b="1" spc="0" dirty="0">
                <a:latin typeface="Garamond"/>
                <a:cs typeface="Garamond"/>
              </a:rPr>
              <a:t>l</a:t>
            </a:r>
            <a:r>
              <a:rPr sz="2700" b="1" spc="-25" dirty="0">
                <a:latin typeface="Garamond"/>
                <a:cs typeface="Garamond"/>
              </a:rPr>
              <a:t>a</a:t>
            </a:r>
            <a:r>
              <a:rPr sz="2700" b="1" spc="-5" dirty="0">
                <a:latin typeface="Garamond"/>
                <a:cs typeface="Garamond"/>
              </a:rPr>
              <a:t>ws!</a:t>
            </a:r>
            <a:endParaRPr sz="27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2044" y="1140967"/>
            <a:ext cx="7303134" cy="290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5640" indent="-320675">
              <a:lnSpc>
                <a:spcPts val="3080"/>
              </a:lnSpc>
              <a:spcBef>
                <a:spcPts val="100"/>
              </a:spcBef>
              <a:buAutoNum type="arabicPeriod"/>
              <a:tabLst>
                <a:tab pos="676275" algn="l"/>
              </a:tabLst>
            </a:pPr>
            <a:r>
              <a:rPr sz="2700" spc="-30" dirty="0">
                <a:latin typeface="Garamond"/>
                <a:cs typeface="Garamond"/>
              </a:rPr>
              <a:t>Gov’t </a:t>
            </a:r>
            <a:r>
              <a:rPr sz="2700" dirty="0">
                <a:latin typeface="Garamond"/>
                <a:cs typeface="Garamond"/>
              </a:rPr>
              <a:t>under </a:t>
            </a:r>
            <a:r>
              <a:rPr sz="2700" spc="-5" dirty="0">
                <a:latin typeface="Garamond"/>
                <a:cs typeface="Garamond"/>
              </a:rPr>
              <a:t>Winthrop </a:t>
            </a:r>
            <a:r>
              <a:rPr sz="2700" spc="-15" dirty="0">
                <a:latin typeface="Garamond"/>
                <a:cs typeface="Garamond"/>
              </a:rPr>
              <a:t>was </a:t>
            </a:r>
            <a:r>
              <a:rPr sz="2700" spc="-5" dirty="0">
                <a:latin typeface="Garamond"/>
                <a:cs typeface="Garamond"/>
              </a:rPr>
              <a:t>not </a:t>
            </a:r>
            <a:r>
              <a:rPr sz="2700" dirty="0">
                <a:latin typeface="Garamond"/>
                <a:cs typeface="Garamond"/>
              </a:rPr>
              <a:t>a democracy</a:t>
            </a:r>
            <a:r>
              <a:rPr sz="2700" spc="0" dirty="0">
                <a:latin typeface="Garamond"/>
                <a:cs typeface="Garamond"/>
              </a:rPr>
              <a:t> </a:t>
            </a:r>
            <a:r>
              <a:rPr sz="2700" spc="-5" dirty="0">
                <a:latin typeface="Garamond"/>
                <a:cs typeface="Garamond"/>
              </a:rPr>
              <a:t>(only</a:t>
            </a:r>
            <a:endParaRPr sz="2700">
              <a:latin typeface="Garamond"/>
              <a:cs typeface="Garamond"/>
            </a:endParaRPr>
          </a:p>
          <a:p>
            <a:pPr marL="354965">
              <a:lnSpc>
                <a:spcPts val="3080"/>
              </a:lnSpc>
              <a:tabLst>
                <a:tab pos="3670300" algn="l"/>
              </a:tabLst>
            </a:pPr>
            <a:r>
              <a:rPr sz="2700" dirty="0">
                <a:latin typeface="Garamond"/>
                <a:cs typeface="Garamond"/>
              </a:rPr>
              <a:t>visible saints</a:t>
            </a:r>
            <a:r>
              <a:rPr sz="2700" spc="-25" dirty="0">
                <a:latin typeface="Garamond"/>
                <a:cs typeface="Garamond"/>
              </a:rPr>
              <a:t> </a:t>
            </a:r>
            <a:r>
              <a:rPr sz="2700" spc="-15" dirty="0">
                <a:latin typeface="Garamond"/>
                <a:cs typeface="Garamond"/>
              </a:rPr>
              <a:t>were</a:t>
            </a:r>
            <a:r>
              <a:rPr sz="2700" spc="0" dirty="0">
                <a:latin typeface="Garamond"/>
                <a:cs typeface="Garamond"/>
              </a:rPr>
              <a:t> </a:t>
            </a:r>
            <a:r>
              <a:rPr sz="2700" dirty="0">
                <a:latin typeface="Garamond"/>
                <a:cs typeface="Garamond"/>
              </a:rPr>
              <a:t>free	men </a:t>
            </a:r>
            <a:r>
              <a:rPr sz="2700" spc="-5" dirty="0">
                <a:latin typeface="Garamond"/>
                <a:cs typeface="Garamond"/>
              </a:rPr>
              <a:t>and </a:t>
            </a:r>
            <a:r>
              <a:rPr sz="2700" dirty="0">
                <a:latin typeface="Garamond"/>
                <a:cs typeface="Garamond"/>
              </a:rPr>
              <a:t>thus could</a:t>
            </a:r>
            <a:r>
              <a:rPr sz="2700" spc="-75" dirty="0">
                <a:latin typeface="Garamond"/>
                <a:cs typeface="Garamond"/>
              </a:rPr>
              <a:t> </a:t>
            </a:r>
            <a:r>
              <a:rPr sz="2700" spc="-20" dirty="0">
                <a:latin typeface="Garamond"/>
                <a:cs typeface="Garamond"/>
              </a:rPr>
              <a:t>vote)</a:t>
            </a:r>
            <a:endParaRPr sz="2700">
              <a:latin typeface="Garamond"/>
              <a:cs typeface="Garamond"/>
            </a:endParaRPr>
          </a:p>
          <a:p>
            <a:pPr marL="675640" indent="-320675">
              <a:lnSpc>
                <a:spcPts val="3080"/>
              </a:lnSpc>
              <a:spcBef>
                <a:spcPts val="1295"/>
              </a:spcBef>
              <a:buAutoNum type="arabicPeriod" startAt="2"/>
              <a:tabLst>
                <a:tab pos="676275" algn="l"/>
              </a:tabLst>
            </a:pPr>
            <a:r>
              <a:rPr sz="2700" dirty="0">
                <a:latin typeface="Garamond"/>
                <a:cs typeface="Garamond"/>
              </a:rPr>
              <a:t>Congregational </a:t>
            </a:r>
            <a:r>
              <a:rPr sz="2700" spc="-10" dirty="0">
                <a:latin typeface="Garamond"/>
                <a:cs typeface="Garamond"/>
              </a:rPr>
              <a:t>Church </a:t>
            </a:r>
            <a:r>
              <a:rPr sz="2700" spc="-15" dirty="0">
                <a:latin typeface="Garamond"/>
                <a:cs typeface="Garamond"/>
              </a:rPr>
              <a:t>was </a:t>
            </a:r>
            <a:r>
              <a:rPr sz="2700" spc="-5" dirty="0">
                <a:latin typeface="Garamond"/>
                <a:cs typeface="Garamond"/>
              </a:rPr>
              <a:t>“established”</a:t>
            </a:r>
            <a:r>
              <a:rPr sz="2700" spc="-10" dirty="0">
                <a:latin typeface="Garamond"/>
                <a:cs typeface="Garamond"/>
              </a:rPr>
              <a:t> </a:t>
            </a:r>
            <a:r>
              <a:rPr sz="2700" dirty="0">
                <a:latin typeface="Garamond"/>
                <a:cs typeface="Garamond"/>
              </a:rPr>
              <a:t>(all</a:t>
            </a:r>
            <a:endParaRPr sz="2700">
              <a:latin typeface="Garamond"/>
              <a:cs typeface="Garamond"/>
            </a:endParaRPr>
          </a:p>
          <a:p>
            <a:pPr marL="354965">
              <a:lnSpc>
                <a:spcPts val="3080"/>
              </a:lnSpc>
            </a:pPr>
            <a:r>
              <a:rPr sz="2700" spc="-5" dirty="0">
                <a:latin typeface="Garamond"/>
                <a:cs typeface="Garamond"/>
              </a:rPr>
              <a:t>paid</a:t>
            </a:r>
            <a:r>
              <a:rPr sz="2700" spc="-95" dirty="0">
                <a:latin typeface="Garamond"/>
                <a:cs typeface="Garamond"/>
              </a:rPr>
              <a:t> </a:t>
            </a:r>
            <a:r>
              <a:rPr sz="2700" spc="-10" dirty="0">
                <a:latin typeface="Garamond"/>
                <a:cs typeface="Garamond"/>
              </a:rPr>
              <a:t>taxes)</a:t>
            </a:r>
            <a:endParaRPr sz="2700">
              <a:latin typeface="Garamond"/>
              <a:cs typeface="Garamond"/>
            </a:endParaRPr>
          </a:p>
          <a:p>
            <a:pPr marL="675640" indent="-320675">
              <a:lnSpc>
                <a:spcPct val="100000"/>
              </a:lnSpc>
              <a:spcBef>
                <a:spcPts val="1300"/>
              </a:spcBef>
              <a:buAutoNum type="arabicPeriod" startAt="3"/>
              <a:tabLst>
                <a:tab pos="676275" algn="l"/>
              </a:tabLst>
            </a:pPr>
            <a:r>
              <a:rPr sz="2700" spc="-10" dirty="0">
                <a:latin typeface="Garamond"/>
                <a:cs typeface="Garamond"/>
              </a:rPr>
              <a:t>Religious </a:t>
            </a:r>
            <a:r>
              <a:rPr sz="2700" dirty="0">
                <a:latin typeface="Garamond"/>
                <a:cs typeface="Garamond"/>
              </a:rPr>
              <a:t>dissenters </a:t>
            </a:r>
            <a:r>
              <a:rPr sz="2700" spc="-10" dirty="0">
                <a:latin typeface="Garamond"/>
                <a:cs typeface="Garamond"/>
              </a:rPr>
              <a:t>were </a:t>
            </a:r>
            <a:r>
              <a:rPr sz="2700" spc="-5" dirty="0">
                <a:latin typeface="Garamond"/>
                <a:cs typeface="Garamond"/>
              </a:rPr>
              <a:t>often</a:t>
            </a:r>
            <a:r>
              <a:rPr sz="2700" spc="-85" dirty="0">
                <a:latin typeface="Garamond"/>
                <a:cs typeface="Garamond"/>
              </a:rPr>
              <a:t> </a:t>
            </a:r>
            <a:r>
              <a:rPr sz="2700" spc="-5" dirty="0">
                <a:latin typeface="Garamond"/>
                <a:cs typeface="Garamond"/>
              </a:rPr>
              <a:t>punished</a:t>
            </a:r>
            <a:endParaRPr sz="27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700" b="1" spc="-5" dirty="0">
                <a:latin typeface="Garamond"/>
                <a:cs typeface="Garamond"/>
              </a:rPr>
              <a:t>(NE became the </a:t>
            </a:r>
            <a:r>
              <a:rPr sz="2700" b="1" dirty="0">
                <a:latin typeface="Garamond"/>
                <a:cs typeface="Garamond"/>
              </a:rPr>
              <a:t>least</a:t>
            </a:r>
            <a:r>
              <a:rPr sz="2700" b="1" spc="-80" dirty="0">
                <a:latin typeface="Garamond"/>
                <a:cs typeface="Garamond"/>
              </a:rPr>
              <a:t> </a:t>
            </a:r>
            <a:r>
              <a:rPr sz="2700" b="1" spc="-5" dirty="0">
                <a:latin typeface="Garamond"/>
                <a:cs typeface="Garamond"/>
              </a:rPr>
              <a:t>tolerant!)</a:t>
            </a:r>
            <a:endParaRPr sz="27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37247" y="3960876"/>
            <a:ext cx="2206752" cy="2569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4191000"/>
            <a:ext cx="6324600" cy="708025"/>
          </a:xfrm>
          <a:custGeom>
            <a:avLst/>
            <a:gdLst/>
            <a:ahLst/>
            <a:cxnLst/>
            <a:rect l="l" t="t" r="r" b="b"/>
            <a:pathLst>
              <a:path w="6324600" h="708025">
                <a:moveTo>
                  <a:pt x="0" y="708025"/>
                </a:moveTo>
                <a:lnTo>
                  <a:pt x="6324600" y="708025"/>
                </a:lnTo>
                <a:lnTo>
                  <a:pt x="6324600" y="0"/>
                </a:lnTo>
                <a:lnTo>
                  <a:pt x="0" y="0"/>
                </a:lnTo>
                <a:lnTo>
                  <a:pt x="0" y="708025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73604" y="4203649"/>
            <a:ext cx="594042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Garamond"/>
                <a:cs typeface="Garamond"/>
              </a:rPr>
              <a:t>In Puritan </a:t>
            </a:r>
            <a:r>
              <a:rPr sz="2000" spc="-10" dirty="0">
                <a:latin typeface="Garamond"/>
                <a:cs typeface="Garamond"/>
              </a:rPr>
              <a:t>Massachusetts, </a:t>
            </a:r>
            <a:r>
              <a:rPr sz="2000" dirty="0">
                <a:latin typeface="Garamond"/>
                <a:cs typeface="Garamond"/>
              </a:rPr>
              <a:t>religious nonconformists</a:t>
            </a:r>
            <a:r>
              <a:rPr sz="2000" spc="5" dirty="0">
                <a:latin typeface="Garamond"/>
                <a:cs typeface="Garamond"/>
              </a:rPr>
              <a:t> </a:t>
            </a:r>
            <a:r>
              <a:rPr sz="2000" dirty="0">
                <a:latin typeface="Garamond"/>
                <a:cs typeface="Garamond"/>
              </a:rPr>
              <a:t>suffered</a:t>
            </a:r>
            <a:endParaRPr sz="200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latin typeface="Garamond"/>
                <a:cs typeface="Garamond"/>
              </a:rPr>
              <a:t>this fate—and </a:t>
            </a:r>
            <a:r>
              <a:rPr sz="2000" spc="-10" dirty="0">
                <a:latin typeface="Garamond"/>
                <a:cs typeface="Garamond"/>
              </a:rPr>
              <a:t>much</a:t>
            </a:r>
            <a:r>
              <a:rPr sz="2000" spc="-135" dirty="0">
                <a:latin typeface="Garamond"/>
                <a:cs typeface="Garamond"/>
              </a:rPr>
              <a:t> </a:t>
            </a:r>
            <a:r>
              <a:rPr sz="2000" spc="-15" dirty="0">
                <a:latin typeface="Garamond"/>
                <a:cs typeface="Garamond"/>
              </a:rPr>
              <a:t>worse.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2475" y="1293875"/>
            <a:ext cx="7621524" cy="2790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4944" y="1862454"/>
            <a:ext cx="7582534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What political </a:t>
            </a:r>
            <a:r>
              <a:rPr sz="3200" spc="-5" dirty="0"/>
              <a:t>and </a:t>
            </a:r>
            <a:r>
              <a:rPr sz="3200" spc="-10" dirty="0"/>
              <a:t>religious </a:t>
            </a:r>
            <a:r>
              <a:rPr sz="3200" spc="-5" dirty="0"/>
              <a:t>circumstances </a:t>
            </a:r>
            <a:r>
              <a:rPr sz="3200" dirty="0"/>
              <a:t>in  </a:t>
            </a:r>
            <a:r>
              <a:rPr sz="3200" spc="-5" dirty="0"/>
              <a:t>England </a:t>
            </a:r>
            <a:r>
              <a:rPr sz="3200" dirty="0"/>
              <a:t>led </a:t>
            </a:r>
            <a:r>
              <a:rPr sz="3200" spc="-15" dirty="0"/>
              <a:t>to </a:t>
            </a:r>
            <a:r>
              <a:rPr sz="3200" dirty="0"/>
              <a:t>the </a:t>
            </a:r>
            <a:r>
              <a:rPr sz="3200" spc="-10" dirty="0"/>
              <a:t>formation </a:t>
            </a:r>
            <a:r>
              <a:rPr sz="3200" spc="-5" dirty="0"/>
              <a:t>and</a:t>
            </a:r>
            <a:r>
              <a:rPr sz="3200" spc="-85" dirty="0"/>
              <a:t> </a:t>
            </a:r>
            <a:r>
              <a:rPr sz="3200" spc="-5" dirty="0"/>
              <a:t>development  </a:t>
            </a:r>
            <a:r>
              <a:rPr sz="3200" dirty="0"/>
              <a:t>of </a:t>
            </a:r>
            <a:r>
              <a:rPr sz="3200" spc="-20" dirty="0"/>
              <a:t>New</a:t>
            </a:r>
            <a:r>
              <a:rPr sz="3200" spc="-105" dirty="0"/>
              <a:t> </a:t>
            </a:r>
            <a:r>
              <a:rPr sz="3200" spc="-5" dirty="0"/>
              <a:t>England?</a:t>
            </a:r>
            <a:endParaRPr sz="3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8817" y="8077"/>
            <a:ext cx="622109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Calibri"/>
                <a:cs typeface="Calibri"/>
              </a:rPr>
              <a:t>C. </a:t>
            </a:r>
            <a:r>
              <a:rPr sz="2600" spc="-10" dirty="0">
                <a:latin typeface="Calibri"/>
                <a:cs typeface="Calibri"/>
              </a:rPr>
              <a:t>Church </a:t>
            </a:r>
            <a:r>
              <a:rPr sz="2600" spc="-5" dirty="0">
                <a:latin typeface="Calibri"/>
                <a:cs typeface="Calibri"/>
              </a:rPr>
              <a:t>leadership </a:t>
            </a:r>
            <a:r>
              <a:rPr sz="2600" spc="-10" dirty="0">
                <a:latin typeface="Calibri"/>
                <a:cs typeface="Calibri"/>
              </a:rPr>
              <a:t>(experienced</a:t>
            </a:r>
            <a:r>
              <a:rPr sz="2600" spc="-114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conversion)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3098" y="535940"/>
            <a:ext cx="6825615" cy="35534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6515" marR="151130" indent="329565">
              <a:lnSpc>
                <a:spcPts val="2500"/>
              </a:lnSpc>
              <a:spcBef>
                <a:spcPts val="700"/>
              </a:spcBef>
              <a:buFont typeface="Calibri"/>
              <a:buAutoNum type="arabicPeriod"/>
              <a:tabLst>
                <a:tab pos="784860" algn="l"/>
                <a:tab pos="785495" algn="l"/>
              </a:tabLst>
            </a:pPr>
            <a:r>
              <a:rPr sz="2600" b="1" spc="-5" dirty="0">
                <a:latin typeface="Calibri"/>
                <a:cs typeface="Calibri"/>
              </a:rPr>
              <a:t>John </a:t>
            </a:r>
            <a:r>
              <a:rPr sz="2600" b="1" spc="-15" dirty="0">
                <a:latin typeface="Calibri"/>
                <a:cs typeface="Calibri"/>
              </a:rPr>
              <a:t>Cotton </a:t>
            </a:r>
            <a:r>
              <a:rPr sz="2600" spc="-15" dirty="0">
                <a:latin typeface="Calibri"/>
                <a:cs typeface="Calibri"/>
              </a:rPr>
              <a:t>(defends </a:t>
            </a:r>
            <a:r>
              <a:rPr sz="2600" spc="-20" dirty="0">
                <a:latin typeface="Calibri"/>
                <a:cs typeface="Calibri"/>
              </a:rPr>
              <a:t>govt’s </a:t>
            </a:r>
            <a:r>
              <a:rPr sz="2600" spc="-5" dirty="0">
                <a:latin typeface="Calibri"/>
                <a:cs typeface="Calibri"/>
              </a:rPr>
              <a:t>duty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spc="-20" dirty="0">
                <a:latin typeface="Calibri"/>
                <a:cs typeface="Calibri"/>
              </a:rPr>
              <a:t>enforce  </a:t>
            </a:r>
            <a:r>
              <a:rPr sz="2600" spc="-5" dirty="0">
                <a:latin typeface="Calibri"/>
                <a:cs typeface="Calibri"/>
              </a:rPr>
              <a:t>religion but </a:t>
            </a:r>
            <a:r>
              <a:rPr sz="2600" spc="-15" dirty="0">
                <a:latin typeface="Calibri"/>
                <a:cs typeface="Calibri"/>
              </a:rPr>
              <a:t>advocated </a:t>
            </a:r>
            <a:r>
              <a:rPr sz="2600" dirty="0">
                <a:latin typeface="Calibri"/>
                <a:cs typeface="Calibri"/>
              </a:rPr>
              <a:t>a civil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government)</a:t>
            </a:r>
            <a:endParaRPr sz="2600">
              <a:latin typeface="Calibri"/>
              <a:cs typeface="Calibri"/>
            </a:endParaRPr>
          </a:p>
          <a:p>
            <a:pPr marL="1001394" marR="4213860" indent="-615315">
              <a:lnSpc>
                <a:spcPct val="80000"/>
              </a:lnSpc>
              <a:spcBef>
                <a:spcPts val="1575"/>
              </a:spcBef>
              <a:buAutoNum type="arabicPeriod"/>
              <a:tabLst>
                <a:tab pos="785495" algn="l"/>
                <a:tab pos="786130" algn="l"/>
              </a:tabLst>
            </a:pPr>
            <a:r>
              <a:rPr sz="2600" spc="-10" dirty="0">
                <a:latin typeface="Calibri"/>
                <a:cs typeface="Calibri"/>
              </a:rPr>
              <a:t>Clergy barred  from</a:t>
            </a:r>
            <a:r>
              <a:rPr sz="2600" spc="-114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formal</a:t>
            </a:r>
            <a:endParaRPr sz="2600">
              <a:latin typeface="Calibri"/>
              <a:cs typeface="Calibri"/>
            </a:endParaRPr>
          </a:p>
          <a:p>
            <a:pPr marL="628015" marR="1207770" indent="373380">
              <a:lnSpc>
                <a:spcPct val="80000"/>
              </a:lnSpc>
            </a:pPr>
            <a:r>
              <a:rPr sz="2600" spc="-5" dirty="0">
                <a:latin typeface="Calibri"/>
                <a:cs typeface="Calibri"/>
              </a:rPr>
              <a:t>political </a:t>
            </a:r>
            <a:r>
              <a:rPr sz="2600" spc="-10" dirty="0">
                <a:latin typeface="Calibri"/>
                <a:cs typeface="Calibri"/>
              </a:rPr>
              <a:t>office: </a:t>
            </a:r>
            <a:r>
              <a:rPr sz="2600" spc="-5" dirty="0">
                <a:latin typeface="Calibri"/>
                <a:cs typeface="Calibri"/>
              </a:rPr>
              <a:t>(sep. of church and  </a:t>
            </a:r>
            <a:r>
              <a:rPr sz="2600" spc="-15" dirty="0">
                <a:latin typeface="Calibri"/>
                <a:cs typeface="Calibri"/>
              </a:rPr>
              <a:t>state!)</a:t>
            </a:r>
            <a:endParaRPr sz="2600">
              <a:latin typeface="Calibri"/>
              <a:cs typeface="Calibri"/>
            </a:endParaRPr>
          </a:p>
          <a:p>
            <a:pPr marL="382905" indent="-326390">
              <a:lnSpc>
                <a:spcPts val="2810"/>
              </a:lnSpc>
              <a:spcBef>
                <a:spcPts val="940"/>
              </a:spcBef>
              <a:buFont typeface="Calibri"/>
              <a:buAutoNum type="arabicPeriod" startAt="3"/>
              <a:tabLst>
                <a:tab pos="383540" algn="l"/>
              </a:tabLst>
            </a:pPr>
            <a:r>
              <a:rPr sz="2600" b="1" spc="-10" dirty="0">
                <a:latin typeface="Calibri"/>
                <a:cs typeface="Calibri"/>
              </a:rPr>
              <a:t>Cambridge Platform </a:t>
            </a:r>
            <a:r>
              <a:rPr sz="2600" b="1" dirty="0">
                <a:latin typeface="Calibri"/>
                <a:cs typeface="Calibri"/>
              </a:rPr>
              <a:t>(1648)-</a:t>
            </a:r>
            <a:r>
              <a:rPr sz="2600" dirty="0">
                <a:latin typeface="Calibri"/>
                <a:cs typeface="Calibri"/>
              </a:rPr>
              <a:t>MBC, </a:t>
            </a:r>
            <a:r>
              <a:rPr sz="2600" spc="-5" dirty="0">
                <a:latin typeface="Calibri"/>
                <a:cs typeface="Calibri"/>
              </a:rPr>
              <a:t>Plymouth,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85" dirty="0">
                <a:latin typeface="Calibri"/>
                <a:cs typeface="Calibri"/>
              </a:rPr>
              <a:t>CT,</a:t>
            </a:r>
            <a:endParaRPr sz="2600">
              <a:latin typeface="Calibri"/>
              <a:cs typeface="Calibri"/>
            </a:endParaRPr>
          </a:p>
          <a:p>
            <a:pPr marL="56515">
              <a:lnSpc>
                <a:spcPts val="2810"/>
              </a:lnSpc>
            </a:pPr>
            <a:r>
              <a:rPr sz="2600" spc="-5" dirty="0">
                <a:latin typeface="Calibri"/>
                <a:cs typeface="Calibri"/>
              </a:rPr>
              <a:t>New </a:t>
            </a:r>
            <a:r>
              <a:rPr sz="2600" spc="-15" dirty="0">
                <a:latin typeface="Calibri"/>
                <a:cs typeface="Calibri"/>
              </a:rPr>
              <a:t>Haven </a:t>
            </a:r>
            <a:r>
              <a:rPr sz="2600" spc="-10" dirty="0">
                <a:latin typeface="Calibri"/>
                <a:cs typeface="Calibri"/>
              </a:rPr>
              <a:t>(more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uniform)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  <a:tabLst>
                <a:tab pos="440690" algn="l"/>
              </a:tabLst>
            </a:pPr>
            <a:r>
              <a:rPr sz="2600" spc="-30" dirty="0">
                <a:latin typeface="Calibri"/>
                <a:cs typeface="Calibri"/>
              </a:rPr>
              <a:t>D.	</a:t>
            </a:r>
            <a:r>
              <a:rPr sz="2600" spc="-15" dirty="0">
                <a:latin typeface="Calibri"/>
                <a:cs typeface="Calibri"/>
              </a:rPr>
              <a:t>Representative </a:t>
            </a:r>
            <a:r>
              <a:rPr sz="2600" spc="-5" dirty="0">
                <a:latin typeface="Calibri"/>
                <a:cs typeface="Calibri"/>
              </a:rPr>
              <a:t>assembly </a:t>
            </a:r>
            <a:r>
              <a:rPr sz="2600" spc="-15" dirty="0">
                <a:latin typeface="Calibri"/>
                <a:cs typeface="Calibri"/>
              </a:rPr>
              <a:t>formed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1634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97140" y="1522475"/>
            <a:ext cx="1546859" cy="1918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994" y="151587"/>
            <a:ext cx="55403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71500" algn="l"/>
              </a:tabLst>
            </a:pPr>
            <a:r>
              <a:rPr sz="3200" dirty="0">
                <a:latin typeface="Garamond"/>
                <a:cs typeface="Garamond"/>
              </a:rPr>
              <a:t>E.	</a:t>
            </a:r>
            <a:r>
              <a:rPr sz="3200" b="1" spc="10" dirty="0">
                <a:latin typeface="Garamond"/>
                <a:cs typeface="Garamond"/>
              </a:rPr>
              <a:t>Early </a:t>
            </a:r>
            <a:r>
              <a:rPr sz="3200" b="1" spc="-5" dirty="0">
                <a:latin typeface="Garamond"/>
                <a:cs typeface="Garamond"/>
              </a:rPr>
              <a:t>dissension </a:t>
            </a:r>
            <a:r>
              <a:rPr sz="3200" b="1" dirty="0">
                <a:latin typeface="Garamond"/>
                <a:cs typeface="Garamond"/>
              </a:rPr>
              <a:t>in </a:t>
            </a:r>
            <a:r>
              <a:rPr sz="3200" b="1" spc="-5" dirty="0">
                <a:latin typeface="Garamond"/>
                <a:cs typeface="Garamond"/>
              </a:rPr>
              <a:t>the</a:t>
            </a:r>
            <a:r>
              <a:rPr sz="3200" b="1" spc="-65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MBC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994" y="640054"/>
            <a:ext cx="7252970" cy="3928745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1308100" indent="-381000">
              <a:lnSpc>
                <a:spcPct val="100000"/>
              </a:lnSpc>
              <a:spcBef>
                <a:spcPts val="2020"/>
              </a:spcBef>
              <a:buFont typeface="Garamond"/>
              <a:buAutoNum type="arabicPeriod"/>
              <a:tabLst>
                <a:tab pos="1308100" algn="l"/>
              </a:tabLst>
            </a:pPr>
            <a:r>
              <a:rPr sz="3200" b="1" spc="-5" dirty="0">
                <a:latin typeface="Garamond"/>
                <a:cs typeface="Garamond"/>
              </a:rPr>
              <a:t>Quakers</a:t>
            </a:r>
            <a:r>
              <a:rPr sz="3200" b="1" spc="-1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(persecuted)</a:t>
            </a:r>
            <a:endParaRPr sz="3200">
              <a:latin typeface="Garamond"/>
              <a:cs typeface="Garamond"/>
            </a:endParaRPr>
          </a:p>
          <a:p>
            <a:pPr marL="1308100" indent="-381000">
              <a:lnSpc>
                <a:spcPct val="100000"/>
              </a:lnSpc>
              <a:spcBef>
                <a:spcPts val="1920"/>
              </a:spcBef>
              <a:buFont typeface="Garamond"/>
              <a:buAutoNum type="arabicPeriod"/>
              <a:tabLst>
                <a:tab pos="1308100" algn="l"/>
              </a:tabLst>
            </a:pPr>
            <a:r>
              <a:rPr sz="3200" b="1" spc="-5" dirty="0">
                <a:latin typeface="Garamond"/>
                <a:cs typeface="Garamond"/>
              </a:rPr>
              <a:t>Anne</a:t>
            </a:r>
            <a:r>
              <a:rPr sz="3200" b="1" spc="-70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Hutchinson</a:t>
            </a:r>
            <a:endParaRPr sz="3200">
              <a:latin typeface="Garamond"/>
              <a:cs typeface="Garamond"/>
            </a:endParaRPr>
          </a:p>
          <a:p>
            <a:pPr marL="12700" marR="5080">
              <a:lnSpc>
                <a:spcPct val="100000"/>
              </a:lnSpc>
              <a:spcBef>
                <a:spcPts val="1920"/>
              </a:spcBef>
            </a:pPr>
            <a:r>
              <a:rPr sz="3200" spc="-5" dirty="0">
                <a:latin typeface="Garamond"/>
                <a:cs typeface="Garamond"/>
              </a:rPr>
              <a:t>•</a:t>
            </a:r>
            <a:r>
              <a:rPr sz="3200" b="1" spc="-5" dirty="0">
                <a:latin typeface="Garamond"/>
                <a:cs typeface="Garamond"/>
              </a:rPr>
              <a:t>antinomianism </a:t>
            </a:r>
            <a:r>
              <a:rPr sz="3200" b="1" dirty="0">
                <a:latin typeface="Garamond"/>
                <a:cs typeface="Garamond"/>
              </a:rPr>
              <a:t>(</a:t>
            </a:r>
            <a:r>
              <a:rPr sz="3200" dirty="0">
                <a:latin typeface="Garamond"/>
                <a:cs typeface="Garamond"/>
              </a:rPr>
              <a:t>declared that faith </a:t>
            </a:r>
            <a:r>
              <a:rPr sz="3200" spc="-15" dirty="0">
                <a:latin typeface="Garamond"/>
                <a:cs typeface="Garamond"/>
              </a:rPr>
              <a:t>alone,  </a:t>
            </a:r>
            <a:r>
              <a:rPr sz="3200" spc="-5" dirty="0">
                <a:latin typeface="Garamond"/>
                <a:cs typeface="Garamond"/>
              </a:rPr>
              <a:t>not obedience </a:t>
            </a:r>
            <a:r>
              <a:rPr sz="3200" dirty="0">
                <a:latin typeface="Garamond"/>
                <a:cs typeface="Garamond"/>
              </a:rPr>
              <a:t>to </a:t>
            </a:r>
            <a:r>
              <a:rPr sz="3200" spc="-5" dirty="0">
                <a:latin typeface="Garamond"/>
                <a:cs typeface="Garamond"/>
              </a:rPr>
              <a:t>religious </a:t>
            </a:r>
            <a:r>
              <a:rPr sz="3200" spc="-20" dirty="0">
                <a:latin typeface="Garamond"/>
                <a:cs typeface="Garamond"/>
              </a:rPr>
              <a:t>law </a:t>
            </a:r>
            <a:r>
              <a:rPr sz="3200" spc="-5" dirty="0">
                <a:latin typeface="Garamond"/>
                <a:cs typeface="Garamond"/>
              </a:rPr>
              <a:t>is </a:t>
            </a:r>
            <a:r>
              <a:rPr sz="3200" spc="0" dirty="0">
                <a:latin typeface="Garamond"/>
                <a:cs typeface="Garamond"/>
              </a:rPr>
              <a:t>necessary </a:t>
            </a:r>
            <a:r>
              <a:rPr sz="3200" dirty="0">
                <a:latin typeface="Garamond"/>
                <a:cs typeface="Garamond"/>
              </a:rPr>
              <a:t>for  </a:t>
            </a:r>
            <a:r>
              <a:rPr sz="3200" spc="-15" dirty="0">
                <a:latin typeface="Garamond"/>
                <a:cs typeface="Garamond"/>
              </a:rPr>
              <a:t>salvation)</a:t>
            </a:r>
            <a:endParaRPr sz="32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3200" spc="-5" dirty="0">
                <a:latin typeface="Garamond"/>
                <a:cs typeface="Garamond"/>
              </a:rPr>
              <a:t>•Banished and </a:t>
            </a:r>
            <a:r>
              <a:rPr sz="3200" dirty="0">
                <a:latin typeface="Garamond"/>
                <a:cs typeface="Garamond"/>
              </a:rPr>
              <a:t>set </a:t>
            </a:r>
            <a:r>
              <a:rPr sz="3200" spc="-5" dirty="0">
                <a:latin typeface="Garamond"/>
                <a:cs typeface="Garamond"/>
              </a:rPr>
              <a:t>out </a:t>
            </a:r>
            <a:r>
              <a:rPr sz="3200" dirty="0">
                <a:latin typeface="Garamond"/>
                <a:cs typeface="Garamond"/>
              </a:rPr>
              <a:t>to R.</a:t>
            </a:r>
            <a:r>
              <a:rPr sz="3200" spc="-1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I.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32676" y="4067554"/>
            <a:ext cx="1866900" cy="2790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4094" y="2005710"/>
            <a:ext cx="7033259" cy="11226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469900" marR="5080" indent="-457200">
              <a:lnSpc>
                <a:spcPts val="2880"/>
              </a:lnSpc>
              <a:spcBef>
                <a:spcPts val="195"/>
              </a:spcBef>
              <a:tabLst>
                <a:tab pos="469265" algn="l"/>
              </a:tabLst>
            </a:pPr>
            <a:r>
              <a:rPr sz="2850" spc="5" dirty="0">
                <a:latin typeface="Garamond"/>
                <a:cs typeface="Garamond"/>
              </a:rPr>
              <a:t>1.	</a:t>
            </a:r>
            <a:r>
              <a:rPr sz="2400" spc="-10" dirty="0">
                <a:latin typeface="Garamond"/>
                <a:cs typeface="Garamond"/>
              </a:rPr>
              <a:t>Complete </a:t>
            </a:r>
            <a:r>
              <a:rPr sz="2400" spc="-5" dirty="0">
                <a:latin typeface="Garamond"/>
                <a:cs typeface="Garamond"/>
              </a:rPr>
              <a:t>religious freedom </a:t>
            </a:r>
            <a:r>
              <a:rPr sz="2400" spc="-15" dirty="0">
                <a:latin typeface="Garamond"/>
                <a:cs typeface="Garamond"/>
              </a:rPr>
              <a:t>develops, </a:t>
            </a:r>
            <a:r>
              <a:rPr sz="2400" spc="-5" dirty="0">
                <a:latin typeface="Garamond"/>
                <a:cs typeface="Garamond"/>
              </a:rPr>
              <a:t>in</a:t>
            </a:r>
            <a:r>
              <a:rPr sz="2400" spc="60" dirty="0">
                <a:latin typeface="Garamond"/>
                <a:cs typeface="Garamond"/>
              </a:rPr>
              <a:t> </a:t>
            </a:r>
            <a:r>
              <a:rPr sz="2400" spc="0" dirty="0">
                <a:latin typeface="Garamond"/>
                <a:cs typeface="Garamond"/>
              </a:rPr>
              <a:t>part,</a:t>
            </a:r>
            <a:r>
              <a:rPr sz="2400" spc="5" dirty="0">
                <a:latin typeface="Garamond"/>
                <a:cs typeface="Garamond"/>
              </a:rPr>
              <a:t> </a:t>
            </a:r>
            <a:r>
              <a:rPr sz="2400" spc="-10" dirty="0">
                <a:latin typeface="Garamond"/>
                <a:cs typeface="Garamond"/>
              </a:rPr>
              <a:t>because </a:t>
            </a:r>
            <a:r>
              <a:rPr sz="2400" spc="-5" dirty="0">
                <a:latin typeface="Garamond"/>
                <a:cs typeface="Garamond"/>
              </a:rPr>
              <a:t> leaders </a:t>
            </a:r>
            <a:r>
              <a:rPr sz="2400" spc="-25" dirty="0">
                <a:latin typeface="Garamond"/>
                <a:cs typeface="Garamond"/>
              </a:rPr>
              <a:t>have </a:t>
            </a:r>
            <a:r>
              <a:rPr sz="2400" dirty="0">
                <a:latin typeface="Garamond"/>
                <a:cs typeface="Garamond"/>
              </a:rPr>
              <a:t>the desire </a:t>
            </a:r>
            <a:r>
              <a:rPr sz="2400" spc="-5" dirty="0">
                <a:latin typeface="Garamond"/>
                <a:cs typeface="Garamond"/>
              </a:rPr>
              <a:t>to </a:t>
            </a:r>
            <a:r>
              <a:rPr sz="2400" spc="-10" dirty="0">
                <a:latin typeface="Garamond"/>
                <a:cs typeface="Garamond"/>
              </a:rPr>
              <a:t>protect </a:t>
            </a:r>
            <a:r>
              <a:rPr sz="2400" dirty="0">
                <a:latin typeface="Garamond"/>
                <a:cs typeface="Garamond"/>
              </a:rPr>
              <a:t>their </a:t>
            </a:r>
            <a:r>
              <a:rPr sz="2400" spc="-10" dirty="0">
                <a:latin typeface="Garamond"/>
                <a:cs typeface="Garamond"/>
              </a:rPr>
              <a:t>philosophy </a:t>
            </a:r>
            <a:r>
              <a:rPr sz="2400" spc="-5" dirty="0">
                <a:latin typeface="Garamond"/>
                <a:cs typeface="Garamond"/>
              </a:rPr>
              <a:t>from  </a:t>
            </a:r>
            <a:r>
              <a:rPr sz="2400" dirty="0">
                <a:latin typeface="Garamond"/>
                <a:cs typeface="Garamond"/>
              </a:rPr>
              <a:t>the</a:t>
            </a:r>
            <a:r>
              <a:rPr sz="2400" spc="-90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state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094" y="3184525"/>
            <a:ext cx="7252970" cy="287083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450"/>
              </a:spcBef>
              <a:buSzPct val="118750"/>
              <a:buAutoNum type="arabicPeriod" startAt="2"/>
              <a:tabLst>
                <a:tab pos="469265" algn="l"/>
                <a:tab pos="469900" algn="l"/>
              </a:tabLst>
            </a:pPr>
            <a:r>
              <a:rPr sz="2400" spc="-5" dirty="0">
                <a:latin typeface="Garamond"/>
                <a:cs typeface="Garamond"/>
              </a:rPr>
              <a:t>Guarantee of  freedom </a:t>
            </a:r>
            <a:r>
              <a:rPr sz="2400" spc="-10" dirty="0">
                <a:latin typeface="Garamond"/>
                <a:cs typeface="Garamond"/>
              </a:rPr>
              <a:t>written </a:t>
            </a:r>
            <a:r>
              <a:rPr sz="2400" spc="-5" dirty="0">
                <a:latin typeface="Garamond"/>
                <a:cs typeface="Garamond"/>
              </a:rPr>
              <a:t>into</a:t>
            </a:r>
            <a:r>
              <a:rPr sz="2400" spc="-225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charter</a:t>
            </a:r>
            <a:endParaRPr sz="2400">
              <a:latin typeface="Garamond"/>
              <a:cs typeface="Garamond"/>
            </a:endParaRPr>
          </a:p>
          <a:p>
            <a:pPr marL="469900" indent="-457200">
              <a:lnSpc>
                <a:spcPct val="100000"/>
              </a:lnSpc>
              <a:spcBef>
                <a:spcPts val="900"/>
              </a:spcBef>
              <a:buSzPct val="118750"/>
              <a:buAutoNum type="arabicPeriod" startAt="2"/>
              <a:tabLst>
                <a:tab pos="469265" algn="l"/>
                <a:tab pos="469900" algn="l"/>
              </a:tabLst>
            </a:pPr>
            <a:r>
              <a:rPr sz="2400" spc="-5" dirty="0">
                <a:latin typeface="Garamond"/>
                <a:cs typeface="Garamond"/>
              </a:rPr>
              <a:t>Almost complete </a:t>
            </a:r>
            <a:r>
              <a:rPr sz="2400" dirty="0">
                <a:latin typeface="Garamond"/>
                <a:cs typeface="Garamond"/>
              </a:rPr>
              <a:t>white male suffrage </a:t>
            </a:r>
            <a:r>
              <a:rPr sz="2400" spc="-5" dirty="0">
                <a:latin typeface="Garamond"/>
                <a:cs typeface="Garamond"/>
              </a:rPr>
              <a:t>(mentioned</a:t>
            </a:r>
            <a:r>
              <a:rPr sz="2400" spc="-50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before)</a:t>
            </a:r>
            <a:endParaRPr sz="2400">
              <a:latin typeface="Garamond"/>
              <a:cs typeface="Garamond"/>
            </a:endParaRPr>
          </a:p>
          <a:p>
            <a:pPr marL="469900" indent="-457200">
              <a:lnSpc>
                <a:spcPct val="100000"/>
              </a:lnSpc>
              <a:spcBef>
                <a:spcPts val="900"/>
              </a:spcBef>
              <a:buSzPct val="118750"/>
              <a:buAutoNum type="arabicPeriod" startAt="2"/>
              <a:tabLst>
                <a:tab pos="469265" algn="l"/>
                <a:tab pos="469900" algn="l"/>
              </a:tabLst>
            </a:pPr>
            <a:r>
              <a:rPr sz="2400" spc="-5" dirty="0">
                <a:latin typeface="Garamond"/>
                <a:cs typeface="Garamond"/>
              </a:rPr>
              <a:t>Other colonies refer </a:t>
            </a:r>
            <a:r>
              <a:rPr sz="2400" dirty="0">
                <a:latin typeface="Garamond"/>
                <a:cs typeface="Garamond"/>
              </a:rPr>
              <a:t>to R.I. </a:t>
            </a:r>
            <a:r>
              <a:rPr sz="2400" spc="-5" dirty="0">
                <a:latin typeface="Garamond"/>
                <a:cs typeface="Garamond"/>
              </a:rPr>
              <a:t>as </a:t>
            </a:r>
            <a:r>
              <a:rPr sz="2400" spc="-15" dirty="0">
                <a:latin typeface="Garamond"/>
                <a:cs typeface="Garamond"/>
              </a:rPr>
              <a:t>Rogues </a:t>
            </a:r>
            <a:r>
              <a:rPr sz="2400" spc="-5" dirty="0">
                <a:latin typeface="Garamond"/>
                <a:cs typeface="Garamond"/>
              </a:rPr>
              <a:t>Island </a:t>
            </a:r>
            <a:r>
              <a:rPr sz="2400" dirty="0">
                <a:latin typeface="Garamond"/>
                <a:cs typeface="Garamond"/>
              </a:rPr>
              <a:t>– </a:t>
            </a:r>
            <a:r>
              <a:rPr sz="2400" spc="-5" dirty="0">
                <a:latin typeface="Garamond"/>
                <a:cs typeface="Garamond"/>
              </a:rPr>
              <a:t>that</a:t>
            </a:r>
            <a:r>
              <a:rPr sz="2400" spc="30" dirty="0">
                <a:latin typeface="Garamond"/>
                <a:cs typeface="Garamond"/>
              </a:rPr>
              <a:t> </a:t>
            </a:r>
            <a:r>
              <a:rPr sz="2400" spc="-10" dirty="0">
                <a:latin typeface="Garamond"/>
                <a:cs typeface="Garamond"/>
              </a:rPr>
              <a:t>sewer</a:t>
            </a:r>
            <a:endParaRPr sz="2400">
              <a:latin typeface="Garamond"/>
              <a:cs typeface="Garamond"/>
            </a:endParaRPr>
          </a:p>
          <a:p>
            <a:pPr marL="469900" marR="222885" indent="-457200">
              <a:lnSpc>
                <a:spcPts val="2880"/>
              </a:lnSpc>
              <a:spcBef>
                <a:spcPts val="1440"/>
              </a:spcBef>
              <a:buSzPct val="118750"/>
              <a:buAutoNum type="arabicPeriod" startAt="2"/>
              <a:tabLst>
                <a:tab pos="469265" algn="l"/>
                <a:tab pos="469900" algn="l"/>
              </a:tabLst>
            </a:pPr>
            <a:r>
              <a:rPr sz="2400" spc="-10" dirty="0">
                <a:latin typeface="Garamond"/>
                <a:cs typeface="Garamond"/>
              </a:rPr>
              <a:t>Hutchinson </a:t>
            </a:r>
            <a:r>
              <a:rPr sz="2400" spc="-5" dirty="0">
                <a:latin typeface="Garamond"/>
                <a:cs typeface="Garamond"/>
              </a:rPr>
              <a:t>later </a:t>
            </a:r>
            <a:r>
              <a:rPr sz="2400" dirty="0">
                <a:latin typeface="Garamond"/>
                <a:cs typeface="Garamond"/>
              </a:rPr>
              <a:t>killed </a:t>
            </a:r>
            <a:r>
              <a:rPr sz="2400" spc="-5" dirty="0">
                <a:latin typeface="Garamond"/>
                <a:cs typeface="Garamond"/>
              </a:rPr>
              <a:t>in an Indian </a:t>
            </a:r>
            <a:r>
              <a:rPr sz="2400" spc="-15" dirty="0">
                <a:latin typeface="Garamond"/>
                <a:cs typeface="Garamond"/>
              </a:rPr>
              <a:t>attack </a:t>
            </a:r>
            <a:r>
              <a:rPr sz="2400" spc="-5" dirty="0">
                <a:latin typeface="Garamond"/>
                <a:cs typeface="Garamond"/>
              </a:rPr>
              <a:t>in </a:t>
            </a:r>
            <a:r>
              <a:rPr sz="2400" dirty="0">
                <a:latin typeface="Garamond"/>
                <a:cs typeface="Garamond"/>
              </a:rPr>
              <a:t>New </a:t>
            </a:r>
            <a:r>
              <a:rPr sz="2400" spc="-50" dirty="0">
                <a:latin typeface="Garamond"/>
                <a:cs typeface="Garamond"/>
              </a:rPr>
              <a:t>York  </a:t>
            </a:r>
            <a:r>
              <a:rPr sz="2400" i="1" spc="-20" dirty="0">
                <a:latin typeface="Garamond"/>
                <a:cs typeface="Garamond"/>
              </a:rPr>
              <a:t>(John </a:t>
            </a:r>
            <a:r>
              <a:rPr sz="2400" i="1" spc="5" dirty="0">
                <a:latin typeface="Garamond"/>
                <a:cs typeface="Garamond"/>
              </a:rPr>
              <a:t>Winthrop </a:t>
            </a:r>
            <a:r>
              <a:rPr sz="2400" i="1" spc="-5" dirty="0">
                <a:latin typeface="Garamond"/>
                <a:cs typeface="Garamond"/>
              </a:rPr>
              <a:t>said it </a:t>
            </a:r>
            <a:r>
              <a:rPr sz="2400" i="1" spc="-15" dirty="0">
                <a:latin typeface="Garamond"/>
                <a:cs typeface="Garamond"/>
              </a:rPr>
              <a:t>was </a:t>
            </a:r>
            <a:r>
              <a:rPr sz="2400" i="1" dirty="0">
                <a:latin typeface="Garamond"/>
                <a:cs typeface="Garamond"/>
              </a:rPr>
              <a:t>divine retribution for </a:t>
            </a:r>
            <a:r>
              <a:rPr sz="2400" i="1" spc="-5" dirty="0">
                <a:latin typeface="Garamond"/>
                <a:cs typeface="Garamond"/>
              </a:rPr>
              <a:t>her </a:t>
            </a:r>
            <a:r>
              <a:rPr sz="2400" i="1" dirty="0">
                <a:latin typeface="Garamond"/>
                <a:cs typeface="Garamond"/>
              </a:rPr>
              <a:t>false  </a:t>
            </a:r>
            <a:r>
              <a:rPr sz="2400" i="1" spc="-5" dirty="0">
                <a:latin typeface="Garamond"/>
                <a:cs typeface="Garamond"/>
              </a:rPr>
              <a:t>teachings)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40585" y="278384"/>
            <a:ext cx="71799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92375" marR="5080" indent="-248031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latin typeface="Garamond"/>
                <a:cs typeface="Garamond"/>
              </a:rPr>
              <a:t>Question: </a:t>
            </a:r>
            <a:r>
              <a:rPr sz="2200" b="1" spc="-10" dirty="0">
                <a:latin typeface="Garamond"/>
                <a:cs typeface="Garamond"/>
              </a:rPr>
              <a:t>Why might </a:t>
            </a:r>
            <a:r>
              <a:rPr sz="2200" b="1" spc="-15" dirty="0">
                <a:latin typeface="Garamond"/>
                <a:cs typeface="Garamond"/>
              </a:rPr>
              <a:t>Roger </a:t>
            </a:r>
            <a:r>
              <a:rPr sz="2200" b="1" spc="-10" dirty="0">
                <a:latin typeface="Garamond"/>
                <a:cs typeface="Garamond"/>
              </a:rPr>
              <a:t>Williams and </a:t>
            </a:r>
            <a:r>
              <a:rPr sz="2200" b="1" spc="-5" dirty="0">
                <a:latin typeface="Garamond"/>
                <a:cs typeface="Garamond"/>
              </a:rPr>
              <a:t>other exiles desire  religious</a:t>
            </a:r>
            <a:r>
              <a:rPr sz="2200" b="1" spc="-15" dirty="0">
                <a:latin typeface="Garamond"/>
                <a:cs typeface="Garamond"/>
              </a:rPr>
              <a:t> </a:t>
            </a:r>
            <a:r>
              <a:rPr sz="2200" b="1" spc="-5" dirty="0">
                <a:latin typeface="Garamond"/>
                <a:cs typeface="Garamond"/>
              </a:rPr>
              <a:t>freedom?</a:t>
            </a:r>
            <a:endParaRPr sz="2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5589" y="186893"/>
            <a:ext cx="65786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Calibri"/>
                <a:cs typeface="Calibri"/>
              </a:rPr>
              <a:t>The </a:t>
            </a:r>
            <a:r>
              <a:rPr sz="4400" spc="-55" dirty="0">
                <a:latin typeface="Calibri"/>
                <a:cs typeface="Calibri"/>
              </a:rPr>
              <a:t>Trial </a:t>
            </a:r>
            <a:r>
              <a:rPr sz="4400" spc="0" dirty="0">
                <a:latin typeface="Calibri"/>
                <a:cs typeface="Calibri"/>
              </a:rPr>
              <a:t>of </a:t>
            </a:r>
            <a:r>
              <a:rPr sz="4400" dirty="0">
                <a:latin typeface="Calibri"/>
                <a:cs typeface="Calibri"/>
              </a:rPr>
              <a:t>Anne</a:t>
            </a:r>
            <a:r>
              <a:rPr sz="4400" spc="-5" dirty="0">
                <a:latin typeface="Calibri"/>
                <a:cs typeface="Calibri"/>
              </a:rPr>
              <a:t> Hutchinson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6275" y="989075"/>
            <a:ext cx="4216908" cy="5413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15000" y="1143000"/>
            <a:ext cx="3429000" cy="3540125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86995" marR="243840">
              <a:lnSpc>
                <a:spcPct val="100000"/>
              </a:lnSpc>
              <a:spcBef>
                <a:spcPts val="180"/>
              </a:spcBef>
            </a:pPr>
            <a:r>
              <a:rPr sz="1800" i="1" spc="-55" dirty="0">
                <a:latin typeface="Garamond"/>
                <a:cs typeface="Garamond"/>
              </a:rPr>
              <a:t>“You </a:t>
            </a:r>
            <a:r>
              <a:rPr sz="1800" i="1" dirty="0">
                <a:latin typeface="Garamond"/>
                <a:cs typeface="Garamond"/>
              </a:rPr>
              <a:t>have stepped </a:t>
            </a:r>
            <a:r>
              <a:rPr sz="1800" i="1" spc="-5" dirty="0">
                <a:latin typeface="Garamond"/>
                <a:cs typeface="Garamond"/>
              </a:rPr>
              <a:t>out </a:t>
            </a:r>
            <a:r>
              <a:rPr sz="1800" i="1" dirty="0">
                <a:latin typeface="Garamond"/>
                <a:cs typeface="Garamond"/>
              </a:rPr>
              <a:t>of </a:t>
            </a:r>
            <a:r>
              <a:rPr sz="1800" i="1" spc="-10" dirty="0">
                <a:latin typeface="Garamond"/>
                <a:cs typeface="Garamond"/>
              </a:rPr>
              <a:t>your place, </a:t>
            </a:r>
            <a:r>
              <a:rPr sz="1800" i="1" spc="-15" dirty="0">
                <a:latin typeface="Garamond"/>
                <a:cs typeface="Garamond"/>
              </a:rPr>
              <a:t>you  </a:t>
            </a:r>
            <a:r>
              <a:rPr sz="1800" i="1" dirty="0">
                <a:latin typeface="Garamond"/>
                <a:cs typeface="Garamond"/>
              </a:rPr>
              <a:t>have </a:t>
            </a:r>
            <a:r>
              <a:rPr sz="1800" i="1" spc="-5" dirty="0">
                <a:latin typeface="Garamond"/>
                <a:cs typeface="Garamond"/>
              </a:rPr>
              <a:t>rather been </a:t>
            </a:r>
            <a:r>
              <a:rPr sz="1800" i="1" dirty="0">
                <a:latin typeface="Garamond"/>
                <a:cs typeface="Garamond"/>
              </a:rPr>
              <a:t>a </a:t>
            </a:r>
            <a:r>
              <a:rPr sz="1800" i="1" spc="-5" dirty="0">
                <a:latin typeface="Garamond"/>
                <a:cs typeface="Garamond"/>
              </a:rPr>
              <a:t>husband than </a:t>
            </a:r>
            <a:r>
              <a:rPr sz="1800" i="1" dirty="0">
                <a:latin typeface="Garamond"/>
                <a:cs typeface="Garamond"/>
              </a:rPr>
              <a:t>a </a:t>
            </a:r>
            <a:r>
              <a:rPr sz="1800" i="1" spc="-5" dirty="0">
                <a:latin typeface="Garamond"/>
                <a:cs typeface="Garamond"/>
              </a:rPr>
              <a:t>wife,  and </a:t>
            </a:r>
            <a:r>
              <a:rPr sz="1800" i="1" dirty="0">
                <a:latin typeface="Garamond"/>
                <a:cs typeface="Garamond"/>
              </a:rPr>
              <a:t>a preacher than a hearer. </a:t>
            </a:r>
            <a:r>
              <a:rPr sz="1800" i="1" spc="-70" dirty="0">
                <a:latin typeface="Garamond"/>
                <a:cs typeface="Garamond"/>
              </a:rPr>
              <a:t>You </a:t>
            </a:r>
            <a:r>
              <a:rPr sz="1800" i="1" dirty="0">
                <a:latin typeface="Garamond"/>
                <a:cs typeface="Garamond"/>
              </a:rPr>
              <a:t>have  </a:t>
            </a:r>
            <a:r>
              <a:rPr sz="1800" i="1" spc="-5" dirty="0">
                <a:latin typeface="Garamond"/>
                <a:cs typeface="Garamond"/>
              </a:rPr>
              <a:t>been </a:t>
            </a:r>
            <a:r>
              <a:rPr sz="1800" i="1" dirty="0">
                <a:latin typeface="Garamond"/>
                <a:cs typeface="Garamond"/>
              </a:rPr>
              <a:t>a </a:t>
            </a:r>
            <a:r>
              <a:rPr sz="1800" i="1" spc="-5" dirty="0">
                <a:latin typeface="Garamond"/>
                <a:cs typeface="Garamond"/>
              </a:rPr>
              <a:t>naughty</a:t>
            </a:r>
            <a:r>
              <a:rPr sz="1800" i="1" spc="-50" dirty="0">
                <a:latin typeface="Garamond"/>
                <a:cs typeface="Garamond"/>
              </a:rPr>
              <a:t> </a:t>
            </a:r>
            <a:r>
              <a:rPr sz="1800" i="1" dirty="0">
                <a:latin typeface="Garamond"/>
                <a:cs typeface="Garamond"/>
              </a:rPr>
              <a:t>woman.”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994" y="401777"/>
            <a:ext cx="2011680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3100" spc="-5" dirty="0">
                <a:latin typeface="Garamond"/>
                <a:cs typeface="Garamond"/>
              </a:rPr>
              <a:t>3. </a:t>
            </a:r>
            <a:r>
              <a:rPr sz="2000" b="1" spc="-15" dirty="0">
                <a:latin typeface="Garamond"/>
                <a:cs typeface="Garamond"/>
              </a:rPr>
              <a:t>Roger</a:t>
            </a:r>
            <a:r>
              <a:rPr sz="2000" b="1" spc="-330" dirty="0">
                <a:latin typeface="Garamond"/>
                <a:cs typeface="Garamond"/>
              </a:rPr>
              <a:t> </a:t>
            </a:r>
            <a:r>
              <a:rPr sz="2000" b="1" spc="-10" dirty="0">
                <a:latin typeface="Garamond"/>
                <a:cs typeface="Garamond"/>
              </a:rPr>
              <a:t>Williams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994" y="775462"/>
            <a:ext cx="3595370" cy="30441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55600" marR="1919605" indent="-88900">
              <a:lnSpc>
                <a:spcPts val="2160"/>
              </a:lnSpc>
              <a:spcBef>
                <a:spcPts val="375"/>
              </a:spcBef>
              <a:buFont typeface="Garamond"/>
              <a:buAutoNum type="alphaLcPeriod"/>
              <a:tabLst>
                <a:tab pos="552450" algn="l"/>
              </a:tabLst>
            </a:pPr>
            <a:r>
              <a:rPr sz="2000" b="1" spc="0" dirty="0">
                <a:latin typeface="Garamond"/>
                <a:cs typeface="Garamond"/>
              </a:rPr>
              <a:t>“liberty </a:t>
            </a:r>
            <a:r>
              <a:rPr sz="2000" b="1" dirty="0">
                <a:latin typeface="Garamond"/>
                <a:cs typeface="Garamond"/>
              </a:rPr>
              <a:t>of  co</a:t>
            </a:r>
            <a:r>
              <a:rPr sz="2000" b="1" spc="-10" dirty="0">
                <a:latin typeface="Garamond"/>
                <a:cs typeface="Garamond"/>
              </a:rPr>
              <a:t>n</a:t>
            </a:r>
            <a:r>
              <a:rPr sz="2000" b="1" dirty="0">
                <a:latin typeface="Garamond"/>
                <a:cs typeface="Garamond"/>
              </a:rPr>
              <a:t>scien</a:t>
            </a:r>
            <a:r>
              <a:rPr sz="2000" b="1" spc="-10" dirty="0">
                <a:latin typeface="Garamond"/>
                <a:cs typeface="Garamond"/>
              </a:rPr>
              <a:t>c</a:t>
            </a:r>
            <a:r>
              <a:rPr sz="2000" b="1" dirty="0">
                <a:latin typeface="Garamond"/>
                <a:cs typeface="Garamond"/>
              </a:rPr>
              <a:t>e”</a:t>
            </a:r>
            <a:endParaRPr sz="2000">
              <a:latin typeface="Garamond"/>
              <a:cs typeface="Garamond"/>
            </a:endParaRPr>
          </a:p>
          <a:p>
            <a:pPr marL="505459" indent="-238760">
              <a:lnSpc>
                <a:spcPts val="2280"/>
              </a:lnSpc>
              <a:spcBef>
                <a:spcPts val="204"/>
              </a:spcBef>
              <a:buAutoNum type="alphaLcPeriod"/>
              <a:tabLst>
                <a:tab pos="506095" algn="l"/>
              </a:tabLst>
            </a:pPr>
            <a:r>
              <a:rPr sz="2000" spc="-35" dirty="0">
                <a:latin typeface="Garamond"/>
                <a:cs typeface="Garamond"/>
              </a:rPr>
              <a:t>“Wall</a:t>
            </a:r>
            <a:r>
              <a:rPr sz="2000" spc="-70" dirty="0">
                <a:latin typeface="Garamond"/>
                <a:cs typeface="Garamond"/>
              </a:rPr>
              <a:t> </a:t>
            </a:r>
            <a:r>
              <a:rPr sz="2000" spc="-5" dirty="0">
                <a:latin typeface="Garamond"/>
                <a:cs typeface="Garamond"/>
              </a:rPr>
              <a:t>of</a:t>
            </a:r>
            <a:endParaRPr sz="2000">
              <a:latin typeface="Garamond"/>
              <a:cs typeface="Garamond"/>
            </a:endParaRPr>
          </a:p>
          <a:p>
            <a:pPr marL="355600">
              <a:lnSpc>
                <a:spcPts val="2160"/>
              </a:lnSpc>
            </a:pPr>
            <a:r>
              <a:rPr sz="2000" dirty="0">
                <a:latin typeface="Garamond"/>
                <a:cs typeface="Garamond"/>
              </a:rPr>
              <a:t>separation” </a:t>
            </a:r>
            <a:r>
              <a:rPr sz="2000" spc="-5" dirty="0">
                <a:latin typeface="Garamond"/>
                <a:cs typeface="Garamond"/>
              </a:rPr>
              <a:t>(Jefferson! </a:t>
            </a:r>
            <a:r>
              <a:rPr sz="2000" dirty="0">
                <a:latin typeface="Garamond"/>
                <a:cs typeface="Garamond"/>
              </a:rPr>
              <a:t>And</a:t>
            </a:r>
            <a:r>
              <a:rPr sz="2000" spc="-120" dirty="0">
                <a:latin typeface="Garamond"/>
                <a:cs typeface="Garamond"/>
              </a:rPr>
              <a:t> </a:t>
            </a:r>
            <a:r>
              <a:rPr sz="2000" spc="-5" dirty="0">
                <a:latin typeface="Garamond"/>
                <a:cs typeface="Garamond"/>
              </a:rPr>
              <a:t>no</a:t>
            </a:r>
            <a:endParaRPr sz="2000">
              <a:latin typeface="Garamond"/>
              <a:cs typeface="Garamond"/>
            </a:endParaRPr>
          </a:p>
          <a:p>
            <a:pPr marL="355600">
              <a:lnSpc>
                <a:spcPts val="2280"/>
              </a:lnSpc>
            </a:pPr>
            <a:r>
              <a:rPr sz="2000" spc="-5" dirty="0">
                <a:latin typeface="Garamond"/>
                <a:cs typeface="Garamond"/>
              </a:rPr>
              <a:t>establishment</a:t>
            </a:r>
            <a:r>
              <a:rPr sz="2000" spc="-40" dirty="0">
                <a:latin typeface="Garamond"/>
                <a:cs typeface="Garamond"/>
              </a:rPr>
              <a:t> </a:t>
            </a:r>
            <a:r>
              <a:rPr sz="2000" dirty="0">
                <a:latin typeface="Garamond"/>
                <a:cs typeface="Garamond"/>
              </a:rPr>
              <a:t>clause)</a:t>
            </a:r>
            <a:endParaRPr sz="2000">
              <a:latin typeface="Garamond"/>
              <a:cs typeface="Garamond"/>
            </a:endParaRPr>
          </a:p>
          <a:p>
            <a:pPr marL="636905" indent="-217804">
              <a:lnSpc>
                <a:spcPct val="100000"/>
              </a:lnSpc>
              <a:spcBef>
                <a:spcPts val="235"/>
              </a:spcBef>
              <a:buAutoNum type="alphaLcPeriod" startAt="3"/>
              <a:tabLst>
                <a:tab pos="637540" algn="l"/>
              </a:tabLst>
            </a:pPr>
            <a:r>
              <a:rPr sz="2000" spc="-5" dirty="0">
                <a:latin typeface="Garamond"/>
                <a:cs typeface="Garamond"/>
              </a:rPr>
              <a:t>Rhode</a:t>
            </a:r>
            <a:r>
              <a:rPr sz="2000" spc="-75" dirty="0">
                <a:latin typeface="Garamond"/>
                <a:cs typeface="Garamond"/>
              </a:rPr>
              <a:t> </a:t>
            </a:r>
            <a:r>
              <a:rPr sz="2000" dirty="0">
                <a:latin typeface="Garamond"/>
                <a:cs typeface="Garamond"/>
              </a:rPr>
              <a:t>Island</a:t>
            </a:r>
            <a:endParaRPr sz="2000">
              <a:latin typeface="Garamond"/>
              <a:cs typeface="Garamond"/>
            </a:endParaRPr>
          </a:p>
          <a:p>
            <a:pPr marL="355600" indent="-342900">
              <a:lnSpc>
                <a:spcPts val="2280"/>
              </a:lnSpc>
              <a:spcBef>
                <a:spcPts val="2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Garamond"/>
                <a:cs typeface="Garamond"/>
              </a:rPr>
              <a:t>Denied authority </a:t>
            </a:r>
            <a:r>
              <a:rPr sz="2000" b="1" dirty="0">
                <a:latin typeface="Garamond"/>
                <a:cs typeface="Garamond"/>
              </a:rPr>
              <a:t>of  </a:t>
            </a:r>
            <a:r>
              <a:rPr sz="2000" b="1" spc="-10" dirty="0">
                <a:latin typeface="Garamond"/>
                <a:cs typeface="Garamond"/>
              </a:rPr>
              <a:t>civil</a:t>
            </a:r>
            <a:r>
              <a:rPr sz="2000" b="1" spc="-260" dirty="0">
                <a:latin typeface="Garamond"/>
                <a:cs typeface="Garamond"/>
              </a:rPr>
              <a:t> </a:t>
            </a:r>
            <a:r>
              <a:rPr sz="2000" b="1" spc="-10" dirty="0">
                <a:latin typeface="Garamond"/>
                <a:cs typeface="Garamond"/>
              </a:rPr>
              <a:t>govt.</a:t>
            </a:r>
            <a:endParaRPr sz="2000">
              <a:latin typeface="Garamond"/>
              <a:cs typeface="Garamond"/>
            </a:endParaRPr>
          </a:p>
          <a:p>
            <a:pPr marL="355600">
              <a:lnSpc>
                <a:spcPts val="2280"/>
              </a:lnSpc>
            </a:pPr>
            <a:r>
              <a:rPr sz="2000" b="1" dirty="0">
                <a:latin typeface="Garamond"/>
                <a:cs typeface="Garamond"/>
              </a:rPr>
              <a:t>to </a:t>
            </a:r>
            <a:r>
              <a:rPr sz="2000" b="1" spc="-5" dirty="0">
                <a:latin typeface="Garamond"/>
                <a:cs typeface="Garamond"/>
              </a:rPr>
              <a:t>regulate religious</a:t>
            </a:r>
            <a:r>
              <a:rPr sz="2000" b="1" spc="5" dirty="0">
                <a:latin typeface="Garamond"/>
                <a:cs typeface="Garamond"/>
              </a:rPr>
              <a:t> </a:t>
            </a:r>
            <a:r>
              <a:rPr sz="2000" b="1" spc="-10" dirty="0">
                <a:latin typeface="Garamond"/>
                <a:cs typeface="Garamond"/>
              </a:rPr>
              <a:t>behavior</a:t>
            </a:r>
            <a:endParaRPr sz="2000">
              <a:latin typeface="Garamond"/>
              <a:cs typeface="Garamond"/>
            </a:endParaRPr>
          </a:p>
          <a:p>
            <a:pPr marL="355600" marR="219075" indent="-342900">
              <a:lnSpc>
                <a:spcPts val="216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Garamond"/>
                <a:cs typeface="Garamond"/>
              </a:rPr>
              <a:t>No man should </a:t>
            </a:r>
            <a:r>
              <a:rPr sz="2000" b="1" spc="-5" dirty="0">
                <a:latin typeface="Garamond"/>
                <a:cs typeface="Garamond"/>
              </a:rPr>
              <a:t>be </a:t>
            </a:r>
            <a:r>
              <a:rPr sz="2000" b="1" dirty="0">
                <a:latin typeface="Garamond"/>
                <a:cs typeface="Garamond"/>
              </a:rPr>
              <a:t>forced</a:t>
            </a:r>
            <a:r>
              <a:rPr sz="2000" b="1" spc="-114" dirty="0">
                <a:latin typeface="Garamond"/>
                <a:cs typeface="Garamond"/>
              </a:rPr>
              <a:t> </a:t>
            </a:r>
            <a:r>
              <a:rPr sz="2000" b="1" dirty="0">
                <a:latin typeface="Garamond"/>
                <a:cs typeface="Garamond"/>
              </a:rPr>
              <a:t>to  </a:t>
            </a:r>
            <a:r>
              <a:rPr sz="2000" b="1" spc="-5" dirty="0">
                <a:latin typeface="Garamond"/>
                <a:cs typeface="Garamond"/>
              </a:rPr>
              <a:t>go </a:t>
            </a:r>
            <a:r>
              <a:rPr sz="2000" b="1" dirty="0">
                <a:latin typeface="Garamond"/>
                <a:cs typeface="Garamond"/>
              </a:rPr>
              <a:t>to</a:t>
            </a:r>
            <a:r>
              <a:rPr sz="2000" b="1" spc="-85" dirty="0">
                <a:latin typeface="Garamond"/>
                <a:cs typeface="Garamond"/>
              </a:rPr>
              <a:t> </a:t>
            </a:r>
            <a:r>
              <a:rPr sz="2000" b="1" spc="-5" dirty="0">
                <a:latin typeface="Garamond"/>
                <a:cs typeface="Garamond"/>
              </a:rPr>
              <a:t>church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84876" y="1903476"/>
            <a:ext cx="3005328" cy="3709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Why </a:t>
            </a:r>
            <a:r>
              <a:rPr spc="-5" dirty="0"/>
              <a:t>the decline in </a:t>
            </a:r>
            <a:r>
              <a:rPr spc="-30" dirty="0"/>
              <a:t>power </a:t>
            </a:r>
            <a:r>
              <a:rPr spc="-5" dirty="0"/>
              <a:t>of</a:t>
            </a:r>
            <a:r>
              <a:rPr spc="40" dirty="0"/>
              <a:t> </a:t>
            </a:r>
            <a:r>
              <a:rPr spc="-10" dirty="0"/>
              <a:t>the</a:t>
            </a:r>
          </a:p>
          <a:p>
            <a:pPr algn="ctr">
              <a:lnSpc>
                <a:spcPct val="100000"/>
              </a:lnSpc>
            </a:pPr>
            <a:r>
              <a:rPr spc="-5" dirty="0"/>
              <a:t>Puritan Clergy in </a:t>
            </a:r>
            <a:r>
              <a:rPr spc="-10" dirty="0"/>
              <a:t>the late</a:t>
            </a:r>
            <a:r>
              <a:rPr spc="5" dirty="0"/>
              <a:t> </a:t>
            </a:r>
            <a:r>
              <a:rPr spc="-70" dirty="0"/>
              <a:t>17</a:t>
            </a:r>
            <a:r>
              <a:rPr sz="3975" spc="-104" baseline="25157" dirty="0"/>
              <a:t>th</a:t>
            </a:r>
            <a:r>
              <a:rPr sz="4000" spc="-70" dirty="0"/>
              <a:t>?</a:t>
            </a:r>
            <a:endParaRPr sz="4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9194" y="157987"/>
            <a:ext cx="405320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7990" algn="l"/>
                <a:tab pos="2551430" algn="l"/>
              </a:tabLst>
            </a:pPr>
            <a:r>
              <a:rPr sz="2800" spc="-160" dirty="0">
                <a:latin typeface="Garamond"/>
                <a:cs typeface="Garamond"/>
              </a:rPr>
              <a:t>F.	</a:t>
            </a:r>
            <a:r>
              <a:rPr sz="2800" spc="0" dirty="0">
                <a:latin typeface="Garamond"/>
                <a:cs typeface="Garamond"/>
              </a:rPr>
              <a:t>The</a:t>
            </a:r>
            <a:r>
              <a:rPr sz="280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decline</a:t>
            </a:r>
            <a:r>
              <a:rPr sz="280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of	Puritanism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9194" y="584352"/>
            <a:ext cx="7272655" cy="47510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12140" indent="-332740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612775" algn="l"/>
                <a:tab pos="1777364" algn="l"/>
                <a:tab pos="5643880" algn="l"/>
              </a:tabLst>
            </a:pPr>
            <a:r>
              <a:rPr sz="2800" spc="-5" dirty="0">
                <a:latin typeface="Garamond"/>
                <a:cs typeface="Garamond"/>
              </a:rPr>
              <a:t>Loss</a:t>
            </a:r>
            <a:r>
              <a:rPr sz="2800" spc="1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of	</a:t>
            </a:r>
            <a:r>
              <a:rPr sz="2800" spc="-10" dirty="0">
                <a:latin typeface="Garamond"/>
                <a:cs typeface="Garamond"/>
              </a:rPr>
              <a:t>religious </a:t>
            </a:r>
            <a:r>
              <a:rPr sz="2800" spc="-5" dirty="0">
                <a:latin typeface="Garamond"/>
                <a:cs typeface="Garamond"/>
              </a:rPr>
              <a:t>zeal </a:t>
            </a:r>
            <a:r>
              <a:rPr sz="2800" spc="-10" dirty="0">
                <a:latin typeface="Garamond"/>
                <a:cs typeface="Garamond"/>
              </a:rPr>
              <a:t>and</a:t>
            </a:r>
            <a:r>
              <a:rPr sz="2800" spc="4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spread</a:t>
            </a:r>
            <a:r>
              <a:rPr sz="2800" spc="1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of	</a:t>
            </a:r>
            <a:r>
              <a:rPr sz="2800" spc="-10" dirty="0">
                <a:latin typeface="Garamond"/>
                <a:cs typeface="Garamond"/>
              </a:rPr>
              <a:t>population</a:t>
            </a:r>
            <a:endParaRPr sz="2800">
              <a:latin typeface="Garamond"/>
              <a:cs typeface="Garamond"/>
            </a:endParaRPr>
          </a:p>
          <a:p>
            <a:pPr marL="612140" indent="-33274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612775" algn="l"/>
              </a:tabLst>
            </a:pPr>
            <a:r>
              <a:rPr sz="2800" spc="-10" dirty="0">
                <a:latin typeface="Garamond"/>
                <a:cs typeface="Garamond"/>
              </a:rPr>
              <a:t>Response:</a:t>
            </a:r>
            <a:endParaRPr sz="2800">
              <a:latin typeface="Garamond"/>
              <a:cs typeface="Garamond"/>
            </a:endParaRPr>
          </a:p>
          <a:p>
            <a:pPr marL="12700" marR="410209" lvl="1" indent="914400">
              <a:lnSpc>
                <a:spcPct val="100000"/>
              </a:lnSpc>
              <a:spcBef>
                <a:spcPts val="600"/>
              </a:spcBef>
              <a:buFont typeface="Garamond"/>
              <a:buAutoNum type="alphaLcPeriod"/>
              <a:tabLst>
                <a:tab pos="1238885" algn="l"/>
                <a:tab pos="1641475" algn="l"/>
              </a:tabLst>
            </a:pPr>
            <a:r>
              <a:rPr sz="2800" b="1" spc="-15" dirty="0">
                <a:latin typeface="Garamond"/>
                <a:cs typeface="Garamond"/>
              </a:rPr>
              <a:t>Jeremiad</a:t>
            </a:r>
            <a:r>
              <a:rPr sz="2800" spc="-15" dirty="0">
                <a:latin typeface="Garamond"/>
                <a:cs typeface="Garamond"/>
              </a:rPr>
              <a:t>-had </a:t>
            </a:r>
            <a:r>
              <a:rPr sz="2800" spc="-5" dirty="0">
                <a:latin typeface="Garamond"/>
                <a:cs typeface="Garamond"/>
              </a:rPr>
              <a:t>to be more committed,  </a:t>
            </a:r>
            <a:r>
              <a:rPr sz="2800" spc="-15" dirty="0">
                <a:latin typeface="Garamond"/>
                <a:cs typeface="Garamond"/>
              </a:rPr>
              <a:t>children</a:t>
            </a:r>
            <a:r>
              <a:rPr sz="2800" spc="2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of	non-converted members could</a:t>
            </a:r>
            <a:r>
              <a:rPr sz="2800" spc="-15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not</a:t>
            </a:r>
            <a:r>
              <a:rPr sz="2800" spc="-25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be  </a:t>
            </a:r>
            <a:r>
              <a:rPr sz="2800" spc="-5" dirty="0">
                <a:latin typeface="Garamond"/>
                <a:cs typeface="Garamond"/>
              </a:rPr>
              <a:t>baptized.</a:t>
            </a:r>
            <a:endParaRPr sz="2800">
              <a:latin typeface="Garamond"/>
              <a:cs typeface="Garamond"/>
            </a:endParaRPr>
          </a:p>
          <a:p>
            <a:pPr marL="1259205" lvl="1" indent="-332105">
              <a:lnSpc>
                <a:spcPct val="100000"/>
              </a:lnSpc>
              <a:spcBef>
                <a:spcPts val="595"/>
              </a:spcBef>
              <a:buFont typeface="Garamond"/>
              <a:buAutoNum type="alphaLcPeriod"/>
              <a:tabLst>
                <a:tab pos="1259840" algn="l"/>
              </a:tabLst>
            </a:pPr>
            <a:r>
              <a:rPr sz="2800" b="1" spc="-15" dirty="0">
                <a:latin typeface="Garamond"/>
                <a:cs typeface="Garamond"/>
              </a:rPr>
              <a:t>Half-way Covenant</a:t>
            </a:r>
            <a:r>
              <a:rPr sz="2800" b="1" spc="-35" dirty="0">
                <a:latin typeface="Garamond"/>
                <a:cs typeface="Garamond"/>
              </a:rPr>
              <a:t> </a:t>
            </a:r>
            <a:r>
              <a:rPr sz="2800" b="1" dirty="0">
                <a:latin typeface="Garamond"/>
                <a:cs typeface="Garamond"/>
              </a:rPr>
              <a:t>(1662)-</a:t>
            </a:r>
            <a:r>
              <a:rPr sz="2800" dirty="0">
                <a:latin typeface="Garamond"/>
                <a:cs typeface="Garamond"/>
              </a:rPr>
              <a:t>partial</a:t>
            </a:r>
            <a:endParaRPr sz="28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Garamond"/>
                <a:cs typeface="Garamond"/>
              </a:rPr>
              <a:t>membership to those </a:t>
            </a:r>
            <a:r>
              <a:rPr sz="2800" spc="-10" dirty="0">
                <a:latin typeface="Garamond"/>
                <a:cs typeface="Garamond"/>
              </a:rPr>
              <a:t>who </a:t>
            </a:r>
            <a:r>
              <a:rPr sz="2800" spc="-15" dirty="0">
                <a:latin typeface="Garamond"/>
                <a:cs typeface="Garamond"/>
              </a:rPr>
              <a:t>were </a:t>
            </a:r>
            <a:r>
              <a:rPr sz="2800" spc="-10" dirty="0">
                <a:latin typeface="Garamond"/>
                <a:cs typeface="Garamond"/>
              </a:rPr>
              <a:t>baptized </a:t>
            </a:r>
            <a:r>
              <a:rPr sz="2800" spc="-5" dirty="0">
                <a:latin typeface="Garamond"/>
                <a:cs typeface="Garamond"/>
              </a:rPr>
              <a:t>as</a:t>
            </a:r>
            <a:r>
              <a:rPr sz="2800" spc="90" dirty="0">
                <a:latin typeface="Garamond"/>
                <a:cs typeface="Garamond"/>
              </a:rPr>
              <a:t> </a:t>
            </a:r>
            <a:r>
              <a:rPr sz="2800" spc="-15" dirty="0">
                <a:latin typeface="Garamond"/>
                <a:cs typeface="Garamond"/>
              </a:rPr>
              <a:t>children.</a:t>
            </a:r>
            <a:endParaRPr sz="2800">
              <a:latin typeface="Garamond"/>
              <a:cs typeface="Garamond"/>
            </a:endParaRPr>
          </a:p>
          <a:p>
            <a:pPr marL="1232535" lvl="1" indent="-305435">
              <a:lnSpc>
                <a:spcPct val="100000"/>
              </a:lnSpc>
              <a:spcBef>
                <a:spcPts val="605"/>
              </a:spcBef>
              <a:buAutoNum type="alphaLcPeriod" startAt="3"/>
              <a:tabLst>
                <a:tab pos="1233170" algn="l"/>
              </a:tabLst>
            </a:pPr>
            <a:r>
              <a:rPr sz="2800" spc="-10" dirty="0">
                <a:latin typeface="Garamond"/>
                <a:cs typeface="Garamond"/>
              </a:rPr>
              <a:t>Open </a:t>
            </a:r>
            <a:r>
              <a:rPr sz="2800" spc="-5" dirty="0">
                <a:latin typeface="Garamond"/>
                <a:cs typeface="Garamond"/>
              </a:rPr>
              <a:t>membership </a:t>
            </a:r>
            <a:r>
              <a:rPr sz="2800" spc="-20" dirty="0">
                <a:latin typeface="Garamond"/>
                <a:cs typeface="Garamond"/>
              </a:rPr>
              <a:t>by</a:t>
            </a:r>
            <a:r>
              <a:rPr sz="2800" spc="-25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1700</a:t>
            </a:r>
            <a:endParaRPr sz="2800">
              <a:latin typeface="Garamond"/>
              <a:cs typeface="Garamond"/>
            </a:endParaRPr>
          </a:p>
          <a:p>
            <a:pPr marL="612775" indent="-333375">
              <a:lnSpc>
                <a:spcPct val="100000"/>
              </a:lnSpc>
              <a:spcBef>
                <a:spcPts val="595"/>
              </a:spcBef>
              <a:buFont typeface="Garamond"/>
              <a:buAutoNum type="arabicPeriod"/>
              <a:tabLst>
                <a:tab pos="613410" algn="l"/>
                <a:tab pos="6414135" algn="l"/>
              </a:tabLst>
            </a:pPr>
            <a:r>
              <a:rPr sz="2800" b="1" spc="-5" dirty="0">
                <a:latin typeface="Garamond"/>
                <a:cs typeface="Garamond"/>
              </a:rPr>
              <a:t>Salem </a:t>
            </a:r>
            <a:r>
              <a:rPr sz="2800" b="1" spc="-15" dirty="0">
                <a:latin typeface="Garamond"/>
                <a:cs typeface="Garamond"/>
              </a:rPr>
              <a:t>Witch</a:t>
            </a:r>
            <a:r>
              <a:rPr sz="2800" b="1" spc="0" dirty="0">
                <a:latin typeface="Garamond"/>
                <a:cs typeface="Garamond"/>
              </a:rPr>
              <a:t> </a:t>
            </a:r>
            <a:r>
              <a:rPr sz="2800" b="1" spc="-30" dirty="0">
                <a:latin typeface="Garamond"/>
                <a:cs typeface="Garamond"/>
              </a:rPr>
              <a:t>Trials</a:t>
            </a:r>
            <a:r>
              <a:rPr sz="2800" b="1" spc="1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(1692)	</a:t>
            </a:r>
            <a:r>
              <a:rPr sz="2800" spc="-10" dirty="0">
                <a:latin typeface="Garamond"/>
                <a:cs typeface="Garamond"/>
              </a:rPr>
              <a:t>a.</a:t>
            </a:r>
            <a:endParaRPr sz="28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latin typeface="Garamond"/>
                <a:cs typeface="Garamond"/>
              </a:rPr>
              <a:t>Cotton </a:t>
            </a:r>
            <a:r>
              <a:rPr sz="2800" b="1" dirty="0">
                <a:latin typeface="Garamond"/>
                <a:cs typeface="Garamond"/>
              </a:rPr>
              <a:t>Mather-supported</a:t>
            </a:r>
            <a:r>
              <a:rPr sz="2800" b="1" spc="30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trials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39711" y="4037076"/>
            <a:ext cx="2304288" cy="2517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0"/>
            <a:ext cx="7696200" cy="6858000"/>
          </a:xfrm>
          <a:custGeom>
            <a:avLst/>
            <a:gdLst/>
            <a:ahLst/>
            <a:cxnLst/>
            <a:rect l="l" t="t" r="r" b="b"/>
            <a:pathLst>
              <a:path w="7696200" h="6858000">
                <a:moveTo>
                  <a:pt x="0" y="6858000"/>
                </a:moveTo>
                <a:lnTo>
                  <a:pt x="7696200" y="6858000"/>
                </a:lnTo>
                <a:lnTo>
                  <a:pt x="76962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6485" y="415493"/>
            <a:ext cx="55721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Calibri"/>
                <a:cs typeface="Calibri"/>
              </a:rPr>
              <a:t>Salem </a:t>
            </a:r>
            <a:r>
              <a:rPr sz="4400" spc="-10" dirty="0">
                <a:latin typeface="Calibri"/>
                <a:cs typeface="Calibri"/>
              </a:rPr>
              <a:t>Witch </a:t>
            </a:r>
            <a:r>
              <a:rPr sz="4400" spc="-40" dirty="0">
                <a:latin typeface="Calibri"/>
                <a:cs typeface="Calibri"/>
              </a:rPr>
              <a:t>Trials,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1692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90751" y="1295400"/>
            <a:ext cx="7269099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6025" y="461594"/>
            <a:ext cx="417385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Calibri"/>
                <a:cs typeface="Calibri"/>
              </a:rPr>
              <a:t>Salem </a:t>
            </a:r>
            <a:r>
              <a:rPr sz="4400" spc="-10" dirty="0">
                <a:latin typeface="Calibri"/>
                <a:cs typeface="Calibri"/>
              </a:rPr>
              <a:t>Witch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45" dirty="0">
                <a:latin typeface="Calibri"/>
                <a:cs typeface="Calibri"/>
              </a:rPr>
              <a:t>Trials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417" y="1526870"/>
            <a:ext cx="7326630" cy="3775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324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Many </a:t>
            </a:r>
            <a:r>
              <a:rPr sz="3000" spc="-10" dirty="0">
                <a:latin typeface="Calibri"/>
                <a:cs typeface="Calibri"/>
              </a:rPr>
              <a:t>believed devil </a:t>
            </a:r>
            <a:r>
              <a:rPr sz="3000" spc="-25" dirty="0">
                <a:latin typeface="Calibri"/>
                <a:cs typeface="Calibri"/>
              </a:rPr>
              <a:t>worked </a:t>
            </a:r>
            <a:r>
              <a:rPr sz="3000" dirty="0">
                <a:latin typeface="Calibri"/>
                <a:cs typeface="Calibri"/>
              </a:rPr>
              <a:t>with </a:t>
            </a:r>
            <a:r>
              <a:rPr sz="3000" spc="-10" dirty="0">
                <a:latin typeface="Calibri"/>
                <a:cs typeface="Calibri"/>
              </a:rPr>
              <a:t>witches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in</a:t>
            </a:r>
            <a:endParaRPr sz="3000">
              <a:latin typeface="Calibri"/>
              <a:cs typeface="Calibri"/>
            </a:endParaRPr>
          </a:p>
          <a:p>
            <a:pPr marL="355600">
              <a:lnSpc>
                <a:spcPts val="3240"/>
              </a:lnSpc>
            </a:pP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real</a:t>
            </a:r>
            <a:r>
              <a:rPr sz="3000" spc="-12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world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ts val="288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1</a:t>
            </a:r>
            <a:r>
              <a:rPr sz="3000" spc="-15" baseline="25000" dirty="0">
                <a:latin typeface="Calibri"/>
                <a:cs typeface="Calibri"/>
              </a:rPr>
              <a:t>st </a:t>
            </a:r>
            <a:r>
              <a:rPr sz="3000" spc="-5" dirty="0">
                <a:latin typeface="Calibri"/>
                <a:cs typeface="Calibri"/>
              </a:rPr>
              <a:t>accusation </a:t>
            </a:r>
            <a:r>
              <a:rPr sz="3000" dirty="0">
                <a:latin typeface="Calibri"/>
                <a:cs typeface="Calibri"/>
              </a:rPr>
              <a:t>when </a:t>
            </a:r>
            <a:r>
              <a:rPr sz="3000" spc="-15" dirty="0">
                <a:latin typeface="Calibri"/>
                <a:cs typeface="Calibri"/>
              </a:rPr>
              <a:t>young </a:t>
            </a:r>
            <a:r>
              <a:rPr sz="3000" spc="-5" dirty="0">
                <a:latin typeface="Calibri"/>
                <a:cs typeface="Calibri"/>
              </a:rPr>
              <a:t>girls </a:t>
            </a:r>
            <a:r>
              <a:rPr sz="3000" spc="-15" dirty="0">
                <a:latin typeface="Calibri"/>
                <a:cs typeface="Calibri"/>
              </a:rPr>
              <a:t>listen </a:t>
            </a:r>
            <a:r>
              <a:rPr sz="3000" spc="-10" dirty="0">
                <a:latin typeface="Calibri"/>
                <a:cs typeface="Calibri"/>
              </a:rPr>
              <a:t>to </a:t>
            </a:r>
            <a:r>
              <a:rPr sz="3000" spc="-15" dirty="0">
                <a:latin typeface="Calibri"/>
                <a:cs typeface="Calibri"/>
              </a:rPr>
              <a:t>tales 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10" dirty="0">
                <a:latin typeface="Calibri"/>
                <a:cs typeface="Calibri"/>
              </a:rPr>
              <a:t>voodoo </a:t>
            </a:r>
            <a:r>
              <a:rPr sz="3000" spc="-20" dirty="0">
                <a:latin typeface="Calibri"/>
                <a:cs typeface="Calibri"/>
              </a:rPr>
              <a:t>from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5" dirty="0">
                <a:latin typeface="Calibri"/>
                <a:cs typeface="Calibri"/>
              </a:rPr>
              <a:t>black </a:t>
            </a:r>
            <a:r>
              <a:rPr sz="3000" spc="-15" dirty="0">
                <a:latin typeface="Calibri"/>
                <a:cs typeface="Calibri"/>
              </a:rPr>
              <a:t>servant, </a:t>
            </a:r>
            <a:r>
              <a:rPr sz="3000" spc="-20" dirty="0">
                <a:latin typeface="Calibri"/>
                <a:cs typeface="Calibri"/>
              </a:rPr>
              <a:t>began  </a:t>
            </a:r>
            <a:r>
              <a:rPr sz="3000" spc="-15" dirty="0">
                <a:latin typeface="Calibri"/>
                <a:cs typeface="Calibri"/>
              </a:rPr>
              <a:t>behaving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oddly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Older </a:t>
            </a:r>
            <a:r>
              <a:rPr sz="3000" spc="-10" dirty="0">
                <a:latin typeface="Calibri"/>
                <a:cs typeface="Calibri"/>
              </a:rPr>
              <a:t>women became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targets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ts val="324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0" dirty="0">
                <a:latin typeface="Calibri"/>
                <a:cs typeface="Calibri"/>
              </a:rPr>
              <a:t>Young </a:t>
            </a:r>
            <a:r>
              <a:rPr sz="3000" spc="-10" dirty="0">
                <a:latin typeface="Calibri"/>
                <a:cs typeface="Calibri"/>
              </a:rPr>
              <a:t>accusers </a:t>
            </a:r>
            <a:r>
              <a:rPr sz="3000" spc="-20" dirty="0">
                <a:latin typeface="Calibri"/>
                <a:cs typeface="Calibri"/>
              </a:rPr>
              <a:t>were </a:t>
            </a:r>
            <a:r>
              <a:rPr sz="3000" spc="-5" dirty="0">
                <a:latin typeface="Calibri"/>
                <a:cs typeface="Calibri"/>
              </a:rPr>
              <a:t>poor </a:t>
            </a:r>
            <a:r>
              <a:rPr sz="3000" spc="-20" dirty="0">
                <a:latin typeface="Calibri"/>
                <a:cs typeface="Calibri"/>
              </a:rPr>
              <a:t>from </a:t>
            </a:r>
            <a:r>
              <a:rPr sz="3000" spc="-5" dirty="0">
                <a:latin typeface="Calibri"/>
                <a:cs typeface="Calibri"/>
              </a:rPr>
              <a:t>the</a:t>
            </a:r>
            <a:r>
              <a:rPr sz="3000" spc="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west,</a:t>
            </a:r>
            <a:endParaRPr sz="3000">
              <a:latin typeface="Calibri"/>
              <a:cs typeface="Calibri"/>
            </a:endParaRPr>
          </a:p>
          <a:p>
            <a:pPr marL="355600">
              <a:lnSpc>
                <a:spcPts val="3240"/>
              </a:lnSpc>
            </a:pPr>
            <a:r>
              <a:rPr sz="3000" spc="-5" dirty="0">
                <a:latin typeface="Calibri"/>
                <a:cs typeface="Calibri"/>
              </a:rPr>
              <a:t>accused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5" dirty="0">
                <a:latin typeface="Calibri"/>
                <a:cs typeface="Calibri"/>
              </a:rPr>
              <a:t>wealthy </a:t>
            </a:r>
            <a:r>
              <a:rPr sz="3000" spc="-20" dirty="0">
                <a:latin typeface="Calibri"/>
                <a:cs typeface="Calibri"/>
              </a:rPr>
              <a:t>from </a:t>
            </a:r>
            <a:r>
              <a:rPr sz="3000" dirty="0">
                <a:latin typeface="Calibri"/>
                <a:cs typeface="Calibri"/>
              </a:rPr>
              <a:t>the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east.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20 </a:t>
            </a:r>
            <a:r>
              <a:rPr sz="3000" spc="-10" dirty="0">
                <a:latin typeface="Calibri"/>
                <a:cs typeface="Calibri"/>
              </a:rPr>
              <a:t>people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executed.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7086" y="456641"/>
            <a:ext cx="66605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10" dirty="0">
                <a:latin typeface="Garamond"/>
                <a:cs typeface="Garamond"/>
              </a:rPr>
              <a:t>V.  </a:t>
            </a:r>
            <a:r>
              <a:rPr sz="3200" spc="-5" dirty="0">
                <a:latin typeface="Garamond"/>
                <a:cs typeface="Garamond"/>
              </a:rPr>
              <a:t>Completing </a:t>
            </a: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5" dirty="0">
                <a:latin typeface="Garamond"/>
                <a:cs typeface="Garamond"/>
              </a:rPr>
              <a:t>New England</a:t>
            </a:r>
            <a:r>
              <a:rPr sz="3200" spc="-37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Colonies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81301" y="1188466"/>
            <a:ext cx="7256145" cy="4904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7520" indent="-464820">
              <a:lnSpc>
                <a:spcPct val="100000"/>
              </a:lnSpc>
              <a:spcBef>
                <a:spcPts val="100"/>
              </a:spcBef>
              <a:buFont typeface="Garamond"/>
              <a:buAutoNum type="alphaUcPeriod"/>
              <a:tabLst>
                <a:tab pos="477520" algn="l"/>
              </a:tabLst>
            </a:pPr>
            <a:r>
              <a:rPr sz="3200" b="1" spc="-5" dirty="0">
                <a:latin typeface="Garamond"/>
                <a:cs typeface="Garamond"/>
              </a:rPr>
              <a:t>Rhode Island</a:t>
            </a:r>
            <a:r>
              <a:rPr sz="3200" spc="-5" dirty="0">
                <a:latin typeface="Garamond"/>
                <a:cs typeface="Garamond"/>
              </a:rPr>
              <a:t>: </a:t>
            </a:r>
            <a:r>
              <a:rPr sz="3200" spc="-20" dirty="0">
                <a:latin typeface="Garamond"/>
                <a:cs typeface="Garamond"/>
              </a:rPr>
              <a:t>Founded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spc="-20" dirty="0">
                <a:latin typeface="Garamond"/>
                <a:cs typeface="Garamond"/>
              </a:rPr>
              <a:t>by</a:t>
            </a:r>
            <a:endParaRPr sz="3200">
              <a:latin typeface="Garamond"/>
              <a:cs typeface="Garamond"/>
            </a:endParaRPr>
          </a:p>
          <a:p>
            <a:pPr marL="520065">
              <a:lnSpc>
                <a:spcPct val="100000"/>
              </a:lnSpc>
            </a:pPr>
            <a:r>
              <a:rPr sz="3200" spc="-10" dirty="0">
                <a:latin typeface="Garamond"/>
                <a:cs typeface="Garamond"/>
              </a:rPr>
              <a:t>Roger </a:t>
            </a:r>
            <a:r>
              <a:rPr sz="3200" spc="-15" dirty="0">
                <a:latin typeface="Garamond"/>
                <a:cs typeface="Garamond"/>
              </a:rPr>
              <a:t>Williams,</a:t>
            </a:r>
            <a:r>
              <a:rPr sz="3200" spc="-4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1636</a:t>
            </a:r>
            <a:endParaRPr sz="3200">
              <a:latin typeface="Garamond"/>
              <a:cs typeface="Garamond"/>
            </a:endParaRPr>
          </a:p>
          <a:p>
            <a:pPr marL="927100" lvl="1" indent="-407034">
              <a:lnSpc>
                <a:spcPct val="100000"/>
              </a:lnSpc>
              <a:buAutoNum type="arabicPeriod"/>
              <a:tabLst>
                <a:tab pos="902335" algn="l"/>
              </a:tabLst>
            </a:pPr>
            <a:r>
              <a:rPr sz="3200" spc="-25" dirty="0">
                <a:latin typeface="Garamond"/>
                <a:cs typeface="Garamond"/>
              </a:rPr>
              <a:t>Founded </a:t>
            </a:r>
            <a:r>
              <a:rPr sz="3200" spc="-5" dirty="0">
                <a:latin typeface="Garamond"/>
                <a:cs typeface="Garamond"/>
              </a:rPr>
              <a:t>first Baptist </a:t>
            </a:r>
            <a:r>
              <a:rPr sz="3200" spc="-15" dirty="0">
                <a:latin typeface="Garamond"/>
                <a:cs typeface="Garamond"/>
              </a:rPr>
              <a:t>church </a:t>
            </a:r>
            <a:r>
              <a:rPr sz="3200" spc="-5" dirty="0">
                <a:latin typeface="Garamond"/>
                <a:cs typeface="Garamond"/>
              </a:rPr>
              <a:t>in</a:t>
            </a:r>
            <a:r>
              <a:rPr sz="3200" spc="5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America</a:t>
            </a:r>
            <a:endParaRPr sz="3200">
              <a:latin typeface="Garamond"/>
              <a:cs typeface="Garamond"/>
            </a:endParaRPr>
          </a:p>
          <a:p>
            <a:pPr marL="1281430" lvl="2" indent="-354330">
              <a:lnSpc>
                <a:spcPct val="100000"/>
              </a:lnSpc>
              <a:buAutoNum type="alphaLcPeriod"/>
              <a:tabLst>
                <a:tab pos="1282065" algn="l"/>
                <a:tab pos="3297554" algn="l"/>
              </a:tabLst>
            </a:pPr>
            <a:r>
              <a:rPr sz="3200" spc="-10" dirty="0">
                <a:latin typeface="Garamond"/>
                <a:cs typeface="Garamond"/>
              </a:rPr>
              <a:t>Freedom</a:t>
            </a:r>
            <a:r>
              <a:rPr sz="3200" spc="1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of	religion</a:t>
            </a:r>
            <a:endParaRPr sz="3200">
              <a:latin typeface="Garamond"/>
              <a:cs typeface="Garamond"/>
            </a:endParaRPr>
          </a:p>
          <a:p>
            <a:pPr marL="1306830" lvl="2" indent="-379730">
              <a:lnSpc>
                <a:spcPct val="100000"/>
              </a:lnSpc>
              <a:buAutoNum type="alphaLcPeriod"/>
              <a:tabLst>
                <a:tab pos="1307465" algn="l"/>
              </a:tabLst>
            </a:pPr>
            <a:r>
              <a:rPr sz="3200" dirty="0">
                <a:latin typeface="Garamond"/>
                <a:cs typeface="Garamond"/>
              </a:rPr>
              <a:t>No </a:t>
            </a:r>
            <a:r>
              <a:rPr sz="3200" spc="0" dirty="0">
                <a:latin typeface="Garamond"/>
                <a:cs typeface="Garamond"/>
              </a:rPr>
              <a:t>compulsory</a:t>
            </a:r>
            <a:r>
              <a:rPr sz="3200" spc="-25" dirty="0">
                <a:latin typeface="Garamond"/>
                <a:cs typeface="Garamond"/>
              </a:rPr>
              <a:t> </a:t>
            </a:r>
            <a:r>
              <a:rPr sz="3200" spc="-20" dirty="0">
                <a:latin typeface="Garamond"/>
                <a:cs typeface="Garamond"/>
              </a:rPr>
              <a:t>worship</a:t>
            </a:r>
            <a:endParaRPr sz="3200">
              <a:latin typeface="Garamond"/>
              <a:cs typeface="Garamond"/>
            </a:endParaRPr>
          </a:p>
          <a:p>
            <a:pPr marL="1276350" lvl="2" indent="-349250">
              <a:lnSpc>
                <a:spcPct val="100000"/>
              </a:lnSpc>
              <a:buAutoNum type="alphaLcPeriod"/>
              <a:tabLst>
                <a:tab pos="1276985" algn="l"/>
              </a:tabLst>
            </a:pPr>
            <a:r>
              <a:rPr sz="3200" dirty="0">
                <a:latin typeface="Garamond"/>
                <a:cs typeface="Garamond"/>
              </a:rPr>
              <a:t>No </a:t>
            </a:r>
            <a:r>
              <a:rPr sz="3200" spc="-15" dirty="0">
                <a:latin typeface="Garamond"/>
                <a:cs typeface="Garamond"/>
              </a:rPr>
              <a:t>taxes </a:t>
            </a:r>
            <a:r>
              <a:rPr sz="3200" dirty="0">
                <a:latin typeface="Garamond"/>
                <a:cs typeface="Garamond"/>
              </a:rPr>
              <a:t>to </a:t>
            </a:r>
            <a:r>
              <a:rPr sz="3200" spc="0" dirty="0">
                <a:latin typeface="Garamond"/>
                <a:cs typeface="Garamond"/>
              </a:rPr>
              <a:t>support </a:t>
            </a:r>
            <a:r>
              <a:rPr sz="3200" dirty="0">
                <a:latin typeface="Garamond"/>
                <a:cs typeface="Garamond"/>
              </a:rPr>
              <a:t>state</a:t>
            </a:r>
            <a:r>
              <a:rPr sz="3200" spc="-35" dirty="0">
                <a:latin typeface="Garamond"/>
                <a:cs typeface="Garamond"/>
              </a:rPr>
              <a:t> </a:t>
            </a:r>
            <a:r>
              <a:rPr sz="3200" spc="-15" dirty="0">
                <a:latin typeface="Garamond"/>
                <a:cs typeface="Garamond"/>
              </a:rPr>
              <a:t>church</a:t>
            </a:r>
            <a:endParaRPr sz="3200">
              <a:latin typeface="Garamond"/>
              <a:cs typeface="Garamond"/>
            </a:endParaRPr>
          </a:p>
          <a:p>
            <a:pPr marL="900430" lvl="1" indent="-380365">
              <a:lnSpc>
                <a:spcPct val="100000"/>
              </a:lnSpc>
              <a:spcBef>
                <a:spcPts val="1925"/>
              </a:spcBef>
              <a:buAutoNum type="arabicPeriod"/>
              <a:tabLst>
                <a:tab pos="901065" algn="l"/>
              </a:tabLst>
            </a:pPr>
            <a:r>
              <a:rPr sz="3200" spc="-5" dirty="0">
                <a:latin typeface="Garamond"/>
                <a:cs typeface="Garamond"/>
              </a:rPr>
              <a:t>Simple manhood </a:t>
            </a:r>
            <a:r>
              <a:rPr sz="3200" dirty="0">
                <a:latin typeface="Garamond"/>
                <a:cs typeface="Garamond"/>
              </a:rPr>
              <a:t>suffrage</a:t>
            </a:r>
            <a:endParaRPr sz="3200">
              <a:latin typeface="Garamond"/>
              <a:cs typeface="Garamond"/>
            </a:endParaRPr>
          </a:p>
          <a:p>
            <a:pPr marL="927100" marR="545465" lvl="1" indent="-407034">
              <a:lnSpc>
                <a:spcPct val="100000"/>
              </a:lnSpc>
              <a:spcBef>
                <a:spcPts val="1914"/>
              </a:spcBef>
              <a:buFont typeface="Garamond"/>
              <a:buAutoNum type="arabicPeriod"/>
              <a:tabLst>
                <a:tab pos="901700" algn="l"/>
              </a:tabLst>
            </a:pPr>
            <a:r>
              <a:rPr sz="3200" b="1" spc="5" dirty="0">
                <a:latin typeface="Garamond"/>
                <a:cs typeface="Garamond"/>
              </a:rPr>
              <a:t>Charter </a:t>
            </a:r>
            <a:r>
              <a:rPr sz="3200" b="1" spc="-10" dirty="0">
                <a:latin typeface="Garamond"/>
                <a:cs typeface="Garamond"/>
              </a:rPr>
              <a:t>colony: </a:t>
            </a:r>
            <a:r>
              <a:rPr sz="3200" spc="-20" dirty="0">
                <a:latin typeface="Garamond"/>
                <a:cs typeface="Garamond"/>
              </a:rPr>
              <a:t>Given </a:t>
            </a:r>
            <a:r>
              <a:rPr sz="3200" dirty="0">
                <a:latin typeface="Garamond"/>
                <a:cs typeface="Garamond"/>
              </a:rPr>
              <a:t>charter from  </a:t>
            </a:r>
            <a:r>
              <a:rPr sz="3200" spc="-15" dirty="0">
                <a:latin typeface="Garamond"/>
                <a:cs typeface="Garamond"/>
              </a:rPr>
              <a:t>Parliament </a:t>
            </a:r>
            <a:r>
              <a:rPr sz="3200" spc="-5" dirty="0">
                <a:latin typeface="Garamond"/>
                <a:cs typeface="Garamond"/>
              </a:rPr>
              <a:t>in</a:t>
            </a:r>
            <a:r>
              <a:rPr sz="3200" spc="-3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1644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9194" y="228041"/>
            <a:ext cx="57835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21665" algn="l"/>
              </a:tabLst>
            </a:pPr>
            <a:r>
              <a:rPr sz="3200" b="1" dirty="0">
                <a:latin typeface="Garamond"/>
                <a:cs typeface="Garamond"/>
              </a:rPr>
              <a:t>I.	Protestant </a:t>
            </a:r>
            <a:r>
              <a:rPr sz="3200" b="1" spc="5" dirty="0">
                <a:latin typeface="Garamond"/>
                <a:cs typeface="Garamond"/>
              </a:rPr>
              <a:t>Reformation</a:t>
            </a:r>
            <a:r>
              <a:rPr sz="3200" b="1" spc="-10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(1517)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8794" y="716026"/>
            <a:ext cx="494347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0065" marR="5080" indent="-5080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Garamond"/>
                <a:cs typeface="Garamond"/>
              </a:rPr>
              <a:t>A. </a:t>
            </a:r>
            <a:r>
              <a:rPr sz="3200" b="1" spc="10" dirty="0">
                <a:latin typeface="Garamond"/>
                <a:cs typeface="Garamond"/>
              </a:rPr>
              <a:t>Martin </a:t>
            </a:r>
            <a:r>
              <a:rPr sz="3200" b="1" spc="-5" dirty="0">
                <a:latin typeface="Garamond"/>
                <a:cs typeface="Garamond"/>
              </a:rPr>
              <a:t>Luther</a:t>
            </a:r>
            <a:r>
              <a:rPr sz="3200" spc="-5" dirty="0">
                <a:latin typeface="Garamond"/>
                <a:cs typeface="Garamond"/>
              </a:rPr>
              <a:t>: breaks </a:t>
            </a:r>
            <a:r>
              <a:rPr sz="3200" dirty="0">
                <a:latin typeface="Garamond"/>
                <a:cs typeface="Garamond"/>
              </a:rPr>
              <a:t>with  </a:t>
            </a:r>
            <a:r>
              <a:rPr sz="3200" spc="-5" dirty="0">
                <a:latin typeface="Garamond"/>
                <a:cs typeface="Garamond"/>
              </a:rPr>
              <a:t>Catholic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spc="-15" dirty="0">
                <a:latin typeface="Garamond"/>
                <a:cs typeface="Garamond"/>
              </a:rPr>
              <a:t>church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0276" y="1751076"/>
            <a:ext cx="4498848" cy="4835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8442" y="4063"/>
            <a:ext cx="59569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95" dirty="0">
                <a:latin typeface="Garamond"/>
                <a:cs typeface="Garamond"/>
              </a:rPr>
              <a:t>B. </a:t>
            </a:r>
            <a:r>
              <a:rPr sz="3200" b="1" spc="-5" dirty="0">
                <a:latin typeface="Garamond"/>
                <a:cs typeface="Garamond"/>
              </a:rPr>
              <a:t>Connecticut </a:t>
            </a:r>
            <a:r>
              <a:rPr sz="3200" b="1" spc="-30" dirty="0">
                <a:latin typeface="Garamond"/>
                <a:cs typeface="Garamond"/>
              </a:rPr>
              <a:t>River </a:t>
            </a:r>
            <a:r>
              <a:rPr sz="3200" b="1" spc="-15" dirty="0">
                <a:latin typeface="Garamond"/>
                <a:cs typeface="Garamond"/>
              </a:rPr>
              <a:t>Colony</a:t>
            </a:r>
            <a:r>
              <a:rPr sz="3200" b="1" spc="9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(1636)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65730" y="487609"/>
            <a:ext cx="5104765" cy="1977389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2020"/>
              </a:spcBef>
              <a:buFont typeface="Garamond"/>
              <a:buAutoNum type="arabicPeriod"/>
              <a:tabLst>
                <a:tab pos="393700" algn="l"/>
              </a:tabLst>
            </a:pPr>
            <a:r>
              <a:rPr sz="3200" b="1" dirty="0">
                <a:latin typeface="Garamond"/>
                <a:cs typeface="Garamond"/>
              </a:rPr>
              <a:t>Thomas</a:t>
            </a:r>
            <a:r>
              <a:rPr sz="3200" b="1" spc="-90" dirty="0">
                <a:latin typeface="Garamond"/>
                <a:cs typeface="Garamond"/>
              </a:rPr>
              <a:t> </a:t>
            </a:r>
            <a:r>
              <a:rPr sz="3200" b="1" spc="-10" dirty="0">
                <a:latin typeface="Garamond"/>
                <a:cs typeface="Garamond"/>
              </a:rPr>
              <a:t>Hooker</a:t>
            </a:r>
            <a:endParaRPr sz="3200">
              <a:latin typeface="Garamond"/>
              <a:cs typeface="Garamond"/>
            </a:endParaRPr>
          </a:p>
          <a:p>
            <a:pPr marL="393700" indent="-381000">
              <a:lnSpc>
                <a:spcPct val="100000"/>
              </a:lnSpc>
              <a:spcBef>
                <a:spcPts val="1914"/>
              </a:spcBef>
              <a:buFont typeface="Garamond"/>
              <a:buAutoNum type="arabicPeriod"/>
              <a:tabLst>
                <a:tab pos="393700" algn="l"/>
              </a:tabLst>
            </a:pPr>
            <a:r>
              <a:rPr sz="3200" b="1" spc="-5" dirty="0">
                <a:latin typeface="Garamond"/>
                <a:cs typeface="Garamond"/>
              </a:rPr>
              <a:t>Fundamental </a:t>
            </a:r>
            <a:r>
              <a:rPr sz="3200" b="1" spc="0" dirty="0">
                <a:latin typeface="Garamond"/>
                <a:cs typeface="Garamond"/>
              </a:rPr>
              <a:t>Orders</a:t>
            </a:r>
            <a:r>
              <a:rPr sz="3200" b="1" spc="-4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(1639)</a:t>
            </a:r>
            <a:endParaRPr sz="3200">
              <a:latin typeface="Garamond"/>
              <a:cs typeface="Garamond"/>
            </a:endParaRPr>
          </a:p>
          <a:p>
            <a:pPr marL="927100">
              <a:lnSpc>
                <a:spcPct val="100000"/>
              </a:lnSpc>
            </a:pPr>
            <a:r>
              <a:rPr sz="3200" spc="-5" dirty="0">
                <a:latin typeface="Garamond"/>
                <a:cs typeface="Garamond"/>
              </a:rPr>
              <a:t>--</a:t>
            </a:r>
            <a:r>
              <a:rPr sz="3200" spc="-9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Significance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35123" y="2350006"/>
            <a:ext cx="6403848" cy="4483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6794" y="228041"/>
            <a:ext cx="592518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0" dirty="0">
                <a:latin typeface="Garamond"/>
                <a:cs typeface="Garamond"/>
              </a:rPr>
              <a:t>C. </a:t>
            </a:r>
            <a:r>
              <a:rPr sz="3200" b="1" dirty="0">
                <a:latin typeface="Garamond"/>
                <a:cs typeface="Garamond"/>
              </a:rPr>
              <a:t>Maine </a:t>
            </a:r>
            <a:r>
              <a:rPr sz="3200" spc="-5" dirty="0">
                <a:latin typeface="Garamond"/>
                <a:cs typeface="Garamond"/>
              </a:rPr>
              <a:t>absorbed </a:t>
            </a:r>
            <a:r>
              <a:rPr sz="3200" spc="-20" dirty="0">
                <a:latin typeface="Garamond"/>
                <a:cs typeface="Garamond"/>
              </a:rPr>
              <a:t>by</a:t>
            </a:r>
            <a:r>
              <a:rPr sz="3200" spc="-5" dirty="0">
                <a:latin typeface="Garamond"/>
                <a:cs typeface="Garamond"/>
              </a:rPr>
              <a:t> </a:t>
            </a:r>
            <a:r>
              <a:rPr sz="3200" spc="-10" dirty="0">
                <a:latin typeface="Garamond"/>
                <a:cs typeface="Garamond"/>
              </a:rPr>
              <a:t>Massachusetts</a:t>
            </a:r>
            <a:endParaRPr sz="3200">
              <a:latin typeface="Garamond"/>
              <a:cs typeface="Garamond"/>
            </a:endParaRPr>
          </a:p>
          <a:p>
            <a:pPr marL="520065">
              <a:lnSpc>
                <a:spcPct val="100000"/>
              </a:lnSpc>
            </a:pPr>
            <a:r>
              <a:rPr sz="3200" spc="-15" dirty="0">
                <a:latin typeface="Garamond"/>
                <a:cs typeface="Garamond"/>
              </a:rPr>
              <a:t>Bay </a:t>
            </a:r>
            <a:r>
              <a:rPr sz="3200" spc="-5" dirty="0">
                <a:latin typeface="Garamond"/>
                <a:cs typeface="Garamond"/>
              </a:rPr>
              <a:t>in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1677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6794" y="1447546"/>
            <a:ext cx="584898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065" marR="5080" indent="-508000">
              <a:lnSpc>
                <a:spcPct val="100000"/>
              </a:lnSpc>
              <a:spcBef>
                <a:spcPts val="100"/>
              </a:spcBef>
            </a:pPr>
            <a:r>
              <a:rPr sz="3200" spc="-150" dirty="0">
                <a:latin typeface="Garamond"/>
                <a:cs typeface="Garamond"/>
              </a:rPr>
              <a:t>D. </a:t>
            </a:r>
            <a:r>
              <a:rPr sz="3200" b="1" dirty="0">
                <a:latin typeface="Garamond"/>
                <a:cs typeface="Garamond"/>
              </a:rPr>
              <a:t>New Hampshire </a:t>
            </a:r>
            <a:r>
              <a:rPr sz="3200" spc="-5" dirty="0">
                <a:latin typeface="Garamond"/>
                <a:cs typeface="Garamond"/>
              </a:rPr>
              <a:t>separated </a:t>
            </a:r>
            <a:r>
              <a:rPr sz="3200" dirty="0">
                <a:latin typeface="Garamond"/>
                <a:cs typeface="Garamond"/>
              </a:rPr>
              <a:t>from  </a:t>
            </a:r>
            <a:r>
              <a:rPr sz="3200" spc="-5" dirty="0">
                <a:latin typeface="Garamond"/>
                <a:cs typeface="Garamond"/>
              </a:rPr>
              <a:t>MBC in</a:t>
            </a:r>
            <a:r>
              <a:rPr sz="3200" spc="-8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1679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6794" y="228041"/>
            <a:ext cx="7346315" cy="2953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27100" marR="574675" indent="-914400">
              <a:lnSpc>
                <a:spcPct val="100000"/>
              </a:lnSpc>
              <a:spcBef>
                <a:spcPts val="105"/>
              </a:spcBef>
              <a:buFont typeface="Garamond"/>
              <a:buAutoNum type="romanUcPeriod" startAt="6"/>
              <a:tabLst>
                <a:tab pos="622300" algn="l"/>
              </a:tabLst>
            </a:pPr>
            <a:r>
              <a:rPr sz="3200" b="1" dirty="0">
                <a:latin typeface="Garamond"/>
                <a:cs typeface="Garamond"/>
              </a:rPr>
              <a:t>New </a:t>
            </a:r>
            <a:r>
              <a:rPr sz="3200" b="1" spc="-10" dirty="0">
                <a:latin typeface="Garamond"/>
                <a:cs typeface="Garamond"/>
              </a:rPr>
              <a:t>England </a:t>
            </a:r>
            <a:r>
              <a:rPr sz="3200" b="1" spc="-5" dirty="0">
                <a:latin typeface="Garamond"/>
                <a:cs typeface="Garamond"/>
              </a:rPr>
              <a:t>Confederation </a:t>
            </a:r>
            <a:r>
              <a:rPr sz="3200" dirty="0">
                <a:latin typeface="Garamond"/>
                <a:cs typeface="Garamond"/>
              </a:rPr>
              <a:t>(1643):  </a:t>
            </a:r>
            <a:r>
              <a:rPr sz="3200" spc="-25" dirty="0">
                <a:latin typeface="Garamond"/>
                <a:cs typeface="Garamond"/>
              </a:rPr>
              <a:t>MBC, </a:t>
            </a:r>
            <a:r>
              <a:rPr sz="3200" dirty="0">
                <a:latin typeface="Garamond"/>
                <a:cs typeface="Garamond"/>
              </a:rPr>
              <a:t>Plymouth, </a:t>
            </a:r>
            <a:r>
              <a:rPr sz="3200" spc="-5" dirty="0">
                <a:latin typeface="Garamond"/>
                <a:cs typeface="Garamond"/>
              </a:rPr>
              <a:t>Connecticut </a:t>
            </a:r>
            <a:r>
              <a:rPr sz="3200" spc="-20" dirty="0">
                <a:latin typeface="Garamond"/>
                <a:cs typeface="Garamond"/>
              </a:rPr>
              <a:t>River  </a:t>
            </a:r>
            <a:r>
              <a:rPr sz="3200" spc="-10" dirty="0">
                <a:latin typeface="Garamond"/>
                <a:cs typeface="Garamond"/>
              </a:rPr>
              <a:t>settlements, </a:t>
            </a:r>
            <a:r>
              <a:rPr sz="3200" dirty="0">
                <a:latin typeface="Garamond"/>
                <a:cs typeface="Garamond"/>
              </a:rPr>
              <a:t>&amp; New</a:t>
            </a:r>
            <a:r>
              <a:rPr sz="3200" spc="-40" dirty="0">
                <a:latin typeface="Garamond"/>
                <a:cs typeface="Garamond"/>
              </a:rPr>
              <a:t> </a:t>
            </a:r>
            <a:r>
              <a:rPr sz="3200" spc="-25" dirty="0">
                <a:latin typeface="Garamond"/>
                <a:cs typeface="Garamond"/>
              </a:rPr>
              <a:t>Haven</a:t>
            </a:r>
            <a:endParaRPr sz="3200">
              <a:latin typeface="Garamond"/>
              <a:cs typeface="Garamond"/>
            </a:endParaRPr>
          </a:p>
          <a:p>
            <a:pPr marL="1901189" lvl="1" indent="-567690">
              <a:lnSpc>
                <a:spcPct val="100000"/>
              </a:lnSpc>
              <a:spcBef>
                <a:spcPts val="1920"/>
              </a:spcBef>
              <a:buFont typeface="Garamond"/>
              <a:buAutoNum type="alphaUcPeriod"/>
              <a:tabLst>
                <a:tab pos="1901189" algn="l"/>
                <a:tab pos="1901825" algn="l"/>
              </a:tabLst>
            </a:pPr>
            <a:r>
              <a:rPr sz="3200" b="1" spc="-15" dirty="0">
                <a:latin typeface="Garamond"/>
                <a:cs typeface="Garamond"/>
              </a:rPr>
              <a:t>Pequot </a:t>
            </a:r>
            <a:r>
              <a:rPr sz="3200" b="1" spc="-80" dirty="0">
                <a:latin typeface="Garamond"/>
                <a:cs typeface="Garamond"/>
              </a:rPr>
              <a:t>War,</a:t>
            </a:r>
            <a:r>
              <a:rPr sz="3200" b="1" spc="-8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1636</a:t>
            </a:r>
            <a:endParaRPr sz="3200">
              <a:latin typeface="Garamond"/>
              <a:cs typeface="Garamond"/>
            </a:endParaRPr>
          </a:p>
          <a:p>
            <a:pPr marL="1943735">
              <a:lnSpc>
                <a:spcPct val="100000"/>
              </a:lnSpc>
              <a:spcBef>
                <a:spcPts val="1914"/>
              </a:spcBef>
            </a:pPr>
            <a:r>
              <a:rPr sz="3200" spc="-5" dirty="0">
                <a:latin typeface="Garamond"/>
                <a:cs typeface="Garamond"/>
              </a:rPr>
              <a:t>-- </a:t>
            </a:r>
            <a:r>
              <a:rPr sz="3200" spc="-15" dirty="0">
                <a:latin typeface="Garamond"/>
                <a:cs typeface="Garamond"/>
              </a:rPr>
              <a:t>Results: Pequots </a:t>
            </a:r>
            <a:r>
              <a:rPr sz="3200" spc="-10" dirty="0">
                <a:latin typeface="Garamond"/>
                <a:cs typeface="Garamond"/>
              </a:rPr>
              <a:t>were</a:t>
            </a:r>
            <a:r>
              <a:rPr sz="3200" dirty="0">
                <a:latin typeface="Garamond"/>
                <a:cs typeface="Garamond"/>
              </a:rPr>
              <a:t> </a:t>
            </a:r>
            <a:r>
              <a:rPr sz="3200" spc="-10" dirty="0">
                <a:latin typeface="Garamond"/>
                <a:cs typeface="Garamond"/>
              </a:rPr>
              <a:t>destroyed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62200" y="3200400"/>
            <a:ext cx="5791200" cy="345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45894" y="304241"/>
            <a:ext cx="640461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32460" algn="l"/>
              </a:tabLst>
            </a:pPr>
            <a:r>
              <a:rPr sz="3200" spc="-90" dirty="0">
                <a:latin typeface="Garamond"/>
                <a:cs typeface="Garamond"/>
              </a:rPr>
              <a:t>B.	</a:t>
            </a:r>
            <a:r>
              <a:rPr sz="3200" spc="-5" dirty="0">
                <a:latin typeface="Garamond"/>
                <a:cs typeface="Garamond"/>
              </a:rPr>
              <a:t>Colonies </a:t>
            </a:r>
            <a:r>
              <a:rPr sz="3200" spc="-10" dirty="0">
                <a:latin typeface="Garamond"/>
                <a:cs typeface="Garamond"/>
              </a:rPr>
              <a:t>were </a:t>
            </a:r>
            <a:r>
              <a:rPr sz="3200" spc="-5" dirty="0">
                <a:latin typeface="Garamond"/>
                <a:cs typeface="Garamond"/>
              </a:rPr>
              <a:t>left </a:t>
            </a:r>
            <a:r>
              <a:rPr sz="3200" dirty="0">
                <a:latin typeface="Garamond"/>
                <a:cs typeface="Garamond"/>
              </a:rPr>
              <a:t>to fend for</a:t>
            </a:r>
            <a:endParaRPr sz="3200">
              <a:latin typeface="Garamond"/>
              <a:cs typeface="Garamond"/>
            </a:endParaRPr>
          </a:p>
          <a:p>
            <a:pPr marL="685800">
              <a:lnSpc>
                <a:spcPct val="100000"/>
              </a:lnSpc>
            </a:pPr>
            <a:r>
              <a:rPr sz="3200" spc="-10" dirty="0">
                <a:latin typeface="Garamond"/>
                <a:cs typeface="Garamond"/>
              </a:rPr>
              <a:t>themselves </a:t>
            </a:r>
            <a:r>
              <a:rPr sz="3200" dirty="0">
                <a:latin typeface="Garamond"/>
                <a:cs typeface="Garamond"/>
              </a:rPr>
              <a:t>during </a:t>
            </a:r>
            <a:r>
              <a:rPr sz="3200" spc="-5" dirty="0">
                <a:latin typeface="Garamond"/>
                <a:cs typeface="Garamond"/>
              </a:rPr>
              <a:t>English </a:t>
            </a:r>
            <a:r>
              <a:rPr sz="3200" spc="-10" dirty="0">
                <a:latin typeface="Garamond"/>
                <a:cs typeface="Garamond"/>
              </a:rPr>
              <a:t>Civil</a:t>
            </a:r>
            <a:r>
              <a:rPr sz="3200" spc="-20" dirty="0">
                <a:latin typeface="Garamond"/>
                <a:cs typeface="Garamond"/>
              </a:rPr>
              <a:t> </a:t>
            </a:r>
            <a:r>
              <a:rPr sz="3200" spc="-80" dirty="0">
                <a:latin typeface="Garamond"/>
                <a:cs typeface="Garamond"/>
              </a:rPr>
              <a:t>War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7394" y="1524127"/>
            <a:ext cx="501396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marR="5080" indent="-407034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Garamond"/>
                <a:cs typeface="Garamond"/>
              </a:rPr>
              <a:t>-- </a:t>
            </a:r>
            <a:r>
              <a:rPr sz="3200" b="1" spc="0" dirty="0">
                <a:latin typeface="Garamond"/>
                <a:cs typeface="Garamond"/>
              </a:rPr>
              <a:t>1</a:t>
            </a:r>
            <a:r>
              <a:rPr sz="3150" b="1" spc="0" baseline="25132" dirty="0">
                <a:latin typeface="Garamond"/>
                <a:cs typeface="Garamond"/>
              </a:rPr>
              <a:t>st </a:t>
            </a:r>
            <a:r>
              <a:rPr sz="3200" b="1" spc="-5" dirty="0">
                <a:latin typeface="Garamond"/>
                <a:cs typeface="Garamond"/>
              </a:rPr>
              <a:t>milestone </a:t>
            </a:r>
            <a:r>
              <a:rPr sz="3200" b="1" dirty="0">
                <a:latin typeface="Garamond"/>
                <a:cs typeface="Garamond"/>
              </a:rPr>
              <a:t>on </a:t>
            </a:r>
            <a:r>
              <a:rPr sz="3200" b="1" spc="-5" dirty="0">
                <a:latin typeface="Garamond"/>
                <a:cs typeface="Garamond"/>
              </a:rPr>
              <a:t>the </a:t>
            </a:r>
            <a:r>
              <a:rPr sz="3200" b="1" spc="0" dirty="0">
                <a:latin typeface="Garamond"/>
                <a:cs typeface="Garamond"/>
              </a:rPr>
              <a:t>road </a:t>
            </a:r>
            <a:r>
              <a:rPr sz="3200" b="1" dirty="0">
                <a:latin typeface="Garamond"/>
                <a:cs typeface="Garamond"/>
              </a:rPr>
              <a:t>to  </a:t>
            </a:r>
            <a:r>
              <a:rPr sz="3200" b="1" spc="-5" dirty="0">
                <a:latin typeface="Garamond"/>
                <a:cs typeface="Garamond"/>
              </a:rPr>
              <a:t>colonial</a:t>
            </a:r>
            <a:r>
              <a:rPr sz="3200" b="1" spc="-60" dirty="0">
                <a:latin typeface="Garamond"/>
                <a:cs typeface="Garamond"/>
              </a:rPr>
              <a:t> </a:t>
            </a:r>
            <a:r>
              <a:rPr sz="3200" b="1" spc="-10" dirty="0">
                <a:latin typeface="Garamond"/>
                <a:cs typeface="Garamond"/>
              </a:rPr>
              <a:t>unity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5394" y="89407"/>
            <a:ext cx="5090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3570" algn="l"/>
              </a:tabLst>
            </a:pPr>
            <a:r>
              <a:rPr sz="3600" spc="-35" dirty="0">
                <a:latin typeface="Garamond"/>
                <a:cs typeface="Garamond"/>
              </a:rPr>
              <a:t>C.	</a:t>
            </a:r>
            <a:r>
              <a:rPr sz="3600" b="1" spc="-5" dirty="0">
                <a:latin typeface="Garamond"/>
                <a:cs typeface="Garamond"/>
              </a:rPr>
              <a:t>King </a:t>
            </a:r>
            <a:r>
              <a:rPr sz="3600" b="1" spc="-15" dirty="0">
                <a:latin typeface="Garamond"/>
                <a:cs typeface="Garamond"/>
              </a:rPr>
              <a:t>Philip’s </a:t>
            </a:r>
            <a:r>
              <a:rPr sz="3600" b="1" spc="-55" dirty="0">
                <a:latin typeface="Garamond"/>
                <a:cs typeface="Garamond"/>
              </a:rPr>
              <a:t>War</a:t>
            </a:r>
            <a:r>
              <a:rPr sz="3600" spc="-55" dirty="0">
                <a:latin typeface="Garamond"/>
                <a:cs typeface="Garamond"/>
              </a:rPr>
              <a:t>,</a:t>
            </a:r>
            <a:r>
              <a:rPr sz="3600" spc="-75" dirty="0">
                <a:latin typeface="Garamond"/>
                <a:cs typeface="Garamond"/>
              </a:rPr>
              <a:t> </a:t>
            </a:r>
            <a:r>
              <a:rPr sz="3600" dirty="0">
                <a:latin typeface="Garamond"/>
                <a:cs typeface="Garamond"/>
              </a:rPr>
              <a:t>1675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64994" y="761745"/>
            <a:ext cx="6666865" cy="2562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</a:pPr>
            <a:r>
              <a:rPr sz="3200" b="1" dirty="0">
                <a:latin typeface="Garamond"/>
                <a:cs typeface="Garamond"/>
              </a:rPr>
              <a:t>1.	</a:t>
            </a:r>
            <a:r>
              <a:rPr sz="3200" b="1" spc="-5" dirty="0">
                <a:latin typeface="Garamond"/>
                <a:cs typeface="Garamond"/>
              </a:rPr>
              <a:t>Metacom, </a:t>
            </a:r>
            <a:r>
              <a:rPr sz="3200" spc="-35" dirty="0">
                <a:latin typeface="Garamond"/>
                <a:cs typeface="Garamond"/>
              </a:rPr>
              <a:t>Wampanoag</a:t>
            </a:r>
            <a:r>
              <a:rPr sz="3200" spc="30" dirty="0">
                <a:latin typeface="Garamond"/>
                <a:cs typeface="Garamond"/>
              </a:rPr>
              <a:t> </a:t>
            </a:r>
            <a:r>
              <a:rPr sz="3200" spc="-20" dirty="0">
                <a:latin typeface="Garamond"/>
                <a:cs typeface="Garamond"/>
              </a:rPr>
              <a:t>chief,</a:t>
            </a:r>
            <a:r>
              <a:rPr sz="3200" spc="5" dirty="0">
                <a:latin typeface="Garamond"/>
                <a:cs typeface="Garamond"/>
              </a:rPr>
              <a:t> </a:t>
            </a:r>
            <a:r>
              <a:rPr sz="3200" spc="-15" dirty="0">
                <a:latin typeface="Garamond"/>
                <a:cs typeface="Garamond"/>
              </a:rPr>
              <a:t>attacked </a:t>
            </a:r>
            <a:r>
              <a:rPr sz="320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MBC </a:t>
            </a:r>
            <a:r>
              <a:rPr sz="3200" spc="-10" dirty="0">
                <a:latin typeface="Garamond"/>
                <a:cs typeface="Garamond"/>
              </a:rPr>
              <a:t>towns </a:t>
            </a:r>
            <a:r>
              <a:rPr sz="3200" spc="-5" dirty="0">
                <a:latin typeface="Garamond"/>
                <a:cs typeface="Garamond"/>
              </a:rPr>
              <a:t>after being </a:t>
            </a:r>
            <a:r>
              <a:rPr sz="3200" spc="-20" dirty="0">
                <a:latin typeface="Garamond"/>
                <a:cs typeface="Garamond"/>
              </a:rPr>
              <a:t>provoked </a:t>
            </a:r>
            <a:r>
              <a:rPr sz="3200" spc="-25" dirty="0">
                <a:latin typeface="Garamond"/>
                <a:cs typeface="Garamond"/>
              </a:rPr>
              <a:t>by  </a:t>
            </a:r>
            <a:r>
              <a:rPr sz="3200" spc="-15" dirty="0">
                <a:latin typeface="Garamond"/>
                <a:cs typeface="Garamond"/>
              </a:rPr>
              <a:t>settlers.</a:t>
            </a:r>
            <a:endParaRPr sz="3200">
              <a:latin typeface="Garamond"/>
              <a:cs typeface="Garamond"/>
            </a:endParaRPr>
          </a:p>
          <a:p>
            <a:pPr marL="527685">
              <a:lnSpc>
                <a:spcPct val="100000"/>
              </a:lnSpc>
              <a:spcBef>
                <a:spcPts val="760"/>
              </a:spcBef>
            </a:pPr>
            <a:r>
              <a:rPr sz="3200" spc="-5" dirty="0">
                <a:latin typeface="Garamond"/>
                <a:cs typeface="Garamond"/>
              </a:rPr>
              <a:t>-- </a:t>
            </a:r>
            <a:r>
              <a:rPr sz="3200" dirty="0">
                <a:latin typeface="Garamond"/>
                <a:cs typeface="Garamond"/>
              </a:rPr>
              <a:t>New </a:t>
            </a:r>
            <a:r>
              <a:rPr sz="3200" spc="-5" dirty="0">
                <a:latin typeface="Garamond"/>
                <a:cs typeface="Garamond"/>
              </a:rPr>
              <a:t>England Confederation put</a:t>
            </a:r>
            <a:r>
              <a:rPr sz="3200" spc="-1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to</a:t>
            </a:r>
            <a:endParaRPr sz="3200">
              <a:latin typeface="Garamond"/>
              <a:cs typeface="Garamond"/>
            </a:endParaRPr>
          </a:p>
          <a:p>
            <a:pPr marL="927100">
              <a:lnSpc>
                <a:spcPct val="100000"/>
              </a:lnSpc>
            </a:pPr>
            <a:r>
              <a:rPr sz="3200" dirty="0">
                <a:latin typeface="Garamond"/>
                <a:cs typeface="Garamond"/>
              </a:rPr>
              <a:t>the</a:t>
            </a:r>
            <a:r>
              <a:rPr sz="3200" spc="-8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test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3476" y="3122674"/>
            <a:ext cx="2407920" cy="3663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844" y="311861"/>
            <a:ext cx="604139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2. </a:t>
            </a:r>
            <a:r>
              <a:rPr sz="3200" spc="-10" dirty="0">
                <a:latin typeface="Calibri"/>
                <a:cs typeface="Calibri"/>
              </a:rPr>
              <a:t>Bloodiest </a:t>
            </a:r>
            <a:r>
              <a:rPr sz="3200" spc="-15" dirty="0">
                <a:latin typeface="Calibri"/>
                <a:cs typeface="Calibri"/>
              </a:rPr>
              <a:t>war </a:t>
            </a:r>
            <a:r>
              <a:rPr sz="3200" spc="-10" dirty="0">
                <a:latin typeface="Calibri"/>
                <a:cs typeface="Calibri"/>
              </a:rPr>
              <a:t>ever </a:t>
            </a:r>
            <a:r>
              <a:rPr sz="3200" spc="-20" dirty="0">
                <a:latin typeface="Calibri"/>
                <a:cs typeface="Calibri"/>
              </a:rPr>
              <a:t>fought </a:t>
            </a:r>
            <a:r>
              <a:rPr sz="3200" dirty="0">
                <a:latin typeface="Calibri"/>
                <a:cs typeface="Calibri"/>
              </a:rPr>
              <a:t>on </a:t>
            </a:r>
            <a:r>
              <a:rPr sz="3200" spc="-5" dirty="0">
                <a:latin typeface="Calibri"/>
                <a:cs typeface="Calibri"/>
              </a:rPr>
              <a:t>New</a:t>
            </a:r>
            <a:endParaRPr sz="32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England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soil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370075"/>
            <a:ext cx="9144000" cy="5032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4476" y="912874"/>
            <a:ext cx="5489448" cy="5945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0"/>
            <a:ext cx="7620000" cy="914400"/>
          </a:xfrm>
          <a:custGeom>
            <a:avLst/>
            <a:gdLst/>
            <a:ahLst/>
            <a:cxnLst/>
            <a:rect l="l" t="t" r="r" b="b"/>
            <a:pathLst>
              <a:path w="7620000" h="914400">
                <a:moveTo>
                  <a:pt x="0" y="914400"/>
                </a:moveTo>
                <a:lnTo>
                  <a:pt x="7620000" y="914400"/>
                </a:lnTo>
                <a:lnTo>
                  <a:pt x="762000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3001" y="174447"/>
            <a:ext cx="68421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latin typeface="Calibri"/>
                <a:cs typeface="Calibri"/>
              </a:rPr>
              <a:t>Wampanoags </a:t>
            </a:r>
            <a:r>
              <a:rPr sz="3200" spc="-20" dirty="0">
                <a:latin typeface="Calibri"/>
                <a:cs typeface="Calibri"/>
              </a:rPr>
              <a:t>attack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0" dirty="0">
                <a:latin typeface="Calibri"/>
                <a:cs typeface="Calibri"/>
              </a:rPr>
              <a:t>Puritan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settlement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1594" y="311861"/>
            <a:ext cx="590613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3. </a:t>
            </a:r>
            <a:r>
              <a:rPr sz="3200" spc="-10" dirty="0">
                <a:latin typeface="Calibri"/>
                <a:cs typeface="Calibri"/>
              </a:rPr>
              <a:t>Results: </a:t>
            </a:r>
            <a:r>
              <a:rPr sz="3200" spc="-15" dirty="0">
                <a:latin typeface="Calibri"/>
                <a:cs typeface="Calibri"/>
              </a:rPr>
              <a:t>Native </a:t>
            </a:r>
            <a:r>
              <a:rPr sz="3200" spc="-5" dirty="0">
                <a:latin typeface="Calibri"/>
                <a:cs typeface="Calibri"/>
              </a:rPr>
              <a:t>Americans </a:t>
            </a:r>
            <a:r>
              <a:rPr sz="3200" spc="-15" dirty="0">
                <a:latin typeface="Calibri"/>
                <a:cs typeface="Calibri"/>
              </a:rPr>
              <a:t>were  </a:t>
            </a:r>
            <a:r>
              <a:rPr sz="3200" spc="-25" dirty="0">
                <a:latin typeface="Calibri"/>
                <a:cs typeface="Calibri"/>
              </a:rPr>
              <a:t>defeated </a:t>
            </a:r>
            <a:r>
              <a:rPr sz="3200" spc="-5" dirty="0">
                <a:latin typeface="Calibri"/>
                <a:cs typeface="Calibri"/>
              </a:rPr>
              <a:t>and </a:t>
            </a:r>
            <a:r>
              <a:rPr sz="3200" spc="-20" dirty="0">
                <a:latin typeface="Calibri"/>
                <a:cs typeface="Calibri"/>
              </a:rPr>
              <a:t>effectively </a:t>
            </a:r>
            <a:r>
              <a:rPr sz="3200" spc="-15" dirty="0">
                <a:latin typeface="Calibri"/>
                <a:cs typeface="Calibri"/>
              </a:rPr>
              <a:t>removed  </a:t>
            </a:r>
            <a:r>
              <a:rPr sz="3200" spc="-20" dirty="0">
                <a:latin typeface="Calibri"/>
                <a:cs typeface="Calibri"/>
              </a:rPr>
              <a:t>from </a:t>
            </a:r>
            <a:r>
              <a:rPr sz="3200" spc="-5" dirty="0">
                <a:latin typeface="Calibri"/>
                <a:cs typeface="Calibri"/>
              </a:rPr>
              <a:t>much of </a:t>
            </a:r>
            <a:r>
              <a:rPr sz="3200" spc="-10" dirty="0">
                <a:latin typeface="Calibri"/>
                <a:cs typeface="Calibri"/>
              </a:rPr>
              <a:t>MBC, </a:t>
            </a:r>
            <a:r>
              <a:rPr sz="3200" spc="-5" dirty="0">
                <a:latin typeface="Calibri"/>
                <a:cs typeface="Calibri"/>
              </a:rPr>
              <a:t>CT </a:t>
            </a:r>
            <a:r>
              <a:rPr sz="3200" dirty="0">
                <a:latin typeface="Calibri"/>
                <a:cs typeface="Calibri"/>
              </a:rPr>
              <a:t>&amp;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RI.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89910" y="5790643"/>
            <a:ext cx="4107179" cy="65214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41630" marR="5080" indent="-329565">
              <a:lnSpc>
                <a:spcPts val="2400"/>
              </a:lnSpc>
              <a:spcBef>
                <a:spcPts val="290"/>
              </a:spcBef>
            </a:pPr>
            <a:r>
              <a:rPr sz="2100" b="1" i="1" spc="15" dirty="0">
                <a:latin typeface="Times New Roman"/>
                <a:cs typeface="Times New Roman"/>
              </a:rPr>
              <a:t>The </a:t>
            </a:r>
            <a:r>
              <a:rPr sz="2100" b="1" i="1" spc="-15" dirty="0">
                <a:latin typeface="Times New Roman"/>
                <a:cs typeface="Times New Roman"/>
              </a:rPr>
              <a:t>death </a:t>
            </a:r>
            <a:r>
              <a:rPr sz="2100" b="1" i="1" spc="-50" dirty="0">
                <a:latin typeface="Times New Roman"/>
                <a:cs typeface="Times New Roman"/>
              </a:rPr>
              <a:t>of </a:t>
            </a:r>
            <a:r>
              <a:rPr sz="2100" b="1" i="1" spc="-30" dirty="0">
                <a:latin typeface="Times New Roman"/>
                <a:cs typeface="Times New Roman"/>
              </a:rPr>
              <a:t>King </a:t>
            </a:r>
            <a:r>
              <a:rPr sz="2100" b="1" i="1" spc="-35" dirty="0">
                <a:latin typeface="Times New Roman"/>
                <a:cs typeface="Times New Roman"/>
              </a:rPr>
              <a:t>Philip </a:t>
            </a:r>
            <a:r>
              <a:rPr sz="2100" b="1" i="1" spc="-30" dirty="0">
                <a:latin typeface="Times New Roman"/>
                <a:cs typeface="Times New Roman"/>
              </a:rPr>
              <a:t>at </a:t>
            </a:r>
            <a:r>
              <a:rPr sz="2100" b="1" i="1" spc="-5" dirty="0">
                <a:latin typeface="Times New Roman"/>
                <a:cs typeface="Times New Roman"/>
              </a:rPr>
              <a:t>the </a:t>
            </a:r>
            <a:r>
              <a:rPr sz="2100" b="1" i="1" spc="-35" dirty="0">
                <a:latin typeface="Times New Roman"/>
                <a:cs typeface="Times New Roman"/>
              </a:rPr>
              <a:t>hands  </a:t>
            </a:r>
            <a:r>
              <a:rPr sz="2100" b="1" i="1" spc="-50" dirty="0">
                <a:latin typeface="Times New Roman"/>
                <a:cs typeface="Times New Roman"/>
              </a:rPr>
              <a:t>of  </a:t>
            </a:r>
            <a:r>
              <a:rPr sz="2100" b="1" i="1" dirty="0">
                <a:latin typeface="Times New Roman"/>
                <a:cs typeface="Times New Roman"/>
              </a:rPr>
              <a:t>two </a:t>
            </a:r>
            <a:r>
              <a:rPr sz="2100" b="1" i="1" spc="-15" dirty="0">
                <a:latin typeface="Times New Roman"/>
                <a:cs typeface="Times New Roman"/>
              </a:rPr>
              <a:t>Massachusetts</a:t>
            </a:r>
            <a:r>
              <a:rPr sz="2100" b="1" i="1" spc="-245" dirty="0">
                <a:latin typeface="Times New Roman"/>
                <a:cs typeface="Times New Roman"/>
              </a:rPr>
              <a:t> </a:t>
            </a:r>
            <a:r>
              <a:rPr sz="2100" b="1" i="1" spc="-15" dirty="0">
                <a:latin typeface="Times New Roman"/>
                <a:cs typeface="Times New Roman"/>
              </a:rPr>
              <a:t>colonists.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43200" y="1828800"/>
            <a:ext cx="4910074" cy="396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6794" y="5587"/>
            <a:ext cx="7098030" cy="93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90"/>
              </a:lnSpc>
              <a:spcBef>
                <a:spcPts val="100"/>
              </a:spcBef>
              <a:tabLst>
                <a:tab pos="2811145" algn="l"/>
              </a:tabLst>
            </a:pPr>
            <a:r>
              <a:rPr sz="3000" spc="-5" dirty="0">
                <a:latin typeface="Garamond"/>
                <a:cs typeface="Garamond"/>
              </a:rPr>
              <a:t>VII.</a:t>
            </a:r>
            <a:r>
              <a:rPr sz="3000" spc="5" dirty="0">
                <a:latin typeface="Garamond"/>
                <a:cs typeface="Garamond"/>
              </a:rPr>
              <a:t> </a:t>
            </a:r>
            <a:r>
              <a:rPr sz="3000" dirty="0">
                <a:latin typeface="Garamond"/>
                <a:cs typeface="Garamond"/>
              </a:rPr>
              <a:t>Dominion</a:t>
            </a:r>
            <a:r>
              <a:rPr sz="3000" spc="-45" dirty="0">
                <a:latin typeface="Garamond"/>
                <a:cs typeface="Garamond"/>
              </a:rPr>
              <a:t> </a:t>
            </a:r>
            <a:r>
              <a:rPr sz="3000" spc="-5" dirty="0">
                <a:latin typeface="Garamond"/>
                <a:cs typeface="Garamond"/>
              </a:rPr>
              <a:t>of	</a:t>
            </a:r>
            <a:r>
              <a:rPr sz="3000" dirty="0">
                <a:latin typeface="Garamond"/>
                <a:cs typeface="Garamond"/>
              </a:rPr>
              <a:t>New </a:t>
            </a:r>
            <a:r>
              <a:rPr sz="3000" spc="-5" dirty="0">
                <a:latin typeface="Garamond"/>
                <a:cs typeface="Garamond"/>
              </a:rPr>
              <a:t>England (1686) and</a:t>
            </a:r>
            <a:r>
              <a:rPr sz="3000" spc="-40" dirty="0">
                <a:latin typeface="Garamond"/>
                <a:cs typeface="Garamond"/>
              </a:rPr>
              <a:t> </a:t>
            </a:r>
            <a:r>
              <a:rPr sz="3000" dirty="0">
                <a:latin typeface="Garamond"/>
                <a:cs typeface="Garamond"/>
              </a:rPr>
              <a:t>the</a:t>
            </a:r>
            <a:endParaRPr sz="3000">
              <a:latin typeface="Garamond"/>
              <a:cs typeface="Garamond"/>
            </a:endParaRPr>
          </a:p>
          <a:p>
            <a:pPr marL="546100">
              <a:lnSpc>
                <a:spcPts val="3590"/>
              </a:lnSpc>
            </a:pPr>
            <a:r>
              <a:rPr sz="3000" spc="-5" dirty="0">
                <a:latin typeface="Garamond"/>
                <a:cs typeface="Garamond"/>
              </a:rPr>
              <a:t>“</a:t>
            </a:r>
            <a:r>
              <a:rPr sz="3000" b="1" spc="-5" dirty="0">
                <a:latin typeface="Garamond"/>
                <a:cs typeface="Garamond"/>
              </a:rPr>
              <a:t>Glorious</a:t>
            </a:r>
            <a:r>
              <a:rPr sz="3000" b="1" spc="-35" dirty="0">
                <a:latin typeface="Garamond"/>
                <a:cs typeface="Garamond"/>
              </a:rPr>
              <a:t> </a:t>
            </a:r>
            <a:r>
              <a:rPr sz="3000" b="1" spc="-15" dirty="0">
                <a:latin typeface="Garamond"/>
                <a:cs typeface="Garamond"/>
              </a:rPr>
              <a:t>Revolution</a:t>
            </a:r>
            <a:r>
              <a:rPr sz="3000" spc="-15" dirty="0">
                <a:latin typeface="Garamond"/>
                <a:cs typeface="Garamond"/>
              </a:rPr>
              <a:t>”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4594" y="917300"/>
            <a:ext cx="6105525" cy="5516245"/>
          </a:xfrm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448945" indent="-436245">
              <a:lnSpc>
                <a:spcPct val="100000"/>
              </a:lnSpc>
              <a:spcBef>
                <a:spcPts val="1900"/>
              </a:spcBef>
              <a:buAutoNum type="alphaUcPeriod"/>
              <a:tabLst>
                <a:tab pos="449580" algn="l"/>
              </a:tabLst>
            </a:pPr>
            <a:r>
              <a:rPr sz="3000" spc="10" dirty="0">
                <a:latin typeface="Garamond"/>
                <a:cs typeface="Garamond"/>
              </a:rPr>
              <a:t>The </a:t>
            </a:r>
            <a:r>
              <a:rPr sz="3000" spc="-10" dirty="0">
                <a:latin typeface="Garamond"/>
                <a:cs typeface="Garamond"/>
              </a:rPr>
              <a:t>crown </a:t>
            </a:r>
            <a:r>
              <a:rPr sz="3000" dirty="0">
                <a:latin typeface="Garamond"/>
                <a:cs typeface="Garamond"/>
              </a:rPr>
              <a:t>clamped </a:t>
            </a:r>
            <a:r>
              <a:rPr sz="3000" spc="-10" dirty="0">
                <a:latin typeface="Garamond"/>
                <a:cs typeface="Garamond"/>
              </a:rPr>
              <a:t>down </a:t>
            </a:r>
            <a:r>
              <a:rPr sz="3000" spc="-5" dirty="0">
                <a:latin typeface="Garamond"/>
                <a:cs typeface="Garamond"/>
              </a:rPr>
              <a:t>on</a:t>
            </a:r>
            <a:r>
              <a:rPr sz="3000" spc="-145" dirty="0">
                <a:latin typeface="Garamond"/>
                <a:cs typeface="Garamond"/>
              </a:rPr>
              <a:t> </a:t>
            </a:r>
            <a:r>
              <a:rPr sz="3000" spc="-5" dirty="0">
                <a:latin typeface="Garamond"/>
                <a:cs typeface="Garamond"/>
              </a:rPr>
              <a:t>MBC</a:t>
            </a:r>
            <a:endParaRPr sz="3000">
              <a:latin typeface="Garamond"/>
              <a:cs typeface="Garamond"/>
            </a:endParaRPr>
          </a:p>
          <a:p>
            <a:pPr marL="405765" indent="-393065">
              <a:lnSpc>
                <a:spcPct val="100000"/>
              </a:lnSpc>
              <a:spcBef>
                <a:spcPts val="1800"/>
              </a:spcBef>
              <a:buFont typeface="Garamond"/>
              <a:buAutoNum type="alphaUcPeriod"/>
              <a:tabLst>
                <a:tab pos="406400" algn="l"/>
                <a:tab pos="2625090" algn="l"/>
              </a:tabLst>
            </a:pPr>
            <a:r>
              <a:rPr sz="3000" b="1" spc="-5" dirty="0">
                <a:latin typeface="Garamond"/>
                <a:cs typeface="Garamond"/>
              </a:rPr>
              <a:t>Dominion</a:t>
            </a:r>
            <a:r>
              <a:rPr sz="3000" b="1" spc="55" dirty="0">
                <a:latin typeface="Garamond"/>
                <a:cs typeface="Garamond"/>
              </a:rPr>
              <a:t> </a:t>
            </a:r>
            <a:r>
              <a:rPr sz="3000" b="1" dirty="0">
                <a:latin typeface="Garamond"/>
                <a:cs typeface="Garamond"/>
              </a:rPr>
              <a:t>of	New</a:t>
            </a:r>
            <a:r>
              <a:rPr sz="3000" b="1" spc="-85" dirty="0">
                <a:latin typeface="Garamond"/>
                <a:cs typeface="Garamond"/>
              </a:rPr>
              <a:t> </a:t>
            </a:r>
            <a:r>
              <a:rPr sz="3000" b="1" spc="-10" dirty="0">
                <a:latin typeface="Garamond"/>
                <a:cs typeface="Garamond"/>
              </a:rPr>
              <a:t>England</a:t>
            </a:r>
            <a:endParaRPr sz="3000">
              <a:latin typeface="Garamond"/>
              <a:cs typeface="Garamond"/>
            </a:endParaRPr>
          </a:p>
          <a:p>
            <a:pPr marL="827405" lvl="1" indent="-357505">
              <a:lnSpc>
                <a:spcPct val="100000"/>
              </a:lnSpc>
              <a:spcBef>
                <a:spcPts val="1795"/>
              </a:spcBef>
              <a:buAutoNum type="arabicPeriod"/>
              <a:tabLst>
                <a:tab pos="828040" algn="l"/>
              </a:tabLst>
            </a:pPr>
            <a:r>
              <a:rPr sz="3000" dirty="0">
                <a:latin typeface="Garamond"/>
                <a:cs typeface="Garamond"/>
              </a:rPr>
              <a:t>Purposes:</a:t>
            </a:r>
            <a:r>
              <a:rPr sz="3000" spc="-10" dirty="0">
                <a:latin typeface="Garamond"/>
                <a:cs typeface="Garamond"/>
              </a:rPr>
              <a:t> </a:t>
            </a:r>
            <a:r>
              <a:rPr sz="3000" b="1" spc="-5" dirty="0">
                <a:latin typeface="Garamond"/>
                <a:cs typeface="Garamond"/>
              </a:rPr>
              <a:t>mercantilism</a:t>
            </a:r>
            <a:endParaRPr sz="3000">
              <a:latin typeface="Garamond"/>
              <a:cs typeface="Garamond"/>
            </a:endParaRPr>
          </a:p>
          <a:p>
            <a:pPr marL="1109345" lvl="2" indent="-334645">
              <a:lnSpc>
                <a:spcPct val="100000"/>
              </a:lnSpc>
              <a:buAutoNum type="alphaLcPeriod"/>
              <a:tabLst>
                <a:tab pos="1109980" algn="l"/>
              </a:tabLst>
            </a:pPr>
            <a:r>
              <a:rPr sz="3000" spc="-5" dirty="0">
                <a:latin typeface="Garamond"/>
                <a:cs typeface="Garamond"/>
              </a:rPr>
              <a:t>Enforce </a:t>
            </a:r>
            <a:r>
              <a:rPr sz="3000" b="1" spc="-10" dirty="0">
                <a:latin typeface="Garamond"/>
                <a:cs typeface="Garamond"/>
              </a:rPr>
              <a:t>Navigation</a:t>
            </a:r>
            <a:r>
              <a:rPr sz="3000" b="1" spc="-35" dirty="0">
                <a:latin typeface="Garamond"/>
                <a:cs typeface="Garamond"/>
              </a:rPr>
              <a:t> </a:t>
            </a:r>
            <a:r>
              <a:rPr sz="3000" b="1" spc="-10" dirty="0">
                <a:latin typeface="Garamond"/>
                <a:cs typeface="Garamond"/>
              </a:rPr>
              <a:t>Laws</a:t>
            </a:r>
            <a:endParaRPr sz="3000">
              <a:latin typeface="Garamond"/>
              <a:cs typeface="Garamond"/>
            </a:endParaRPr>
          </a:p>
          <a:p>
            <a:pPr marL="1131570" lvl="2" indent="-356870">
              <a:lnSpc>
                <a:spcPct val="100000"/>
              </a:lnSpc>
              <a:buAutoNum type="alphaLcPeriod"/>
              <a:tabLst>
                <a:tab pos="1132205" algn="l"/>
              </a:tabLst>
            </a:pPr>
            <a:r>
              <a:rPr sz="3000" spc="-5" dirty="0">
                <a:latin typeface="Garamond"/>
                <a:cs typeface="Garamond"/>
              </a:rPr>
              <a:t>Provide defense </a:t>
            </a:r>
            <a:r>
              <a:rPr sz="3000" dirty="0">
                <a:latin typeface="Garamond"/>
                <a:cs typeface="Garamond"/>
              </a:rPr>
              <a:t>for</a:t>
            </a:r>
            <a:r>
              <a:rPr sz="3000" spc="-60" dirty="0">
                <a:latin typeface="Garamond"/>
                <a:cs typeface="Garamond"/>
              </a:rPr>
              <a:t> </a:t>
            </a:r>
            <a:r>
              <a:rPr sz="3000" spc="-5" dirty="0">
                <a:latin typeface="Garamond"/>
                <a:cs typeface="Garamond"/>
              </a:rPr>
              <a:t>colonies</a:t>
            </a:r>
            <a:endParaRPr sz="3000">
              <a:latin typeface="Garamond"/>
              <a:cs typeface="Garamond"/>
            </a:endParaRPr>
          </a:p>
          <a:p>
            <a:pPr marL="847725" lvl="1" indent="-359410">
              <a:lnSpc>
                <a:spcPct val="100000"/>
              </a:lnSpc>
              <a:spcBef>
                <a:spcPts val="1800"/>
              </a:spcBef>
              <a:buFont typeface="Garamond"/>
              <a:buAutoNum type="arabicPeriod"/>
              <a:tabLst>
                <a:tab pos="848360" algn="l"/>
              </a:tabLst>
            </a:pPr>
            <a:r>
              <a:rPr sz="3000" b="1" spc="-5" dirty="0">
                <a:latin typeface="Garamond"/>
                <a:cs typeface="Garamond"/>
              </a:rPr>
              <a:t>Sir Edmund</a:t>
            </a:r>
            <a:r>
              <a:rPr sz="3000" b="1" spc="-55" dirty="0">
                <a:latin typeface="Garamond"/>
                <a:cs typeface="Garamond"/>
              </a:rPr>
              <a:t> </a:t>
            </a:r>
            <a:r>
              <a:rPr sz="3000" b="1" dirty="0">
                <a:latin typeface="Garamond"/>
                <a:cs typeface="Garamond"/>
              </a:rPr>
              <a:t>Andros</a:t>
            </a:r>
            <a:endParaRPr sz="3000">
              <a:latin typeface="Garamond"/>
              <a:cs typeface="Garamond"/>
            </a:endParaRPr>
          </a:p>
          <a:p>
            <a:pPr marL="426084" indent="-413384">
              <a:lnSpc>
                <a:spcPct val="100000"/>
              </a:lnSpc>
              <a:spcBef>
                <a:spcPts val="1795"/>
              </a:spcBef>
              <a:buAutoNum type="alphaUcPeriod"/>
              <a:tabLst>
                <a:tab pos="426720" algn="l"/>
              </a:tabLst>
            </a:pPr>
            <a:r>
              <a:rPr sz="3000" spc="-5" dirty="0">
                <a:latin typeface="Garamond"/>
                <a:cs typeface="Garamond"/>
              </a:rPr>
              <a:t>“</a:t>
            </a:r>
            <a:r>
              <a:rPr sz="3000" b="1" spc="-5" dirty="0">
                <a:latin typeface="Garamond"/>
                <a:cs typeface="Garamond"/>
              </a:rPr>
              <a:t>Glorious </a:t>
            </a:r>
            <a:r>
              <a:rPr sz="3000" b="1" spc="-15" dirty="0">
                <a:latin typeface="Garamond"/>
                <a:cs typeface="Garamond"/>
              </a:rPr>
              <a:t>Revolution</a:t>
            </a:r>
            <a:r>
              <a:rPr sz="3000" spc="-15" dirty="0">
                <a:latin typeface="Garamond"/>
                <a:cs typeface="Garamond"/>
              </a:rPr>
              <a:t>” </a:t>
            </a:r>
            <a:r>
              <a:rPr sz="3000" dirty="0">
                <a:latin typeface="Garamond"/>
                <a:cs typeface="Garamond"/>
              </a:rPr>
              <a:t>(1688)</a:t>
            </a:r>
            <a:endParaRPr sz="3000">
              <a:latin typeface="Garamond"/>
              <a:cs typeface="Garamond"/>
            </a:endParaRPr>
          </a:p>
          <a:p>
            <a:pPr marL="847725" lvl="1" indent="-359410">
              <a:lnSpc>
                <a:spcPct val="100000"/>
              </a:lnSpc>
              <a:spcBef>
                <a:spcPts val="1800"/>
              </a:spcBef>
              <a:buAutoNum type="arabicPeriod"/>
              <a:tabLst>
                <a:tab pos="848360" algn="l"/>
              </a:tabLst>
            </a:pPr>
            <a:r>
              <a:rPr sz="3000" spc="-5" dirty="0">
                <a:latin typeface="Garamond"/>
                <a:cs typeface="Garamond"/>
              </a:rPr>
              <a:t>Inspired “1</a:t>
            </a:r>
            <a:r>
              <a:rPr sz="3000" spc="-7" baseline="25000" dirty="0">
                <a:latin typeface="Garamond"/>
                <a:cs typeface="Garamond"/>
              </a:rPr>
              <a:t>st  </a:t>
            </a:r>
            <a:r>
              <a:rPr sz="3000" spc="-5" dirty="0">
                <a:latin typeface="Garamond"/>
                <a:cs typeface="Garamond"/>
              </a:rPr>
              <a:t>American</a:t>
            </a:r>
            <a:r>
              <a:rPr sz="3000" spc="-285" dirty="0">
                <a:latin typeface="Garamond"/>
                <a:cs typeface="Garamond"/>
              </a:rPr>
              <a:t> </a:t>
            </a:r>
            <a:r>
              <a:rPr sz="3000" spc="-15" dirty="0">
                <a:latin typeface="Garamond"/>
                <a:cs typeface="Garamond"/>
              </a:rPr>
              <a:t>Revolution”</a:t>
            </a:r>
            <a:endParaRPr sz="3000">
              <a:latin typeface="Garamond"/>
              <a:cs typeface="Garamond"/>
            </a:endParaRPr>
          </a:p>
          <a:p>
            <a:pPr marL="847725" lvl="1" indent="-35941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848360" algn="l"/>
              </a:tabLst>
            </a:pPr>
            <a:r>
              <a:rPr sz="3000" spc="-5" dirty="0">
                <a:latin typeface="Garamond"/>
                <a:cs typeface="Garamond"/>
              </a:rPr>
              <a:t>Andros </a:t>
            </a:r>
            <a:r>
              <a:rPr sz="3000" spc="-15" dirty="0">
                <a:latin typeface="Garamond"/>
                <a:cs typeface="Garamond"/>
              </a:rPr>
              <a:t>was</a:t>
            </a:r>
            <a:r>
              <a:rPr sz="3000" spc="-65" dirty="0">
                <a:latin typeface="Garamond"/>
                <a:cs typeface="Garamond"/>
              </a:rPr>
              <a:t> </a:t>
            </a:r>
            <a:r>
              <a:rPr sz="3000" spc="-20" dirty="0">
                <a:latin typeface="Garamond"/>
                <a:cs typeface="Garamond"/>
              </a:rPr>
              <a:t>removed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00200" y="2286000"/>
            <a:ext cx="1311275" cy="24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7794" y="380441"/>
            <a:ext cx="68116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0" dirty="0">
                <a:latin typeface="Garamond"/>
                <a:cs typeface="Garamond"/>
              </a:rPr>
              <a:t>D. </a:t>
            </a:r>
            <a:r>
              <a:rPr sz="3200" spc="-10" dirty="0">
                <a:latin typeface="Garamond"/>
                <a:cs typeface="Garamond"/>
              </a:rPr>
              <a:t>Post-Glorious </a:t>
            </a:r>
            <a:r>
              <a:rPr sz="3200" spc="-20" dirty="0">
                <a:latin typeface="Garamond"/>
                <a:cs typeface="Garamond"/>
              </a:rPr>
              <a:t>Revolution </a:t>
            </a:r>
            <a:r>
              <a:rPr sz="3200" dirty="0">
                <a:latin typeface="Garamond"/>
                <a:cs typeface="Garamond"/>
              </a:rPr>
              <a:t>New</a:t>
            </a:r>
            <a:r>
              <a:rPr sz="3200" spc="114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England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7394" y="1112266"/>
            <a:ext cx="5856605" cy="222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94970" algn="l"/>
              </a:tabLst>
            </a:pPr>
            <a:r>
              <a:rPr sz="3200" spc="-5" dirty="0">
                <a:latin typeface="Garamond"/>
                <a:cs typeface="Garamond"/>
              </a:rPr>
              <a:t>1691, </a:t>
            </a:r>
            <a:r>
              <a:rPr sz="3200" dirty="0">
                <a:latin typeface="Garamond"/>
                <a:cs typeface="Garamond"/>
              </a:rPr>
              <a:t>MBC made a </a:t>
            </a:r>
            <a:r>
              <a:rPr sz="3200" spc="-15" dirty="0">
                <a:latin typeface="Garamond"/>
                <a:cs typeface="Garamond"/>
              </a:rPr>
              <a:t>royal</a:t>
            </a:r>
            <a:r>
              <a:rPr sz="3200" spc="-7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colony</a:t>
            </a:r>
            <a:endParaRPr sz="3200">
              <a:latin typeface="Garamond"/>
              <a:cs typeface="Garamond"/>
            </a:endParaRPr>
          </a:p>
          <a:p>
            <a:pPr marL="419100">
              <a:lnSpc>
                <a:spcPct val="100000"/>
              </a:lnSpc>
              <a:tabLst>
                <a:tab pos="2107565" algn="l"/>
              </a:tabLst>
            </a:pPr>
            <a:r>
              <a:rPr sz="3200" spc="-5" dirty="0">
                <a:latin typeface="Garamond"/>
                <a:cs typeface="Garamond"/>
              </a:rPr>
              <a:t>--</a:t>
            </a:r>
            <a:r>
              <a:rPr sz="3200" dirty="0">
                <a:latin typeface="Garamond"/>
                <a:cs typeface="Garamond"/>
              </a:rPr>
              <a:t> Loss of	charter </a:t>
            </a:r>
            <a:r>
              <a:rPr sz="3200" spc="-5" dirty="0">
                <a:latin typeface="Garamond"/>
                <a:cs typeface="Garamond"/>
              </a:rPr>
              <a:t>colony</a:t>
            </a:r>
            <a:r>
              <a:rPr sz="3200" spc="-3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status</a:t>
            </a:r>
            <a:endParaRPr sz="3200">
              <a:latin typeface="Garamond"/>
              <a:cs typeface="Garamond"/>
            </a:endParaRPr>
          </a:p>
          <a:p>
            <a:pPr marL="394335" indent="-381635">
              <a:lnSpc>
                <a:spcPct val="100000"/>
              </a:lnSpc>
              <a:spcBef>
                <a:spcPts val="1920"/>
              </a:spcBef>
              <a:buAutoNum type="arabicPeriod" startAt="2"/>
              <a:tabLst>
                <a:tab pos="394970" algn="l"/>
              </a:tabLst>
            </a:pPr>
            <a:r>
              <a:rPr sz="3200" dirty="0">
                <a:latin typeface="Garamond"/>
                <a:cs typeface="Garamond"/>
              </a:rPr>
              <a:t>Tighter </a:t>
            </a:r>
            <a:r>
              <a:rPr sz="3200" spc="-15" dirty="0">
                <a:latin typeface="Garamond"/>
                <a:cs typeface="Garamond"/>
              </a:rPr>
              <a:t>administrative</a:t>
            </a:r>
            <a:r>
              <a:rPr sz="3200" spc="-4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control</a:t>
            </a:r>
            <a:endParaRPr sz="3200">
              <a:latin typeface="Garamond"/>
              <a:cs typeface="Garamond"/>
            </a:endParaRPr>
          </a:p>
          <a:p>
            <a:pPr marL="419100">
              <a:lnSpc>
                <a:spcPct val="100000"/>
              </a:lnSpc>
            </a:pPr>
            <a:r>
              <a:rPr sz="3200" spc="-20" dirty="0">
                <a:latin typeface="Garamond"/>
                <a:cs typeface="Garamond"/>
              </a:rPr>
              <a:t>by </a:t>
            </a: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10" dirty="0">
                <a:latin typeface="Garamond"/>
                <a:cs typeface="Garamond"/>
              </a:rPr>
              <a:t>crown </a:t>
            </a:r>
            <a:r>
              <a:rPr sz="3200" spc="-25" dirty="0">
                <a:latin typeface="Garamond"/>
                <a:cs typeface="Garamond"/>
              </a:rPr>
              <a:t>over </a:t>
            </a:r>
            <a:r>
              <a:rPr sz="3200" spc="-5" dirty="0">
                <a:latin typeface="Garamond"/>
                <a:cs typeface="Garamond"/>
              </a:rPr>
              <a:t>British</a:t>
            </a:r>
            <a:r>
              <a:rPr sz="3200" spc="2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America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6794" y="246379"/>
            <a:ext cx="5306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B. </a:t>
            </a:r>
            <a:r>
              <a:rPr sz="1800" b="1" spc="-5" dirty="0">
                <a:latin typeface="Calibri"/>
                <a:cs typeface="Calibri"/>
              </a:rPr>
              <a:t>John Calvin: </a:t>
            </a:r>
            <a:r>
              <a:rPr sz="1800" b="1" i="1" spc="-5" dirty="0">
                <a:latin typeface="Calibri"/>
                <a:cs typeface="Calibri"/>
              </a:rPr>
              <a:t>Institutes of </a:t>
            </a:r>
            <a:r>
              <a:rPr sz="1800" b="1" i="1" dirty="0">
                <a:latin typeface="Calibri"/>
                <a:cs typeface="Calibri"/>
              </a:rPr>
              <a:t>the </a:t>
            </a:r>
            <a:r>
              <a:rPr sz="1800" b="1" i="1" spc="-5" dirty="0">
                <a:latin typeface="Calibri"/>
                <a:cs typeface="Calibri"/>
              </a:rPr>
              <a:t>Christian Religion</a:t>
            </a:r>
            <a:r>
              <a:rPr sz="1800" b="1" i="1" spc="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(1536)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35582" y="520527"/>
            <a:ext cx="4893945" cy="126047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238125" indent="-225425">
              <a:lnSpc>
                <a:spcPct val="100000"/>
              </a:lnSpc>
              <a:spcBef>
                <a:spcPts val="1180"/>
              </a:spcBef>
              <a:buAutoNum type="arabicPeriod"/>
              <a:tabLst>
                <a:tab pos="238760" algn="l"/>
              </a:tabLst>
            </a:pPr>
            <a:r>
              <a:rPr sz="1800" spc="-10" dirty="0">
                <a:latin typeface="Calibri"/>
                <a:cs typeface="Calibri"/>
              </a:rPr>
              <a:t>Elaborated </a:t>
            </a:r>
            <a:r>
              <a:rPr sz="1800" spc="-5" dirty="0">
                <a:latin typeface="Calibri"/>
                <a:cs typeface="Calibri"/>
              </a:rPr>
              <a:t>on </a:t>
            </a:r>
            <a:r>
              <a:rPr sz="1800" spc="-10" dirty="0">
                <a:latin typeface="Calibri"/>
                <a:cs typeface="Calibri"/>
              </a:rPr>
              <a:t>Luther’s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ideas</a:t>
            </a:r>
            <a:endParaRPr sz="1800">
              <a:latin typeface="Calibri"/>
              <a:cs typeface="Calibri"/>
            </a:endParaRPr>
          </a:p>
          <a:p>
            <a:pPr marL="237490" indent="-224790">
              <a:lnSpc>
                <a:spcPct val="100000"/>
              </a:lnSpc>
              <a:spcBef>
                <a:spcPts val="1075"/>
              </a:spcBef>
              <a:buAutoNum type="arabicPeriod"/>
              <a:tabLst>
                <a:tab pos="238125" algn="l"/>
              </a:tabLst>
            </a:pPr>
            <a:r>
              <a:rPr sz="1800" spc="-5" dirty="0">
                <a:latin typeface="Calibri"/>
                <a:cs typeface="Calibri"/>
              </a:rPr>
              <a:t>God </a:t>
            </a:r>
            <a:r>
              <a:rPr sz="1800" spc="-10" dirty="0">
                <a:latin typeface="Calibri"/>
                <a:cs typeface="Calibri"/>
              </a:rPr>
              <a:t>was </a:t>
            </a:r>
            <a:r>
              <a:rPr sz="1800" spc="-5" dirty="0">
                <a:latin typeface="Calibri"/>
                <a:cs typeface="Calibri"/>
              </a:rPr>
              <a:t>all-powerful, all-knowing,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all-good</a:t>
            </a:r>
            <a:endParaRPr sz="1800">
              <a:latin typeface="Calibri"/>
              <a:cs typeface="Calibri"/>
            </a:endParaRPr>
          </a:p>
          <a:p>
            <a:pPr marL="237490" indent="-224790">
              <a:lnSpc>
                <a:spcPct val="100000"/>
              </a:lnSpc>
              <a:spcBef>
                <a:spcPts val="1075"/>
              </a:spcBef>
              <a:buAutoNum type="arabicPeriod"/>
              <a:tabLst>
                <a:tab pos="238125" algn="l"/>
              </a:tabLst>
            </a:pPr>
            <a:r>
              <a:rPr sz="1800" spc="-5" dirty="0">
                <a:latin typeface="Calibri"/>
                <a:cs typeface="Calibri"/>
              </a:rPr>
              <a:t>Humans </a:t>
            </a:r>
            <a:r>
              <a:rPr sz="1800" spc="-10" dirty="0">
                <a:latin typeface="Calibri"/>
                <a:cs typeface="Calibri"/>
              </a:rPr>
              <a:t>were </a:t>
            </a:r>
            <a:r>
              <a:rPr sz="1800" spc="-5" dirty="0">
                <a:latin typeface="Calibri"/>
                <a:cs typeface="Calibri"/>
              </a:rPr>
              <a:t>weak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5" dirty="0">
                <a:latin typeface="Calibri"/>
                <a:cs typeface="Calibri"/>
              </a:rPr>
              <a:t>wicked </a:t>
            </a:r>
            <a:r>
              <a:rPr sz="1800" spc="-5" dirty="0">
                <a:latin typeface="Calibri"/>
                <a:cs typeface="Calibri"/>
              </a:rPr>
              <a:t>due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original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32276" y="2839211"/>
            <a:ext cx="3407664" cy="4018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994" y="0"/>
            <a:ext cx="681672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Garamond"/>
                <a:cs typeface="Garamond"/>
              </a:rPr>
              <a:t>VIII. New England </a:t>
            </a:r>
            <a:r>
              <a:rPr sz="3200" dirty="0">
                <a:latin typeface="Garamond"/>
                <a:cs typeface="Garamond"/>
              </a:rPr>
              <a:t>Life </a:t>
            </a:r>
            <a:r>
              <a:rPr sz="3200" spc="-5" dirty="0">
                <a:latin typeface="Garamond"/>
                <a:cs typeface="Garamond"/>
              </a:rPr>
              <a:t>and</a:t>
            </a:r>
            <a:r>
              <a:rPr sz="320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Contributions</a:t>
            </a:r>
            <a:endParaRPr sz="3200">
              <a:latin typeface="Garamond"/>
              <a:cs typeface="Garamond"/>
            </a:endParaRPr>
          </a:p>
          <a:p>
            <a:pPr marL="927100">
              <a:lnSpc>
                <a:spcPct val="100000"/>
              </a:lnSpc>
            </a:pPr>
            <a:r>
              <a:rPr sz="3200" dirty="0">
                <a:latin typeface="Garamond"/>
                <a:cs typeface="Garamond"/>
              </a:rPr>
              <a:t>to the </a:t>
            </a:r>
            <a:r>
              <a:rPr sz="3200" spc="-5" dirty="0">
                <a:latin typeface="Garamond"/>
                <a:cs typeface="Garamond"/>
              </a:rPr>
              <a:t>American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spc="-10" dirty="0">
                <a:latin typeface="Garamond"/>
                <a:cs typeface="Garamond"/>
              </a:rPr>
              <a:t>character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7394" y="975821"/>
            <a:ext cx="6334760" cy="3684270"/>
          </a:xfrm>
          <a:prstGeom prst="rect">
            <a:avLst/>
          </a:prstGeom>
        </p:spPr>
        <p:txBody>
          <a:bodyPr vert="horz" wrap="square" lIns="0" tIns="255904" rIns="0" bIns="0" rtlCol="0">
            <a:spAutoFit/>
          </a:bodyPr>
          <a:lstStyle/>
          <a:p>
            <a:pPr marL="476884" indent="-464184">
              <a:lnSpc>
                <a:spcPct val="100000"/>
              </a:lnSpc>
              <a:spcBef>
                <a:spcPts val="2014"/>
              </a:spcBef>
              <a:buAutoNum type="alphaUcPeriod"/>
              <a:tabLst>
                <a:tab pos="477520" algn="l"/>
              </a:tabLst>
            </a:pPr>
            <a:r>
              <a:rPr sz="3200" dirty="0">
                <a:latin typeface="Garamond"/>
                <a:cs typeface="Garamond"/>
              </a:rPr>
              <a:t>Geography &amp;</a:t>
            </a:r>
            <a:r>
              <a:rPr sz="3200" spc="-70" dirty="0">
                <a:latin typeface="Garamond"/>
                <a:cs typeface="Garamond"/>
              </a:rPr>
              <a:t> </a:t>
            </a:r>
            <a:r>
              <a:rPr sz="3200" spc="-10" dirty="0">
                <a:latin typeface="Garamond"/>
                <a:cs typeface="Garamond"/>
              </a:rPr>
              <a:t>Economy</a:t>
            </a:r>
            <a:endParaRPr sz="3200">
              <a:latin typeface="Garamond"/>
              <a:cs typeface="Garamond"/>
            </a:endParaRPr>
          </a:p>
          <a:p>
            <a:pPr marL="927100" lvl="1" indent="-407034">
              <a:lnSpc>
                <a:spcPct val="100000"/>
              </a:lnSpc>
              <a:spcBef>
                <a:spcPts val="1920"/>
              </a:spcBef>
              <a:buAutoNum type="arabicPeriod"/>
              <a:tabLst>
                <a:tab pos="901700" algn="l"/>
              </a:tabLst>
            </a:pPr>
            <a:r>
              <a:rPr sz="3200" spc="-20" dirty="0">
                <a:latin typeface="Garamond"/>
                <a:cs typeface="Garamond"/>
              </a:rPr>
              <a:t>Rocky </a:t>
            </a:r>
            <a:r>
              <a:rPr sz="3200" dirty="0">
                <a:latin typeface="Garamond"/>
                <a:cs typeface="Garamond"/>
              </a:rPr>
              <a:t>soil: few cash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crops</a:t>
            </a:r>
            <a:endParaRPr sz="3200">
              <a:latin typeface="Garamond"/>
              <a:cs typeface="Garamond"/>
            </a:endParaRPr>
          </a:p>
          <a:p>
            <a:pPr marL="927100">
              <a:lnSpc>
                <a:spcPct val="100000"/>
              </a:lnSpc>
            </a:pPr>
            <a:r>
              <a:rPr sz="3200" spc="-5" dirty="0">
                <a:latin typeface="Garamond"/>
                <a:cs typeface="Garamond"/>
              </a:rPr>
              <a:t>--</a:t>
            </a:r>
            <a:r>
              <a:rPr sz="3200" b="1" spc="-5" dirty="0">
                <a:latin typeface="Garamond"/>
                <a:cs typeface="Garamond"/>
              </a:rPr>
              <a:t>Subsistence </a:t>
            </a:r>
            <a:r>
              <a:rPr sz="3200" b="1" spc="15" dirty="0">
                <a:latin typeface="Garamond"/>
                <a:cs typeface="Garamond"/>
              </a:rPr>
              <a:t>farming</a:t>
            </a:r>
            <a:r>
              <a:rPr sz="3200" b="1" spc="-15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common</a:t>
            </a:r>
            <a:endParaRPr sz="3200">
              <a:latin typeface="Garamond"/>
              <a:cs typeface="Garamond"/>
            </a:endParaRPr>
          </a:p>
          <a:p>
            <a:pPr marL="927100" marR="45720" lvl="1" indent="-407034">
              <a:lnSpc>
                <a:spcPct val="100000"/>
              </a:lnSpc>
              <a:spcBef>
                <a:spcPts val="1920"/>
              </a:spcBef>
              <a:buFont typeface="Garamond"/>
              <a:buAutoNum type="arabicPeriod" startAt="2"/>
              <a:tabLst>
                <a:tab pos="918844" algn="l"/>
              </a:tabLst>
            </a:pPr>
            <a:r>
              <a:rPr sz="3200" b="1" spc="-10" dirty="0">
                <a:latin typeface="Garamond"/>
                <a:cs typeface="Garamond"/>
              </a:rPr>
              <a:t>Diverse economy</a:t>
            </a:r>
            <a:r>
              <a:rPr sz="3200" spc="-10" dirty="0">
                <a:latin typeface="Garamond"/>
                <a:cs typeface="Garamond"/>
              </a:rPr>
              <a:t>: </a:t>
            </a:r>
            <a:r>
              <a:rPr sz="3200" spc="-5" dirty="0">
                <a:latin typeface="Garamond"/>
                <a:cs typeface="Garamond"/>
              </a:rPr>
              <a:t>fishing,  shipbuilding, lumbering, shipping,  </a:t>
            </a:r>
            <a:r>
              <a:rPr sz="3200" spc="-25" dirty="0">
                <a:latin typeface="Garamond"/>
                <a:cs typeface="Garamond"/>
              </a:rPr>
              <a:t>fur,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spc="10" dirty="0">
                <a:latin typeface="Garamond"/>
                <a:cs typeface="Garamond"/>
              </a:rPr>
              <a:t>dairy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7394" y="563372"/>
            <a:ext cx="40297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aramond"/>
                <a:cs typeface="Garamond"/>
              </a:rPr>
              <a:t>3. </a:t>
            </a:r>
            <a:r>
              <a:rPr sz="3600" spc="-5" dirty="0">
                <a:latin typeface="Garamond"/>
                <a:cs typeface="Garamond"/>
              </a:rPr>
              <a:t>Less </a:t>
            </a:r>
            <a:r>
              <a:rPr sz="3600" dirty="0">
                <a:latin typeface="Garamond"/>
                <a:cs typeface="Garamond"/>
              </a:rPr>
              <a:t>ethnic</a:t>
            </a:r>
            <a:r>
              <a:rPr sz="3600" spc="-65" dirty="0">
                <a:latin typeface="Garamond"/>
                <a:cs typeface="Garamond"/>
              </a:rPr>
              <a:t> </a:t>
            </a:r>
            <a:r>
              <a:rPr sz="3600" spc="-15" dirty="0">
                <a:latin typeface="Garamond"/>
                <a:cs typeface="Garamond"/>
              </a:rPr>
              <a:t>diversity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12391" y="2208276"/>
            <a:ext cx="7373111" cy="4041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60045"/>
            <a:ext cx="65468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300">
              <a:lnSpc>
                <a:spcPct val="100000"/>
              </a:lnSpc>
              <a:spcBef>
                <a:spcPts val="100"/>
              </a:spcBef>
            </a:pPr>
            <a:r>
              <a:rPr sz="3600" spc="-105" dirty="0">
                <a:latin typeface="Garamond"/>
                <a:cs typeface="Garamond"/>
              </a:rPr>
              <a:t>B. </a:t>
            </a:r>
            <a:r>
              <a:rPr sz="3600" dirty="0">
                <a:latin typeface="Garamond"/>
                <a:cs typeface="Garamond"/>
              </a:rPr>
              <a:t>Puritan contribution to </a:t>
            </a:r>
            <a:r>
              <a:rPr sz="3600" spc="-5" dirty="0">
                <a:latin typeface="Garamond"/>
                <a:cs typeface="Garamond"/>
              </a:rPr>
              <a:t>American  </a:t>
            </a:r>
            <a:r>
              <a:rPr sz="3600" spc="-10" dirty="0">
                <a:latin typeface="Garamond"/>
                <a:cs typeface="Garamond"/>
              </a:rPr>
              <a:t>character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440815" indent="-285115">
              <a:lnSpc>
                <a:spcPct val="100000"/>
              </a:lnSpc>
              <a:spcBef>
                <a:spcPts val="1535"/>
              </a:spcBef>
              <a:buFont typeface="Garamond"/>
              <a:buAutoNum type="arabicPeriod"/>
              <a:tabLst>
                <a:tab pos="1441450" algn="l"/>
              </a:tabLst>
            </a:pPr>
            <a:r>
              <a:rPr spc="-5" dirty="0"/>
              <a:t>Seeds </a:t>
            </a:r>
            <a:r>
              <a:rPr dirty="0"/>
              <a:t>of</a:t>
            </a:r>
            <a:r>
              <a:rPr spc="275" dirty="0"/>
              <a:t> </a:t>
            </a:r>
            <a:r>
              <a:rPr spc="-5" dirty="0"/>
              <a:t>democracy</a:t>
            </a:r>
          </a:p>
          <a:p>
            <a:pPr marL="1498600" lvl="1" indent="-266700">
              <a:lnSpc>
                <a:spcPct val="100000"/>
              </a:lnSpc>
              <a:spcBef>
                <a:spcPts val="1435"/>
              </a:spcBef>
              <a:buAutoNum type="alphaLcPeriod"/>
              <a:tabLst>
                <a:tab pos="1499235" algn="l"/>
              </a:tabLst>
            </a:pPr>
            <a:r>
              <a:rPr sz="2400" spc="-35" dirty="0">
                <a:latin typeface="Garamond"/>
                <a:cs typeface="Garamond"/>
              </a:rPr>
              <a:t>Townhall</a:t>
            </a:r>
            <a:r>
              <a:rPr sz="2400" spc="-30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meetings</a:t>
            </a:r>
            <a:endParaRPr sz="2400">
              <a:latin typeface="Garamond"/>
              <a:cs typeface="Garamond"/>
            </a:endParaRPr>
          </a:p>
          <a:p>
            <a:pPr marL="1592580" lvl="1" indent="-360680">
              <a:lnSpc>
                <a:spcPct val="100000"/>
              </a:lnSpc>
              <a:spcBef>
                <a:spcPts val="1435"/>
              </a:spcBef>
              <a:buAutoNum type="alphaLcPeriod"/>
              <a:tabLst>
                <a:tab pos="1592580" algn="l"/>
                <a:tab pos="1593215" algn="l"/>
              </a:tabLst>
            </a:pPr>
            <a:r>
              <a:rPr sz="2400" spc="-35" dirty="0">
                <a:latin typeface="Garamond"/>
                <a:cs typeface="Garamond"/>
              </a:rPr>
              <a:t>Voting </a:t>
            </a:r>
            <a:r>
              <a:rPr sz="2400" spc="-5" dirty="0">
                <a:latin typeface="Garamond"/>
                <a:cs typeface="Garamond"/>
              </a:rPr>
              <a:t>rights </a:t>
            </a:r>
            <a:r>
              <a:rPr sz="2400" dirty="0">
                <a:latin typeface="Garamond"/>
                <a:cs typeface="Garamond"/>
              </a:rPr>
              <a:t>to </a:t>
            </a:r>
            <a:r>
              <a:rPr sz="2400" spc="-20" dirty="0">
                <a:latin typeface="Garamond"/>
                <a:cs typeface="Garamond"/>
              </a:rPr>
              <a:t>church </a:t>
            </a:r>
            <a:r>
              <a:rPr sz="2400" spc="-15" dirty="0">
                <a:latin typeface="Garamond"/>
                <a:cs typeface="Garamond"/>
              </a:rPr>
              <a:t>members,</a:t>
            </a:r>
            <a:r>
              <a:rPr sz="2400" spc="50" dirty="0">
                <a:latin typeface="Garamond"/>
                <a:cs typeface="Garamond"/>
              </a:rPr>
              <a:t> </a:t>
            </a:r>
            <a:r>
              <a:rPr sz="2400" dirty="0">
                <a:latin typeface="Garamond"/>
                <a:cs typeface="Garamond"/>
              </a:rPr>
              <a:t>1631</a:t>
            </a:r>
            <a:endParaRPr sz="2400">
              <a:latin typeface="Garamond"/>
              <a:cs typeface="Garamond"/>
            </a:endParaRPr>
          </a:p>
          <a:p>
            <a:pPr marL="1288415" indent="-28511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1289050" algn="l"/>
              </a:tabLst>
            </a:pPr>
            <a:r>
              <a:rPr b="0" spc="-10" dirty="0">
                <a:latin typeface="Garamond"/>
                <a:cs typeface="Garamond"/>
              </a:rPr>
              <a:t>Perfectibility </a:t>
            </a:r>
            <a:r>
              <a:rPr b="0" spc="-5" dirty="0">
                <a:latin typeface="Garamond"/>
                <a:cs typeface="Garamond"/>
              </a:rPr>
              <a:t>of  society</a:t>
            </a:r>
            <a:r>
              <a:rPr b="0" spc="-204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(</a:t>
            </a:r>
            <a:r>
              <a:rPr spc="-5" dirty="0"/>
              <a:t>“perfectionism”)</a:t>
            </a:r>
          </a:p>
          <a:p>
            <a:pPr marL="354965" indent="-266065">
              <a:lnSpc>
                <a:spcPct val="100000"/>
              </a:lnSpc>
              <a:spcBef>
                <a:spcPts val="1440"/>
              </a:spcBef>
              <a:buAutoNum type="alphaLcPeriod"/>
              <a:tabLst>
                <a:tab pos="355600" algn="l"/>
                <a:tab pos="5004435" algn="l"/>
              </a:tabLst>
            </a:pPr>
            <a:r>
              <a:rPr b="0" spc="-15" dirty="0">
                <a:latin typeface="Garamond"/>
                <a:cs typeface="Garamond"/>
              </a:rPr>
              <a:t>Covenant </a:t>
            </a:r>
            <a:r>
              <a:rPr b="0" spc="0" dirty="0">
                <a:latin typeface="Garamond"/>
                <a:cs typeface="Garamond"/>
              </a:rPr>
              <a:t>theology </a:t>
            </a:r>
            <a:r>
              <a:rPr b="0" dirty="0">
                <a:latin typeface="Garamond"/>
                <a:cs typeface="Garamond"/>
              </a:rPr>
              <a:t>&amp;</a:t>
            </a:r>
            <a:r>
              <a:rPr b="0" spc="6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Protestant </a:t>
            </a:r>
            <a:r>
              <a:rPr b="0" spc="-20" dirty="0">
                <a:latin typeface="Garamond"/>
                <a:cs typeface="Garamond"/>
              </a:rPr>
              <a:t>work	</a:t>
            </a:r>
            <a:r>
              <a:rPr b="0" spc="-5" dirty="0">
                <a:latin typeface="Garamond"/>
                <a:cs typeface="Garamond"/>
              </a:rPr>
              <a:t>ethic</a:t>
            </a:r>
          </a:p>
          <a:p>
            <a:pPr marL="373380" indent="-284480">
              <a:lnSpc>
                <a:spcPct val="100000"/>
              </a:lnSpc>
              <a:spcBef>
                <a:spcPts val="1855"/>
              </a:spcBef>
              <a:buAutoNum type="alphaLcPeriod"/>
              <a:tabLst>
                <a:tab pos="374015" algn="l"/>
              </a:tabLst>
            </a:pPr>
            <a:r>
              <a:rPr b="0" spc="-5" dirty="0">
                <a:latin typeface="Garamond"/>
                <a:cs typeface="Garamond"/>
              </a:rPr>
              <a:t>Inspired later </a:t>
            </a:r>
            <a:r>
              <a:rPr b="0" spc="5" dirty="0">
                <a:latin typeface="Garamond"/>
                <a:cs typeface="Garamond"/>
              </a:rPr>
              <a:t>reforms: </a:t>
            </a:r>
            <a:r>
              <a:rPr b="0" spc="-5" dirty="0">
                <a:latin typeface="Garamond"/>
                <a:cs typeface="Garamond"/>
              </a:rPr>
              <a:t>abolition </a:t>
            </a:r>
            <a:r>
              <a:rPr b="0" spc="-15" dirty="0">
                <a:latin typeface="Garamond"/>
                <a:cs typeface="Garamond"/>
              </a:rPr>
              <a:t>movement,</a:t>
            </a:r>
            <a:r>
              <a:rPr b="0" spc="30" dirty="0">
                <a:latin typeface="Garamond"/>
                <a:cs typeface="Garamond"/>
              </a:rPr>
              <a:t> </a:t>
            </a:r>
            <a:r>
              <a:rPr sz="3200" b="0" spc="-65" dirty="0">
                <a:latin typeface="Garamond"/>
                <a:cs typeface="Garamond"/>
              </a:rPr>
              <a:t>women’s</a:t>
            </a:r>
            <a:endParaRPr sz="32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3200" b="0" spc="-20" dirty="0">
                <a:latin typeface="Garamond"/>
                <a:cs typeface="Garamond"/>
              </a:rPr>
              <a:t>rights, </a:t>
            </a:r>
            <a:r>
              <a:rPr sz="3200" b="0" dirty="0">
                <a:latin typeface="Garamond"/>
                <a:cs typeface="Garamond"/>
              </a:rPr>
              <a:t>education,</a:t>
            </a:r>
            <a:r>
              <a:rPr sz="3200" b="0" spc="-50" dirty="0">
                <a:latin typeface="Garamond"/>
                <a:cs typeface="Garamond"/>
              </a:rPr>
              <a:t> </a:t>
            </a:r>
            <a:r>
              <a:rPr sz="3200" b="0" spc="-5" dirty="0">
                <a:latin typeface="Garamond"/>
                <a:cs typeface="Garamond"/>
              </a:rPr>
              <a:t>prohibition</a:t>
            </a:r>
            <a:endParaRPr sz="3200">
              <a:latin typeface="Garamond"/>
              <a:cs typeface="Garamond"/>
            </a:endParaRPr>
          </a:p>
          <a:p>
            <a:pPr marL="1231900">
              <a:lnSpc>
                <a:spcPct val="100000"/>
              </a:lnSpc>
              <a:spcBef>
                <a:spcPts val="2720"/>
              </a:spcBef>
            </a:pPr>
            <a:r>
              <a:rPr b="0" dirty="0">
                <a:latin typeface="Garamond"/>
                <a:cs typeface="Garamond"/>
              </a:rPr>
              <a:t>3. </a:t>
            </a:r>
            <a:r>
              <a:rPr dirty="0"/>
              <a:t>Protestant </a:t>
            </a:r>
            <a:r>
              <a:rPr spc="-10" dirty="0"/>
              <a:t>work</a:t>
            </a:r>
            <a:r>
              <a:rPr spc="-90" dirty="0"/>
              <a:t> </a:t>
            </a:r>
            <a:r>
              <a:rPr dirty="0"/>
              <a:t>ethic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31594" y="0"/>
            <a:ext cx="4956810" cy="2211070"/>
          </a:xfrm>
          <a:prstGeom prst="rect">
            <a:avLst/>
          </a:prstGeom>
        </p:spPr>
        <p:txBody>
          <a:bodyPr vert="horz" wrap="square" lIns="0" tIns="251460" rIns="0" bIns="0" rtlCol="0">
            <a:spAutoFit/>
          </a:bodyPr>
          <a:lstStyle/>
          <a:p>
            <a:pPr marL="454659" indent="-441959">
              <a:lnSpc>
                <a:spcPct val="100000"/>
              </a:lnSpc>
              <a:spcBef>
                <a:spcPts val="1980"/>
              </a:spcBef>
              <a:buAutoNum type="alphaUcPeriod" startAt="3"/>
              <a:tabLst>
                <a:tab pos="455295" algn="l"/>
              </a:tabLst>
            </a:pPr>
            <a:r>
              <a:rPr sz="3200" spc="-5" dirty="0">
                <a:latin typeface="Garamond"/>
                <a:cs typeface="Garamond"/>
              </a:rPr>
              <a:t>Education</a:t>
            </a:r>
            <a:endParaRPr sz="3200">
              <a:latin typeface="Garamond"/>
              <a:cs typeface="Garamond"/>
            </a:endParaRPr>
          </a:p>
          <a:p>
            <a:pPr marL="1003935" lvl="1" indent="-381635">
              <a:lnSpc>
                <a:spcPct val="100000"/>
              </a:lnSpc>
              <a:spcBef>
                <a:spcPts val="1880"/>
              </a:spcBef>
              <a:buAutoNum type="arabicPeriod"/>
              <a:tabLst>
                <a:tab pos="1004569" algn="l"/>
              </a:tabLst>
            </a:pPr>
            <a:r>
              <a:rPr sz="3200" dirty="0">
                <a:latin typeface="Garamond"/>
                <a:cs typeface="Garamond"/>
              </a:rPr>
              <a:t>Purpose: train the</a:t>
            </a:r>
            <a:r>
              <a:rPr sz="3200" spc="-70" dirty="0">
                <a:latin typeface="Garamond"/>
                <a:cs typeface="Garamond"/>
              </a:rPr>
              <a:t> </a:t>
            </a:r>
            <a:r>
              <a:rPr sz="3200" spc="15" dirty="0">
                <a:latin typeface="Garamond"/>
                <a:cs typeface="Garamond"/>
              </a:rPr>
              <a:t>clergy</a:t>
            </a:r>
            <a:endParaRPr sz="3200">
              <a:latin typeface="Garamond"/>
              <a:cs typeface="Garamond"/>
            </a:endParaRPr>
          </a:p>
          <a:p>
            <a:pPr marL="1003300" lvl="1" indent="-381000">
              <a:lnSpc>
                <a:spcPct val="100000"/>
              </a:lnSpc>
              <a:spcBef>
                <a:spcPts val="1920"/>
              </a:spcBef>
              <a:buFont typeface="Garamond"/>
              <a:buAutoNum type="arabicPeriod"/>
              <a:tabLst>
                <a:tab pos="1003300" algn="l"/>
              </a:tabLst>
            </a:pPr>
            <a:r>
              <a:rPr sz="3200" b="1" spc="0" dirty="0">
                <a:latin typeface="Garamond"/>
                <a:cs typeface="Garamond"/>
              </a:rPr>
              <a:t>Harvard </a:t>
            </a:r>
            <a:r>
              <a:rPr sz="3200" b="1" spc="-5" dirty="0">
                <a:latin typeface="Garamond"/>
                <a:cs typeface="Garamond"/>
              </a:rPr>
              <a:t>College</a:t>
            </a:r>
            <a:r>
              <a:rPr sz="3200" b="1" spc="-6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(1636)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95855" y="2208276"/>
            <a:ext cx="6563868" cy="4498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9194" y="1013205"/>
            <a:ext cx="6309360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  <a:tabLst>
                <a:tab pos="5364480" algn="l"/>
              </a:tabLst>
            </a:pPr>
            <a:r>
              <a:rPr sz="3600" spc="0" dirty="0">
                <a:latin typeface="Garamond"/>
                <a:cs typeface="Garamond"/>
              </a:rPr>
              <a:t>3</a:t>
            </a:r>
            <a:r>
              <a:rPr sz="3600" dirty="0">
                <a:latin typeface="Garamond"/>
                <a:cs typeface="Garamond"/>
              </a:rPr>
              <a:t>.</a:t>
            </a:r>
            <a:r>
              <a:rPr sz="3600" spc="-10" dirty="0">
                <a:latin typeface="Garamond"/>
                <a:cs typeface="Garamond"/>
              </a:rPr>
              <a:t> </a:t>
            </a:r>
            <a:r>
              <a:rPr sz="3600" b="1" dirty="0">
                <a:latin typeface="Garamond"/>
                <a:cs typeface="Garamond"/>
              </a:rPr>
              <a:t>Massac</a:t>
            </a:r>
            <a:r>
              <a:rPr sz="3600" b="1" spc="10" dirty="0">
                <a:latin typeface="Garamond"/>
                <a:cs typeface="Garamond"/>
              </a:rPr>
              <a:t>h</a:t>
            </a:r>
            <a:r>
              <a:rPr sz="3600" b="1" spc="-5" dirty="0">
                <a:latin typeface="Garamond"/>
                <a:cs typeface="Garamond"/>
              </a:rPr>
              <a:t>use</a:t>
            </a:r>
            <a:r>
              <a:rPr sz="3600" b="1" spc="0" dirty="0">
                <a:latin typeface="Garamond"/>
                <a:cs typeface="Garamond"/>
              </a:rPr>
              <a:t>t</a:t>
            </a:r>
            <a:r>
              <a:rPr sz="3600" b="1" dirty="0">
                <a:latin typeface="Garamond"/>
                <a:cs typeface="Garamond"/>
              </a:rPr>
              <a:t>ts</a:t>
            </a:r>
            <a:r>
              <a:rPr sz="3600" b="1" spc="-25" dirty="0">
                <a:latin typeface="Garamond"/>
                <a:cs typeface="Garamond"/>
              </a:rPr>
              <a:t> </a:t>
            </a:r>
            <a:r>
              <a:rPr sz="3600" b="1" spc="-5" dirty="0">
                <a:latin typeface="Garamond"/>
                <a:cs typeface="Garamond"/>
              </a:rPr>
              <a:t>Sc</a:t>
            </a:r>
            <a:r>
              <a:rPr sz="3600" b="1" spc="0" dirty="0">
                <a:latin typeface="Garamond"/>
                <a:cs typeface="Garamond"/>
              </a:rPr>
              <a:t>h</a:t>
            </a:r>
            <a:r>
              <a:rPr sz="3600" b="1" dirty="0">
                <a:latin typeface="Garamond"/>
                <a:cs typeface="Garamond"/>
              </a:rPr>
              <a:t>ool </a:t>
            </a:r>
            <a:r>
              <a:rPr sz="3600" b="1" spc="-15" dirty="0">
                <a:latin typeface="Garamond"/>
                <a:cs typeface="Garamond"/>
              </a:rPr>
              <a:t>o</a:t>
            </a:r>
            <a:r>
              <a:rPr sz="3600" b="1" dirty="0">
                <a:latin typeface="Garamond"/>
                <a:cs typeface="Garamond"/>
              </a:rPr>
              <a:t>f	</a:t>
            </a:r>
            <a:r>
              <a:rPr sz="3600" b="1" spc="-5" dirty="0">
                <a:latin typeface="Garamond"/>
                <a:cs typeface="Garamond"/>
              </a:rPr>
              <a:t>L</a:t>
            </a:r>
            <a:r>
              <a:rPr sz="3600" b="1" spc="-30" dirty="0">
                <a:latin typeface="Garamond"/>
                <a:cs typeface="Garamond"/>
              </a:rPr>
              <a:t>a</a:t>
            </a:r>
            <a:r>
              <a:rPr sz="3600" b="1" spc="5" dirty="0">
                <a:latin typeface="Garamond"/>
                <a:cs typeface="Garamond"/>
              </a:rPr>
              <a:t>w</a:t>
            </a:r>
            <a:r>
              <a:rPr sz="3600" dirty="0">
                <a:latin typeface="Garamond"/>
                <a:cs typeface="Garamond"/>
              </a:rPr>
              <a:t>,</a:t>
            </a:r>
            <a:endParaRPr sz="3600">
              <a:latin typeface="Garamond"/>
              <a:cs typeface="Garamond"/>
            </a:endParaRPr>
          </a:p>
          <a:p>
            <a:pPr marL="355600">
              <a:lnSpc>
                <a:spcPts val="4105"/>
              </a:lnSpc>
            </a:pPr>
            <a:r>
              <a:rPr sz="3600" dirty="0">
                <a:latin typeface="Garamond"/>
                <a:cs typeface="Garamond"/>
              </a:rPr>
              <a:t>1647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6394" y="2275458"/>
            <a:ext cx="6171565" cy="282448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584200" marR="5080" indent="-571500">
              <a:lnSpc>
                <a:spcPct val="90000"/>
              </a:lnSpc>
              <a:spcBef>
                <a:spcPts val="530"/>
              </a:spcBef>
              <a:buAutoNum type="alphaLcPeriod"/>
              <a:tabLst>
                <a:tab pos="526415" algn="l"/>
                <a:tab pos="527050" algn="l"/>
              </a:tabLst>
            </a:pPr>
            <a:r>
              <a:rPr sz="3600" spc="-70" dirty="0">
                <a:latin typeface="Garamond"/>
                <a:cs typeface="Garamond"/>
              </a:rPr>
              <a:t>Towns </a:t>
            </a:r>
            <a:r>
              <a:rPr sz="3600" dirty="0">
                <a:latin typeface="Garamond"/>
                <a:cs typeface="Garamond"/>
              </a:rPr>
              <a:t>with 50 </a:t>
            </a:r>
            <a:r>
              <a:rPr sz="3600" spc="-5" dirty="0">
                <a:latin typeface="Garamond"/>
                <a:cs typeface="Garamond"/>
              </a:rPr>
              <a:t>or </a:t>
            </a:r>
            <a:r>
              <a:rPr sz="3600" dirty="0">
                <a:latin typeface="Garamond"/>
                <a:cs typeface="Garamond"/>
              </a:rPr>
              <a:t>more </a:t>
            </a:r>
            <a:r>
              <a:rPr sz="3600" spc="-5" dirty="0">
                <a:latin typeface="Garamond"/>
                <a:cs typeface="Garamond"/>
              </a:rPr>
              <a:t>families  required to </a:t>
            </a:r>
            <a:r>
              <a:rPr sz="3600" spc="-10" dirty="0">
                <a:latin typeface="Garamond"/>
                <a:cs typeface="Garamond"/>
              </a:rPr>
              <a:t>provide </a:t>
            </a:r>
            <a:r>
              <a:rPr sz="3600" spc="-5" dirty="0">
                <a:latin typeface="Garamond"/>
                <a:cs typeface="Garamond"/>
              </a:rPr>
              <a:t>public  </a:t>
            </a:r>
            <a:r>
              <a:rPr sz="3600" dirty="0">
                <a:latin typeface="Garamond"/>
                <a:cs typeface="Garamond"/>
              </a:rPr>
              <a:t>education</a:t>
            </a:r>
            <a:endParaRPr sz="3600">
              <a:latin typeface="Garamond"/>
              <a:cs typeface="Garamond"/>
            </a:endParaRPr>
          </a:p>
          <a:p>
            <a:pPr marL="469900" marR="932815" indent="-457200">
              <a:lnSpc>
                <a:spcPts val="3890"/>
              </a:lnSpc>
              <a:spcBef>
                <a:spcPts val="2215"/>
              </a:spcBef>
              <a:buAutoNum type="alphaLcPeriod"/>
              <a:tabLst>
                <a:tab pos="469900" algn="l"/>
              </a:tabLst>
            </a:pPr>
            <a:r>
              <a:rPr sz="3600" spc="-15" dirty="0">
                <a:latin typeface="Garamond"/>
                <a:cs typeface="Garamond"/>
              </a:rPr>
              <a:t>Resulted </a:t>
            </a:r>
            <a:r>
              <a:rPr sz="3600" spc="-5" dirty="0">
                <a:latin typeface="Garamond"/>
                <a:cs typeface="Garamond"/>
              </a:rPr>
              <a:t>in </a:t>
            </a:r>
            <a:r>
              <a:rPr sz="3600" dirty="0">
                <a:latin typeface="Garamond"/>
                <a:cs typeface="Garamond"/>
              </a:rPr>
              <a:t>a </a:t>
            </a:r>
            <a:r>
              <a:rPr sz="3600" spc="-5" dirty="0">
                <a:latin typeface="Garamond"/>
                <a:cs typeface="Garamond"/>
              </a:rPr>
              <a:t>highly literate  population</a:t>
            </a:r>
            <a:endParaRPr sz="3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994" y="36067"/>
            <a:ext cx="39795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Garamond"/>
                <a:cs typeface="Garamond"/>
              </a:rPr>
              <a:t>IX. </a:t>
            </a:r>
            <a:r>
              <a:rPr sz="3200" dirty="0">
                <a:latin typeface="Garamond"/>
                <a:cs typeface="Garamond"/>
              </a:rPr>
              <a:t>New </a:t>
            </a:r>
            <a:r>
              <a:rPr sz="3200" spc="-5" dirty="0">
                <a:latin typeface="Garamond"/>
                <a:cs typeface="Garamond"/>
              </a:rPr>
              <a:t>England</a:t>
            </a:r>
            <a:r>
              <a:rPr sz="3200" spc="-50" dirty="0">
                <a:latin typeface="Garamond"/>
                <a:cs typeface="Garamond"/>
              </a:rPr>
              <a:t> </a:t>
            </a:r>
            <a:r>
              <a:rPr sz="3200" spc="-20" dirty="0">
                <a:latin typeface="Garamond"/>
                <a:cs typeface="Garamond"/>
              </a:rPr>
              <a:t>Family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7394" y="524311"/>
            <a:ext cx="4606925" cy="22821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476884" indent="-464184">
              <a:lnSpc>
                <a:spcPct val="100000"/>
              </a:lnSpc>
              <a:spcBef>
                <a:spcPts val="700"/>
              </a:spcBef>
              <a:buAutoNum type="alphaUcPeriod"/>
              <a:tabLst>
                <a:tab pos="477520" algn="l"/>
              </a:tabLst>
            </a:pPr>
            <a:r>
              <a:rPr sz="3200" spc="-5" dirty="0">
                <a:latin typeface="Garamond"/>
                <a:cs typeface="Garamond"/>
              </a:rPr>
              <a:t>High life</a:t>
            </a:r>
            <a:r>
              <a:rPr sz="3200" spc="-3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expectancy</a:t>
            </a:r>
            <a:endParaRPr sz="3200">
              <a:latin typeface="Garamond"/>
              <a:cs typeface="Garamond"/>
            </a:endParaRPr>
          </a:p>
          <a:p>
            <a:pPr marL="430530" indent="-417830">
              <a:lnSpc>
                <a:spcPct val="100000"/>
              </a:lnSpc>
              <a:spcBef>
                <a:spcPts val="595"/>
              </a:spcBef>
              <a:buAutoNum type="alphaUcPeriod"/>
              <a:tabLst>
                <a:tab pos="431165" algn="l"/>
              </a:tabLst>
            </a:pPr>
            <a:r>
              <a:rPr sz="3200" spc="-20" dirty="0">
                <a:latin typeface="Garamond"/>
                <a:cs typeface="Garamond"/>
              </a:rPr>
              <a:t>Family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spc="0" dirty="0">
                <a:latin typeface="Garamond"/>
                <a:cs typeface="Garamond"/>
              </a:rPr>
              <a:t>migration</a:t>
            </a:r>
            <a:endParaRPr sz="3200">
              <a:latin typeface="Garamond"/>
              <a:cs typeface="Garamond"/>
            </a:endParaRPr>
          </a:p>
          <a:p>
            <a:pPr marL="455295" indent="-442595">
              <a:lnSpc>
                <a:spcPct val="100000"/>
              </a:lnSpc>
              <a:spcBef>
                <a:spcPts val="600"/>
              </a:spcBef>
              <a:buAutoNum type="alphaUcPeriod"/>
              <a:tabLst>
                <a:tab pos="455930" algn="l"/>
              </a:tabLst>
            </a:pPr>
            <a:r>
              <a:rPr sz="3200" spc="-5" dirty="0">
                <a:latin typeface="Garamond"/>
                <a:cs typeface="Garamond"/>
              </a:rPr>
              <a:t>High natural</a:t>
            </a:r>
            <a:r>
              <a:rPr sz="3200" spc="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reproduction</a:t>
            </a:r>
            <a:endParaRPr sz="3200">
              <a:latin typeface="Garamond"/>
              <a:cs typeface="Garamond"/>
            </a:endParaRPr>
          </a:p>
          <a:p>
            <a:pPr marL="476884" indent="-464184">
              <a:lnSpc>
                <a:spcPct val="100000"/>
              </a:lnSpc>
              <a:spcBef>
                <a:spcPts val="600"/>
              </a:spcBef>
              <a:buAutoNum type="alphaUcPeriod"/>
              <a:tabLst>
                <a:tab pos="477520" algn="l"/>
              </a:tabLst>
            </a:pPr>
            <a:r>
              <a:rPr sz="3200" spc="-5" dirty="0">
                <a:latin typeface="Garamond"/>
                <a:cs typeface="Garamond"/>
              </a:rPr>
              <a:t>Strong </a:t>
            </a:r>
            <a:r>
              <a:rPr sz="3200" dirty="0">
                <a:latin typeface="Garamond"/>
                <a:cs typeface="Garamond"/>
              </a:rPr>
              <a:t>family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stability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3476" y="2942844"/>
            <a:ext cx="6533388" cy="3627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60775" y="6471310"/>
            <a:ext cx="30486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Garamond"/>
                <a:cs typeface="Garamond"/>
              </a:rPr>
              <a:t>A </a:t>
            </a:r>
            <a:r>
              <a:rPr sz="2000" spc="-5" dirty="0">
                <a:latin typeface="Garamond"/>
                <a:cs typeface="Garamond"/>
              </a:rPr>
              <a:t>Puritan </a:t>
            </a:r>
            <a:r>
              <a:rPr sz="2000" spc="-25" dirty="0">
                <a:latin typeface="Garamond"/>
                <a:cs typeface="Garamond"/>
              </a:rPr>
              <a:t>Wedding</a:t>
            </a:r>
            <a:r>
              <a:rPr sz="2000" spc="-35" dirty="0">
                <a:latin typeface="Garamond"/>
                <a:cs typeface="Garamond"/>
              </a:rPr>
              <a:t> </a:t>
            </a:r>
            <a:r>
              <a:rPr sz="2000" dirty="0">
                <a:latin typeface="Garamond"/>
                <a:cs typeface="Garamond"/>
              </a:rPr>
              <a:t>Procession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994" y="464261"/>
            <a:ext cx="29070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4.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Predestination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46705" y="952852"/>
            <a:ext cx="5017135" cy="324485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551815" indent="-539115">
              <a:lnSpc>
                <a:spcPct val="100000"/>
              </a:lnSpc>
              <a:spcBef>
                <a:spcPts val="865"/>
              </a:spcBef>
              <a:buFont typeface="Calibri"/>
              <a:buAutoNum type="alphaLcPeriod"/>
              <a:tabLst>
                <a:tab pos="403225" algn="l"/>
              </a:tabLst>
            </a:pPr>
            <a:r>
              <a:rPr sz="3200" b="1" spc="25" dirty="0">
                <a:latin typeface="Calibri"/>
                <a:cs typeface="Calibri"/>
              </a:rPr>
              <a:t>“The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5" dirty="0">
                <a:latin typeface="Calibri"/>
                <a:cs typeface="Calibri"/>
              </a:rPr>
              <a:t>elect”</a:t>
            </a:r>
            <a:endParaRPr sz="3200">
              <a:latin typeface="Calibri"/>
              <a:cs typeface="Calibri"/>
            </a:endParaRPr>
          </a:p>
          <a:p>
            <a:pPr marL="421005" indent="-408305">
              <a:lnSpc>
                <a:spcPct val="100000"/>
              </a:lnSpc>
              <a:spcBef>
                <a:spcPts val="765"/>
              </a:spcBef>
              <a:buFont typeface="Calibri"/>
              <a:buAutoNum type="alphaLcPeriod"/>
              <a:tabLst>
                <a:tab pos="421640" algn="l"/>
              </a:tabLst>
            </a:pPr>
            <a:r>
              <a:rPr sz="3200" b="1" spc="-5" dirty="0">
                <a:latin typeface="Calibri"/>
                <a:cs typeface="Calibri"/>
              </a:rPr>
              <a:t>“visible saints”</a:t>
            </a:r>
            <a:r>
              <a:rPr sz="3200" spc="-5" dirty="0">
                <a:latin typeface="Calibri"/>
                <a:cs typeface="Calibri"/>
              </a:rPr>
              <a:t>–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conversion</a:t>
            </a:r>
            <a:endParaRPr sz="3200">
              <a:latin typeface="Calibri"/>
              <a:cs typeface="Calibri"/>
            </a:endParaRPr>
          </a:p>
          <a:p>
            <a:pPr marL="551815">
              <a:lnSpc>
                <a:spcPct val="100000"/>
              </a:lnSpc>
            </a:pPr>
            <a:r>
              <a:rPr sz="3200" spc="-10" dirty="0">
                <a:latin typeface="Calibri"/>
                <a:cs typeface="Calibri"/>
              </a:rPr>
              <a:t>experience</a:t>
            </a:r>
            <a:endParaRPr sz="3200">
              <a:latin typeface="Calibri"/>
              <a:cs typeface="Calibri"/>
            </a:endParaRPr>
          </a:p>
          <a:p>
            <a:pPr marL="551815" marR="153035" indent="-539115">
              <a:lnSpc>
                <a:spcPct val="100000"/>
              </a:lnSpc>
              <a:spcBef>
                <a:spcPts val="770"/>
              </a:spcBef>
              <a:buAutoNum type="alphaLcPeriod" startAt="3"/>
              <a:tabLst>
                <a:tab pos="379730" algn="l"/>
              </a:tabLst>
            </a:pPr>
            <a:r>
              <a:rPr sz="3200" spc="-25" dirty="0">
                <a:latin typeface="Calibri"/>
                <a:cs typeface="Calibri"/>
              </a:rPr>
              <a:t>Refuted </a:t>
            </a:r>
            <a:r>
              <a:rPr sz="3200" spc="-10" dirty="0">
                <a:latin typeface="Calibri"/>
                <a:cs typeface="Calibri"/>
              </a:rPr>
              <a:t>“Good works”  philosophy </a:t>
            </a:r>
            <a:r>
              <a:rPr sz="3200" spc="-5" dirty="0">
                <a:latin typeface="Calibri"/>
                <a:cs typeface="Calibri"/>
              </a:rPr>
              <a:t>of the Catholic  </a:t>
            </a:r>
            <a:r>
              <a:rPr sz="3200" spc="-15" dirty="0">
                <a:latin typeface="Calibri"/>
                <a:cs typeface="Calibri"/>
              </a:rPr>
              <a:t>Church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5394" y="228041"/>
            <a:ext cx="382142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31085" algn="l"/>
              </a:tabLst>
            </a:pPr>
            <a:r>
              <a:rPr sz="3200" spc="-60" dirty="0">
                <a:latin typeface="Garamond"/>
                <a:cs typeface="Garamond"/>
              </a:rPr>
              <a:t>C</a:t>
            </a:r>
            <a:r>
              <a:rPr sz="3200" dirty="0">
                <a:latin typeface="Garamond"/>
                <a:cs typeface="Garamond"/>
              </a:rPr>
              <a:t>.</a:t>
            </a:r>
            <a:r>
              <a:rPr sz="3200" spc="-5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Ch</a:t>
            </a:r>
            <a:r>
              <a:rPr sz="3200" b="1" spc="-15" dirty="0">
                <a:latin typeface="Garamond"/>
                <a:cs typeface="Garamond"/>
              </a:rPr>
              <a:t>u</a:t>
            </a:r>
            <a:r>
              <a:rPr sz="3200" b="1" dirty="0">
                <a:latin typeface="Garamond"/>
                <a:cs typeface="Garamond"/>
              </a:rPr>
              <a:t>rch</a:t>
            </a:r>
            <a:r>
              <a:rPr sz="3200" b="1" spc="-30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of	</a:t>
            </a:r>
            <a:r>
              <a:rPr sz="3200" b="1" spc="-5" dirty="0">
                <a:latin typeface="Garamond"/>
                <a:cs typeface="Garamond"/>
              </a:rPr>
              <a:t>En</a:t>
            </a:r>
            <a:r>
              <a:rPr sz="3200" b="1" spc="-45" dirty="0">
                <a:latin typeface="Garamond"/>
                <a:cs typeface="Garamond"/>
              </a:rPr>
              <a:t>g</a:t>
            </a:r>
            <a:r>
              <a:rPr sz="3200" b="1" spc="-5" dirty="0">
                <a:latin typeface="Garamond"/>
                <a:cs typeface="Garamond"/>
              </a:rPr>
              <a:t>la</a:t>
            </a:r>
            <a:r>
              <a:rPr sz="3200" b="1" spc="-15" dirty="0">
                <a:latin typeface="Garamond"/>
                <a:cs typeface="Garamond"/>
              </a:rPr>
              <a:t>n</a:t>
            </a:r>
            <a:r>
              <a:rPr sz="3200" b="1" dirty="0">
                <a:latin typeface="Garamond"/>
                <a:cs typeface="Garamond"/>
              </a:rPr>
              <a:t>d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62301" y="959866"/>
            <a:ext cx="6612890" cy="5640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065" indent="-507365">
              <a:lnSpc>
                <a:spcPct val="100000"/>
              </a:lnSpc>
              <a:spcBef>
                <a:spcPts val="100"/>
              </a:spcBef>
              <a:buFont typeface="Garamond"/>
              <a:buAutoNum type="arabicPeriod"/>
              <a:tabLst>
                <a:tab pos="393700" algn="l"/>
              </a:tabLst>
            </a:pPr>
            <a:r>
              <a:rPr sz="3200" b="1" spc="-5" dirty="0">
                <a:latin typeface="Garamond"/>
                <a:cs typeface="Garamond"/>
              </a:rPr>
              <a:t>King </a:t>
            </a:r>
            <a:r>
              <a:rPr sz="3200" b="1" spc="25" dirty="0">
                <a:latin typeface="Garamond"/>
                <a:cs typeface="Garamond"/>
              </a:rPr>
              <a:t>Henry </a:t>
            </a:r>
            <a:r>
              <a:rPr sz="3200" b="1" dirty="0">
                <a:latin typeface="Garamond"/>
                <a:cs typeface="Garamond"/>
              </a:rPr>
              <a:t>VIII </a:t>
            </a:r>
            <a:r>
              <a:rPr sz="3200" spc="-15" dirty="0">
                <a:latin typeface="Garamond"/>
                <a:cs typeface="Garamond"/>
              </a:rPr>
              <a:t>broke </a:t>
            </a:r>
            <a:r>
              <a:rPr sz="3200" dirty="0">
                <a:latin typeface="Garamond"/>
                <a:cs typeface="Garamond"/>
              </a:rPr>
              <a:t>with</a:t>
            </a:r>
            <a:r>
              <a:rPr sz="3200" spc="-9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the</a:t>
            </a:r>
            <a:endParaRPr sz="3200">
              <a:latin typeface="Garamond"/>
              <a:cs typeface="Garamond"/>
            </a:endParaRPr>
          </a:p>
          <a:p>
            <a:pPr marL="520065">
              <a:lnSpc>
                <a:spcPct val="100000"/>
              </a:lnSpc>
            </a:pPr>
            <a:r>
              <a:rPr sz="3200" spc="-20" dirty="0">
                <a:latin typeface="Garamond"/>
                <a:cs typeface="Garamond"/>
              </a:rPr>
              <a:t>Roman </a:t>
            </a:r>
            <a:r>
              <a:rPr sz="3200" spc="-5" dirty="0">
                <a:latin typeface="Garamond"/>
                <a:cs typeface="Garamond"/>
              </a:rPr>
              <a:t>Catholic </a:t>
            </a:r>
            <a:r>
              <a:rPr sz="3200" spc="-10" dirty="0">
                <a:latin typeface="Garamond"/>
                <a:cs typeface="Garamond"/>
              </a:rPr>
              <a:t>Church </a:t>
            </a:r>
            <a:r>
              <a:rPr sz="3200" spc="-5" dirty="0">
                <a:latin typeface="Garamond"/>
                <a:cs typeface="Garamond"/>
              </a:rPr>
              <a:t>in </a:t>
            </a:r>
            <a:r>
              <a:rPr sz="3200" dirty="0">
                <a:latin typeface="Garamond"/>
                <a:cs typeface="Garamond"/>
              </a:rPr>
              <a:t>1534</a:t>
            </a:r>
            <a:endParaRPr sz="3200">
              <a:latin typeface="Garamond"/>
              <a:cs typeface="Garamond"/>
            </a:endParaRPr>
          </a:p>
          <a:p>
            <a:pPr marL="927100" marR="103505" indent="-407670">
              <a:lnSpc>
                <a:spcPct val="100000"/>
              </a:lnSpc>
              <a:spcBef>
                <a:spcPts val="5"/>
              </a:spcBef>
              <a:tabLst>
                <a:tab pos="2548890" algn="l"/>
                <a:tab pos="5022850" algn="l"/>
              </a:tabLst>
            </a:pPr>
            <a:r>
              <a:rPr sz="3200" spc="-10" dirty="0">
                <a:latin typeface="Garamond"/>
                <a:cs typeface="Garamond"/>
              </a:rPr>
              <a:t>-</a:t>
            </a:r>
            <a:r>
              <a:rPr sz="3200" dirty="0">
                <a:latin typeface="Garamond"/>
                <a:cs typeface="Garamond"/>
              </a:rPr>
              <a:t>- Leader </a:t>
            </a:r>
            <a:r>
              <a:rPr sz="3200" spc="-5" dirty="0">
                <a:latin typeface="Garamond"/>
                <a:cs typeface="Garamond"/>
              </a:rPr>
              <a:t>o</a:t>
            </a:r>
            <a:r>
              <a:rPr sz="3200" dirty="0">
                <a:latin typeface="Garamond"/>
                <a:cs typeface="Garamond"/>
              </a:rPr>
              <a:t>f	the</a:t>
            </a:r>
            <a:r>
              <a:rPr sz="3200" spc="-10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Churc</a:t>
            </a:r>
            <a:r>
              <a:rPr sz="3200" b="1" dirty="0">
                <a:latin typeface="Garamond"/>
                <a:cs typeface="Garamond"/>
              </a:rPr>
              <a:t>h</a:t>
            </a:r>
            <a:r>
              <a:rPr sz="3200" b="1" spc="-15" dirty="0">
                <a:latin typeface="Garamond"/>
                <a:cs typeface="Garamond"/>
              </a:rPr>
              <a:t> </a:t>
            </a:r>
            <a:r>
              <a:rPr sz="3200" b="1" spc="-10" dirty="0">
                <a:latin typeface="Garamond"/>
                <a:cs typeface="Garamond"/>
              </a:rPr>
              <a:t>o</a:t>
            </a:r>
            <a:r>
              <a:rPr sz="3200" b="1" dirty="0">
                <a:latin typeface="Garamond"/>
                <a:cs typeface="Garamond"/>
              </a:rPr>
              <a:t>f	</a:t>
            </a:r>
            <a:r>
              <a:rPr sz="3200" b="1" spc="-5" dirty="0">
                <a:latin typeface="Garamond"/>
                <a:cs typeface="Garamond"/>
              </a:rPr>
              <a:t>En</a:t>
            </a:r>
            <a:r>
              <a:rPr sz="3200" b="1" spc="-45" dirty="0">
                <a:latin typeface="Garamond"/>
                <a:cs typeface="Garamond"/>
              </a:rPr>
              <a:t>g</a:t>
            </a:r>
            <a:r>
              <a:rPr sz="3200" b="1" spc="-5" dirty="0">
                <a:latin typeface="Garamond"/>
                <a:cs typeface="Garamond"/>
              </a:rPr>
              <a:t>land  </a:t>
            </a:r>
            <a:r>
              <a:rPr sz="3200" b="1" spc="-10" dirty="0">
                <a:latin typeface="Garamond"/>
                <a:cs typeface="Garamond"/>
              </a:rPr>
              <a:t>(Anglican</a:t>
            </a:r>
            <a:r>
              <a:rPr sz="3200" b="1" spc="-65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Church)</a:t>
            </a:r>
            <a:endParaRPr sz="3200">
              <a:latin typeface="Garamond"/>
              <a:cs typeface="Garamond"/>
            </a:endParaRPr>
          </a:p>
          <a:p>
            <a:pPr marL="520065" indent="-507365">
              <a:lnSpc>
                <a:spcPct val="100000"/>
              </a:lnSpc>
              <a:spcBef>
                <a:spcPts val="1920"/>
              </a:spcBef>
              <a:buFont typeface="Garamond"/>
              <a:buAutoNum type="arabicPeriod" startAt="2"/>
              <a:tabLst>
                <a:tab pos="393700" algn="l"/>
              </a:tabLst>
            </a:pPr>
            <a:r>
              <a:rPr sz="3200" b="1" spc="-5" dirty="0">
                <a:latin typeface="Garamond"/>
                <a:cs typeface="Garamond"/>
              </a:rPr>
              <a:t>Puritans</a:t>
            </a:r>
            <a:r>
              <a:rPr sz="3200" spc="-5" dirty="0">
                <a:latin typeface="Garamond"/>
                <a:cs typeface="Garamond"/>
              </a:rPr>
              <a:t>: sought </a:t>
            </a:r>
            <a:r>
              <a:rPr sz="3200" dirty="0">
                <a:latin typeface="Garamond"/>
                <a:cs typeface="Garamond"/>
              </a:rPr>
              <a:t>to </a:t>
            </a:r>
            <a:r>
              <a:rPr sz="3200" i="1" spc="25" dirty="0">
                <a:latin typeface="Garamond"/>
                <a:cs typeface="Garamond"/>
              </a:rPr>
              <a:t>reform </a:t>
            </a:r>
            <a:r>
              <a:rPr sz="3200" dirty="0">
                <a:latin typeface="Garamond"/>
                <a:cs typeface="Garamond"/>
              </a:rPr>
              <a:t>the</a:t>
            </a:r>
            <a:r>
              <a:rPr sz="3200" spc="-35" dirty="0">
                <a:latin typeface="Garamond"/>
                <a:cs typeface="Garamond"/>
              </a:rPr>
              <a:t> </a:t>
            </a:r>
            <a:r>
              <a:rPr sz="3200" spc="-20" dirty="0">
                <a:latin typeface="Garamond"/>
                <a:cs typeface="Garamond"/>
              </a:rPr>
              <a:t>church</a:t>
            </a:r>
            <a:endParaRPr sz="3200">
              <a:latin typeface="Garamond"/>
              <a:cs typeface="Garamond"/>
            </a:endParaRPr>
          </a:p>
          <a:p>
            <a:pPr marL="520065" indent="-507365">
              <a:lnSpc>
                <a:spcPct val="100000"/>
              </a:lnSpc>
              <a:spcBef>
                <a:spcPts val="1920"/>
              </a:spcBef>
              <a:buFont typeface="Garamond"/>
              <a:buAutoNum type="arabicPeriod" startAt="2"/>
              <a:tabLst>
                <a:tab pos="393700" algn="l"/>
              </a:tabLst>
            </a:pPr>
            <a:r>
              <a:rPr sz="3200" b="1" spc="-5" dirty="0">
                <a:latin typeface="Garamond"/>
                <a:cs typeface="Garamond"/>
              </a:rPr>
              <a:t>Separatists </a:t>
            </a:r>
            <a:r>
              <a:rPr sz="3200" spc="-15" dirty="0">
                <a:latin typeface="Garamond"/>
                <a:cs typeface="Garamond"/>
              </a:rPr>
              <a:t>(later, </a:t>
            </a:r>
            <a:r>
              <a:rPr sz="3200" spc="0" dirty="0">
                <a:latin typeface="Garamond"/>
                <a:cs typeface="Garamond"/>
              </a:rPr>
              <a:t>Pilgrims) </a:t>
            </a:r>
            <a:r>
              <a:rPr sz="3200" dirty="0">
                <a:latin typeface="Garamond"/>
                <a:cs typeface="Garamond"/>
              </a:rPr>
              <a:t>sought</a:t>
            </a:r>
            <a:r>
              <a:rPr sz="3200" spc="-1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to</a:t>
            </a:r>
            <a:endParaRPr sz="3200">
              <a:latin typeface="Garamond"/>
              <a:cs typeface="Garamond"/>
            </a:endParaRPr>
          </a:p>
          <a:p>
            <a:pPr marL="520065">
              <a:lnSpc>
                <a:spcPct val="100000"/>
              </a:lnSpc>
            </a:pPr>
            <a:r>
              <a:rPr sz="3200" i="1" dirty="0">
                <a:latin typeface="Garamond"/>
                <a:cs typeface="Garamond"/>
              </a:rPr>
              <a:t>leave </a:t>
            </a: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5" dirty="0">
                <a:latin typeface="Garamond"/>
                <a:cs typeface="Garamond"/>
              </a:rPr>
              <a:t>Anglican </a:t>
            </a:r>
            <a:r>
              <a:rPr sz="3200" spc="-10" dirty="0">
                <a:latin typeface="Garamond"/>
                <a:cs typeface="Garamond"/>
              </a:rPr>
              <a:t>Church</a:t>
            </a:r>
            <a:r>
              <a:rPr sz="3200" spc="30" dirty="0">
                <a:latin typeface="Garamond"/>
                <a:cs typeface="Garamond"/>
              </a:rPr>
              <a:t> </a:t>
            </a:r>
            <a:r>
              <a:rPr sz="3200" spc="0" dirty="0">
                <a:latin typeface="Garamond"/>
                <a:cs typeface="Garamond"/>
              </a:rPr>
              <a:t>permanently</a:t>
            </a:r>
            <a:endParaRPr sz="3200">
              <a:latin typeface="Garamond"/>
              <a:cs typeface="Garamond"/>
            </a:endParaRPr>
          </a:p>
          <a:p>
            <a:pPr marL="520065" marR="529590" indent="-507365" algn="just">
              <a:lnSpc>
                <a:spcPct val="100499"/>
              </a:lnSpc>
              <a:spcBef>
                <a:spcPts val="1895"/>
              </a:spcBef>
              <a:buAutoNum type="arabicPeriod" startAt="4"/>
              <a:tabLst>
                <a:tab pos="394970" algn="l"/>
              </a:tabLst>
            </a:pPr>
            <a:r>
              <a:rPr sz="3200" dirty="0">
                <a:latin typeface="Garamond"/>
                <a:cs typeface="Garamond"/>
              </a:rPr>
              <a:t>King </a:t>
            </a:r>
            <a:r>
              <a:rPr sz="3200" spc="-25" dirty="0">
                <a:latin typeface="Garamond"/>
                <a:cs typeface="Garamond"/>
              </a:rPr>
              <a:t>James </a:t>
            </a:r>
            <a:r>
              <a:rPr sz="3200" dirty="0">
                <a:latin typeface="Garamond"/>
                <a:cs typeface="Garamond"/>
              </a:rPr>
              <a:t>I </a:t>
            </a:r>
            <a:r>
              <a:rPr sz="3200" spc="-15" dirty="0">
                <a:latin typeface="Garamond"/>
                <a:cs typeface="Garamond"/>
              </a:rPr>
              <a:t>was </a:t>
            </a:r>
            <a:r>
              <a:rPr sz="3200" spc="-5" dirty="0">
                <a:latin typeface="Garamond"/>
                <a:cs typeface="Garamond"/>
              </a:rPr>
              <a:t>threatened </a:t>
            </a:r>
            <a:r>
              <a:rPr sz="3200" spc="-20" dirty="0">
                <a:latin typeface="Garamond"/>
                <a:cs typeface="Garamond"/>
              </a:rPr>
              <a:t>by </a:t>
            </a:r>
            <a:r>
              <a:rPr sz="3200" dirty="0">
                <a:latin typeface="Garamond"/>
                <a:cs typeface="Garamond"/>
              </a:rPr>
              <a:t>the  Separatist </a:t>
            </a:r>
            <a:r>
              <a:rPr sz="3200" spc="-5" dirty="0">
                <a:latin typeface="Garamond"/>
                <a:cs typeface="Garamond"/>
              </a:rPr>
              <a:t>challenge and persecuted  </a:t>
            </a:r>
            <a:r>
              <a:rPr sz="3200" dirty="0">
                <a:latin typeface="Garamond"/>
                <a:cs typeface="Garamond"/>
              </a:rPr>
              <a:t>them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994" y="0"/>
            <a:ext cx="19697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Garamond"/>
                <a:cs typeface="Garamond"/>
              </a:rPr>
              <a:t>II.</a:t>
            </a:r>
            <a:r>
              <a:rPr sz="3200" spc="-70" dirty="0">
                <a:latin typeface="Garamond"/>
                <a:cs typeface="Garamond"/>
              </a:rPr>
              <a:t> </a:t>
            </a:r>
            <a:r>
              <a:rPr sz="3200" b="1" spc="0" dirty="0">
                <a:latin typeface="Garamond"/>
                <a:cs typeface="Garamond"/>
              </a:rPr>
              <a:t>Pilgrims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7394" y="730961"/>
            <a:ext cx="6482080" cy="3200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6884" indent="-464184">
              <a:lnSpc>
                <a:spcPct val="100000"/>
              </a:lnSpc>
              <a:spcBef>
                <a:spcPts val="105"/>
              </a:spcBef>
              <a:buAutoNum type="alphaUcPeriod"/>
              <a:tabLst>
                <a:tab pos="477520" algn="l"/>
                <a:tab pos="2677160" algn="l"/>
              </a:tabLst>
            </a:pPr>
            <a:r>
              <a:rPr sz="3200" spc="-5" dirty="0">
                <a:latin typeface="Garamond"/>
                <a:cs typeface="Garamond"/>
              </a:rPr>
              <a:t>First</a:t>
            </a:r>
            <a:r>
              <a:rPr sz="3200" spc="0" dirty="0">
                <a:latin typeface="Garamond"/>
                <a:cs typeface="Garamond"/>
              </a:rPr>
              <a:t> </a:t>
            </a:r>
            <a:r>
              <a:rPr sz="3200" spc="-35" dirty="0">
                <a:latin typeface="Garamond"/>
                <a:cs typeface="Garamond"/>
              </a:rPr>
              <a:t>wave</a:t>
            </a:r>
            <a:r>
              <a:rPr sz="3200" spc="-1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of	Separatists</a:t>
            </a:r>
            <a:endParaRPr sz="3200">
              <a:latin typeface="Garamond"/>
              <a:cs typeface="Garamond"/>
            </a:endParaRPr>
          </a:p>
          <a:p>
            <a:pPr marL="801370" lvl="1" indent="-382270">
              <a:lnSpc>
                <a:spcPct val="100000"/>
              </a:lnSpc>
              <a:buAutoNum type="arabicPeriod"/>
              <a:tabLst>
                <a:tab pos="802005" algn="l"/>
              </a:tabLst>
            </a:pPr>
            <a:r>
              <a:rPr sz="3200" dirty="0">
                <a:latin typeface="Garamond"/>
                <a:cs typeface="Garamond"/>
              </a:rPr>
              <a:t>Separatists </a:t>
            </a:r>
            <a:r>
              <a:rPr sz="3200" spc="-5" dirty="0">
                <a:latin typeface="Garamond"/>
                <a:cs typeface="Garamond"/>
              </a:rPr>
              <a:t>left England </a:t>
            </a:r>
            <a:r>
              <a:rPr sz="3200" dirty="0">
                <a:latin typeface="Garamond"/>
                <a:cs typeface="Garamond"/>
              </a:rPr>
              <a:t>for</a:t>
            </a:r>
            <a:r>
              <a:rPr sz="3200" spc="-3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Holland</a:t>
            </a:r>
            <a:endParaRPr sz="3200">
              <a:latin typeface="Garamond"/>
              <a:cs typeface="Garamond"/>
            </a:endParaRPr>
          </a:p>
          <a:p>
            <a:pPr marL="927100">
              <a:lnSpc>
                <a:spcPct val="100000"/>
              </a:lnSpc>
              <a:spcBef>
                <a:spcPts val="5"/>
              </a:spcBef>
            </a:pPr>
            <a:r>
              <a:rPr sz="3200" spc="-5" dirty="0">
                <a:latin typeface="Garamond"/>
                <a:cs typeface="Garamond"/>
              </a:rPr>
              <a:t>-- </a:t>
            </a:r>
            <a:r>
              <a:rPr sz="3200" dirty="0">
                <a:latin typeface="Garamond"/>
                <a:cs typeface="Garamond"/>
              </a:rPr>
              <a:t>Led </a:t>
            </a:r>
            <a:r>
              <a:rPr sz="3200" spc="-20" dirty="0">
                <a:latin typeface="Garamond"/>
                <a:cs typeface="Garamond"/>
              </a:rPr>
              <a:t>by </a:t>
            </a:r>
            <a:r>
              <a:rPr sz="3200" spc="-114" dirty="0">
                <a:latin typeface="Garamond"/>
                <a:cs typeface="Garamond"/>
              </a:rPr>
              <a:t>Rev. </a:t>
            </a:r>
            <a:r>
              <a:rPr sz="3200" b="1" spc="-30" dirty="0">
                <a:latin typeface="Garamond"/>
                <a:cs typeface="Garamond"/>
              </a:rPr>
              <a:t>John</a:t>
            </a:r>
            <a:r>
              <a:rPr sz="3200" b="1" spc="75" dirty="0">
                <a:latin typeface="Garamond"/>
                <a:cs typeface="Garamond"/>
              </a:rPr>
              <a:t> </a:t>
            </a:r>
            <a:r>
              <a:rPr sz="3200" b="1" spc="-10" dirty="0">
                <a:latin typeface="Garamond"/>
                <a:cs typeface="Garamond"/>
              </a:rPr>
              <a:t>Robinson</a:t>
            </a:r>
            <a:endParaRPr sz="3200">
              <a:latin typeface="Garamond"/>
              <a:cs typeface="Garamond"/>
            </a:endParaRPr>
          </a:p>
          <a:p>
            <a:pPr marL="902335" lvl="1" indent="-382270">
              <a:lnSpc>
                <a:spcPct val="100000"/>
              </a:lnSpc>
              <a:spcBef>
                <a:spcPts val="1920"/>
              </a:spcBef>
              <a:buAutoNum type="arabicPeriod" startAt="2"/>
              <a:tabLst>
                <a:tab pos="902969" algn="l"/>
              </a:tabLst>
            </a:pPr>
            <a:r>
              <a:rPr sz="3200" dirty="0">
                <a:latin typeface="Garamond"/>
                <a:cs typeface="Garamond"/>
              </a:rPr>
              <a:t>Separatists </a:t>
            </a:r>
            <a:r>
              <a:rPr sz="3200" spc="-5" dirty="0">
                <a:latin typeface="Garamond"/>
                <a:cs typeface="Garamond"/>
              </a:rPr>
              <a:t>later left</a:t>
            </a:r>
            <a:r>
              <a:rPr sz="3200" spc="-4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Holland</a:t>
            </a:r>
            <a:endParaRPr sz="3200">
              <a:latin typeface="Garamond"/>
              <a:cs typeface="Garamond"/>
            </a:endParaRPr>
          </a:p>
          <a:p>
            <a:pPr marL="927100">
              <a:lnSpc>
                <a:spcPct val="100000"/>
              </a:lnSpc>
            </a:pPr>
            <a:r>
              <a:rPr sz="3200" dirty="0">
                <a:latin typeface="Garamond"/>
                <a:cs typeface="Garamond"/>
              </a:rPr>
              <a:t>for </a:t>
            </a:r>
            <a:r>
              <a:rPr sz="3200" spc="-5" dirty="0">
                <a:latin typeface="Garamond"/>
                <a:cs typeface="Garamond"/>
              </a:rPr>
              <a:t>America</a:t>
            </a:r>
            <a:r>
              <a:rPr sz="3200" spc="-75" dirty="0">
                <a:latin typeface="Garamond"/>
                <a:cs typeface="Garamond"/>
              </a:rPr>
              <a:t> </a:t>
            </a:r>
            <a:r>
              <a:rPr sz="3200" spc="-10" dirty="0">
                <a:latin typeface="Garamond"/>
                <a:cs typeface="Garamond"/>
              </a:rPr>
              <a:t>in</a:t>
            </a:r>
            <a:endParaRPr sz="3200">
              <a:latin typeface="Garamond"/>
              <a:cs typeface="Garamond"/>
            </a:endParaRPr>
          </a:p>
          <a:p>
            <a:pPr marL="927100">
              <a:lnSpc>
                <a:spcPct val="100000"/>
              </a:lnSpc>
              <a:spcBef>
                <a:spcPts val="20"/>
              </a:spcBef>
            </a:pPr>
            <a:r>
              <a:rPr sz="3200" spc="-5" dirty="0">
                <a:latin typeface="Garamond"/>
                <a:cs typeface="Garamond"/>
              </a:rPr>
              <a:t>1620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15455" y="2932175"/>
            <a:ext cx="2811779" cy="3925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1951" y="1304542"/>
            <a:ext cx="6853428" cy="5553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3. </a:t>
            </a:r>
            <a:r>
              <a:rPr sz="3350" b="1" i="1" spc="-55" dirty="0">
                <a:latin typeface="Times New Roman"/>
                <a:cs typeface="Times New Roman"/>
              </a:rPr>
              <a:t>Mayflower</a:t>
            </a:r>
            <a:r>
              <a:rPr spc="-55" dirty="0"/>
              <a:t>,</a:t>
            </a:r>
            <a:r>
              <a:rPr spc="-70" dirty="0"/>
              <a:t> </a:t>
            </a:r>
            <a:r>
              <a:rPr spc="-5" dirty="0"/>
              <a:t>1620</a:t>
            </a:r>
            <a:endParaRPr sz="3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2742" y="716026"/>
            <a:ext cx="26295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Garamond"/>
                <a:cs typeface="Garamond"/>
              </a:rPr>
              <a:t>4. Plymouth</a:t>
            </a:r>
            <a:r>
              <a:rPr sz="3200" spc="-85" dirty="0">
                <a:latin typeface="Garamond"/>
                <a:cs typeface="Garamond"/>
              </a:rPr>
              <a:t> </a:t>
            </a:r>
            <a:r>
              <a:rPr sz="3200" spc="-15" dirty="0">
                <a:latin typeface="Garamond"/>
                <a:cs typeface="Garamond"/>
              </a:rPr>
              <a:t>Bay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1186</Words>
  <Application>Microsoft Office PowerPoint</Application>
  <PresentationFormat>On-screen Show (4:3)</PresentationFormat>
  <Paragraphs>233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Garamond</vt:lpstr>
      <vt:lpstr>Goudy Old Style</vt:lpstr>
      <vt:lpstr>Times New Roman</vt:lpstr>
      <vt:lpstr>Verdana</vt:lpstr>
      <vt:lpstr>Office Theme</vt:lpstr>
      <vt:lpstr>The New England Colonies in the 17th Century</vt:lpstr>
      <vt:lpstr>Units 1.3 The New England Colonies</vt:lpstr>
      <vt:lpstr>What political and religious circumstances in  England led to the formation and development  of New England?</vt:lpstr>
      <vt:lpstr>I. Protestant Reformation (1517)</vt:lpstr>
      <vt:lpstr>B. John Calvin: Institutes of the Christian Religion (1536)</vt:lpstr>
      <vt:lpstr>4. Predestination</vt:lpstr>
      <vt:lpstr>C. Church of England</vt:lpstr>
      <vt:lpstr>II. Pilgrims</vt:lpstr>
      <vt:lpstr>3. Mayflower, 1620</vt:lpstr>
      <vt:lpstr>PowerPoint Presentation</vt:lpstr>
      <vt:lpstr>PowerPoint Presentation</vt:lpstr>
      <vt:lpstr>5. Mayflower Compact, 1620</vt:lpstr>
      <vt:lpstr>Mayflower Compact</vt:lpstr>
      <vt:lpstr>B. Relations with Amerindians</vt:lpstr>
      <vt:lpstr>3. The First Thanksgiving, 1621</vt:lpstr>
      <vt:lpstr>PowerPoint Presentation</vt:lpstr>
      <vt:lpstr>PowerPoint Presentation</vt:lpstr>
      <vt:lpstr>C. Success of the Pilgrims</vt:lpstr>
      <vt:lpstr>Plimoth Plantation</vt:lpstr>
      <vt:lpstr>PowerPoint Presentation</vt:lpstr>
      <vt:lpstr>PowerPoint Presentation</vt:lpstr>
      <vt:lpstr>Map of  Colonial  New  England</vt:lpstr>
      <vt:lpstr>III. Massachusetts Bay Commonwealth</vt:lpstr>
      <vt:lpstr>D. Governor John Winthrop</vt:lpstr>
      <vt:lpstr>PowerPoint Presentation</vt:lpstr>
      <vt:lpstr>How did Puritanism in New England lean towards democracy?</vt:lpstr>
      <vt:lpstr>IV. Religion and Politics in the MBC</vt:lpstr>
      <vt:lpstr>B. Purpose of government: enforce Gods laws!</vt:lpstr>
      <vt:lpstr>PowerPoint Presentation</vt:lpstr>
      <vt:lpstr>C. Church leadership (experienced conversion)</vt:lpstr>
      <vt:lpstr>E. Early dissension in the MBC</vt:lpstr>
      <vt:lpstr>1. Complete religious freedom develops, in part, because  leaders have the desire to protect their philosophy from  the state</vt:lpstr>
      <vt:lpstr>The Trial of Anne Hutchinson</vt:lpstr>
      <vt:lpstr>3. Roger Williams</vt:lpstr>
      <vt:lpstr>Why the decline in power of the Puritan Clergy in the late 17th?</vt:lpstr>
      <vt:lpstr>F. The decline of Puritanism</vt:lpstr>
      <vt:lpstr>Salem Witch Trials, 1692</vt:lpstr>
      <vt:lpstr>Salem Witch Trials</vt:lpstr>
      <vt:lpstr>V.  Completing the New England Colonies</vt:lpstr>
      <vt:lpstr>B. Connecticut River Colony (1636)</vt:lpstr>
      <vt:lpstr>PowerPoint Presentation</vt:lpstr>
      <vt:lpstr>PowerPoint Presentation</vt:lpstr>
      <vt:lpstr>PowerPoint Presentation</vt:lpstr>
      <vt:lpstr>C. King Philip’s War, 1675</vt:lpstr>
      <vt:lpstr>2. Bloodiest war ever fought on New England soil</vt:lpstr>
      <vt:lpstr>Wampanoags attack a Puritan settlement</vt:lpstr>
      <vt:lpstr>3. Results: Native Americans were  defeated and effectively removed  from much of MBC, CT &amp; RI.</vt:lpstr>
      <vt:lpstr>VII. Dominion of New England (1686) and the “Glorious Revolution”</vt:lpstr>
      <vt:lpstr>D. Post-Glorious Revolution New England</vt:lpstr>
      <vt:lpstr>VIII. New England Life and Contributions to the American character</vt:lpstr>
      <vt:lpstr>3. Less ethnic diversity</vt:lpstr>
      <vt:lpstr>B. Puritan contribution to American  character</vt:lpstr>
      <vt:lpstr>PowerPoint Presentation</vt:lpstr>
      <vt:lpstr>3. Massachusetts School of Law, 1647</vt:lpstr>
      <vt:lpstr>IX. New England Family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England Colonies in the 17th Century</dc:title>
  <dc:creator>Kathleen Krall</dc:creator>
  <cp:lastModifiedBy>Jessica Parfitt</cp:lastModifiedBy>
  <cp:revision>1</cp:revision>
  <dcterms:created xsi:type="dcterms:W3CDTF">2017-08-19T17:37:54Z</dcterms:created>
  <dcterms:modified xsi:type="dcterms:W3CDTF">2018-12-18T19:39:08Z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2014-08-27T00:00:00Z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2017-08-19T00:00:00Z</vt:filetime>
  </property>
</Properties>
</file>