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4114800"/>
          </a:xfrm>
          <a:custGeom>
            <a:avLst/>
            <a:gdLst/>
            <a:ahLst/>
            <a:cxnLst/>
            <a:rect l="l" t="t" r="r" b="b"/>
            <a:pathLst>
              <a:path w="685800" h="4114800">
                <a:moveTo>
                  <a:pt x="0" y="4114800"/>
                </a:moveTo>
                <a:lnTo>
                  <a:pt x="685800" y="4114800"/>
                </a:lnTo>
                <a:lnTo>
                  <a:pt x="685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2A2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4629911"/>
            <a:ext cx="685800" cy="512445"/>
          </a:xfrm>
          <a:custGeom>
            <a:avLst/>
            <a:gdLst/>
            <a:ahLst/>
            <a:cxnLst/>
            <a:rect l="l" t="t" r="r" b="b"/>
            <a:pathLst>
              <a:path w="685800" h="512445">
                <a:moveTo>
                  <a:pt x="0" y="512063"/>
                </a:moveTo>
                <a:lnTo>
                  <a:pt x="685800" y="512063"/>
                </a:lnTo>
                <a:lnTo>
                  <a:pt x="685800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2A2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4114800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2"/>
                </a:moveTo>
                <a:lnTo>
                  <a:pt x="685800" y="515112"/>
                </a:lnTo>
                <a:lnTo>
                  <a:pt x="685800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182956"/>
            <a:ext cx="8071510" cy="88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228" y="1213622"/>
            <a:ext cx="7565542" cy="1569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ghbeam.com/doc/1G1-12246559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618854" TargetMode="External"/><Relationship Id="rId2" Type="http://schemas.openxmlformats.org/officeDocument/2006/relationships/hyperlink" Target="https://www.goodreads.com/author/show/75887.Jonathan_Edward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el.org/e/edwards/sermons/supernatural_ligh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files/7370/7370-h/7370-h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3148" y="651459"/>
            <a:ext cx="286321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784" algn="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A2415"/>
                </a:solidFill>
              </a:rPr>
              <a:t>Col</a:t>
            </a:r>
            <a:r>
              <a:rPr sz="5400" spc="-20" dirty="0">
                <a:solidFill>
                  <a:srgbClr val="2A2415"/>
                </a:solidFill>
              </a:rPr>
              <a:t>o</a:t>
            </a:r>
            <a:r>
              <a:rPr sz="5400" spc="-5" dirty="0">
                <a:solidFill>
                  <a:srgbClr val="2A2415"/>
                </a:solidFill>
              </a:rPr>
              <a:t>n</a:t>
            </a:r>
            <a:r>
              <a:rPr sz="5400" spc="10" dirty="0">
                <a:solidFill>
                  <a:srgbClr val="2A2415"/>
                </a:solidFill>
              </a:rPr>
              <a:t>i</a:t>
            </a:r>
            <a:r>
              <a:rPr sz="5400" spc="-5" dirty="0">
                <a:solidFill>
                  <a:srgbClr val="2A2415"/>
                </a:solidFill>
              </a:rPr>
              <a:t>al  Society</a:t>
            </a:r>
            <a:r>
              <a:rPr sz="5400" spc="-95" dirty="0">
                <a:solidFill>
                  <a:srgbClr val="2A2415"/>
                </a:solidFill>
              </a:rPr>
              <a:t> </a:t>
            </a:r>
            <a:r>
              <a:rPr sz="5400" dirty="0">
                <a:solidFill>
                  <a:srgbClr val="2A2415"/>
                </a:solidFill>
              </a:rPr>
              <a:t>in  </a:t>
            </a:r>
            <a:r>
              <a:rPr sz="5400" spc="-5" dirty="0">
                <a:solidFill>
                  <a:srgbClr val="2A2415"/>
                </a:solidFill>
              </a:rPr>
              <a:t>the</a:t>
            </a:r>
            <a:r>
              <a:rPr sz="5400" spc="-95" dirty="0">
                <a:solidFill>
                  <a:srgbClr val="2A2415"/>
                </a:solidFill>
              </a:rPr>
              <a:t> </a:t>
            </a:r>
            <a:r>
              <a:rPr sz="5400" spc="0" dirty="0">
                <a:solidFill>
                  <a:srgbClr val="2A2415"/>
                </a:solidFill>
              </a:rPr>
              <a:t>18</a:t>
            </a:r>
            <a:r>
              <a:rPr sz="5400" spc="0" baseline="25462" dirty="0">
                <a:solidFill>
                  <a:srgbClr val="2A2415"/>
                </a:solidFill>
              </a:rPr>
              <a:t>th  </a:t>
            </a:r>
            <a:r>
              <a:rPr sz="5400" dirty="0">
                <a:solidFill>
                  <a:srgbClr val="2A2415"/>
                </a:solidFill>
              </a:rPr>
              <a:t>Ce</a:t>
            </a:r>
            <a:r>
              <a:rPr sz="5400" spc="10" dirty="0">
                <a:solidFill>
                  <a:srgbClr val="2A2415"/>
                </a:solidFill>
              </a:rPr>
              <a:t>n</a:t>
            </a:r>
            <a:r>
              <a:rPr sz="5400" spc="-5" dirty="0">
                <a:solidFill>
                  <a:srgbClr val="2A2415"/>
                </a:solidFill>
              </a:rPr>
              <a:t>tury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85942" y="4256023"/>
            <a:ext cx="2855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9F4DF"/>
                </a:solidFill>
                <a:latin typeface="Calibri"/>
                <a:cs typeface="Calibri"/>
              </a:rPr>
              <a:t>The English Colonies on</a:t>
            </a:r>
            <a:r>
              <a:rPr sz="2000" spc="65" dirty="0">
                <a:solidFill>
                  <a:srgbClr val="F9F4D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9F4DF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040130">
              <a:lnSpc>
                <a:spcPct val="100000"/>
              </a:lnSpc>
            </a:pPr>
            <a:r>
              <a:rPr sz="2000" spc="-10" dirty="0">
                <a:solidFill>
                  <a:srgbClr val="F9F4DF"/>
                </a:solidFill>
                <a:latin typeface="Calibri"/>
                <a:cs typeface="Calibri"/>
              </a:rPr>
              <a:t>Eve </a:t>
            </a:r>
            <a:r>
              <a:rPr sz="2000" spc="-5" dirty="0">
                <a:solidFill>
                  <a:srgbClr val="F9F4DF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F9F4D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9F4DF"/>
                </a:solidFill>
                <a:latin typeface="Calibri"/>
                <a:cs typeface="Calibri"/>
              </a:rPr>
              <a:t>Revolution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791" y="530351"/>
            <a:ext cx="4946904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3454"/>
            <a:ext cx="29908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0" dirty="0">
                <a:solidFill>
                  <a:srgbClr val="2A2415"/>
                </a:solidFill>
              </a:rPr>
              <a:t>The</a:t>
            </a:r>
            <a:r>
              <a:rPr sz="4000" spc="-100" dirty="0">
                <a:solidFill>
                  <a:srgbClr val="2A2415"/>
                </a:solidFill>
              </a:rPr>
              <a:t> </a:t>
            </a:r>
            <a:r>
              <a:rPr sz="4000" dirty="0">
                <a:solidFill>
                  <a:srgbClr val="2A2415"/>
                </a:solidFill>
              </a:rPr>
              <a:t>Economy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7179" y="1093419"/>
            <a:ext cx="3212465" cy="304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160"/>
              </a:lnSpc>
              <a:spcBef>
                <a:spcPts val="95"/>
              </a:spcBef>
              <a:buClr>
                <a:srgbClr val="B74D20"/>
              </a:buClr>
              <a:buSzPct val="1025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Mercantilism &amp;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British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05"/>
              </a:lnSpc>
            </a:pPr>
            <a:r>
              <a:rPr sz="2000" spc="-10" dirty="0">
                <a:latin typeface="Calibri"/>
                <a:cs typeface="Calibri"/>
              </a:rPr>
              <a:t>restrictions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1889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00" spc="-5" dirty="0">
                <a:latin typeface="Calibri"/>
                <a:cs typeface="Calibri"/>
              </a:rPr>
              <a:t>Navigation Acts (1651, </a:t>
            </a:r>
            <a:r>
              <a:rPr sz="1800" dirty="0">
                <a:latin typeface="Calibri"/>
                <a:cs typeface="Calibri"/>
              </a:rPr>
              <a:t>1660,</a:t>
            </a:r>
            <a:endParaRPr sz="1800">
              <a:latin typeface="Calibri"/>
              <a:cs typeface="Calibri"/>
            </a:endParaRPr>
          </a:p>
          <a:p>
            <a:pPr marL="536575">
              <a:lnSpc>
                <a:spcPts val="1875"/>
              </a:lnSpc>
            </a:pPr>
            <a:r>
              <a:rPr sz="1800" spc="-5" dirty="0">
                <a:latin typeface="Calibri"/>
                <a:cs typeface="Calibri"/>
              </a:rPr>
              <a:t>1663)</a:t>
            </a:r>
            <a:endParaRPr sz="1800">
              <a:latin typeface="Calibri"/>
              <a:cs typeface="Calibri"/>
            </a:endParaRPr>
          </a:p>
          <a:p>
            <a:pPr marL="536575" lvl="1" indent="-234315">
              <a:lnSpc>
                <a:spcPts val="200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00" spc="-5" dirty="0">
                <a:latin typeface="Calibri"/>
                <a:cs typeface="Calibri"/>
              </a:rPr>
              <a:t>Molasses Act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(1733)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buClr>
                <a:srgbClr val="B74D20"/>
              </a:buClr>
              <a:buSzPct val="1025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New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England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187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00" spc="-5" dirty="0">
                <a:latin typeface="Calibri"/>
                <a:cs typeface="Calibri"/>
              </a:rPr>
              <a:t>Smalls farms,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logging,</a:t>
            </a:r>
            <a:endParaRPr sz="1800">
              <a:latin typeface="Calibri"/>
              <a:cs typeface="Calibri"/>
            </a:endParaRPr>
          </a:p>
          <a:p>
            <a:pPr marL="536575">
              <a:lnSpc>
                <a:spcPts val="1855"/>
              </a:lnSpc>
            </a:pPr>
            <a:r>
              <a:rPr sz="1800" spc="-10" dirty="0">
                <a:latin typeface="Calibri"/>
                <a:cs typeface="Calibri"/>
              </a:rPr>
              <a:t>shipbuilding, fishing,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trade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buClr>
                <a:srgbClr val="B74D20"/>
              </a:buClr>
              <a:buSzPct val="1025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Middle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Colonies</a:t>
            </a:r>
            <a:endParaRPr sz="2000">
              <a:latin typeface="Calibri"/>
              <a:cs typeface="Calibri"/>
            </a:endParaRPr>
          </a:p>
          <a:p>
            <a:pPr marL="536575" marR="156210" lvl="1" indent="-234315" algn="just">
              <a:lnSpc>
                <a:spcPct val="80000"/>
              </a:lnSpc>
              <a:spcBef>
                <a:spcPts val="365"/>
              </a:spcBef>
              <a:buClr>
                <a:srgbClr val="A22222"/>
              </a:buClr>
              <a:buFont typeface="Arial"/>
              <a:buChar char="•"/>
              <a:tabLst>
                <a:tab pos="537210" algn="l"/>
              </a:tabLst>
            </a:pPr>
            <a:r>
              <a:rPr sz="1800" spc="-5" dirty="0">
                <a:latin typeface="Calibri"/>
                <a:cs typeface="Calibri"/>
              </a:rPr>
              <a:t>Wheat, corn, family farms,  small </a:t>
            </a:r>
            <a:r>
              <a:rPr sz="1800" spc="-10" dirty="0">
                <a:latin typeface="Calibri"/>
                <a:cs typeface="Calibri"/>
              </a:rPr>
              <a:t>manufacturing, </a:t>
            </a:r>
            <a:r>
              <a:rPr sz="1800" spc="-5" dirty="0">
                <a:latin typeface="Calibri"/>
                <a:cs typeface="Calibri"/>
              </a:rPr>
              <a:t>trade  </a:t>
            </a:r>
            <a:r>
              <a:rPr sz="1800" spc="-10" dirty="0">
                <a:latin typeface="Calibri"/>
                <a:cs typeface="Calibri"/>
              </a:rPr>
              <a:t>(Philadelphia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New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York)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20" y="1210271"/>
            <a:ext cx="4239768" cy="3136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3454"/>
            <a:ext cx="29908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0" dirty="0">
                <a:solidFill>
                  <a:srgbClr val="2A2415"/>
                </a:solidFill>
              </a:rPr>
              <a:t>The</a:t>
            </a:r>
            <a:r>
              <a:rPr sz="4000" spc="-100" dirty="0">
                <a:solidFill>
                  <a:srgbClr val="2A2415"/>
                </a:solidFill>
              </a:rPr>
              <a:t> </a:t>
            </a:r>
            <a:r>
              <a:rPr sz="4000" dirty="0">
                <a:solidFill>
                  <a:srgbClr val="2A2415"/>
                </a:solidFill>
              </a:rPr>
              <a:t>Economy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7179" y="812749"/>
            <a:ext cx="3272154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805"/>
              </a:lnSpc>
              <a:spcBef>
                <a:spcPts val="100"/>
              </a:spcBef>
              <a:buClr>
                <a:srgbClr val="B74D20"/>
              </a:buClr>
              <a:buSzPct val="102083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Southern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Colonies</a:t>
            </a:r>
            <a:endParaRPr sz="2400">
              <a:latin typeface="Calibri"/>
              <a:cs typeface="Calibri"/>
            </a:endParaRPr>
          </a:p>
          <a:p>
            <a:pPr marL="536575" marR="5080" lvl="1" indent="-234315">
              <a:lnSpc>
                <a:spcPct val="80000"/>
              </a:lnSpc>
              <a:spcBef>
                <a:spcPts val="400"/>
              </a:spcBef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Smalls subsistence  </a:t>
            </a:r>
            <a:r>
              <a:rPr sz="2000" spc="-5" dirty="0">
                <a:latin typeface="Calibri"/>
                <a:cs typeface="Calibri"/>
              </a:rPr>
              <a:t>farming, large plantations,  </a:t>
            </a:r>
            <a:r>
              <a:rPr sz="2000" spc="-10" dirty="0">
                <a:latin typeface="Calibri"/>
                <a:cs typeface="Calibri"/>
              </a:rPr>
              <a:t>cash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crops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500"/>
              </a:lnSpc>
              <a:buClr>
                <a:srgbClr val="B74D20"/>
              </a:buClr>
              <a:buSzPct val="102083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Monetary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536575" lvl="1" indent="-234315">
              <a:lnSpc>
                <a:spcPts val="223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Limited </a:t>
            </a:r>
            <a:r>
              <a:rPr sz="2000" spc="-5" dirty="0">
                <a:latin typeface="Calibri"/>
                <a:cs typeface="Calibri"/>
              </a:rPr>
              <a:t>hard currency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065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Many </a:t>
            </a:r>
            <a:r>
              <a:rPr sz="2000" spc="-10" dirty="0">
                <a:latin typeface="Calibri"/>
                <a:cs typeface="Calibri"/>
              </a:rPr>
              <a:t>developed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paper</a:t>
            </a:r>
            <a:endParaRPr sz="2000">
              <a:latin typeface="Calibri"/>
              <a:cs typeface="Calibri"/>
            </a:endParaRPr>
          </a:p>
          <a:p>
            <a:pPr marL="536575">
              <a:lnSpc>
                <a:spcPts val="2020"/>
              </a:lnSpc>
            </a:pPr>
            <a:r>
              <a:rPr sz="2000" spc="-5" dirty="0">
                <a:latin typeface="Calibri"/>
                <a:cs typeface="Calibri"/>
              </a:rPr>
              <a:t>currency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655"/>
              </a:lnSpc>
              <a:buClr>
                <a:srgbClr val="B74D20"/>
              </a:buClr>
              <a:buSzPct val="102083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Transportation</a:t>
            </a:r>
            <a:endParaRPr sz="2400">
              <a:latin typeface="Calibri"/>
              <a:cs typeface="Calibri"/>
            </a:endParaRPr>
          </a:p>
          <a:p>
            <a:pPr marL="536575" lvl="1" indent="-234315">
              <a:lnSpc>
                <a:spcPts val="223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Deficient over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land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075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Important ports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sea</a:t>
            </a:r>
            <a:endParaRPr sz="2000">
              <a:latin typeface="Calibri"/>
              <a:cs typeface="Calibri"/>
            </a:endParaRPr>
          </a:p>
          <a:p>
            <a:pPr marL="536575">
              <a:lnSpc>
                <a:spcPts val="2045"/>
              </a:lnSpc>
            </a:pPr>
            <a:r>
              <a:rPr sz="2000" spc="-5" dirty="0">
                <a:latin typeface="Calibri"/>
                <a:cs typeface="Calibri"/>
              </a:rPr>
              <a:t>trade:</a:t>
            </a:r>
            <a:endParaRPr sz="2000">
              <a:latin typeface="Calibri"/>
              <a:cs typeface="Calibri"/>
            </a:endParaRPr>
          </a:p>
          <a:p>
            <a:pPr marL="902335" lvl="2" indent="-231775">
              <a:lnSpc>
                <a:spcPts val="1830"/>
              </a:lnSpc>
              <a:buClr>
                <a:srgbClr val="4576A2"/>
              </a:buClr>
              <a:buFont typeface="Arial"/>
              <a:buChar char="•"/>
              <a:tabLst>
                <a:tab pos="248920" algn="l"/>
                <a:tab pos="902969" algn="l"/>
              </a:tabLst>
            </a:pPr>
            <a:r>
              <a:rPr sz="1800" spc="-5" dirty="0">
                <a:latin typeface="Calibri"/>
                <a:cs typeface="Calibri"/>
              </a:rPr>
              <a:t>Boston, </a:t>
            </a:r>
            <a:r>
              <a:rPr sz="1800" spc="-10" dirty="0">
                <a:latin typeface="Calibri"/>
                <a:cs typeface="Calibri"/>
              </a:rPr>
              <a:t>New </a:t>
            </a:r>
            <a:r>
              <a:rPr sz="1800" dirty="0">
                <a:latin typeface="Calibri"/>
                <a:cs typeface="Calibri"/>
              </a:rPr>
              <a:t>York,</a:t>
            </a:r>
            <a:endParaRPr sz="1800">
              <a:latin typeface="Calibri"/>
              <a:cs typeface="Calibri"/>
            </a:endParaRPr>
          </a:p>
          <a:p>
            <a:pPr marL="902335">
              <a:lnSpc>
                <a:spcPts val="1845"/>
              </a:lnSpc>
            </a:pPr>
            <a:r>
              <a:rPr sz="1800" spc="-5" dirty="0">
                <a:latin typeface="Calibri"/>
                <a:cs typeface="Calibri"/>
              </a:rPr>
              <a:t>Philadelphia,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Charleston</a:t>
            </a:r>
            <a:endParaRPr sz="1800">
              <a:latin typeface="Calibri"/>
              <a:cs typeface="Calibri"/>
            </a:endParaRPr>
          </a:p>
          <a:p>
            <a:pPr marL="536575" lvl="1" indent="-234315">
              <a:lnSpc>
                <a:spcPts val="230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Importance 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taverns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20" y="1210271"/>
            <a:ext cx="4239768" cy="3136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19894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2A2415"/>
                </a:solidFill>
              </a:rPr>
              <a:t>Religion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805764"/>
            <a:ext cx="4199253" cy="43210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Religious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Diversity</a:t>
            </a:r>
            <a:endParaRPr sz="2600" dirty="0">
              <a:latin typeface="Calibri"/>
              <a:cs typeface="Calibri"/>
            </a:endParaRPr>
          </a:p>
          <a:p>
            <a:pPr marL="536575" lvl="1" indent="-234315">
              <a:lnSpc>
                <a:spcPts val="2520"/>
              </a:lnSpc>
              <a:spcBef>
                <a:spcPts val="185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0" dirty="0">
                <a:latin typeface="Calibri"/>
                <a:cs typeface="Calibri"/>
              </a:rPr>
              <a:t>Especially in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Middle</a:t>
            </a:r>
            <a:endParaRPr sz="2200" dirty="0">
              <a:latin typeface="Calibri"/>
              <a:cs typeface="Calibri"/>
            </a:endParaRPr>
          </a:p>
          <a:p>
            <a:pPr marL="536575">
              <a:lnSpc>
                <a:spcPts val="2520"/>
              </a:lnSpc>
            </a:pPr>
            <a:r>
              <a:rPr sz="2200" spc="0" dirty="0">
                <a:latin typeface="Calibri"/>
                <a:cs typeface="Calibri"/>
              </a:rPr>
              <a:t>Colonies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955"/>
              </a:lnSpc>
              <a:spcBef>
                <a:spcPts val="15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Witches in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Salem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955"/>
              </a:lnSpc>
            </a:pPr>
            <a:r>
              <a:rPr sz="2600" spc="-5" dirty="0">
                <a:latin typeface="Calibri"/>
                <a:cs typeface="Calibri"/>
              </a:rPr>
              <a:t>(1692)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790"/>
              </a:lnSpc>
              <a:spcBef>
                <a:spcPts val="560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Challenges to  Established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Churches</a:t>
            </a:r>
            <a:endParaRPr sz="2600" dirty="0">
              <a:latin typeface="Calibri"/>
              <a:cs typeface="Calibri"/>
            </a:endParaRPr>
          </a:p>
          <a:p>
            <a:pPr marL="536575" lvl="1" indent="-234315">
              <a:lnSpc>
                <a:spcPts val="2520"/>
              </a:lnSpc>
              <a:spcBef>
                <a:spcPts val="145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0" dirty="0">
                <a:latin typeface="Calibri"/>
                <a:cs typeface="Calibri"/>
              </a:rPr>
              <a:t>Protestants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vs.</a:t>
            </a:r>
            <a:endParaRPr sz="2200" dirty="0">
              <a:latin typeface="Calibri"/>
              <a:cs typeface="Calibri"/>
            </a:endParaRPr>
          </a:p>
          <a:p>
            <a:pPr marL="536575">
              <a:lnSpc>
                <a:spcPts val="2520"/>
              </a:lnSpc>
            </a:pPr>
            <a:r>
              <a:rPr sz="2200" spc="0" dirty="0">
                <a:latin typeface="Calibri"/>
                <a:cs typeface="Calibri"/>
              </a:rPr>
              <a:t>Congregationalists</a:t>
            </a:r>
            <a:endParaRPr lang="en-US" sz="2200" dirty="0">
              <a:latin typeface="Calibri"/>
              <a:cs typeface="Calibri"/>
            </a:endParaRPr>
          </a:p>
          <a:p>
            <a:pPr marL="536575">
              <a:lnSpc>
                <a:spcPts val="2520"/>
              </a:lnSpc>
            </a:pPr>
            <a:r>
              <a:rPr lang="en-US" sz="2200" dirty="0">
                <a:latin typeface="Calibri"/>
                <a:cs typeface="Calibri"/>
              </a:rPr>
              <a:t>Expansion of Protestant evangelism</a:t>
            </a:r>
            <a:endParaRPr sz="2200" dirty="0">
              <a:latin typeface="Calibri"/>
              <a:cs typeface="Calibri"/>
            </a:endParaRPr>
          </a:p>
          <a:p>
            <a:pPr marL="536575" lvl="1" indent="-234315">
              <a:lnSpc>
                <a:spcPts val="2520"/>
              </a:lnSpc>
              <a:spcBef>
                <a:spcPts val="145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5" dirty="0">
                <a:latin typeface="Calibri"/>
                <a:cs typeface="Calibri"/>
              </a:rPr>
              <a:t>Anti-Anglican</a:t>
            </a:r>
            <a:r>
              <a:rPr lang="en-US" sz="2200" spc="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sentiments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4829"/>
            <a:ext cx="3435857" cy="5145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144" y="335279"/>
            <a:ext cx="6102096" cy="449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589" y="289940"/>
            <a:ext cx="7508875" cy="4622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latin typeface="Calibri"/>
                <a:cs typeface="Calibri"/>
              </a:rPr>
              <a:t>“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Salem </a:t>
            </a:r>
            <a:r>
              <a:rPr sz="1600" spc="-10" dirty="0">
                <a:latin typeface="Calibri"/>
                <a:cs typeface="Calibri"/>
              </a:rPr>
              <a:t>trials, </a:t>
            </a:r>
            <a:r>
              <a:rPr sz="1600" spc="-5" dirty="0">
                <a:latin typeface="Calibri"/>
                <a:cs typeface="Calibri"/>
              </a:rPr>
              <a:t>now being busily commemorated, were not the first or the last time that  charges of witchcraft </a:t>
            </a:r>
            <a:r>
              <a:rPr sz="1600" dirty="0">
                <a:latin typeface="Calibri"/>
                <a:cs typeface="Calibri"/>
              </a:rPr>
              <a:t>were </a:t>
            </a:r>
            <a:r>
              <a:rPr sz="1600" spc="-5" dirty="0">
                <a:latin typeface="Calibri"/>
                <a:cs typeface="Calibri"/>
              </a:rPr>
              <a:t>heard in New England, but the extent of the alarm </a:t>
            </a:r>
            <a:r>
              <a:rPr sz="1600" dirty="0">
                <a:latin typeface="Calibri"/>
                <a:cs typeface="Calibri"/>
              </a:rPr>
              <a:t>was  </a:t>
            </a:r>
            <a:r>
              <a:rPr sz="1600" spc="-5" dirty="0">
                <a:latin typeface="Calibri"/>
                <a:cs typeface="Calibri"/>
              </a:rPr>
              <a:t>unparalleled in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American </a:t>
            </a:r>
            <a:r>
              <a:rPr sz="1600" spc="-10" dirty="0">
                <a:latin typeface="Calibri"/>
                <a:cs typeface="Calibri"/>
              </a:rPr>
              <a:t>colonies.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trials </a:t>
            </a:r>
            <a:r>
              <a:rPr sz="1600" dirty="0">
                <a:latin typeface="Calibri"/>
                <a:cs typeface="Calibri"/>
              </a:rPr>
              <a:t>were </a:t>
            </a:r>
            <a:r>
              <a:rPr sz="1600" spc="-5" dirty="0">
                <a:latin typeface="Calibri"/>
                <a:cs typeface="Calibri"/>
              </a:rPr>
              <a:t>the theme of Arthur Miller's play  </a:t>
            </a:r>
            <a:r>
              <a:rPr sz="1600" dirty="0">
                <a:latin typeface="Calibri"/>
                <a:cs typeface="Calibri"/>
              </a:rPr>
              <a:t>"The </a:t>
            </a:r>
            <a:r>
              <a:rPr sz="1600" spc="-5" dirty="0">
                <a:latin typeface="Calibri"/>
                <a:cs typeface="Calibri"/>
              </a:rPr>
              <a:t>Crucible", </a:t>
            </a:r>
            <a:r>
              <a:rPr sz="1600" spc="-10" dirty="0">
                <a:latin typeface="Calibri"/>
                <a:cs typeface="Calibri"/>
              </a:rPr>
              <a:t>written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600" dirty="0">
                <a:latin typeface="Calibri"/>
                <a:cs typeface="Calibri"/>
              </a:rPr>
              <a:t>1950s, </a:t>
            </a:r>
            <a:r>
              <a:rPr sz="1600" spc="-5" dirty="0">
                <a:latin typeface="Calibri"/>
                <a:cs typeface="Calibri"/>
              </a:rPr>
              <a:t>which </a:t>
            </a:r>
            <a:r>
              <a:rPr sz="1600" spc="-10" dirty="0">
                <a:latin typeface="Calibri"/>
                <a:cs typeface="Calibri"/>
              </a:rPr>
              <a:t>implicitly connected </a:t>
            </a:r>
            <a:r>
              <a:rPr sz="1600" spc="-5" dirty="0">
                <a:latin typeface="Calibri"/>
                <a:cs typeface="Calibri"/>
              </a:rPr>
              <a:t>the 17th-century witch  hunt with the communist scare triggered </a:t>
            </a:r>
            <a:r>
              <a:rPr sz="1600" dirty="0">
                <a:latin typeface="Calibri"/>
                <a:cs typeface="Calibri"/>
              </a:rPr>
              <a:t>by </a:t>
            </a:r>
            <a:r>
              <a:rPr sz="1600" spc="-5" dirty="0">
                <a:latin typeface="Calibri"/>
                <a:cs typeface="Calibri"/>
              </a:rPr>
              <a:t>Senator Joseph McCarthy. Since </a:t>
            </a:r>
            <a:r>
              <a:rPr sz="1600" spc="-10" dirty="0">
                <a:latin typeface="Calibri"/>
                <a:cs typeface="Calibri"/>
              </a:rPr>
              <a:t>then,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spate  of new studies has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appeared.</a:t>
            </a:r>
            <a:endParaRPr sz="1600">
              <a:latin typeface="Calibri"/>
              <a:cs typeface="Calibri"/>
            </a:endParaRPr>
          </a:p>
          <a:p>
            <a:pPr marL="12700" marR="41275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latin typeface="Calibri"/>
                <a:cs typeface="Calibri"/>
              </a:rPr>
              <a:t>Feminists see the </a:t>
            </a:r>
            <a:r>
              <a:rPr sz="1600" spc="-10" dirty="0">
                <a:latin typeface="Calibri"/>
                <a:cs typeface="Calibri"/>
              </a:rPr>
              <a:t>frenzy </a:t>
            </a:r>
            <a:r>
              <a:rPr sz="1600" dirty="0">
                <a:latin typeface="Calibri"/>
                <a:cs typeface="Calibri"/>
              </a:rPr>
              <a:t>as </a:t>
            </a:r>
            <a:r>
              <a:rPr sz="1600" spc="-5" dirty="0">
                <a:latin typeface="Calibri"/>
                <a:cs typeface="Calibri"/>
              </a:rPr>
              <a:t>part of the misogyny of Puritan </a:t>
            </a:r>
            <a:r>
              <a:rPr sz="1600" spc="-10" dirty="0">
                <a:latin typeface="Calibri"/>
                <a:cs typeface="Calibri"/>
              </a:rPr>
              <a:t>culture,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witch-hunts as 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backlash against </a:t>
            </a:r>
            <a:r>
              <a:rPr sz="1600" spc="-10" dirty="0">
                <a:latin typeface="Calibri"/>
                <a:cs typeface="Calibri"/>
              </a:rPr>
              <a:t>unconventional </a:t>
            </a:r>
            <a:r>
              <a:rPr sz="1600" dirty="0">
                <a:latin typeface="Calibri"/>
                <a:cs typeface="Calibri"/>
              </a:rPr>
              <a:t>women--or </a:t>
            </a:r>
            <a:r>
              <a:rPr sz="1600" spc="-5" dirty="0">
                <a:latin typeface="Calibri"/>
                <a:cs typeface="Calibri"/>
              </a:rPr>
              <a:t>those climbing the economic ladder. Racial  </a:t>
            </a:r>
            <a:r>
              <a:rPr sz="1600" spc="-10" dirty="0">
                <a:latin typeface="Calibri"/>
                <a:cs typeface="Calibri"/>
              </a:rPr>
              <a:t>interpretations </a:t>
            </a:r>
            <a:r>
              <a:rPr sz="1600" spc="-5" dirty="0">
                <a:latin typeface="Calibri"/>
                <a:cs typeface="Calibri"/>
              </a:rPr>
              <a:t>see in Salem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colonial outpost </a:t>
            </a:r>
            <a:r>
              <a:rPr sz="1600" dirty="0">
                <a:latin typeface="Calibri"/>
                <a:cs typeface="Calibri"/>
              </a:rPr>
              <a:t>where </a:t>
            </a:r>
            <a:r>
              <a:rPr sz="1600" spc="-5" dirty="0">
                <a:latin typeface="Calibri"/>
                <a:cs typeface="Calibri"/>
              </a:rPr>
              <a:t>the slave Tituba embodies white  fears of alien </a:t>
            </a:r>
            <a:r>
              <a:rPr sz="1600" spc="-10" dirty="0">
                <a:latin typeface="Calibri"/>
                <a:cs typeface="Calibri"/>
              </a:rPr>
              <a:t>peoples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an </a:t>
            </a:r>
            <a:r>
              <a:rPr sz="1600" spc="-5" dirty="0">
                <a:latin typeface="Calibri"/>
                <a:cs typeface="Calibri"/>
              </a:rPr>
              <a:t>unconquered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continent.</a:t>
            </a:r>
            <a:endParaRPr sz="1600">
              <a:latin typeface="Calibri"/>
              <a:cs typeface="Calibri"/>
            </a:endParaRPr>
          </a:p>
          <a:p>
            <a:pPr marL="12700" marR="133985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latin typeface="Calibri"/>
                <a:cs typeface="Calibri"/>
              </a:rPr>
              <a:t>Religious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political historians are having </a:t>
            </a:r>
            <a:r>
              <a:rPr sz="1600" spc="-10" dirty="0">
                <a:latin typeface="Calibri"/>
                <a:cs typeface="Calibri"/>
              </a:rPr>
              <a:t>their </a:t>
            </a:r>
            <a:r>
              <a:rPr sz="1600" spc="-5" dirty="0">
                <a:latin typeface="Calibri"/>
                <a:cs typeface="Calibri"/>
              </a:rPr>
              <a:t>say, </a:t>
            </a:r>
            <a:r>
              <a:rPr sz="1600" spc="-10" dirty="0">
                <a:latin typeface="Calibri"/>
                <a:cs typeface="Calibri"/>
              </a:rPr>
              <a:t>too.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town of Salem </a:t>
            </a:r>
            <a:r>
              <a:rPr sz="1600" spc="0" dirty="0">
                <a:latin typeface="Calibri"/>
                <a:cs typeface="Calibri"/>
              </a:rPr>
              <a:t>was  </a:t>
            </a:r>
            <a:r>
              <a:rPr sz="1600" spc="-5" dirty="0">
                <a:latin typeface="Calibri"/>
                <a:cs typeface="Calibri"/>
              </a:rPr>
              <a:t>becoming prosperous (and </a:t>
            </a:r>
            <a:r>
              <a:rPr sz="1600" spc="-10" dirty="0">
                <a:latin typeface="Calibri"/>
                <a:cs typeface="Calibri"/>
              </a:rPr>
              <a:t>secular) </a:t>
            </a:r>
            <a:r>
              <a:rPr sz="1600" dirty="0">
                <a:latin typeface="Calibri"/>
                <a:cs typeface="Calibri"/>
              </a:rPr>
              <a:t>more </a:t>
            </a:r>
            <a:r>
              <a:rPr sz="1600" spc="-10" dirty="0">
                <a:latin typeface="Calibri"/>
                <a:cs typeface="Calibri"/>
              </a:rPr>
              <a:t>quickly </a:t>
            </a:r>
            <a:r>
              <a:rPr sz="1600" spc="-5" dirty="0">
                <a:latin typeface="Calibri"/>
                <a:cs typeface="Calibri"/>
              </a:rPr>
              <a:t>than the surrounding rural areas.  Rivalries </a:t>
            </a:r>
            <a:r>
              <a:rPr sz="1600" dirty="0">
                <a:latin typeface="Calibri"/>
                <a:cs typeface="Calibri"/>
              </a:rPr>
              <a:t>had </a:t>
            </a:r>
            <a:r>
              <a:rPr sz="1600" spc="-5" dirty="0">
                <a:latin typeface="Calibri"/>
                <a:cs typeface="Calibri"/>
              </a:rPr>
              <a:t>developed,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the charges of witchcraft, </a:t>
            </a:r>
            <a:r>
              <a:rPr sz="1600" dirty="0">
                <a:latin typeface="Calibri"/>
                <a:cs typeface="Calibri"/>
              </a:rPr>
              <a:t>which came </a:t>
            </a:r>
            <a:r>
              <a:rPr sz="1600" spc="-10" dirty="0">
                <a:latin typeface="Calibri"/>
                <a:cs typeface="Calibri"/>
              </a:rPr>
              <a:t>first </a:t>
            </a:r>
            <a:r>
              <a:rPr sz="1600" spc="-5" dirty="0"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poorer,  </a:t>
            </a:r>
            <a:r>
              <a:rPr sz="1600" dirty="0">
                <a:latin typeface="Calibri"/>
                <a:cs typeface="Calibri"/>
              </a:rPr>
              <a:t>more </a:t>
            </a:r>
            <a:r>
              <a:rPr sz="1600" spc="-5" dirty="0">
                <a:latin typeface="Calibri"/>
                <a:cs typeface="Calibri"/>
              </a:rPr>
              <a:t>devout </a:t>
            </a:r>
            <a:r>
              <a:rPr sz="1600" spc="-10" dirty="0">
                <a:latin typeface="Calibri"/>
                <a:cs typeface="Calibri"/>
              </a:rPr>
              <a:t>countryside, </a:t>
            </a:r>
            <a:r>
              <a:rPr sz="1600" spc="-5" dirty="0">
                <a:latin typeface="Calibri"/>
                <a:cs typeface="Calibri"/>
              </a:rPr>
              <a:t>helped to feed the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tension...</a:t>
            </a:r>
            <a:endParaRPr sz="1600">
              <a:latin typeface="Calibri"/>
              <a:cs typeface="Calibri"/>
            </a:endParaRPr>
          </a:p>
          <a:p>
            <a:pPr marL="12700" marR="174625" algn="just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climate </a:t>
            </a:r>
            <a:r>
              <a:rPr sz="1600" spc="0" dirty="0">
                <a:latin typeface="Calibri"/>
                <a:cs typeface="Calibri"/>
              </a:rPr>
              <a:t>was </a:t>
            </a:r>
            <a:r>
              <a:rPr sz="1600" spc="-5" dirty="0">
                <a:latin typeface="Calibri"/>
                <a:cs typeface="Calibri"/>
              </a:rPr>
              <a:t>ripe for </a:t>
            </a:r>
            <a:r>
              <a:rPr sz="1600" spc="0" dirty="0">
                <a:latin typeface="Calibri"/>
                <a:cs typeface="Calibri"/>
              </a:rPr>
              <a:t>an </a:t>
            </a:r>
            <a:r>
              <a:rPr sz="1600" spc="-5" dirty="0">
                <a:latin typeface="Calibri"/>
                <a:cs typeface="Calibri"/>
              </a:rPr>
              <a:t>emotional </a:t>
            </a:r>
            <a:r>
              <a:rPr sz="1600" spc="-10" dirty="0">
                <a:latin typeface="Calibri"/>
                <a:cs typeface="Calibri"/>
              </a:rPr>
              <a:t>eruption,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here medical science steps in. </a:t>
            </a:r>
            <a:r>
              <a:rPr sz="1600" dirty="0">
                <a:latin typeface="Calibri"/>
                <a:cs typeface="Calibri"/>
              </a:rPr>
              <a:t>Some  </a:t>
            </a:r>
            <a:r>
              <a:rPr sz="1600" spc="-5" dirty="0">
                <a:latin typeface="Calibri"/>
                <a:cs typeface="Calibri"/>
              </a:rPr>
              <a:t>physicians...suggest that the </a:t>
            </a:r>
            <a:r>
              <a:rPr sz="1600" dirty="0">
                <a:latin typeface="Calibri"/>
                <a:cs typeface="Calibri"/>
              </a:rPr>
              <a:t>wet </a:t>
            </a:r>
            <a:r>
              <a:rPr sz="1600" spc="-5" dirty="0">
                <a:latin typeface="Calibri"/>
                <a:cs typeface="Calibri"/>
              </a:rPr>
              <a:t>winter </a:t>
            </a:r>
            <a:r>
              <a:rPr sz="1600" spc="0" dirty="0">
                <a:latin typeface="Calibri"/>
                <a:cs typeface="Calibri"/>
              </a:rPr>
              <a:t>may </a:t>
            </a:r>
            <a:r>
              <a:rPr sz="1600" spc="-5" dirty="0">
                <a:latin typeface="Calibri"/>
                <a:cs typeface="Calibri"/>
              </a:rPr>
              <a:t>have led to the growth of ergot,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delusion-  causing fungus, in the local grain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supply.”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dirty="0">
                <a:latin typeface="Calibri"/>
                <a:cs typeface="Calibri"/>
              </a:rPr>
              <a:t>--‘the </a:t>
            </a:r>
            <a:r>
              <a:rPr sz="1600" spc="-5" dirty="0">
                <a:latin typeface="Calibri"/>
                <a:cs typeface="Calibri"/>
              </a:rPr>
              <a:t>Salem Witch-trials:  Misogyny, Ergot, or Envy?’ </a:t>
            </a:r>
            <a:r>
              <a:rPr sz="1600" i="1" u="sng" spc="-10" dirty="0">
                <a:solidFill>
                  <a:srgbClr val="99350A"/>
                </a:solidFill>
                <a:latin typeface="Calibri"/>
                <a:cs typeface="Calibri"/>
                <a:hlinkClick r:id="rId2"/>
              </a:rPr>
              <a:t>the </a:t>
            </a:r>
            <a:r>
              <a:rPr sz="1600" i="1" u="sng" spc="-5" dirty="0">
                <a:solidFill>
                  <a:srgbClr val="99350A"/>
                </a:solidFill>
                <a:latin typeface="Calibri"/>
                <a:cs typeface="Calibri"/>
                <a:hlinkClick r:id="rId2"/>
              </a:rPr>
              <a:t>Economist</a:t>
            </a:r>
            <a:r>
              <a:rPr sz="1600" spc="-5" dirty="0">
                <a:latin typeface="Calibri"/>
                <a:cs typeface="Calibri"/>
              </a:rPr>
              <a:t>, published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1992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738855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10" dirty="0">
                <a:solidFill>
                  <a:srgbClr val="2A2415"/>
                </a:solidFill>
              </a:rPr>
              <a:t>The </a:t>
            </a:r>
            <a:r>
              <a:rPr sz="3600" spc="-5" dirty="0">
                <a:solidFill>
                  <a:srgbClr val="2A2415"/>
                </a:solidFill>
              </a:rPr>
              <a:t>Great</a:t>
            </a:r>
            <a:r>
              <a:rPr sz="3600" spc="0" dirty="0">
                <a:solidFill>
                  <a:srgbClr val="2A2415"/>
                </a:solidFill>
              </a:rPr>
              <a:t> </a:t>
            </a:r>
            <a:r>
              <a:rPr sz="3600" spc="-10" dirty="0">
                <a:solidFill>
                  <a:srgbClr val="2A2415"/>
                </a:solidFill>
              </a:rPr>
              <a:t>Awakening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52401" y="676620"/>
            <a:ext cx="4648198" cy="47346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20"/>
              </a:spcBef>
              <a:buClr>
                <a:srgbClr val="B74D20"/>
              </a:buClr>
              <a:buSzPct val="97435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50" dirty="0">
                <a:latin typeface="Calibri"/>
                <a:cs typeface="Calibri"/>
              </a:rPr>
              <a:t>Characteristics:</a:t>
            </a:r>
          </a:p>
          <a:p>
            <a:pPr marL="536575" lvl="1" indent="-234315">
              <a:lnSpc>
                <a:spcPts val="176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50" spc="0" dirty="0">
                <a:latin typeface="Calibri"/>
                <a:cs typeface="Calibri"/>
              </a:rPr>
              <a:t>Fervent expression of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religious</a:t>
            </a:r>
            <a:endParaRPr sz="1650" dirty="0">
              <a:latin typeface="Calibri"/>
              <a:cs typeface="Calibri"/>
            </a:endParaRPr>
          </a:p>
          <a:p>
            <a:pPr marL="536575">
              <a:lnSpc>
                <a:spcPts val="1764"/>
              </a:lnSpc>
            </a:pPr>
            <a:r>
              <a:rPr sz="1650" spc="0" dirty="0">
                <a:latin typeface="Calibri"/>
                <a:cs typeface="Calibri"/>
              </a:rPr>
              <a:t>beliefs</a:t>
            </a:r>
            <a:endParaRPr sz="1650" dirty="0">
              <a:latin typeface="Calibri"/>
              <a:cs typeface="Calibri"/>
            </a:endParaRPr>
          </a:p>
          <a:p>
            <a:pPr marL="536575" lvl="1" indent="-234315">
              <a:lnSpc>
                <a:spcPts val="192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50" spc="5" dirty="0">
                <a:latin typeface="Calibri"/>
                <a:cs typeface="Calibri"/>
              </a:rPr>
              <a:t>Mass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movement</a:t>
            </a:r>
            <a:endParaRPr sz="1650" dirty="0">
              <a:latin typeface="Calibri"/>
              <a:cs typeface="Calibri"/>
            </a:endParaRPr>
          </a:p>
          <a:p>
            <a:pPr marL="536575" lvl="1" indent="-234315">
              <a:lnSpc>
                <a:spcPts val="1914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50" spc="0" dirty="0">
                <a:latin typeface="Calibri"/>
                <a:cs typeface="Calibri"/>
              </a:rPr>
              <a:t>Itinerant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preachers</a:t>
            </a:r>
            <a:endParaRPr sz="165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buClr>
                <a:srgbClr val="B74D20"/>
              </a:buClr>
              <a:buSzPct val="97435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50" dirty="0">
                <a:latin typeface="Calibri"/>
                <a:cs typeface="Calibri"/>
              </a:rPr>
              <a:t>Jonathan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Edwards</a:t>
            </a:r>
          </a:p>
          <a:p>
            <a:pPr marL="536575" lvl="1" indent="-234315">
              <a:lnSpc>
                <a:spcPts val="177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50" spc="0" dirty="0">
                <a:latin typeface="Calibri"/>
                <a:cs typeface="Calibri"/>
              </a:rPr>
              <a:t>“Sinners </a:t>
            </a:r>
            <a:r>
              <a:rPr sz="1650" spc="5" dirty="0">
                <a:latin typeface="Calibri"/>
                <a:cs typeface="Calibri"/>
              </a:rPr>
              <a:t>in </a:t>
            </a:r>
            <a:r>
              <a:rPr sz="1650" spc="0" dirty="0">
                <a:latin typeface="Calibri"/>
                <a:cs typeface="Calibri"/>
              </a:rPr>
              <a:t>the </a:t>
            </a:r>
            <a:r>
              <a:rPr sz="1650" spc="10" dirty="0">
                <a:latin typeface="Calibri"/>
                <a:cs typeface="Calibri"/>
              </a:rPr>
              <a:t>Hands </a:t>
            </a:r>
            <a:r>
              <a:rPr sz="1650" spc="0" dirty="0">
                <a:latin typeface="Calibri"/>
                <a:cs typeface="Calibri"/>
              </a:rPr>
              <a:t>of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10" dirty="0">
                <a:latin typeface="Calibri"/>
                <a:cs typeface="Calibri"/>
              </a:rPr>
              <a:t>an</a:t>
            </a:r>
            <a:endParaRPr sz="1650" dirty="0">
              <a:latin typeface="Calibri"/>
              <a:cs typeface="Calibri"/>
            </a:endParaRPr>
          </a:p>
          <a:p>
            <a:pPr marL="536575">
              <a:lnSpc>
                <a:spcPts val="1760"/>
              </a:lnSpc>
            </a:pPr>
            <a:r>
              <a:rPr sz="1650" spc="5" dirty="0">
                <a:latin typeface="Calibri"/>
                <a:cs typeface="Calibri"/>
              </a:rPr>
              <a:t>Angry</a:t>
            </a:r>
            <a:r>
              <a:rPr sz="1650" spc="-8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God”</a:t>
            </a:r>
            <a:endParaRPr sz="1650" dirty="0">
              <a:latin typeface="Calibri"/>
              <a:cs typeface="Calibri"/>
            </a:endParaRPr>
          </a:p>
          <a:p>
            <a:pPr marL="241300" indent="-228600">
              <a:lnSpc>
                <a:spcPts val="2270"/>
              </a:lnSpc>
              <a:buClr>
                <a:srgbClr val="B74D20"/>
              </a:buClr>
              <a:buSzPct val="97435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50" spc="0" dirty="0">
                <a:latin typeface="Calibri"/>
                <a:cs typeface="Calibri"/>
              </a:rPr>
              <a:t>George</a:t>
            </a:r>
            <a:r>
              <a:rPr sz="1950" spc="-95" dirty="0">
                <a:latin typeface="Calibri"/>
                <a:cs typeface="Calibri"/>
              </a:rPr>
              <a:t> </a:t>
            </a:r>
            <a:r>
              <a:rPr sz="1950" spc="0" dirty="0">
                <a:latin typeface="Calibri"/>
                <a:cs typeface="Calibri"/>
              </a:rPr>
              <a:t>Whitefield</a:t>
            </a:r>
            <a:endParaRPr sz="1950" dirty="0">
              <a:latin typeface="Calibri"/>
              <a:cs typeface="Calibri"/>
            </a:endParaRPr>
          </a:p>
          <a:p>
            <a:pPr marL="536575" lvl="1" indent="-234315">
              <a:lnSpc>
                <a:spcPts val="192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50" spc="0" dirty="0">
                <a:latin typeface="Calibri"/>
                <a:cs typeface="Calibri"/>
              </a:rPr>
              <a:t>Large </a:t>
            </a:r>
            <a:r>
              <a:rPr sz="1650" spc="5" dirty="0">
                <a:latin typeface="Calibri"/>
                <a:cs typeface="Calibri"/>
              </a:rPr>
              <a:t>outdoor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audiences</a:t>
            </a:r>
            <a:endParaRPr sz="165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buClr>
                <a:srgbClr val="B74D20"/>
              </a:buClr>
              <a:buSzPct val="97435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50" dirty="0">
                <a:latin typeface="Calibri"/>
                <a:cs typeface="Calibri"/>
              </a:rPr>
              <a:t>Impact:</a:t>
            </a:r>
            <a:endParaRPr lang="en-US" sz="195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buClr>
                <a:srgbClr val="B74D20"/>
              </a:buClr>
              <a:buSzPct val="97435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dirty="0">
                <a:latin typeface="Calibri"/>
                <a:cs typeface="Calibri"/>
              </a:rPr>
              <a:t>Trans-</a:t>
            </a:r>
            <a:r>
              <a:rPr lang="en-US" sz="1600" dirty="0" err="1">
                <a:latin typeface="Calibri"/>
                <a:cs typeface="Calibri"/>
              </a:rPr>
              <a:t>atlantic</a:t>
            </a:r>
            <a:r>
              <a:rPr lang="en-US" sz="1600" dirty="0">
                <a:latin typeface="Calibri"/>
                <a:cs typeface="Calibri"/>
              </a:rPr>
              <a:t> exchanges</a:t>
            </a:r>
            <a:endParaRPr sz="1600" dirty="0">
              <a:latin typeface="Calibri"/>
              <a:cs typeface="Calibri"/>
            </a:endParaRPr>
          </a:p>
          <a:p>
            <a:pPr marL="536575" lvl="1" indent="-234315">
              <a:lnSpc>
                <a:spcPts val="193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50" spc="5" dirty="0">
                <a:latin typeface="Calibri"/>
                <a:cs typeface="Calibri"/>
              </a:rPr>
              <a:t>“New </a:t>
            </a:r>
            <a:r>
              <a:rPr sz="1650" spc="0" dirty="0">
                <a:latin typeface="Calibri"/>
                <a:cs typeface="Calibri"/>
              </a:rPr>
              <a:t>Lights” vs. “Old Lights”</a:t>
            </a:r>
            <a:endParaRPr sz="1650" dirty="0">
              <a:latin typeface="Calibri"/>
              <a:cs typeface="Calibri"/>
            </a:endParaRPr>
          </a:p>
          <a:p>
            <a:pPr marL="902335" lvl="2" indent="-231775">
              <a:lnSpc>
                <a:spcPts val="1655"/>
              </a:lnSpc>
              <a:buClr>
                <a:srgbClr val="4576A2"/>
              </a:buClr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400" spc="-5" dirty="0">
                <a:latin typeface="Calibri"/>
                <a:cs typeface="Calibri"/>
              </a:rPr>
              <a:t>Rise of </a:t>
            </a:r>
            <a:r>
              <a:rPr sz="1400" spc="-10" dirty="0">
                <a:latin typeface="Calibri"/>
                <a:cs typeface="Calibri"/>
              </a:rPr>
              <a:t>Baptists and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Methodists</a:t>
            </a:r>
            <a:endParaRPr sz="1400" dirty="0">
              <a:latin typeface="Calibri"/>
              <a:cs typeface="Calibri"/>
            </a:endParaRPr>
          </a:p>
          <a:p>
            <a:pPr marL="902335" lvl="2" indent="-231775">
              <a:lnSpc>
                <a:spcPts val="1630"/>
              </a:lnSpc>
              <a:buClr>
                <a:srgbClr val="4576A2"/>
              </a:buClr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400" spc="-10" dirty="0">
                <a:latin typeface="Calibri"/>
                <a:cs typeface="Calibri"/>
              </a:rPr>
              <a:t>New </a:t>
            </a:r>
            <a:r>
              <a:rPr sz="1400" spc="-15" dirty="0">
                <a:latin typeface="Calibri"/>
                <a:cs typeface="Calibri"/>
              </a:rPr>
              <a:t>Institutions  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Colleges</a:t>
            </a:r>
            <a:endParaRPr sz="1400" dirty="0">
              <a:latin typeface="Calibri"/>
              <a:cs typeface="Calibri"/>
            </a:endParaRPr>
          </a:p>
          <a:p>
            <a:pPr marL="536575" lvl="1" indent="-234315">
              <a:lnSpc>
                <a:spcPts val="192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lang="en-US" sz="1650" spc="5" dirty="0">
                <a:latin typeface="Calibri"/>
                <a:cs typeface="Calibri"/>
              </a:rPr>
              <a:t>Greater independence and diversity of thought (</a:t>
            </a:r>
            <a:r>
              <a:rPr sz="1650" spc="5" dirty="0">
                <a:latin typeface="Calibri"/>
                <a:cs typeface="Calibri"/>
              </a:rPr>
              <a:t>religio</a:t>
            </a:r>
            <a:r>
              <a:rPr lang="en-US" sz="1650" spc="5" dirty="0">
                <a:latin typeface="Calibri"/>
                <a:cs typeface="Calibri"/>
              </a:rPr>
              <a:t>us beliefs</a:t>
            </a:r>
            <a:endParaRPr sz="1650" dirty="0">
              <a:latin typeface="Calibri"/>
              <a:cs typeface="Calibri"/>
            </a:endParaRPr>
          </a:p>
          <a:p>
            <a:pPr marL="902335" lvl="2" indent="-231775">
              <a:lnSpc>
                <a:spcPts val="1664"/>
              </a:lnSpc>
              <a:buClr>
                <a:srgbClr val="4576A2"/>
              </a:buClr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400" spc="-10" dirty="0">
                <a:latin typeface="Calibri"/>
                <a:cs typeface="Calibri"/>
              </a:rPr>
              <a:t>Challenges to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authority</a:t>
            </a:r>
            <a:endParaRPr lang="en-US" sz="1400" spc="-10" dirty="0">
              <a:latin typeface="Calibri"/>
              <a:cs typeface="Calibri"/>
            </a:endParaRPr>
          </a:p>
          <a:p>
            <a:pPr marL="670560" lvl="2">
              <a:lnSpc>
                <a:spcPts val="1664"/>
              </a:lnSpc>
              <a:buClr>
                <a:srgbClr val="4576A2"/>
              </a:buClr>
              <a:tabLst>
                <a:tab pos="902335" algn="l"/>
                <a:tab pos="902969" algn="l"/>
              </a:tabLst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599" y="1584325"/>
            <a:ext cx="3602735" cy="258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3904615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Primary</a:t>
            </a:r>
            <a:r>
              <a:rPr sz="4600" spc="-90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Source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89228" y="1254963"/>
            <a:ext cx="7136765" cy="3336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700" dirty="0">
                <a:latin typeface="Calibri"/>
                <a:cs typeface="Calibri"/>
              </a:rPr>
              <a:t>“The </a:t>
            </a:r>
            <a:r>
              <a:rPr sz="2700" spc="0" dirty="0">
                <a:latin typeface="Calibri"/>
                <a:cs typeface="Calibri"/>
              </a:rPr>
              <a:t>bow of </a:t>
            </a:r>
            <a:r>
              <a:rPr sz="2700" dirty="0">
                <a:latin typeface="Calibri"/>
                <a:cs typeface="Calibri"/>
              </a:rPr>
              <a:t>God's wrath is bent, and </a:t>
            </a:r>
            <a:r>
              <a:rPr sz="2700" spc="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arrow  </a:t>
            </a:r>
            <a:r>
              <a:rPr sz="2700" dirty="0">
                <a:latin typeface="Calibri"/>
                <a:cs typeface="Calibri"/>
              </a:rPr>
              <a:t>made ready </a:t>
            </a:r>
            <a:r>
              <a:rPr sz="2700" spc="0" dirty="0">
                <a:latin typeface="Calibri"/>
                <a:cs typeface="Calibri"/>
              </a:rPr>
              <a:t>on the </a:t>
            </a:r>
            <a:r>
              <a:rPr sz="2700" dirty="0">
                <a:latin typeface="Calibri"/>
                <a:cs typeface="Calibri"/>
              </a:rPr>
              <a:t>string, and </a:t>
            </a:r>
            <a:r>
              <a:rPr sz="2700" spc="-5" dirty="0">
                <a:latin typeface="Calibri"/>
                <a:cs typeface="Calibri"/>
              </a:rPr>
              <a:t>justice bends </a:t>
            </a:r>
            <a:r>
              <a:rPr sz="2700" spc="0" dirty="0">
                <a:latin typeface="Calibri"/>
                <a:cs typeface="Calibri"/>
              </a:rPr>
              <a:t>the  </a:t>
            </a:r>
            <a:r>
              <a:rPr sz="2700" spc="-5" dirty="0">
                <a:latin typeface="Calibri"/>
                <a:cs typeface="Calibri"/>
              </a:rPr>
              <a:t>arrow </a:t>
            </a:r>
            <a:r>
              <a:rPr sz="2700" dirty="0">
                <a:latin typeface="Calibri"/>
                <a:cs typeface="Calibri"/>
              </a:rPr>
              <a:t>at </a:t>
            </a:r>
            <a:r>
              <a:rPr sz="2700" spc="0" dirty="0">
                <a:latin typeface="Calibri"/>
                <a:cs typeface="Calibri"/>
              </a:rPr>
              <a:t>your </a:t>
            </a:r>
            <a:r>
              <a:rPr sz="2700" dirty="0">
                <a:latin typeface="Calibri"/>
                <a:cs typeface="Calibri"/>
              </a:rPr>
              <a:t>heart, and </a:t>
            </a:r>
            <a:r>
              <a:rPr sz="2700" spc="-5" dirty="0">
                <a:latin typeface="Calibri"/>
                <a:cs typeface="Calibri"/>
              </a:rPr>
              <a:t>strains </a:t>
            </a:r>
            <a:r>
              <a:rPr sz="2700" spc="0" dirty="0">
                <a:latin typeface="Calibri"/>
                <a:cs typeface="Calibri"/>
              </a:rPr>
              <a:t>the </a:t>
            </a:r>
            <a:r>
              <a:rPr sz="2700" dirty="0">
                <a:latin typeface="Calibri"/>
                <a:cs typeface="Calibri"/>
              </a:rPr>
              <a:t>bow, and it is  nothing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spc="0" dirty="0">
                <a:latin typeface="Calibri"/>
                <a:cs typeface="Calibri"/>
              </a:rPr>
              <a:t>the </a:t>
            </a:r>
            <a:r>
              <a:rPr sz="2700" dirty="0">
                <a:latin typeface="Calibri"/>
                <a:cs typeface="Calibri"/>
              </a:rPr>
              <a:t>mere </a:t>
            </a:r>
            <a:r>
              <a:rPr sz="2700" spc="-5" dirty="0">
                <a:latin typeface="Calibri"/>
                <a:cs typeface="Calibri"/>
              </a:rPr>
              <a:t>pleasure </a:t>
            </a:r>
            <a:r>
              <a:rPr sz="2700" spc="0" dirty="0">
                <a:latin typeface="Calibri"/>
                <a:cs typeface="Calibri"/>
              </a:rPr>
              <a:t>of God, </a:t>
            </a:r>
            <a:r>
              <a:rPr sz="2700" spc="-5" dirty="0">
                <a:latin typeface="Calibri"/>
                <a:cs typeface="Calibri"/>
              </a:rPr>
              <a:t>and </a:t>
            </a:r>
            <a:r>
              <a:rPr sz="2700" spc="0" dirty="0">
                <a:latin typeface="Calibri"/>
                <a:cs typeface="Calibri"/>
              </a:rPr>
              <a:t>that of  </a:t>
            </a:r>
            <a:r>
              <a:rPr sz="2700" dirty="0">
                <a:latin typeface="Calibri"/>
                <a:cs typeface="Calibri"/>
              </a:rPr>
              <a:t>an </a:t>
            </a:r>
            <a:r>
              <a:rPr sz="2700" spc="-5" dirty="0">
                <a:latin typeface="Calibri"/>
                <a:cs typeface="Calibri"/>
              </a:rPr>
              <a:t>angry </a:t>
            </a:r>
            <a:r>
              <a:rPr sz="2700" spc="0" dirty="0">
                <a:latin typeface="Calibri"/>
                <a:cs typeface="Calibri"/>
              </a:rPr>
              <a:t>God, </a:t>
            </a:r>
            <a:r>
              <a:rPr sz="2700" dirty="0">
                <a:latin typeface="Calibri"/>
                <a:cs typeface="Calibri"/>
              </a:rPr>
              <a:t>without </a:t>
            </a:r>
            <a:r>
              <a:rPr sz="2700" spc="-5" dirty="0">
                <a:latin typeface="Calibri"/>
                <a:cs typeface="Calibri"/>
              </a:rPr>
              <a:t>any promise </a:t>
            </a:r>
            <a:r>
              <a:rPr sz="2700" spc="0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obligation</a:t>
            </a:r>
            <a:r>
              <a:rPr sz="2700" spc="-2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at  </a:t>
            </a:r>
            <a:r>
              <a:rPr sz="2700" dirty="0">
                <a:latin typeface="Calibri"/>
                <a:cs typeface="Calibri"/>
              </a:rPr>
              <a:t>all, that </a:t>
            </a:r>
            <a:r>
              <a:rPr sz="2700" spc="-5" dirty="0">
                <a:latin typeface="Calibri"/>
                <a:cs typeface="Calibri"/>
              </a:rPr>
              <a:t>keeps </a:t>
            </a:r>
            <a:r>
              <a:rPr sz="2700" spc="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arrow </a:t>
            </a:r>
            <a:r>
              <a:rPr sz="2700" dirty="0">
                <a:latin typeface="Calibri"/>
                <a:cs typeface="Calibri"/>
              </a:rPr>
              <a:t>one moment from being  made </a:t>
            </a:r>
            <a:r>
              <a:rPr sz="2700" spc="-5" dirty="0">
                <a:latin typeface="Calibri"/>
                <a:cs typeface="Calibri"/>
              </a:rPr>
              <a:t>drunk </a:t>
            </a:r>
            <a:r>
              <a:rPr sz="2700" spc="0" dirty="0">
                <a:latin typeface="Calibri"/>
                <a:cs typeface="Calibri"/>
              </a:rPr>
              <a:t>with your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blood.”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2800" spc="0" dirty="0">
                <a:latin typeface="Calibri"/>
                <a:cs typeface="Calibri"/>
              </a:rPr>
              <a:t>—</a:t>
            </a:r>
            <a:r>
              <a:rPr sz="2800" spc="0" dirty="0">
                <a:solidFill>
                  <a:srgbClr val="99350A"/>
                </a:solid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99350A"/>
                </a:solidFill>
                <a:latin typeface="Calibri"/>
                <a:cs typeface="Calibri"/>
                <a:hlinkClick r:id="rId2"/>
              </a:rPr>
              <a:t>Jonathan </a:t>
            </a:r>
            <a:r>
              <a:rPr sz="2000" b="1" u="heavy" spc="-5" dirty="0">
                <a:solidFill>
                  <a:srgbClr val="99350A"/>
                </a:solidFill>
                <a:latin typeface="Calibri"/>
                <a:cs typeface="Calibri"/>
                <a:hlinkClick r:id="rId2"/>
              </a:rPr>
              <a:t>Edwards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5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u="heavy" spc="-10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Sinners in </a:t>
            </a:r>
            <a:r>
              <a:rPr sz="2000" b="1" u="heavy" spc="-5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the </a:t>
            </a:r>
            <a:r>
              <a:rPr sz="2000" b="1" u="heavy" spc="-10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Hands </a:t>
            </a:r>
            <a:r>
              <a:rPr sz="2000" b="1" u="heavy" spc="-5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of an </a:t>
            </a:r>
            <a:r>
              <a:rPr sz="2000" b="1" u="heavy" spc="-10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Angry</a:t>
            </a:r>
            <a:r>
              <a:rPr sz="2000" b="1" u="heavy" spc="165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u="heavy" spc="-5" dirty="0">
                <a:solidFill>
                  <a:srgbClr val="99350A"/>
                </a:solidFill>
                <a:latin typeface="Calibri"/>
                <a:cs typeface="Calibri"/>
                <a:hlinkClick r:id="rId3"/>
              </a:rPr>
              <a:t>God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02209"/>
            <a:ext cx="698245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heavy" spc="0" dirty="0">
                <a:solidFill>
                  <a:srgbClr val="99350A"/>
                </a:solidFill>
                <a:hlinkClick r:id="rId2"/>
              </a:rPr>
              <a:t>A </a:t>
            </a:r>
            <a:r>
              <a:rPr sz="4000" u="heavy" spc="-5" dirty="0">
                <a:solidFill>
                  <a:srgbClr val="99350A"/>
                </a:solidFill>
                <a:hlinkClick r:id="rId2"/>
              </a:rPr>
              <a:t>Divine </a:t>
            </a:r>
            <a:r>
              <a:rPr sz="4000" u="heavy" dirty="0">
                <a:solidFill>
                  <a:srgbClr val="99350A"/>
                </a:solidFill>
                <a:hlinkClick r:id="rId2"/>
              </a:rPr>
              <a:t>and Supernatural</a:t>
            </a:r>
            <a:r>
              <a:rPr sz="4000" u="heavy" spc="-125" dirty="0">
                <a:solidFill>
                  <a:srgbClr val="99350A"/>
                </a:solidFill>
                <a:hlinkClick r:id="rId2"/>
              </a:rPr>
              <a:t> </a:t>
            </a:r>
            <a:r>
              <a:rPr sz="4000" u="heavy" dirty="0">
                <a:solidFill>
                  <a:srgbClr val="99350A"/>
                </a:solidFill>
                <a:hlinkClick r:id="rId2"/>
              </a:rPr>
              <a:t>Light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8612" y="1225422"/>
            <a:ext cx="7422515" cy="3697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“That there is such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thing </a:t>
            </a:r>
            <a:r>
              <a:rPr sz="1800" dirty="0">
                <a:latin typeface="Calibri"/>
                <a:cs typeface="Calibri"/>
              </a:rPr>
              <a:t>as a </a:t>
            </a:r>
            <a:r>
              <a:rPr sz="1800" spc="-10" dirty="0">
                <a:latin typeface="Calibri"/>
                <a:cs typeface="Calibri"/>
              </a:rPr>
              <a:t>supernatural </a:t>
            </a:r>
            <a:r>
              <a:rPr sz="1800" spc="-5" dirty="0">
                <a:latin typeface="Calibri"/>
                <a:cs typeface="Calibri"/>
              </a:rPr>
              <a:t>and divine light, immediately  imparted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soul by God, </a:t>
            </a:r>
            <a:r>
              <a:rPr sz="1800" dirty="0">
                <a:latin typeface="Calibri"/>
                <a:cs typeface="Calibri"/>
              </a:rPr>
              <a:t>of a </a:t>
            </a:r>
            <a:r>
              <a:rPr sz="1800" spc="-10" dirty="0">
                <a:latin typeface="Calibri"/>
                <a:cs typeface="Calibri"/>
              </a:rPr>
              <a:t>different </a:t>
            </a:r>
            <a:r>
              <a:rPr sz="1800" spc="-5" dirty="0">
                <a:latin typeface="Calibri"/>
                <a:cs typeface="Calibri"/>
              </a:rPr>
              <a:t>nature from any that is </a:t>
            </a:r>
            <a:r>
              <a:rPr sz="1800" spc="-10" dirty="0">
                <a:latin typeface="Calibri"/>
                <a:cs typeface="Calibri"/>
              </a:rPr>
              <a:t>obtained by  </a:t>
            </a:r>
            <a:r>
              <a:rPr sz="1800" spc="-5" dirty="0">
                <a:latin typeface="Calibri"/>
                <a:cs typeface="Calibri"/>
              </a:rPr>
              <a:t>natural means... 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would show what this </a:t>
            </a:r>
            <a:r>
              <a:rPr sz="1800" spc="-10" dirty="0">
                <a:latin typeface="Calibri"/>
                <a:cs typeface="Calibri"/>
              </a:rPr>
              <a:t>spiritual </a:t>
            </a:r>
            <a:r>
              <a:rPr sz="1800" spc="-5" dirty="0">
                <a:latin typeface="Calibri"/>
                <a:cs typeface="Calibri"/>
              </a:rPr>
              <a:t>and divine </a:t>
            </a:r>
            <a:r>
              <a:rPr sz="1800" spc="-10" dirty="0">
                <a:latin typeface="Calibri"/>
                <a:cs typeface="Calibri"/>
              </a:rPr>
              <a:t>light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is...</a:t>
            </a:r>
            <a:endParaRPr sz="180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latin typeface="Calibri"/>
                <a:cs typeface="Calibri"/>
              </a:rPr>
              <a:t>There is therefore in the </a:t>
            </a:r>
            <a:r>
              <a:rPr sz="1800" spc="-10" dirty="0">
                <a:latin typeface="Calibri"/>
                <a:cs typeface="Calibri"/>
              </a:rPr>
              <a:t>spiritual light: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true sense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divine </a:t>
            </a:r>
            <a:r>
              <a:rPr sz="1800" spc="-5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superlative excellency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things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religion;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real </a:t>
            </a:r>
            <a:r>
              <a:rPr sz="1800" spc="-10" dirty="0">
                <a:latin typeface="Calibri"/>
                <a:cs typeface="Calibri"/>
              </a:rPr>
              <a:t>sense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excellency </a:t>
            </a:r>
            <a:r>
              <a:rPr sz="1800" dirty="0">
                <a:latin typeface="Calibri"/>
                <a:cs typeface="Calibri"/>
              </a:rPr>
              <a:t>of  </a:t>
            </a:r>
            <a:r>
              <a:rPr sz="1800" spc="-5" dirty="0">
                <a:latin typeface="Calibri"/>
                <a:cs typeface="Calibri"/>
              </a:rPr>
              <a:t>God and </a:t>
            </a:r>
            <a:r>
              <a:rPr sz="1800" spc="-10" dirty="0">
                <a:latin typeface="Calibri"/>
                <a:cs typeface="Calibri"/>
              </a:rPr>
              <a:t>Jesus Christ,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work of </a:t>
            </a:r>
            <a:r>
              <a:rPr sz="1800" spc="-10" dirty="0">
                <a:latin typeface="Calibri"/>
                <a:cs typeface="Calibri"/>
              </a:rPr>
              <a:t>redemption, </a:t>
            </a:r>
            <a:r>
              <a:rPr sz="1800" spc="-5" dirty="0">
                <a:latin typeface="Calibri"/>
                <a:cs typeface="Calibri"/>
              </a:rPr>
              <a:t>and the </a:t>
            </a:r>
            <a:r>
              <a:rPr sz="1800" dirty="0">
                <a:latin typeface="Calibri"/>
                <a:cs typeface="Calibri"/>
              </a:rPr>
              <a:t>ways </a:t>
            </a:r>
            <a:r>
              <a:rPr sz="1800" spc="-5" dirty="0">
                <a:latin typeface="Calibri"/>
                <a:cs typeface="Calibri"/>
              </a:rPr>
              <a:t>and works  </a:t>
            </a:r>
            <a:r>
              <a:rPr sz="1800" dirty="0">
                <a:latin typeface="Calibri"/>
                <a:cs typeface="Calibri"/>
              </a:rPr>
              <a:t>of God </a:t>
            </a:r>
            <a:r>
              <a:rPr sz="1800" spc="-5" dirty="0">
                <a:latin typeface="Calibri"/>
                <a:cs typeface="Calibri"/>
              </a:rPr>
              <a:t>revealed in the </a:t>
            </a:r>
            <a:r>
              <a:rPr sz="1800" spc="-10" dirty="0">
                <a:latin typeface="Calibri"/>
                <a:cs typeface="Calibri"/>
              </a:rPr>
              <a:t>gospel. </a:t>
            </a:r>
            <a:r>
              <a:rPr sz="1800" spc="-5" dirty="0">
                <a:latin typeface="Calibri"/>
                <a:cs typeface="Calibri"/>
              </a:rPr>
              <a:t>There 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divine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superlative </a:t>
            </a:r>
            <a:r>
              <a:rPr sz="1800" spc="-5" dirty="0">
                <a:latin typeface="Calibri"/>
                <a:cs typeface="Calibri"/>
              </a:rPr>
              <a:t>glory in </a:t>
            </a:r>
            <a:r>
              <a:rPr sz="1800" spc="-10" dirty="0">
                <a:latin typeface="Calibri"/>
                <a:cs typeface="Calibri"/>
              </a:rPr>
              <a:t>these  things;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excellency </a:t>
            </a:r>
            <a:r>
              <a:rPr sz="1800" spc="-5" dirty="0">
                <a:latin typeface="Calibri"/>
                <a:cs typeface="Calibri"/>
              </a:rPr>
              <a:t>that is </a:t>
            </a:r>
            <a:r>
              <a:rPr sz="1800" dirty="0">
                <a:latin typeface="Calibri"/>
                <a:cs typeface="Calibri"/>
              </a:rPr>
              <a:t>of a </a:t>
            </a:r>
            <a:r>
              <a:rPr sz="1800" spc="-5" dirty="0">
                <a:latin typeface="Calibri"/>
                <a:cs typeface="Calibri"/>
              </a:rPr>
              <a:t>vastly </a:t>
            </a:r>
            <a:r>
              <a:rPr sz="1800" spc="-10" dirty="0">
                <a:latin typeface="Calibri"/>
                <a:cs typeface="Calibri"/>
              </a:rPr>
              <a:t>higher kind,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more </a:t>
            </a:r>
            <a:r>
              <a:rPr sz="1800" spc="-10" dirty="0">
                <a:latin typeface="Calibri"/>
                <a:cs typeface="Calibri"/>
              </a:rPr>
              <a:t>sublime nature,  </a:t>
            </a:r>
            <a:r>
              <a:rPr sz="1800" spc="-5" dirty="0">
                <a:latin typeface="Calibri"/>
                <a:cs typeface="Calibri"/>
              </a:rPr>
              <a:t>than in other </a:t>
            </a:r>
            <a:r>
              <a:rPr sz="1800" spc="-10" dirty="0">
                <a:latin typeface="Calibri"/>
                <a:cs typeface="Calibri"/>
              </a:rPr>
              <a:t>things;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glory </a:t>
            </a:r>
            <a:r>
              <a:rPr sz="1800" spc="-10" dirty="0">
                <a:latin typeface="Calibri"/>
                <a:cs typeface="Calibri"/>
              </a:rPr>
              <a:t>greatly distinguishing them </a:t>
            </a:r>
            <a:r>
              <a:rPr sz="1800" spc="-5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5" dirty="0">
                <a:latin typeface="Calibri"/>
                <a:cs typeface="Calibri"/>
              </a:rPr>
              <a:t>that is earthly  and temporal. He that is </a:t>
            </a:r>
            <a:r>
              <a:rPr sz="1800" spc="-10" dirty="0">
                <a:latin typeface="Calibri"/>
                <a:cs typeface="Calibri"/>
              </a:rPr>
              <a:t>spiritually enlightened truly apprehends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sees </a:t>
            </a:r>
            <a:r>
              <a:rPr sz="1800" spc="-5" dirty="0">
                <a:latin typeface="Calibri"/>
                <a:cs typeface="Calibri"/>
              </a:rPr>
              <a:t>it, </a:t>
            </a:r>
            <a:r>
              <a:rPr sz="1800" dirty="0">
                <a:latin typeface="Calibri"/>
                <a:cs typeface="Calibri"/>
              </a:rPr>
              <a:t>or 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sense </a:t>
            </a:r>
            <a:r>
              <a:rPr sz="1800" dirty="0">
                <a:latin typeface="Calibri"/>
                <a:cs typeface="Calibri"/>
              </a:rPr>
              <a:t>of it. He </a:t>
            </a:r>
            <a:r>
              <a:rPr sz="1800" spc="-5" dirty="0">
                <a:latin typeface="Calibri"/>
                <a:cs typeface="Calibri"/>
              </a:rPr>
              <a:t>does not merely rationally </a:t>
            </a:r>
            <a:r>
              <a:rPr sz="1800" spc="-10" dirty="0">
                <a:latin typeface="Calibri"/>
                <a:cs typeface="Calibri"/>
              </a:rPr>
              <a:t>believe </a:t>
            </a:r>
            <a:r>
              <a:rPr sz="1800" spc="-5" dirty="0">
                <a:latin typeface="Calibri"/>
                <a:cs typeface="Calibri"/>
              </a:rPr>
              <a:t>that God is </a:t>
            </a:r>
            <a:r>
              <a:rPr sz="1800" spc="-10" dirty="0">
                <a:latin typeface="Calibri"/>
                <a:cs typeface="Calibri"/>
              </a:rPr>
              <a:t>glorious, but  he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sense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gloriousness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God in </a:t>
            </a:r>
            <a:r>
              <a:rPr sz="1800" spc="-10" dirty="0">
                <a:latin typeface="Calibri"/>
                <a:cs typeface="Calibri"/>
              </a:rPr>
              <a:t>his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heart...”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latin typeface="Calibri"/>
                <a:cs typeface="Calibri"/>
              </a:rPr>
              <a:t>--Jonathan Edwards,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1733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297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Cultural</a:t>
            </a:r>
            <a:r>
              <a:rPr sz="4400" spc="-45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Life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7179" y="859358"/>
            <a:ext cx="2611120" cy="1090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ts val="2570"/>
              </a:lnSpc>
              <a:spcBef>
                <a:spcPts val="110"/>
              </a:spcBef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Arts and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Sciences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185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Architecture</a:t>
            </a:r>
            <a:endParaRPr sz="1850">
              <a:latin typeface="Calibri"/>
              <a:cs typeface="Calibri"/>
            </a:endParaRPr>
          </a:p>
          <a:p>
            <a:pPr marL="902335" lvl="2" indent="-231775">
              <a:lnSpc>
                <a:spcPts val="1795"/>
              </a:lnSpc>
              <a:buClr>
                <a:srgbClr val="4576A2"/>
              </a:buClr>
              <a:buSzPct val="96774"/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550" spc="-5" dirty="0">
                <a:latin typeface="Calibri"/>
                <a:cs typeface="Calibri"/>
              </a:rPr>
              <a:t>Borrowed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(Georgian)</a:t>
            </a:r>
            <a:endParaRPr sz="1550">
              <a:latin typeface="Calibri"/>
              <a:cs typeface="Calibri"/>
            </a:endParaRPr>
          </a:p>
          <a:p>
            <a:pPr marL="902335" lvl="2" indent="-231775">
              <a:lnSpc>
                <a:spcPts val="1820"/>
              </a:lnSpc>
              <a:buClr>
                <a:srgbClr val="4576A2"/>
              </a:buClr>
              <a:buSzPct val="96774"/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550" dirty="0">
                <a:latin typeface="Calibri"/>
                <a:cs typeface="Calibri"/>
              </a:rPr>
              <a:t>Frontier </a:t>
            </a:r>
            <a:r>
              <a:rPr sz="1550" spc="-5" dirty="0">
                <a:latin typeface="Calibri"/>
                <a:cs typeface="Calibri"/>
              </a:rPr>
              <a:t>Log</a:t>
            </a:r>
            <a:r>
              <a:rPr sz="1550" spc="-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Cabins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4008" y="1304543"/>
            <a:ext cx="4489703" cy="343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481072"/>
            <a:ext cx="3666744" cy="2115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348361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M/C</a:t>
            </a:r>
            <a:r>
              <a:rPr sz="4600" spc="-90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Question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89228" y="1213622"/>
            <a:ext cx="5044440" cy="15690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48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Jonathan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Mayhew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38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AMSCO </a:t>
            </a:r>
            <a:r>
              <a:rPr sz="2200" spc="-5" dirty="0">
                <a:latin typeface="Calibri"/>
                <a:cs typeface="Calibri"/>
              </a:rPr>
              <a:t>p.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59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5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Read </a:t>
            </a:r>
            <a:r>
              <a:rPr sz="2200" spc="-5" dirty="0">
                <a:latin typeface="Calibri"/>
                <a:cs typeface="Calibri"/>
              </a:rPr>
              <a:t>stimulus </a:t>
            </a:r>
            <a:r>
              <a:rPr sz="2200" dirty="0">
                <a:latin typeface="Calibri"/>
                <a:cs typeface="Calibri"/>
              </a:rPr>
              <a:t>and answer questions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#7-10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5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4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minutes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543941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What is an</a:t>
            </a:r>
            <a:r>
              <a:rPr sz="4600" spc="-105" dirty="0">
                <a:solidFill>
                  <a:srgbClr val="2A2415"/>
                </a:solidFill>
              </a:rPr>
              <a:t> </a:t>
            </a:r>
            <a:r>
              <a:rPr sz="4600" dirty="0">
                <a:solidFill>
                  <a:srgbClr val="2A2415"/>
                </a:solidFill>
              </a:rPr>
              <a:t>American?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41400" y="1308049"/>
            <a:ext cx="7191375" cy="3187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1005" marR="440690" algn="ctr">
              <a:lnSpc>
                <a:spcPct val="100000"/>
              </a:lnSpc>
              <a:spcBef>
                <a:spcPts val="110"/>
              </a:spcBef>
            </a:pPr>
            <a:r>
              <a:rPr sz="4000" b="1" i="1" spc="180" dirty="0">
                <a:solidFill>
                  <a:srgbClr val="943735"/>
                </a:solidFill>
                <a:latin typeface="Times New Roman"/>
                <a:cs typeface="Times New Roman"/>
              </a:rPr>
              <a:t>It </a:t>
            </a:r>
            <a:r>
              <a:rPr sz="4000" b="1" i="1" spc="-305" dirty="0">
                <a:solidFill>
                  <a:srgbClr val="943735"/>
                </a:solidFill>
                <a:latin typeface="Times New Roman"/>
                <a:cs typeface="Times New Roman"/>
              </a:rPr>
              <a:t>is </a:t>
            </a:r>
            <a:r>
              <a:rPr sz="4000" b="1" i="1" spc="-240" dirty="0">
                <a:solidFill>
                  <a:srgbClr val="943735"/>
                </a:solidFill>
                <a:latin typeface="Times New Roman"/>
                <a:cs typeface="Times New Roman"/>
              </a:rPr>
              <a:t>a </a:t>
            </a:r>
            <a:r>
              <a:rPr sz="4000" b="1" i="1" spc="-150" dirty="0">
                <a:solidFill>
                  <a:srgbClr val="943735"/>
                </a:solidFill>
                <a:latin typeface="Times New Roman"/>
                <a:cs typeface="Times New Roman"/>
              </a:rPr>
              <a:t>“strange </a:t>
            </a:r>
            <a:r>
              <a:rPr sz="4000" b="1" i="1" spc="-310" dirty="0">
                <a:solidFill>
                  <a:srgbClr val="943735"/>
                </a:solidFill>
                <a:latin typeface="Times New Roman"/>
                <a:cs typeface="Times New Roman"/>
              </a:rPr>
              <a:t>mixture </a:t>
            </a:r>
            <a:r>
              <a:rPr sz="4000" b="1" i="1" spc="-400" dirty="0">
                <a:solidFill>
                  <a:srgbClr val="943735"/>
                </a:solidFill>
                <a:latin typeface="Times New Roman"/>
                <a:cs typeface="Times New Roman"/>
              </a:rPr>
              <a:t>of </a:t>
            </a:r>
            <a:r>
              <a:rPr sz="4000" b="1" i="1" spc="-275" dirty="0">
                <a:solidFill>
                  <a:srgbClr val="943735"/>
                </a:solidFill>
                <a:latin typeface="Times New Roman"/>
                <a:cs typeface="Times New Roman"/>
              </a:rPr>
              <a:t>blood,  </a:t>
            </a:r>
            <a:r>
              <a:rPr sz="4000" b="1" i="1" spc="-390" dirty="0">
                <a:solidFill>
                  <a:srgbClr val="943735"/>
                </a:solidFill>
                <a:latin typeface="Times New Roman"/>
                <a:cs typeface="Times New Roman"/>
              </a:rPr>
              <a:t>which  </a:t>
            </a:r>
            <a:r>
              <a:rPr sz="4000" b="1" i="1" spc="-345" dirty="0">
                <a:solidFill>
                  <a:srgbClr val="943735"/>
                </a:solidFill>
                <a:latin typeface="Times New Roman"/>
                <a:cs typeface="Times New Roman"/>
              </a:rPr>
              <a:t>you  </a:t>
            </a:r>
            <a:r>
              <a:rPr sz="4000" b="1" i="1" spc="-254" dirty="0">
                <a:solidFill>
                  <a:srgbClr val="943735"/>
                </a:solidFill>
                <a:latin typeface="Times New Roman"/>
                <a:cs typeface="Times New Roman"/>
              </a:rPr>
              <a:t>will  </a:t>
            </a:r>
            <a:r>
              <a:rPr sz="4000" b="1" i="1" spc="-229" dirty="0">
                <a:solidFill>
                  <a:srgbClr val="943735"/>
                </a:solidFill>
                <a:latin typeface="Times New Roman"/>
                <a:cs typeface="Times New Roman"/>
              </a:rPr>
              <a:t>find  </a:t>
            </a:r>
            <a:r>
              <a:rPr sz="4000" b="1" i="1" spc="-200" dirty="0">
                <a:solidFill>
                  <a:srgbClr val="943735"/>
                </a:solidFill>
                <a:latin typeface="Times New Roman"/>
                <a:cs typeface="Times New Roman"/>
              </a:rPr>
              <a:t>in  </a:t>
            </a:r>
            <a:r>
              <a:rPr sz="4000" b="1" i="1" spc="-370" dirty="0">
                <a:solidFill>
                  <a:srgbClr val="943735"/>
                </a:solidFill>
                <a:latin typeface="Times New Roman"/>
                <a:cs typeface="Times New Roman"/>
              </a:rPr>
              <a:t>no</a:t>
            </a:r>
            <a:r>
              <a:rPr sz="4000" b="1" i="1" spc="-2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4000" b="1" i="1" spc="-385" dirty="0">
                <a:solidFill>
                  <a:srgbClr val="943735"/>
                </a:solidFill>
                <a:latin typeface="Times New Roman"/>
                <a:cs typeface="Times New Roman"/>
              </a:rPr>
              <a:t>other</a:t>
            </a:r>
            <a:endParaRPr sz="4000">
              <a:latin typeface="Times New Roman"/>
              <a:cs typeface="Times New Roman"/>
            </a:endParaRPr>
          </a:p>
          <a:p>
            <a:pPr marL="12700" marR="23495" algn="ctr">
              <a:lnSpc>
                <a:spcPct val="100000"/>
              </a:lnSpc>
            </a:pPr>
            <a:r>
              <a:rPr sz="4000" b="1" i="1" spc="-240" dirty="0">
                <a:solidFill>
                  <a:srgbClr val="943735"/>
                </a:solidFill>
                <a:latin typeface="Times New Roman"/>
                <a:cs typeface="Times New Roman"/>
              </a:rPr>
              <a:t>country… </a:t>
            </a:r>
            <a:r>
              <a:rPr sz="4000" b="1" i="1" spc="-515" dirty="0">
                <a:solidFill>
                  <a:srgbClr val="943735"/>
                </a:solidFill>
                <a:latin typeface="Times New Roman"/>
                <a:cs typeface="Times New Roman"/>
              </a:rPr>
              <a:t>What </a:t>
            </a:r>
            <a:r>
              <a:rPr sz="4000" b="1" i="1" spc="-335" dirty="0">
                <a:solidFill>
                  <a:srgbClr val="943735"/>
                </a:solidFill>
                <a:latin typeface="Times New Roman"/>
                <a:cs typeface="Times New Roman"/>
              </a:rPr>
              <a:t>then </a:t>
            </a:r>
            <a:r>
              <a:rPr sz="4000" b="1" i="1" spc="-300" dirty="0">
                <a:solidFill>
                  <a:srgbClr val="943735"/>
                </a:solidFill>
                <a:latin typeface="Times New Roman"/>
                <a:cs typeface="Times New Roman"/>
              </a:rPr>
              <a:t>is </a:t>
            </a:r>
            <a:r>
              <a:rPr sz="4000" b="1" i="1" spc="-385" dirty="0">
                <a:solidFill>
                  <a:srgbClr val="943735"/>
                </a:solidFill>
                <a:latin typeface="Times New Roman"/>
                <a:cs typeface="Times New Roman"/>
              </a:rPr>
              <a:t>the </a:t>
            </a:r>
            <a:r>
              <a:rPr sz="4000" b="1" i="1" spc="-155" dirty="0">
                <a:solidFill>
                  <a:srgbClr val="943735"/>
                </a:solidFill>
                <a:latin typeface="Times New Roman"/>
                <a:cs typeface="Times New Roman"/>
              </a:rPr>
              <a:t>American,  </a:t>
            </a:r>
            <a:r>
              <a:rPr sz="4000" b="1" i="1" spc="-325" dirty="0">
                <a:solidFill>
                  <a:srgbClr val="943735"/>
                </a:solidFill>
                <a:latin typeface="Times New Roman"/>
                <a:cs typeface="Times New Roman"/>
              </a:rPr>
              <a:t>this  </a:t>
            </a:r>
            <a:r>
              <a:rPr sz="4000" b="1" i="1" spc="-340" dirty="0">
                <a:solidFill>
                  <a:srgbClr val="943735"/>
                </a:solidFill>
                <a:latin typeface="Times New Roman"/>
                <a:cs typeface="Times New Roman"/>
              </a:rPr>
              <a:t>new</a:t>
            </a:r>
            <a:r>
              <a:rPr sz="4000" b="1" i="1" spc="2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4000" b="1" i="1" spc="-270" dirty="0">
                <a:solidFill>
                  <a:srgbClr val="943735"/>
                </a:solidFill>
                <a:latin typeface="Times New Roman"/>
                <a:cs typeface="Times New Roman"/>
              </a:rPr>
              <a:t>man?”</a:t>
            </a:r>
            <a:endParaRPr sz="4000">
              <a:latin typeface="Times New Roman"/>
              <a:cs typeface="Times New Roman"/>
            </a:endParaRPr>
          </a:p>
          <a:p>
            <a:pPr marL="4747895">
              <a:lnSpc>
                <a:spcPct val="100000"/>
              </a:lnSpc>
              <a:spcBef>
                <a:spcPts val="3270"/>
              </a:spcBef>
            </a:pPr>
            <a:r>
              <a:rPr sz="2000" spc="-5" dirty="0">
                <a:solidFill>
                  <a:srgbClr val="943735"/>
                </a:solidFill>
                <a:latin typeface="Arial"/>
                <a:cs typeface="Arial"/>
              </a:rPr>
              <a:t>- M.G. de</a:t>
            </a:r>
            <a:r>
              <a:rPr sz="2000" spc="-6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43735"/>
                </a:solidFill>
                <a:latin typeface="Arial"/>
                <a:cs typeface="Arial"/>
              </a:rPr>
              <a:t>Crevecoeur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297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Cultural</a:t>
            </a:r>
            <a:r>
              <a:rPr sz="4400" spc="-45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Life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7179" y="1191209"/>
            <a:ext cx="3370579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A2415"/>
                </a:solidFill>
                <a:latin typeface="Cambria"/>
                <a:cs typeface="Cambria"/>
              </a:rPr>
              <a:t>Benjamin</a:t>
            </a:r>
            <a:r>
              <a:rPr sz="2400" b="1" spc="-45" dirty="0">
                <a:solidFill>
                  <a:srgbClr val="2A2415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2A2415"/>
                </a:solidFill>
                <a:latin typeface="Cambria"/>
                <a:cs typeface="Cambria"/>
              </a:rPr>
              <a:t>West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80100"/>
              </a:lnSpc>
              <a:spcBef>
                <a:spcPts val="2300"/>
              </a:spcBef>
            </a:pPr>
            <a:r>
              <a:rPr sz="2400" i="1" spc="-5" dirty="0">
                <a:latin typeface="Calibri"/>
                <a:cs typeface="Calibri"/>
              </a:rPr>
              <a:t>Benjamin </a:t>
            </a:r>
            <a:r>
              <a:rPr sz="2400" i="1" spc="-10" dirty="0">
                <a:latin typeface="Calibri"/>
                <a:cs typeface="Calibri"/>
              </a:rPr>
              <a:t>Franklin Drawing  </a:t>
            </a:r>
            <a:r>
              <a:rPr sz="2400" i="1" spc="-5" dirty="0">
                <a:latin typeface="Calibri"/>
                <a:cs typeface="Calibri"/>
              </a:rPr>
              <a:t>Electricity </a:t>
            </a:r>
            <a:r>
              <a:rPr sz="2400" i="1" spc="-10" dirty="0">
                <a:latin typeface="Calibri"/>
                <a:cs typeface="Calibri"/>
              </a:rPr>
              <a:t>from </a:t>
            </a:r>
            <a:r>
              <a:rPr sz="2400" i="1" spc="-5" dirty="0">
                <a:latin typeface="Calibri"/>
                <a:cs typeface="Calibri"/>
              </a:rPr>
              <a:t>the </a:t>
            </a:r>
            <a:r>
              <a:rPr sz="2400" i="1" spc="-10" dirty="0">
                <a:latin typeface="Calibri"/>
                <a:cs typeface="Calibri"/>
              </a:rPr>
              <a:t>Sky,  </a:t>
            </a:r>
            <a:r>
              <a:rPr sz="2400" dirty="0">
                <a:latin typeface="Calibri"/>
                <a:cs typeface="Calibri"/>
              </a:rPr>
              <a:t>1816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0"/>
            <a:ext cx="3846576" cy="514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297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Cultural</a:t>
            </a:r>
            <a:r>
              <a:rPr sz="4400" spc="-45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Life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2068" y="1194257"/>
            <a:ext cx="2836545" cy="126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mbria"/>
                <a:cs typeface="Cambria"/>
              </a:rPr>
              <a:t>John</a:t>
            </a:r>
            <a:r>
              <a:rPr sz="2400" b="1" spc="-9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Copley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590"/>
              </a:lnSpc>
              <a:spcBef>
                <a:spcPts val="1705"/>
              </a:spcBef>
            </a:pPr>
            <a:r>
              <a:rPr sz="2400" i="1" spc="-5" dirty="0">
                <a:latin typeface="Calibri"/>
                <a:cs typeface="Calibri"/>
              </a:rPr>
              <a:t>Watson </a:t>
            </a:r>
            <a:r>
              <a:rPr sz="2400" i="1" spc="-10" dirty="0">
                <a:latin typeface="Calibri"/>
                <a:cs typeface="Calibri"/>
              </a:rPr>
              <a:t>and </a:t>
            </a:r>
            <a:r>
              <a:rPr sz="2400" i="1" spc="-5" dirty="0">
                <a:latin typeface="Calibri"/>
                <a:cs typeface="Calibri"/>
              </a:rPr>
              <a:t>the</a:t>
            </a:r>
            <a:r>
              <a:rPr sz="2400" i="1" spc="-10" dirty="0">
                <a:latin typeface="Calibri"/>
                <a:cs typeface="Calibri"/>
              </a:rPr>
              <a:t> Shark,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1778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3591" y="393191"/>
            <a:ext cx="5550407" cy="440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2976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Cultural</a:t>
            </a:r>
            <a:r>
              <a:rPr sz="4400" spc="-45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Life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083" y="1042492"/>
            <a:ext cx="3026410" cy="272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7015" indent="-234315">
              <a:lnSpc>
                <a:spcPts val="3235"/>
              </a:lnSpc>
              <a:spcBef>
                <a:spcPts val="110"/>
              </a:spcBef>
              <a:buClr>
                <a:srgbClr val="A22222"/>
              </a:buClr>
              <a:buSzPct val="96428"/>
              <a:buFont typeface="Arial"/>
              <a:buChar char="•"/>
              <a:tabLst>
                <a:tab pos="247650" algn="l"/>
              </a:tabLst>
            </a:pPr>
            <a:r>
              <a:rPr sz="2800" spc="-5" dirty="0">
                <a:latin typeface="Calibri"/>
                <a:cs typeface="Calibri"/>
              </a:rPr>
              <a:t>Literature</a:t>
            </a:r>
            <a:endParaRPr sz="2800">
              <a:latin typeface="Calibri"/>
              <a:cs typeface="Calibri"/>
            </a:endParaRPr>
          </a:p>
          <a:p>
            <a:pPr marL="542925" lvl="1" indent="-231775">
              <a:lnSpc>
                <a:spcPts val="2470"/>
              </a:lnSpc>
              <a:buClr>
                <a:srgbClr val="4576A2"/>
              </a:buClr>
              <a:buSzPct val="95833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400" dirty="0">
                <a:latin typeface="Calibri"/>
                <a:cs typeface="Calibri"/>
              </a:rPr>
              <a:t>Religious </a:t>
            </a:r>
            <a:r>
              <a:rPr sz="2400" spc="-5" dirty="0">
                <a:latin typeface="Calibri"/>
                <a:cs typeface="Calibri"/>
              </a:rPr>
              <a:t>(Mather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542925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Edwards)</a:t>
            </a:r>
            <a:endParaRPr sz="2400">
              <a:latin typeface="Calibri"/>
              <a:cs typeface="Calibri"/>
            </a:endParaRPr>
          </a:p>
          <a:p>
            <a:pPr marL="542925" lvl="1" indent="-231775">
              <a:lnSpc>
                <a:spcPts val="2690"/>
              </a:lnSpc>
              <a:buClr>
                <a:srgbClr val="4576A2"/>
              </a:buClr>
              <a:buSzPct val="95833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400" dirty="0">
                <a:latin typeface="Calibri"/>
                <a:cs typeface="Calibri"/>
              </a:rPr>
              <a:t>Writers</a:t>
            </a:r>
            <a:endParaRPr sz="2400">
              <a:latin typeface="Calibri"/>
              <a:cs typeface="Calibri"/>
            </a:endParaRPr>
          </a:p>
          <a:p>
            <a:pPr marL="908685" lvl="2" indent="-238125">
              <a:lnSpc>
                <a:spcPts val="1955"/>
              </a:lnSpc>
              <a:buClr>
                <a:srgbClr val="605D9A"/>
              </a:buClr>
              <a:buFont typeface="Arial"/>
              <a:buChar char="•"/>
              <a:tabLst>
                <a:tab pos="908685" algn="l"/>
                <a:tab pos="909319" algn="l"/>
              </a:tabLst>
            </a:pPr>
            <a:r>
              <a:rPr sz="1800" spc="-5" dirty="0">
                <a:latin typeface="Calibri"/>
                <a:cs typeface="Calibri"/>
              </a:rPr>
              <a:t>Otis,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Dickinson</a:t>
            </a:r>
            <a:endParaRPr sz="1800">
              <a:latin typeface="Calibri"/>
              <a:cs typeface="Calibri"/>
            </a:endParaRPr>
          </a:p>
          <a:p>
            <a:pPr marL="542925" lvl="1" indent="-231775">
              <a:lnSpc>
                <a:spcPts val="2585"/>
              </a:lnSpc>
              <a:buClr>
                <a:srgbClr val="4576A2"/>
              </a:buClr>
              <a:buSzPct val="95833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400" dirty="0">
                <a:latin typeface="Calibri"/>
                <a:cs typeface="Calibri"/>
              </a:rPr>
              <a:t>Poetry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(Wheatley)</a:t>
            </a:r>
            <a:endParaRPr sz="2400">
              <a:latin typeface="Calibri"/>
              <a:cs typeface="Calibri"/>
            </a:endParaRPr>
          </a:p>
          <a:p>
            <a:pPr marL="247015" indent="-234315">
              <a:lnSpc>
                <a:spcPts val="3085"/>
              </a:lnSpc>
              <a:buClr>
                <a:srgbClr val="A22222"/>
              </a:buClr>
              <a:buSzPct val="96428"/>
              <a:buFont typeface="Arial"/>
              <a:buChar char="•"/>
              <a:tabLst>
                <a:tab pos="247650" algn="l"/>
              </a:tabLst>
            </a:pPr>
            <a:r>
              <a:rPr sz="2800" spc="-5" dirty="0">
                <a:latin typeface="Calibri"/>
                <a:cs typeface="Calibri"/>
              </a:rPr>
              <a:t>Science</a:t>
            </a:r>
            <a:endParaRPr sz="2800">
              <a:latin typeface="Calibri"/>
              <a:cs typeface="Calibri"/>
            </a:endParaRPr>
          </a:p>
          <a:p>
            <a:pPr marL="542925" lvl="1" indent="-231775">
              <a:lnSpc>
                <a:spcPts val="2745"/>
              </a:lnSpc>
              <a:buClr>
                <a:srgbClr val="4576A2"/>
              </a:buClr>
              <a:buSzPct val="95833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400" spc="-5" dirty="0">
                <a:latin typeface="Calibri"/>
                <a:cs typeface="Calibri"/>
              </a:rPr>
              <a:t>Benjamin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Franklin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2815" y="21335"/>
            <a:ext cx="2721610" cy="509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5796"/>
            <a:ext cx="48539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2A2415"/>
                </a:solidFill>
              </a:rPr>
              <a:t>Elementary</a:t>
            </a:r>
            <a:r>
              <a:rPr sz="4000" spc="-65" dirty="0">
                <a:solidFill>
                  <a:srgbClr val="2A2415"/>
                </a:solidFill>
              </a:rPr>
              <a:t> </a:t>
            </a:r>
            <a:r>
              <a:rPr sz="4000" dirty="0">
                <a:solidFill>
                  <a:srgbClr val="2A2415"/>
                </a:solidFill>
              </a:rPr>
              <a:t>Education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74928" y="1006297"/>
            <a:ext cx="3613785" cy="22250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7650" marR="80010" indent="-234950">
              <a:lnSpc>
                <a:spcPct val="80000"/>
              </a:lnSpc>
              <a:spcBef>
                <a:spcPts val="675"/>
              </a:spcBef>
              <a:buClr>
                <a:srgbClr val="A22222"/>
              </a:buClr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Old </a:t>
            </a:r>
            <a:r>
              <a:rPr sz="2400" dirty="0">
                <a:latin typeface="Calibri"/>
                <a:cs typeface="Calibri"/>
              </a:rPr>
              <a:t>Deluder Act &amp;  </a:t>
            </a:r>
            <a:r>
              <a:rPr sz="2400" spc="-5" dirty="0">
                <a:latin typeface="Calibri"/>
                <a:cs typeface="Calibri"/>
              </a:rPr>
              <a:t>Massachusetts School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Law  </a:t>
            </a:r>
            <a:r>
              <a:rPr sz="2400" dirty="0">
                <a:latin typeface="Calibri"/>
                <a:cs typeface="Calibri"/>
              </a:rPr>
              <a:t>(1647)</a:t>
            </a:r>
            <a:endParaRPr sz="2400">
              <a:latin typeface="Calibri"/>
              <a:cs typeface="Calibri"/>
            </a:endParaRPr>
          </a:p>
          <a:p>
            <a:pPr marL="247650" indent="-234950">
              <a:lnSpc>
                <a:spcPts val="2330"/>
              </a:lnSpc>
              <a:buClr>
                <a:srgbClr val="A22222"/>
              </a:buClr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Middle </a:t>
            </a:r>
            <a:r>
              <a:rPr sz="2400" spc="-5" dirty="0">
                <a:latin typeface="Calibri"/>
                <a:cs typeface="Calibri"/>
              </a:rPr>
              <a:t>Colonies: </a:t>
            </a:r>
            <a:r>
              <a:rPr sz="2400" dirty="0">
                <a:latin typeface="Calibri"/>
                <a:cs typeface="Calibri"/>
              </a:rPr>
              <a:t>private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24765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church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schools</a:t>
            </a:r>
            <a:endParaRPr sz="2400">
              <a:latin typeface="Calibri"/>
              <a:cs typeface="Calibri"/>
            </a:endParaRPr>
          </a:p>
          <a:p>
            <a:pPr marL="247650" indent="-234950">
              <a:lnSpc>
                <a:spcPts val="2450"/>
              </a:lnSpc>
              <a:buClr>
                <a:srgbClr val="A22222"/>
              </a:buClr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South: limited;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owner’s</a:t>
            </a:r>
            <a:endParaRPr sz="2400">
              <a:latin typeface="Calibri"/>
              <a:cs typeface="Calibri"/>
            </a:endParaRPr>
          </a:p>
          <a:p>
            <a:pPr marL="24765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children 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5464" y="1047927"/>
            <a:ext cx="4187951" cy="322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5796"/>
            <a:ext cx="381825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2A2415"/>
                </a:solidFill>
              </a:rPr>
              <a:t>Higher</a:t>
            </a:r>
            <a:r>
              <a:rPr sz="4000" spc="-65" dirty="0">
                <a:solidFill>
                  <a:srgbClr val="2A2415"/>
                </a:solidFill>
              </a:rPr>
              <a:t> </a:t>
            </a:r>
            <a:r>
              <a:rPr sz="4000" dirty="0">
                <a:solidFill>
                  <a:srgbClr val="2A2415"/>
                </a:solidFill>
              </a:rPr>
              <a:t>Education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74928" y="975436"/>
            <a:ext cx="4013200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 indent="-234950">
              <a:lnSpc>
                <a:spcPts val="2805"/>
              </a:lnSpc>
              <a:spcBef>
                <a:spcPts val="100"/>
              </a:spcBef>
              <a:buClr>
                <a:srgbClr val="A22222"/>
              </a:buClr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400" spc="-5" dirty="0">
                <a:latin typeface="Calibri"/>
                <a:cs typeface="Calibri"/>
              </a:rPr>
              <a:t>Sectarian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Colleges:</a:t>
            </a:r>
            <a:endParaRPr sz="2400">
              <a:latin typeface="Calibri"/>
              <a:cs typeface="Calibri"/>
            </a:endParaRPr>
          </a:p>
          <a:p>
            <a:pPr marL="542925" lvl="1" indent="-231775">
              <a:lnSpc>
                <a:spcPts val="2230"/>
              </a:lnSpc>
              <a:buClr>
                <a:srgbClr val="4576A2"/>
              </a:buClr>
              <a:buSzPct val="95000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000" spc="-10" dirty="0">
                <a:latin typeface="Calibri"/>
                <a:cs typeface="Calibri"/>
              </a:rPr>
              <a:t>Harvard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(1636)</a:t>
            </a:r>
            <a:endParaRPr sz="2000">
              <a:latin typeface="Calibri"/>
              <a:cs typeface="Calibri"/>
            </a:endParaRPr>
          </a:p>
          <a:p>
            <a:pPr marL="542925" lvl="1" indent="-231775">
              <a:lnSpc>
                <a:spcPts val="2220"/>
              </a:lnSpc>
              <a:buClr>
                <a:srgbClr val="4576A2"/>
              </a:buClr>
              <a:buSzPct val="95000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000" spc="-5" dirty="0">
                <a:latin typeface="Calibri"/>
                <a:cs typeface="Calibri"/>
              </a:rPr>
              <a:t>William and Mary</a:t>
            </a:r>
            <a:r>
              <a:rPr sz="2000" spc="-10" dirty="0">
                <a:latin typeface="Calibri"/>
                <a:cs typeface="Calibri"/>
              </a:rPr>
              <a:t> (1694)</a:t>
            </a:r>
            <a:endParaRPr sz="2000">
              <a:latin typeface="Calibri"/>
              <a:cs typeface="Calibri"/>
            </a:endParaRPr>
          </a:p>
          <a:p>
            <a:pPr marL="542925" lvl="1" indent="-231775">
              <a:lnSpc>
                <a:spcPts val="2220"/>
              </a:lnSpc>
              <a:buClr>
                <a:srgbClr val="4576A2"/>
              </a:buClr>
              <a:buSzPct val="95000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000" spc="-10" dirty="0">
                <a:latin typeface="Calibri"/>
                <a:cs typeface="Calibri"/>
              </a:rPr>
              <a:t>Yale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(1701)</a:t>
            </a:r>
            <a:endParaRPr sz="2000">
              <a:latin typeface="Calibri"/>
              <a:cs typeface="Calibri"/>
            </a:endParaRPr>
          </a:p>
          <a:p>
            <a:pPr marL="542925" lvl="1" indent="-231775">
              <a:lnSpc>
                <a:spcPts val="2215"/>
              </a:lnSpc>
              <a:buClr>
                <a:srgbClr val="4576A2"/>
              </a:buClr>
              <a:buSzPct val="95000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000" spc="-10" dirty="0">
                <a:latin typeface="Calibri"/>
                <a:cs typeface="Calibri"/>
              </a:rPr>
              <a:t>New </a:t>
            </a:r>
            <a:r>
              <a:rPr sz="2000" spc="-5" dirty="0">
                <a:latin typeface="Calibri"/>
                <a:cs typeface="Calibri"/>
              </a:rPr>
              <a:t>Light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Colleges:</a:t>
            </a:r>
            <a:endParaRPr sz="2000">
              <a:latin typeface="Calibri"/>
              <a:cs typeface="Calibri"/>
            </a:endParaRPr>
          </a:p>
          <a:p>
            <a:pPr marL="908685" marR="5080" lvl="2" indent="-237490">
              <a:lnSpc>
                <a:spcPts val="1540"/>
              </a:lnSpc>
              <a:spcBef>
                <a:spcPts val="275"/>
              </a:spcBef>
              <a:buClr>
                <a:srgbClr val="605D9A"/>
              </a:buClr>
              <a:buFont typeface="Arial"/>
              <a:buChar char="•"/>
              <a:tabLst>
                <a:tab pos="908685" algn="l"/>
                <a:tab pos="909319" algn="l"/>
              </a:tabLst>
            </a:pPr>
            <a:r>
              <a:rPr sz="1600" spc="-5" dirty="0">
                <a:latin typeface="Calibri"/>
                <a:cs typeface="Calibri"/>
              </a:rPr>
              <a:t>Princeton, Columbia, Brown, Rutgers,  </a:t>
            </a:r>
            <a:r>
              <a:rPr sz="1600" spc="0" dirty="0">
                <a:latin typeface="Calibri"/>
                <a:cs typeface="Calibri"/>
              </a:rPr>
              <a:t>&amp;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Dartmouth</a:t>
            </a:r>
            <a:endParaRPr sz="1600">
              <a:latin typeface="Calibri"/>
              <a:cs typeface="Calibri"/>
            </a:endParaRPr>
          </a:p>
          <a:p>
            <a:pPr marL="247650" indent="-234950">
              <a:lnSpc>
                <a:spcPts val="2510"/>
              </a:lnSpc>
              <a:buClr>
                <a:srgbClr val="A22222"/>
              </a:buClr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400" spc="-5" dirty="0">
                <a:latin typeface="Calibri"/>
                <a:cs typeface="Calibri"/>
              </a:rPr>
              <a:t>First Liberal </a:t>
            </a:r>
            <a:r>
              <a:rPr sz="2400" dirty="0">
                <a:latin typeface="Calibri"/>
                <a:cs typeface="Calibri"/>
              </a:rPr>
              <a:t>Arts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College:</a:t>
            </a:r>
            <a:endParaRPr sz="2400">
              <a:latin typeface="Calibri"/>
              <a:cs typeface="Calibri"/>
            </a:endParaRPr>
          </a:p>
          <a:p>
            <a:pPr marL="542925" lvl="1" indent="-231775">
              <a:lnSpc>
                <a:spcPts val="2275"/>
              </a:lnSpc>
              <a:buClr>
                <a:srgbClr val="4576A2"/>
              </a:buClr>
              <a:buSzPct val="95000"/>
              <a:buFont typeface="Arial"/>
              <a:buChar char="•"/>
              <a:tabLst>
                <a:tab pos="542925" algn="l"/>
                <a:tab pos="543560" algn="l"/>
              </a:tabLst>
            </a:pPr>
            <a:r>
              <a:rPr sz="2000" spc="-10" dirty="0">
                <a:latin typeface="Calibri"/>
                <a:cs typeface="Calibri"/>
              </a:rPr>
              <a:t>Pennsylvania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(1765)</a:t>
            </a:r>
            <a:endParaRPr sz="2000">
              <a:latin typeface="Calibri"/>
              <a:cs typeface="Calibri"/>
            </a:endParaRPr>
          </a:p>
          <a:p>
            <a:pPr marL="247650" indent="-229235">
              <a:lnSpc>
                <a:spcPts val="2330"/>
              </a:lnSpc>
              <a:buClr>
                <a:srgbClr val="B74D20"/>
              </a:buClr>
              <a:buSzPct val="97500"/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000" spc="-10" dirty="0">
                <a:latin typeface="Calibri"/>
                <a:cs typeface="Calibri"/>
              </a:rPr>
              <a:t>Ministry</a:t>
            </a:r>
            <a:endParaRPr sz="2000">
              <a:latin typeface="Calibri"/>
              <a:cs typeface="Calibri"/>
            </a:endParaRPr>
          </a:p>
          <a:p>
            <a:pPr marL="247650" indent="-229235">
              <a:lnSpc>
                <a:spcPts val="2315"/>
              </a:lnSpc>
              <a:buClr>
                <a:srgbClr val="B74D20"/>
              </a:buClr>
              <a:buSzPct val="97500"/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000" spc="-5" dirty="0">
                <a:latin typeface="Calibri"/>
                <a:cs typeface="Calibri"/>
              </a:rPr>
              <a:t>Physicians</a:t>
            </a:r>
            <a:endParaRPr sz="2000">
              <a:latin typeface="Calibri"/>
              <a:cs typeface="Calibri"/>
            </a:endParaRPr>
          </a:p>
          <a:p>
            <a:pPr marL="247650" indent="-229235">
              <a:lnSpc>
                <a:spcPts val="2355"/>
              </a:lnSpc>
              <a:buClr>
                <a:srgbClr val="B74D20"/>
              </a:buClr>
              <a:buSzPct val="97500"/>
              <a:buFont typeface="Arial"/>
              <a:buChar char="•"/>
              <a:tabLst>
                <a:tab pos="247015" algn="l"/>
                <a:tab pos="248285" algn="l"/>
              </a:tabLst>
            </a:pPr>
            <a:r>
              <a:rPr sz="2000" spc="-10" dirty="0">
                <a:latin typeface="Calibri"/>
                <a:cs typeface="Calibri"/>
              </a:rPr>
              <a:t>Lawyers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5464" y="1047927"/>
            <a:ext cx="4187951" cy="322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43656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Colonial</a:t>
            </a:r>
            <a:r>
              <a:rPr sz="4400" spc="-40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Folkways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7179" y="850214"/>
            <a:ext cx="3265804" cy="40773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810"/>
              </a:lnSpc>
              <a:spcBef>
                <a:spcPts val="12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The</a:t>
            </a:r>
            <a:r>
              <a:rPr sz="2350" spc="-9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Press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345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10" dirty="0">
                <a:latin typeface="Calibri"/>
                <a:cs typeface="Calibri"/>
              </a:rPr>
              <a:t>Newspapers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39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Zenger Trial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(1735)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785"/>
              </a:lnSpc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Rural</a:t>
            </a:r>
            <a:r>
              <a:rPr sz="2350" spc="-80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Life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34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10" dirty="0">
                <a:latin typeface="Calibri"/>
                <a:cs typeface="Calibri"/>
              </a:rPr>
              <a:t>Reliance 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Seasons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365"/>
              </a:lnSpc>
              <a:buClr>
                <a:srgbClr val="A22222"/>
              </a:buClr>
              <a:buSzPct val="102439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50" spc="-10" dirty="0">
                <a:latin typeface="Calibri"/>
                <a:cs typeface="Calibri"/>
              </a:rPr>
              <a:t>Entertainment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(wealthy):</a:t>
            </a:r>
            <a:endParaRPr sz="2050">
              <a:latin typeface="Calibri"/>
              <a:cs typeface="Calibri"/>
            </a:endParaRPr>
          </a:p>
          <a:p>
            <a:pPr marL="902335" lvl="2" indent="-231775">
              <a:lnSpc>
                <a:spcPts val="1955"/>
              </a:lnSpc>
              <a:buClr>
                <a:srgbClr val="4576A2"/>
              </a:buClr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700" spc="-5" dirty="0">
                <a:latin typeface="Calibri"/>
                <a:cs typeface="Calibri"/>
              </a:rPr>
              <a:t>Card-playing,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horse-racing</a:t>
            </a:r>
            <a:endParaRPr sz="1700">
              <a:latin typeface="Calibri"/>
              <a:cs typeface="Calibri"/>
            </a:endParaRPr>
          </a:p>
          <a:p>
            <a:pPr marL="241300" marR="1074420" indent="-228600">
              <a:lnSpc>
                <a:spcPts val="2280"/>
              </a:lnSpc>
              <a:spcBef>
                <a:spcPts val="484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0" dirty="0">
                <a:latin typeface="Calibri"/>
                <a:cs typeface="Calibri"/>
              </a:rPr>
              <a:t>Influence of </a:t>
            </a:r>
            <a:r>
              <a:rPr sz="2350" spc="5" dirty="0">
                <a:latin typeface="Calibri"/>
                <a:cs typeface="Calibri"/>
              </a:rPr>
              <a:t>the  </a:t>
            </a:r>
            <a:r>
              <a:rPr sz="2350" spc="0" dirty="0">
                <a:latin typeface="Calibri"/>
                <a:cs typeface="Calibri"/>
              </a:rPr>
              <a:t>Enlightenment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38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Hobbes, Locke, Rousseau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525"/>
              </a:lnSpc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0" dirty="0">
                <a:latin typeface="Calibri"/>
                <a:cs typeface="Calibri"/>
              </a:rPr>
              <a:t>Emergence of </a:t>
            </a:r>
            <a:r>
              <a:rPr sz="2350" spc="5" dirty="0">
                <a:latin typeface="Calibri"/>
                <a:cs typeface="Calibri"/>
              </a:rPr>
              <a:t>a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National</a:t>
            </a:r>
            <a:endParaRPr sz="2350">
              <a:latin typeface="Calibri"/>
              <a:cs typeface="Calibri"/>
            </a:endParaRPr>
          </a:p>
          <a:p>
            <a:pPr marL="241300">
              <a:lnSpc>
                <a:spcPts val="2505"/>
              </a:lnSpc>
            </a:pPr>
            <a:r>
              <a:rPr sz="2350" spc="0" dirty="0">
                <a:latin typeface="Calibri"/>
                <a:cs typeface="Calibri"/>
              </a:rPr>
              <a:t>Character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410"/>
              </a:lnSpc>
              <a:buClr>
                <a:srgbClr val="A22222"/>
              </a:buClr>
              <a:buSzPct val="102439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50" spc="-10" dirty="0">
                <a:latin typeface="Calibri"/>
                <a:cs typeface="Calibri"/>
              </a:rPr>
              <a:t>“Freedoms”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2290" y="810767"/>
            <a:ext cx="3557523" cy="408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348361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M/C</a:t>
            </a:r>
            <a:r>
              <a:rPr sz="4600" spc="-90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Question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89228" y="1213622"/>
            <a:ext cx="4899660" cy="15690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48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spc="-5" dirty="0">
                <a:latin typeface="Calibri"/>
                <a:cs typeface="Calibri"/>
              </a:rPr>
              <a:t>Zenger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38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AMSCO </a:t>
            </a:r>
            <a:r>
              <a:rPr sz="2200" spc="-5" dirty="0">
                <a:latin typeface="Calibri"/>
                <a:cs typeface="Calibri"/>
              </a:rPr>
              <a:t>p.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58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5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Read </a:t>
            </a:r>
            <a:r>
              <a:rPr sz="2200" spc="-5" dirty="0">
                <a:latin typeface="Calibri"/>
                <a:cs typeface="Calibri"/>
              </a:rPr>
              <a:t>stimulus </a:t>
            </a:r>
            <a:r>
              <a:rPr sz="2200" dirty="0">
                <a:latin typeface="Calibri"/>
                <a:cs typeface="Calibri"/>
              </a:rPr>
              <a:t>and answer questions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#4-6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5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3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minutes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52" y="95834"/>
            <a:ext cx="68357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heavy" dirty="0">
                <a:solidFill>
                  <a:srgbClr val="99350A"/>
                </a:solidFill>
                <a:hlinkClick r:id="rId2"/>
              </a:rPr>
              <a:t>Second Treatise of</a:t>
            </a:r>
            <a:r>
              <a:rPr sz="4000" u="heavy" spc="-140" dirty="0">
                <a:solidFill>
                  <a:srgbClr val="99350A"/>
                </a:solidFill>
                <a:hlinkClick r:id="rId2"/>
              </a:rPr>
              <a:t> </a:t>
            </a:r>
            <a:r>
              <a:rPr sz="4000" u="heavy" dirty="0">
                <a:solidFill>
                  <a:srgbClr val="99350A"/>
                </a:solidFill>
                <a:hlinkClick r:id="rId2"/>
              </a:rPr>
              <a:t>Government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4746" y="921511"/>
            <a:ext cx="7635240" cy="4067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“The state </a:t>
            </a:r>
            <a:r>
              <a:rPr sz="1700" spc="-1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nature has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law </a:t>
            </a:r>
            <a:r>
              <a:rPr sz="1700" spc="-1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nature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govern it, which </a:t>
            </a:r>
            <a:r>
              <a:rPr sz="1700" spc="-10" dirty="0">
                <a:latin typeface="Calibri"/>
                <a:cs typeface="Calibri"/>
              </a:rPr>
              <a:t>obliges </a:t>
            </a:r>
            <a:r>
              <a:rPr sz="1700" spc="-5" dirty="0">
                <a:latin typeface="Calibri"/>
                <a:cs typeface="Calibri"/>
              </a:rPr>
              <a:t>everyone. That law  is reason, and it teaches all mankind, </a:t>
            </a:r>
            <a:r>
              <a:rPr sz="1700" dirty="0">
                <a:latin typeface="Calibri"/>
                <a:cs typeface="Calibri"/>
              </a:rPr>
              <a:t>that </a:t>
            </a:r>
            <a:r>
              <a:rPr sz="1700" spc="-5" dirty="0">
                <a:latin typeface="Calibri"/>
                <a:cs typeface="Calibri"/>
              </a:rPr>
              <a:t>since </a:t>
            </a:r>
            <a:r>
              <a:rPr sz="1700" dirty="0">
                <a:latin typeface="Calibri"/>
                <a:cs typeface="Calibri"/>
              </a:rPr>
              <a:t>we </a:t>
            </a:r>
            <a:r>
              <a:rPr sz="1700" spc="-5" dirty="0">
                <a:latin typeface="Calibri"/>
                <a:cs typeface="Calibri"/>
              </a:rPr>
              <a:t>are all equal and </a:t>
            </a:r>
            <a:r>
              <a:rPr sz="1700" spc="-10" dirty="0">
                <a:latin typeface="Calibri"/>
                <a:cs typeface="Calibri"/>
              </a:rPr>
              <a:t>independent, </a:t>
            </a:r>
            <a:r>
              <a:rPr sz="1700" spc="-5" dirty="0">
                <a:latin typeface="Calibri"/>
                <a:cs typeface="Calibri"/>
              </a:rPr>
              <a:t>no  </a:t>
            </a:r>
            <a:r>
              <a:rPr sz="1700" spc="-10" dirty="0">
                <a:latin typeface="Calibri"/>
                <a:cs typeface="Calibri"/>
              </a:rPr>
              <a:t>one ought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harm another’s life, health, liberty </a:t>
            </a:r>
            <a:r>
              <a:rPr sz="1700" spc="-10" dirty="0">
                <a:latin typeface="Calibri"/>
                <a:cs typeface="Calibri"/>
              </a:rPr>
              <a:t>or</a:t>
            </a:r>
            <a:r>
              <a:rPr sz="1700" spc="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possessions.</a:t>
            </a:r>
            <a:endParaRPr sz="1700">
              <a:latin typeface="Calibri"/>
              <a:cs typeface="Calibri"/>
            </a:endParaRPr>
          </a:p>
          <a:p>
            <a:pPr marL="12700" marR="130175">
              <a:lnSpc>
                <a:spcPct val="100000"/>
              </a:lnSpc>
              <a:spcBef>
                <a:spcPts val="405"/>
              </a:spcBef>
            </a:pPr>
            <a:r>
              <a:rPr sz="1700" spc="-5" dirty="0">
                <a:latin typeface="Calibri"/>
                <a:cs typeface="Calibri"/>
              </a:rPr>
              <a:t>Since </a:t>
            </a:r>
            <a:r>
              <a:rPr sz="1700" dirty="0">
                <a:latin typeface="Calibri"/>
                <a:cs typeface="Calibri"/>
              </a:rPr>
              <a:t>men are, as </a:t>
            </a:r>
            <a:r>
              <a:rPr sz="1700" spc="-5" dirty="0">
                <a:latin typeface="Calibri"/>
                <a:cs typeface="Calibri"/>
              </a:rPr>
              <a:t>has been said, by </a:t>
            </a:r>
            <a:r>
              <a:rPr sz="1700" dirty="0">
                <a:latin typeface="Calibri"/>
                <a:cs typeface="Calibri"/>
              </a:rPr>
              <a:t>nature </a:t>
            </a:r>
            <a:r>
              <a:rPr sz="1700" spc="-5" dirty="0">
                <a:latin typeface="Calibri"/>
                <a:cs typeface="Calibri"/>
              </a:rPr>
              <a:t>all free, </a:t>
            </a:r>
            <a:r>
              <a:rPr sz="1700" spc="-10" dirty="0">
                <a:latin typeface="Calibri"/>
                <a:cs typeface="Calibri"/>
              </a:rPr>
              <a:t>equal,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independent, </a:t>
            </a:r>
            <a:r>
              <a:rPr sz="1700" spc="-5" dirty="0">
                <a:latin typeface="Calibri"/>
                <a:cs typeface="Calibri"/>
              </a:rPr>
              <a:t>no </a:t>
            </a:r>
            <a:r>
              <a:rPr sz="1700" spc="-10" dirty="0">
                <a:latin typeface="Calibri"/>
                <a:cs typeface="Calibri"/>
              </a:rPr>
              <a:t>one  </a:t>
            </a:r>
            <a:r>
              <a:rPr sz="1700" dirty="0">
                <a:latin typeface="Calibri"/>
                <a:cs typeface="Calibri"/>
              </a:rPr>
              <a:t>can </a:t>
            </a:r>
            <a:r>
              <a:rPr sz="1700" spc="-5" dirty="0">
                <a:latin typeface="Calibri"/>
                <a:cs typeface="Calibri"/>
              </a:rPr>
              <a:t>be put </a:t>
            </a:r>
            <a:r>
              <a:rPr sz="1700" spc="-10" dirty="0">
                <a:latin typeface="Calibri"/>
                <a:cs typeface="Calibri"/>
              </a:rPr>
              <a:t>out of </a:t>
            </a:r>
            <a:r>
              <a:rPr sz="1700" spc="-5" dirty="0">
                <a:latin typeface="Calibri"/>
                <a:cs typeface="Calibri"/>
              </a:rPr>
              <a:t>this estate and subjected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political power </a:t>
            </a:r>
            <a:r>
              <a:rPr sz="1700" spc="-1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another without  his </a:t>
            </a:r>
            <a:r>
              <a:rPr sz="1700" dirty="0">
                <a:latin typeface="Calibri"/>
                <a:cs typeface="Calibri"/>
              </a:rPr>
              <a:t>own </a:t>
            </a:r>
            <a:r>
              <a:rPr sz="1700" spc="-5" dirty="0">
                <a:latin typeface="Calibri"/>
                <a:cs typeface="Calibri"/>
              </a:rPr>
              <a:t>consent. Giving this consent is </a:t>
            </a:r>
            <a:r>
              <a:rPr sz="1700" spc="-10" dirty="0">
                <a:latin typeface="Calibri"/>
                <a:cs typeface="Calibri"/>
              </a:rPr>
              <a:t>done </a:t>
            </a:r>
            <a:r>
              <a:rPr sz="1700" spc="-5" dirty="0">
                <a:latin typeface="Calibri"/>
                <a:cs typeface="Calibri"/>
              </a:rPr>
              <a:t>by agreeing </a:t>
            </a:r>
            <a:r>
              <a:rPr sz="1700" dirty="0">
                <a:latin typeface="Calibri"/>
                <a:cs typeface="Calibri"/>
              </a:rPr>
              <a:t>with </a:t>
            </a:r>
            <a:r>
              <a:rPr sz="1700" spc="-5" dirty="0">
                <a:latin typeface="Calibri"/>
                <a:cs typeface="Calibri"/>
              </a:rPr>
              <a:t>other men,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join </a:t>
            </a:r>
            <a:r>
              <a:rPr sz="1700" spc="-5" dirty="0">
                <a:latin typeface="Calibri"/>
                <a:cs typeface="Calibri"/>
              </a:rPr>
              <a:t>and  unite into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community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promote their comfortable, safe, and peaceable </a:t>
            </a:r>
            <a:r>
              <a:rPr sz="1700" spc="-10" dirty="0">
                <a:latin typeface="Calibri"/>
                <a:cs typeface="Calibri"/>
              </a:rPr>
              <a:t>living, </a:t>
            </a:r>
            <a:r>
              <a:rPr sz="1700" spc="-5" dirty="0">
                <a:latin typeface="Calibri"/>
                <a:cs typeface="Calibri"/>
              </a:rPr>
              <a:t>and 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secure enjoyment </a:t>
            </a:r>
            <a:r>
              <a:rPr sz="1700" spc="-1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their property. When any </a:t>
            </a:r>
            <a:r>
              <a:rPr sz="1700" spc="-10" dirty="0">
                <a:latin typeface="Calibri"/>
                <a:cs typeface="Calibri"/>
              </a:rPr>
              <a:t>number of </a:t>
            </a:r>
            <a:r>
              <a:rPr sz="1700" spc="-5" dirty="0">
                <a:latin typeface="Calibri"/>
                <a:cs typeface="Calibri"/>
              </a:rPr>
              <a:t>men have so consented 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make </a:t>
            </a:r>
            <a:r>
              <a:rPr sz="1700" spc="-10" dirty="0">
                <a:latin typeface="Calibri"/>
                <a:cs typeface="Calibri"/>
              </a:rPr>
              <a:t>one </a:t>
            </a:r>
            <a:r>
              <a:rPr sz="1700" spc="-5" dirty="0">
                <a:latin typeface="Calibri"/>
                <a:cs typeface="Calibri"/>
              </a:rPr>
              <a:t>government, the majority has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right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act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conclude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rest.</a:t>
            </a:r>
            <a:endParaRPr sz="1700">
              <a:latin typeface="Calibri"/>
              <a:cs typeface="Calibri"/>
            </a:endParaRPr>
          </a:p>
          <a:p>
            <a:pPr marL="12700" marR="27305">
              <a:lnSpc>
                <a:spcPct val="100000"/>
              </a:lnSpc>
              <a:spcBef>
                <a:spcPts val="400"/>
              </a:spcBef>
            </a:pPr>
            <a:r>
              <a:rPr sz="1700" spc="-5" dirty="0">
                <a:latin typeface="Calibri"/>
                <a:cs typeface="Calibri"/>
              </a:rPr>
              <a:t>Wherever law ends, </a:t>
            </a:r>
            <a:r>
              <a:rPr sz="1700" dirty="0">
                <a:latin typeface="Calibri"/>
                <a:cs typeface="Calibri"/>
              </a:rPr>
              <a:t>tyranny </a:t>
            </a:r>
            <a:r>
              <a:rPr sz="1700" spc="-10" dirty="0">
                <a:latin typeface="Calibri"/>
                <a:cs typeface="Calibri"/>
              </a:rPr>
              <a:t>begins.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situation </a:t>
            </a:r>
            <a:r>
              <a:rPr sz="1700" dirty="0">
                <a:latin typeface="Calibri"/>
                <a:cs typeface="Calibri"/>
              </a:rPr>
              <a:t>may </a:t>
            </a:r>
            <a:r>
              <a:rPr sz="1700" spc="-5" dirty="0">
                <a:latin typeface="Calibri"/>
                <a:cs typeface="Calibri"/>
              </a:rPr>
              <a:t>arise in </a:t>
            </a:r>
            <a:r>
              <a:rPr sz="1700" dirty="0">
                <a:latin typeface="Calibri"/>
                <a:cs typeface="Calibri"/>
              </a:rPr>
              <a:t>which </a:t>
            </a:r>
            <a:r>
              <a:rPr sz="1700" spc="-5" dirty="0">
                <a:latin typeface="Calibri"/>
                <a:cs typeface="Calibri"/>
              </a:rPr>
              <a:t>the law is  transgressed and someone is harmed, and then the monarch exceeds the power </a:t>
            </a:r>
            <a:r>
              <a:rPr sz="1700" spc="-10" dirty="0">
                <a:latin typeface="Calibri"/>
                <a:cs typeface="Calibri"/>
              </a:rPr>
              <a:t>given  </a:t>
            </a:r>
            <a:r>
              <a:rPr sz="1700" spc="-5" dirty="0">
                <a:latin typeface="Calibri"/>
                <a:cs typeface="Calibri"/>
              </a:rPr>
              <a:t>him </a:t>
            </a:r>
            <a:r>
              <a:rPr sz="1700" dirty="0">
                <a:latin typeface="Calibri"/>
                <a:cs typeface="Calibri"/>
              </a:rPr>
              <a:t>by </a:t>
            </a:r>
            <a:r>
              <a:rPr sz="1700" spc="-5" dirty="0">
                <a:latin typeface="Calibri"/>
                <a:cs typeface="Calibri"/>
              </a:rPr>
              <a:t>the law by making use of force </a:t>
            </a:r>
            <a:r>
              <a:rPr sz="1700" dirty="0">
                <a:latin typeface="Calibri"/>
                <a:cs typeface="Calibri"/>
              </a:rPr>
              <a:t>to compass </a:t>
            </a:r>
            <a:r>
              <a:rPr sz="1700" spc="-5" dirty="0">
                <a:latin typeface="Calibri"/>
                <a:cs typeface="Calibri"/>
              </a:rPr>
              <a:t>that </a:t>
            </a:r>
            <a:r>
              <a:rPr sz="1700" spc="-10" dirty="0">
                <a:latin typeface="Calibri"/>
                <a:cs typeface="Calibri"/>
              </a:rPr>
              <a:t>upon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subject </a:t>
            </a:r>
            <a:r>
              <a:rPr sz="1700" dirty="0">
                <a:latin typeface="Calibri"/>
                <a:cs typeface="Calibri"/>
              </a:rPr>
              <a:t>which </a:t>
            </a:r>
            <a:r>
              <a:rPr sz="1700" spc="-5" dirty="0">
                <a:latin typeface="Calibri"/>
                <a:cs typeface="Calibri"/>
              </a:rPr>
              <a:t>the law  allows not. </a:t>
            </a:r>
            <a:r>
              <a:rPr sz="1700" dirty="0">
                <a:latin typeface="Calibri"/>
                <a:cs typeface="Calibri"/>
              </a:rPr>
              <a:t>If </a:t>
            </a:r>
            <a:r>
              <a:rPr sz="1700" spc="-5" dirty="0">
                <a:latin typeface="Calibri"/>
                <a:cs typeface="Calibri"/>
              </a:rPr>
              <a:t>this occurs,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monarch </a:t>
            </a:r>
            <a:r>
              <a:rPr sz="1700" dirty="0">
                <a:latin typeface="Calibri"/>
                <a:cs typeface="Calibri"/>
              </a:rPr>
              <a:t>may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opposed, </a:t>
            </a:r>
            <a:r>
              <a:rPr sz="1700" spc="-5" dirty="0">
                <a:latin typeface="Calibri"/>
                <a:cs typeface="Calibri"/>
              </a:rPr>
              <a:t>just as would any </a:t>
            </a:r>
            <a:r>
              <a:rPr sz="1700" spc="-10" dirty="0">
                <a:latin typeface="Calibri"/>
                <a:cs typeface="Calibri"/>
              </a:rPr>
              <a:t>other </a:t>
            </a:r>
            <a:r>
              <a:rPr sz="1700" dirty="0">
                <a:latin typeface="Calibri"/>
                <a:cs typeface="Calibri"/>
              </a:rPr>
              <a:t>man  </a:t>
            </a:r>
            <a:r>
              <a:rPr sz="1700" spc="-5" dirty="0">
                <a:latin typeface="Calibri"/>
                <a:cs typeface="Calibri"/>
              </a:rPr>
              <a:t>who by force invades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right </a:t>
            </a:r>
            <a:r>
              <a:rPr sz="1700" spc="-10" dirty="0">
                <a:latin typeface="Calibri"/>
                <a:cs typeface="Calibri"/>
              </a:rPr>
              <a:t>of </a:t>
            </a:r>
            <a:r>
              <a:rPr sz="1700" dirty="0">
                <a:latin typeface="Calibri"/>
                <a:cs typeface="Calibri"/>
              </a:rPr>
              <a:t>another.”</a:t>
            </a:r>
            <a:endParaRPr sz="1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80"/>
              </a:spcBef>
            </a:pPr>
            <a:r>
              <a:rPr sz="1700" spc="-5" dirty="0">
                <a:latin typeface="Calibri"/>
                <a:cs typeface="Calibri"/>
              </a:rPr>
              <a:t>--John Locke,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1690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0439"/>
            <a:ext cx="177736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Politics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7179" y="850214"/>
            <a:ext cx="3624579" cy="3746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810"/>
              </a:lnSpc>
              <a:spcBef>
                <a:spcPts val="12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Structure </a:t>
            </a:r>
            <a:r>
              <a:rPr sz="2350" spc="0" dirty="0">
                <a:latin typeface="Calibri"/>
                <a:cs typeface="Calibri"/>
              </a:rPr>
              <a:t>of</a:t>
            </a:r>
            <a:r>
              <a:rPr sz="2350" spc="-65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Government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345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15" dirty="0">
                <a:latin typeface="Calibri"/>
                <a:cs typeface="Calibri"/>
              </a:rPr>
              <a:t>8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Royal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37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3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Proprietary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365"/>
              </a:lnSpc>
              <a:buClr>
                <a:srgbClr val="A22222"/>
              </a:buClr>
              <a:buSzPct val="102439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50" spc="-5" dirty="0">
                <a:latin typeface="Calibri"/>
                <a:cs typeface="Calibri"/>
              </a:rPr>
              <a:t>2 Popularly </a:t>
            </a:r>
            <a:r>
              <a:rPr sz="2050" spc="-10" dirty="0">
                <a:latin typeface="Calibri"/>
                <a:cs typeface="Calibri"/>
              </a:rPr>
              <a:t>Elected </a:t>
            </a:r>
            <a:r>
              <a:rPr sz="2050" spc="-15" dirty="0">
                <a:latin typeface="Calibri"/>
                <a:cs typeface="Calibri"/>
              </a:rPr>
              <a:t>(CT,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RI)</a:t>
            </a:r>
            <a:endParaRPr sz="2050">
              <a:latin typeface="Calibri"/>
              <a:cs typeface="Calibri"/>
            </a:endParaRPr>
          </a:p>
          <a:p>
            <a:pPr marL="536575" lvl="1" indent="-234315">
              <a:lnSpc>
                <a:spcPts val="2385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All had bicameral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legislatures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775"/>
              </a:lnSpc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0" dirty="0">
                <a:latin typeface="Calibri"/>
                <a:cs typeface="Calibri"/>
              </a:rPr>
              <a:t>Local</a:t>
            </a:r>
            <a:r>
              <a:rPr sz="2350" spc="-45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Governments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33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10" dirty="0">
                <a:latin typeface="Calibri"/>
                <a:cs typeface="Calibri"/>
              </a:rPr>
              <a:t>Town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meetings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390"/>
              </a:lnSpc>
              <a:buClr>
                <a:srgbClr val="A22222"/>
              </a:buClr>
              <a:buSzPct val="102439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50" spc="-10" dirty="0">
                <a:latin typeface="Calibri"/>
                <a:cs typeface="Calibri"/>
              </a:rPr>
              <a:t>Counties/parishes</a:t>
            </a:r>
            <a:endParaRPr sz="2050">
              <a:latin typeface="Calibri"/>
              <a:cs typeface="Calibri"/>
            </a:endParaRPr>
          </a:p>
          <a:p>
            <a:pPr marL="241300" indent="-228600">
              <a:lnSpc>
                <a:spcPts val="2765"/>
              </a:lnSpc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0" dirty="0">
                <a:latin typeface="Calibri"/>
                <a:cs typeface="Calibri"/>
              </a:rPr>
              <a:t>Voting</a:t>
            </a:r>
            <a:endParaRPr sz="2350">
              <a:latin typeface="Calibri"/>
              <a:cs typeface="Calibri"/>
            </a:endParaRPr>
          </a:p>
          <a:p>
            <a:pPr marL="536575" lvl="1" indent="-234315">
              <a:lnSpc>
                <a:spcPts val="2370"/>
              </a:lnSpc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Restrictions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ts val="2160"/>
              </a:lnSpc>
              <a:buClr>
                <a:srgbClr val="A22222"/>
              </a:buClr>
              <a:buSzPct val="102439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50" spc="-10" dirty="0">
                <a:latin typeface="Calibri"/>
                <a:cs typeface="Calibri"/>
              </a:rPr>
              <a:t>Removal of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religious</a:t>
            </a:r>
            <a:endParaRPr sz="2050">
              <a:latin typeface="Calibri"/>
              <a:cs typeface="Calibri"/>
            </a:endParaRPr>
          </a:p>
          <a:p>
            <a:pPr marL="536575">
              <a:lnSpc>
                <a:spcPts val="2215"/>
              </a:lnSpc>
            </a:pPr>
            <a:r>
              <a:rPr sz="2000" spc="-10" dirty="0">
                <a:latin typeface="Calibri"/>
                <a:cs typeface="Calibri"/>
              </a:rPr>
              <a:t>restrictions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7823" y="1342339"/>
            <a:ext cx="4090416" cy="2972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348361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M/C</a:t>
            </a:r>
            <a:r>
              <a:rPr sz="4600" spc="-90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Question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89228" y="1213622"/>
            <a:ext cx="4899660" cy="15690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48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spc="-5" dirty="0">
                <a:latin typeface="Calibri"/>
                <a:cs typeface="Calibri"/>
              </a:rPr>
              <a:t>John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Locke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38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AMSCO </a:t>
            </a:r>
            <a:r>
              <a:rPr sz="2200" spc="-5" dirty="0">
                <a:latin typeface="Calibri"/>
                <a:cs typeface="Calibri"/>
              </a:rPr>
              <a:t>p.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57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5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Read </a:t>
            </a:r>
            <a:r>
              <a:rPr sz="2200" spc="-5" dirty="0">
                <a:latin typeface="Calibri"/>
                <a:cs typeface="Calibri"/>
              </a:rPr>
              <a:t>stimulus </a:t>
            </a:r>
            <a:r>
              <a:rPr sz="2200" dirty="0">
                <a:latin typeface="Calibri"/>
                <a:cs typeface="Calibri"/>
              </a:rPr>
              <a:t>and answer questions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#1-3</a:t>
            </a:r>
            <a:endParaRPr sz="22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5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dirty="0">
                <a:latin typeface="Calibri"/>
                <a:cs typeface="Calibri"/>
              </a:rPr>
              <a:t>3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minutes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464820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Essential</a:t>
            </a:r>
            <a:r>
              <a:rPr sz="4600" spc="-90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Question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88975" y="1540255"/>
            <a:ext cx="3385820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1754,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what  extent had the </a:t>
            </a:r>
            <a:r>
              <a:rPr sz="2800" dirty="0">
                <a:latin typeface="Calibri"/>
                <a:cs typeface="Calibri"/>
              </a:rPr>
              <a:t>British  </a:t>
            </a:r>
            <a:r>
              <a:rPr sz="2800" spc="-5" dirty="0">
                <a:latin typeface="Calibri"/>
                <a:cs typeface="Calibri"/>
              </a:rPr>
              <a:t>colonies developed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5" dirty="0">
                <a:latin typeface="Calibri"/>
                <a:cs typeface="Calibri"/>
              </a:rPr>
              <a:t>sense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“American”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identity?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1103884"/>
            <a:ext cx="4221479" cy="334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26" y="101930"/>
            <a:ext cx="70726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2A2415"/>
                </a:solidFill>
              </a:rPr>
              <a:t>Analysis: </a:t>
            </a:r>
            <a:r>
              <a:rPr sz="4000" dirty="0">
                <a:solidFill>
                  <a:srgbClr val="2A2415"/>
                </a:solidFill>
              </a:rPr>
              <a:t>Historical</a:t>
            </a:r>
            <a:r>
              <a:rPr sz="4000" spc="-95" dirty="0">
                <a:solidFill>
                  <a:srgbClr val="2A2415"/>
                </a:solidFill>
              </a:rPr>
              <a:t> </a:t>
            </a:r>
            <a:r>
              <a:rPr sz="4000" dirty="0">
                <a:solidFill>
                  <a:srgbClr val="2A2415"/>
                </a:solidFill>
              </a:rPr>
              <a:t>Perspectives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52068" y="1321020"/>
            <a:ext cx="2990215" cy="26854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680"/>
              </a:spcBef>
            </a:pPr>
            <a:r>
              <a:rPr sz="2000" b="1" i="1" spc="-5" dirty="0">
                <a:solidFill>
                  <a:srgbClr val="2A2415"/>
                </a:solidFill>
                <a:latin typeface="Calibri"/>
                <a:cs typeface="Calibri"/>
              </a:rPr>
              <a:t>In</a:t>
            </a:r>
            <a:r>
              <a:rPr sz="2000" b="1" i="1" spc="-70" dirty="0">
                <a:solidFill>
                  <a:srgbClr val="2A2415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2A2415"/>
                </a:solidFill>
                <a:latin typeface="Calibri"/>
                <a:cs typeface="Calibri"/>
              </a:rPr>
              <a:t>favor: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New England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Town</a:t>
            </a:r>
            <a:endParaRPr sz="2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Universal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manhood</a:t>
            </a:r>
            <a:endParaRPr sz="2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suffrage?</a:t>
            </a:r>
            <a:endParaRPr sz="2400">
              <a:latin typeface="Calibri"/>
              <a:cs typeface="Calibri"/>
            </a:endParaRPr>
          </a:p>
          <a:p>
            <a:pPr marL="536575" marR="5080" lvl="1" indent="-234315">
              <a:lnSpc>
                <a:spcPct val="100000"/>
              </a:lnSpc>
              <a:spcBef>
                <a:spcPts val="450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Class </a:t>
            </a:r>
            <a:r>
              <a:rPr sz="2000" spc="-5" dirty="0">
                <a:latin typeface="Calibri"/>
                <a:cs typeface="Calibri"/>
              </a:rPr>
              <a:t>did not </a:t>
            </a:r>
            <a:r>
              <a:rPr sz="2000" spc="-10" dirty="0">
                <a:latin typeface="Calibri"/>
                <a:cs typeface="Calibri"/>
              </a:rPr>
              <a:t>determine  voting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rights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5688" y="1321020"/>
            <a:ext cx="3172460" cy="24485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35380">
              <a:lnSpc>
                <a:spcPct val="100000"/>
              </a:lnSpc>
              <a:spcBef>
                <a:spcPts val="680"/>
              </a:spcBef>
            </a:pPr>
            <a:r>
              <a:rPr sz="2000" b="1" i="1" spc="-10" dirty="0">
                <a:solidFill>
                  <a:srgbClr val="2A2415"/>
                </a:solidFill>
                <a:latin typeface="Calibri"/>
                <a:cs typeface="Calibri"/>
              </a:rPr>
              <a:t>Opposed: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Little political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conflict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nor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debate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Limited </a:t>
            </a:r>
            <a:r>
              <a:rPr sz="2400" dirty="0">
                <a:latin typeface="Calibri"/>
                <a:cs typeface="Calibri"/>
              </a:rPr>
              <a:t>voting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00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Emergence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dominance of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2338" y="772413"/>
            <a:ext cx="4648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A2415"/>
                </a:solidFill>
                <a:latin typeface="Calibri"/>
                <a:cs typeface="Calibri"/>
              </a:rPr>
              <a:t>Was colonial America</a:t>
            </a:r>
            <a:r>
              <a:rPr sz="2400" b="1" spc="-35" dirty="0">
                <a:solidFill>
                  <a:srgbClr val="2A241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A2415"/>
                </a:solidFill>
                <a:latin typeface="Calibri"/>
                <a:cs typeface="Calibri"/>
              </a:rPr>
              <a:t>“democratic”?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4079875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5" dirty="0">
                <a:solidFill>
                  <a:srgbClr val="2A2415"/>
                </a:solidFill>
              </a:rPr>
              <a:t>End </a:t>
            </a:r>
            <a:r>
              <a:rPr sz="4600" dirty="0">
                <a:solidFill>
                  <a:srgbClr val="2A2415"/>
                </a:solidFill>
              </a:rPr>
              <a:t>of Session</a:t>
            </a:r>
            <a:r>
              <a:rPr sz="4600" spc="-145" dirty="0">
                <a:solidFill>
                  <a:srgbClr val="2A2415"/>
                </a:solidFill>
              </a:rPr>
              <a:t> </a:t>
            </a:r>
            <a:r>
              <a:rPr sz="4600" spc="0" dirty="0">
                <a:solidFill>
                  <a:srgbClr val="2A2415"/>
                </a:solidFill>
              </a:rPr>
              <a:t>2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89228" y="1261059"/>
            <a:ext cx="659257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10"/>
              </a:spcBef>
              <a:buClr>
                <a:srgbClr val="B74D20"/>
              </a:buClr>
              <a:buFont typeface="Arial"/>
              <a:buChar char="•"/>
              <a:tabLst>
                <a:tab pos="177800" algn="l"/>
              </a:tabLst>
            </a:pPr>
            <a:r>
              <a:rPr sz="2200" b="1" dirty="0">
                <a:latin typeface="Calibri"/>
                <a:cs typeface="Calibri"/>
              </a:rPr>
              <a:t>Review Assignment: </a:t>
            </a:r>
            <a:r>
              <a:rPr sz="2200" spc="-5" dirty="0">
                <a:latin typeface="Calibri"/>
                <a:cs typeface="Calibri"/>
              </a:rPr>
              <a:t>Answer </a:t>
            </a:r>
            <a:r>
              <a:rPr sz="2200" dirty="0">
                <a:latin typeface="Calibri"/>
                <a:cs typeface="Calibri"/>
              </a:rPr>
              <a:t>question </a:t>
            </a:r>
            <a:r>
              <a:rPr sz="2200" spc="0" dirty="0">
                <a:latin typeface="Calibri"/>
                <a:cs typeface="Calibri"/>
              </a:rPr>
              <a:t>3 </a:t>
            </a:r>
            <a:r>
              <a:rPr sz="2200" dirty="0">
                <a:latin typeface="Calibri"/>
                <a:cs typeface="Calibri"/>
              </a:rPr>
              <a:t>(a, </a:t>
            </a:r>
            <a:r>
              <a:rPr sz="2200" spc="-5" dirty="0">
                <a:latin typeface="Calibri"/>
                <a:cs typeface="Calibri"/>
              </a:rPr>
              <a:t>b, </a:t>
            </a:r>
            <a:r>
              <a:rPr sz="2200" dirty="0">
                <a:latin typeface="Calibri"/>
                <a:cs typeface="Calibri"/>
              </a:rPr>
              <a:t>c) </a:t>
            </a:r>
            <a:r>
              <a:rPr sz="2200" spc="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p.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61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32105"/>
            <a:ext cx="4360545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  <a:latin typeface="Calibri"/>
                <a:cs typeface="Calibri"/>
              </a:rPr>
              <a:t>Tension </a:t>
            </a:r>
            <a:r>
              <a:rPr sz="4600" spc="0" dirty="0">
                <a:solidFill>
                  <a:srgbClr val="2A2415"/>
                </a:solidFill>
                <a:latin typeface="Calibri"/>
                <a:cs typeface="Calibri"/>
              </a:rPr>
              <a:t>&amp;</a:t>
            </a:r>
            <a:r>
              <a:rPr sz="4600" spc="-135" dirty="0">
                <a:solidFill>
                  <a:srgbClr val="2A2415"/>
                </a:solidFill>
                <a:latin typeface="Calibri"/>
                <a:cs typeface="Calibri"/>
              </a:rPr>
              <a:t> </a:t>
            </a:r>
            <a:r>
              <a:rPr sz="4600" spc="-5" dirty="0">
                <a:solidFill>
                  <a:srgbClr val="2A2415"/>
                </a:solidFill>
                <a:latin typeface="Calibri"/>
                <a:cs typeface="Calibri"/>
              </a:rPr>
              <a:t>Conflict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068" y="1170812"/>
            <a:ext cx="3406775" cy="23342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0"/>
              </a:spcBef>
              <a:buClr>
                <a:srgbClr val="B74D20"/>
              </a:buClr>
              <a:buSzPct val="9729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50" spc="0" dirty="0">
                <a:latin typeface="Calibri"/>
                <a:cs typeface="Calibri"/>
              </a:rPr>
              <a:t>Class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Tensions:</a:t>
            </a:r>
            <a:endParaRPr sz="185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buClr>
                <a:srgbClr val="A22222"/>
              </a:buClr>
              <a:buSzPct val="96774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50" spc="-5" dirty="0">
                <a:latin typeface="Calibri"/>
                <a:cs typeface="Calibri"/>
              </a:rPr>
              <a:t>Bacon’s Rebellion: </a:t>
            </a:r>
            <a:r>
              <a:rPr sz="1550" dirty="0">
                <a:latin typeface="Calibri"/>
                <a:cs typeface="Calibri"/>
              </a:rPr>
              <a:t>Virginia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(1676)</a:t>
            </a:r>
            <a:endParaRPr sz="1550">
              <a:latin typeface="Calibri"/>
              <a:cs typeface="Calibri"/>
            </a:endParaRPr>
          </a:p>
          <a:p>
            <a:pPr marL="536575" lvl="1" indent="-234315">
              <a:lnSpc>
                <a:spcPts val="1855"/>
              </a:lnSpc>
              <a:spcBef>
                <a:spcPts val="15"/>
              </a:spcBef>
              <a:buClr>
                <a:srgbClr val="A22222"/>
              </a:buClr>
              <a:buSzPct val="96774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50" spc="-5" dirty="0">
                <a:latin typeface="Calibri"/>
                <a:cs typeface="Calibri"/>
              </a:rPr>
              <a:t>Coode’s Rebellion: </a:t>
            </a:r>
            <a:r>
              <a:rPr sz="1550" dirty="0">
                <a:latin typeface="Calibri"/>
                <a:cs typeface="Calibri"/>
              </a:rPr>
              <a:t>Maryland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(1689)</a:t>
            </a:r>
            <a:endParaRPr sz="1550">
              <a:latin typeface="Calibri"/>
              <a:cs typeface="Calibri"/>
            </a:endParaRPr>
          </a:p>
          <a:p>
            <a:pPr marL="536575" lvl="1" indent="-234315">
              <a:lnSpc>
                <a:spcPts val="1855"/>
              </a:lnSpc>
              <a:buClr>
                <a:srgbClr val="A22222"/>
              </a:buClr>
              <a:buSzPct val="96774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50" spc="-5" dirty="0">
                <a:latin typeface="Calibri"/>
                <a:cs typeface="Calibri"/>
              </a:rPr>
              <a:t>Leisler’s Rebellion </a:t>
            </a:r>
            <a:r>
              <a:rPr sz="1550" dirty="0">
                <a:latin typeface="Calibri"/>
                <a:cs typeface="Calibri"/>
              </a:rPr>
              <a:t>New York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(1690)</a:t>
            </a:r>
            <a:endParaRPr sz="155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15"/>
              </a:spcBef>
              <a:buClr>
                <a:srgbClr val="A22222"/>
              </a:buClr>
              <a:buSzPct val="96774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50" dirty="0">
                <a:latin typeface="Calibri"/>
                <a:cs typeface="Calibri"/>
              </a:rPr>
              <a:t>Tenant</a:t>
            </a:r>
            <a:r>
              <a:rPr sz="1550" spc="-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Riots</a:t>
            </a:r>
            <a:endParaRPr sz="1550">
              <a:latin typeface="Calibri"/>
              <a:cs typeface="Calibri"/>
            </a:endParaRPr>
          </a:p>
          <a:p>
            <a:pPr marL="902969" lvl="2" indent="-232410">
              <a:lnSpc>
                <a:spcPct val="100000"/>
              </a:lnSpc>
              <a:spcBef>
                <a:spcPts val="25"/>
              </a:spcBef>
              <a:buClr>
                <a:srgbClr val="4576A2"/>
              </a:buClr>
              <a:buSzPct val="103846"/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z="1300" spc="5" dirty="0">
                <a:latin typeface="Calibri"/>
                <a:cs typeface="Calibri"/>
              </a:rPr>
              <a:t>New </a:t>
            </a:r>
            <a:r>
              <a:rPr sz="1300" spc="0" dirty="0">
                <a:latin typeface="Calibri"/>
                <a:cs typeface="Calibri"/>
              </a:rPr>
              <a:t>Jersey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spc="0" dirty="0">
                <a:latin typeface="Calibri"/>
                <a:cs typeface="Calibri"/>
              </a:rPr>
              <a:t>(1746)</a:t>
            </a:r>
            <a:endParaRPr sz="1300">
              <a:latin typeface="Calibri"/>
              <a:cs typeface="Calibri"/>
            </a:endParaRPr>
          </a:p>
          <a:p>
            <a:pPr marL="902969" lvl="2" indent="-232410">
              <a:lnSpc>
                <a:spcPct val="100000"/>
              </a:lnSpc>
              <a:spcBef>
                <a:spcPts val="25"/>
              </a:spcBef>
              <a:buClr>
                <a:srgbClr val="4576A2"/>
              </a:buClr>
              <a:buSzPct val="103846"/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z="1300" spc="0" dirty="0">
                <a:latin typeface="Calibri"/>
                <a:cs typeface="Calibri"/>
              </a:rPr>
              <a:t>Vermont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0" dirty="0">
                <a:latin typeface="Calibri"/>
                <a:cs typeface="Calibri"/>
              </a:rPr>
              <a:t>(1760)</a:t>
            </a:r>
            <a:endParaRPr sz="1300">
              <a:latin typeface="Calibri"/>
              <a:cs typeface="Calibri"/>
            </a:endParaRPr>
          </a:p>
          <a:p>
            <a:pPr marL="902969" lvl="2" indent="-232410">
              <a:lnSpc>
                <a:spcPts val="1555"/>
              </a:lnSpc>
              <a:spcBef>
                <a:spcPts val="25"/>
              </a:spcBef>
              <a:buClr>
                <a:srgbClr val="4576A2"/>
              </a:buClr>
              <a:buSzPct val="103846"/>
              <a:buFont typeface="Arial"/>
              <a:buChar char="•"/>
              <a:tabLst>
                <a:tab pos="902969" algn="l"/>
                <a:tab pos="903605" algn="l"/>
              </a:tabLst>
            </a:pPr>
            <a:r>
              <a:rPr sz="1300" spc="5" dirty="0">
                <a:latin typeface="Calibri"/>
                <a:cs typeface="Calibri"/>
              </a:rPr>
              <a:t>New </a:t>
            </a:r>
            <a:r>
              <a:rPr sz="1300" spc="0" dirty="0">
                <a:latin typeface="Calibri"/>
                <a:cs typeface="Calibri"/>
              </a:rPr>
              <a:t>York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0" dirty="0">
                <a:latin typeface="Calibri"/>
                <a:cs typeface="Calibri"/>
              </a:rPr>
              <a:t>(1765-6)</a:t>
            </a:r>
            <a:endParaRPr sz="1300">
              <a:latin typeface="Calibri"/>
              <a:cs typeface="Calibri"/>
            </a:endParaRPr>
          </a:p>
          <a:p>
            <a:pPr marL="536575" lvl="1" indent="-234315">
              <a:lnSpc>
                <a:spcPts val="1855"/>
              </a:lnSpc>
              <a:buClr>
                <a:srgbClr val="A22222"/>
              </a:buClr>
              <a:buSzPct val="96774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50" dirty="0">
                <a:latin typeface="Calibri"/>
                <a:cs typeface="Calibri"/>
              </a:rPr>
              <a:t>Paxton </a:t>
            </a:r>
            <a:r>
              <a:rPr sz="1550" spc="-5" dirty="0">
                <a:latin typeface="Calibri"/>
                <a:cs typeface="Calibri"/>
              </a:rPr>
              <a:t>Boys: Pennsylvania</a:t>
            </a:r>
            <a:r>
              <a:rPr sz="1550" spc="-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(1760’s)</a:t>
            </a:r>
            <a:endParaRPr sz="155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10"/>
              </a:spcBef>
              <a:buClr>
                <a:srgbClr val="A22222"/>
              </a:buClr>
              <a:buSzPct val="96774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550" dirty="0">
                <a:latin typeface="Calibri"/>
                <a:cs typeface="Calibri"/>
              </a:rPr>
              <a:t>The Regulators: Carolinas</a:t>
            </a:r>
            <a:r>
              <a:rPr sz="1550" spc="-210" dirty="0">
                <a:latin typeface="Calibri"/>
                <a:cs typeface="Calibri"/>
              </a:rPr>
              <a:t> </a:t>
            </a:r>
            <a:r>
              <a:rPr sz="1550" spc="0" dirty="0">
                <a:latin typeface="Calibri"/>
                <a:cs typeface="Calibri"/>
              </a:rPr>
              <a:t>(1760)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8054" y="1097102"/>
            <a:ext cx="2890520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145"/>
              </a:lnSpc>
              <a:spcBef>
                <a:spcPts val="95"/>
              </a:spcBef>
              <a:buClr>
                <a:srgbClr val="B74D20"/>
              </a:buClr>
              <a:buSzPct val="9736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latin typeface="Calibri"/>
                <a:cs typeface="Calibri"/>
              </a:rPr>
              <a:t>Slave</a:t>
            </a:r>
            <a:r>
              <a:rPr sz="1900" spc="-114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Revolts</a:t>
            </a:r>
            <a:endParaRPr sz="1900">
              <a:latin typeface="Calibri"/>
              <a:cs typeface="Calibri"/>
            </a:endParaRPr>
          </a:p>
          <a:p>
            <a:pPr marL="536575" lvl="1" indent="-234315">
              <a:lnSpc>
                <a:spcPts val="1650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00" spc="-5" dirty="0">
                <a:latin typeface="Calibri"/>
                <a:cs typeface="Calibri"/>
              </a:rPr>
              <a:t>Stono Rebellion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(1739)</a:t>
            </a:r>
            <a:endParaRPr sz="1600">
              <a:latin typeface="Calibri"/>
              <a:cs typeface="Calibri"/>
            </a:endParaRPr>
          </a:p>
          <a:p>
            <a:pPr marL="536575" lvl="1" indent="-234315">
              <a:lnSpc>
                <a:spcPts val="1789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600" spc="-5" dirty="0">
                <a:latin typeface="Calibri"/>
                <a:cs typeface="Calibri"/>
              </a:rPr>
              <a:t>New York Conspiracy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(1741)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8535" y="1950719"/>
            <a:ext cx="3980688" cy="305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71729"/>
            <a:ext cx="7635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Writing/Discussion</a:t>
            </a:r>
            <a:r>
              <a:rPr sz="4400" spc="-25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Assessment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8975" y="1540255"/>
            <a:ext cx="3385820" cy="3015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1754,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what  extent had the </a:t>
            </a:r>
            <a:r>
              <a:rPr sz="2800" dirty="0">
                <a:latin typeface="Calibri"/>
                <a:cs typeface="Calibri"/>
              </a:rPr>
              <a:t>British  </a:t>
            </a:r>
            <a:r>
              <a:rPr sz="2800" spc="-5" dirty="0">
                <a:latin typeface="Calibri"/>
                <a:cs typeface="Calibri"/>
              </a:rPr>
              <a:t>colonies developed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5" dirty="0">
                <a:latin typeface="Calibri"/>
                <a:cs typeface="Calibri"/>
              </a:rPr>
              <a:t>sense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“American”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identity?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Provide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evidence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1103884"/>
            <a:ext cx="4221479" cy="334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71729"/>
            <a:ext cx="7635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Writing/Discussion</a:t>
            </a:r>
            <a:r>
              <a:rPr sz="4400" spc="-25" dirty="0">
                <a:solidFill>
                  <a:srgbClr val="2A2415"/>
                </a:solidFill>
              </a:rPr>
              <a:t> </a:t>
            </a:r>
            <a:r>
              <a:rPr sz="4400" spc="-10" dirty="0">
                <a:solidFill>
                  <a:srgbClr val="2A2415"/>
                </a:solidFill>
              </a:rPr>
              <a:t>Assessment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8975" y="1237945"/>
            <a:ext cx="7471409" cy="361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Support, </a:t>
            </a:r>
            <a:r>
              <a:rPr sz="2400" b="1" spc="-10" dirty="0">
                <a:latin typeface="Calibri"/>
                <a:cs typeface="Calibri"/>
              </a:rPr>
              <a:t>amend </a:t>
            </a:r>
            <a:r>
              <a:rPr sz="2400" b="1" dirty="0">
                <a:latin typeface="Calibri"/>
                <a:cs typeface="Calibri"/>
              </a:rPr>
              <a:t>or refute the </a:t>
            </a:r>
            <a:r>
              <a:rPr sz="2400" b="1" spc="-5" dirty="0">
                <a:latin typeface="Calibri"/>
                <a:cs typeface="Calibri"/>
              </a:rPr>
              <a:t>following statement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supporting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British colonies participated in political,  social, cultural, </a:t>
            </a:r>
            <a:r>
              <a:rPr sz="3200" spc="-10" dirty="0">
                <a:latin typeface="Calibri"/>
                <a:cs typeface="Calibri"/>
              </a:rPr>
              <a:t>and economic </a:t>
            </a:r>
            <a:r>
              <a:rPr sz="3200" spc="-5" dirty="0">
                <a:latin typeface="Calibri"/>
                <a:cs typeface="Calibri"/>
              </a:rPr>
              <a:t>exchanges  with </a:t>
            </a:r>
            <a:r>
              <a:rPr sz="3200" spc="-10" dirty="0">
                <a:latin typeface="Calibri"/>
                <a:cs typeface="Calibri"/>
              </a:rPr>
              <a:t>Great </a:t>
            </a:r>
            <a:r>
              <a:rPr sz="3200" spc="-5" dirty="0">
                <a:latin typeface="Calibri"/>
                <a:cs typeface="Calibri"/>
              </a:rPr>
              <a:t>Britain that </a:t>
            </a:r>
            <a:r>
              <a:rPr sz="3200" spc="-10" dirty="0">
                <a:latin typeface="Calibri"/>
                <a:cs typeface="Calibri"/>
              </a:rPr>
              <a:t>encouraged both  stronger bonds </a:t>
            </a:r>
            <a:r>
              <a:rPr sz="3200" spc="-5" dirty="0">
                <a:latin typeface="Calibri"/>
                <a:cs typeface="Calibri"/>
              </a:rPr>
              <a:t>with Britain </a:t>
            </a:r>
            <a:r>
              <a:rPr sz="3200" spc="-10" dirty="0">
                <a:latin typeface="Calibri"/>
                <a:cs typeface="Calibri"/>
              </a:rPr>
              <a:t>and resistance  </a:t>
            </a: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Britain’s control.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284" y="752855"/>
            <a:ext cx="3268726" cy="407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271729"/>
            <a:ext cx="45586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A2415"/>
                </a:solidFill>
              </a:rPr>
              <a:t>Population</a:t>
            </a:r>
            <a:r>
              <a:rPr sz="4400" spc="-40" dirty="0">
                <a:solidFill>
                  <a:srgbClr val="2A2415"/>
                </a:solidFill>
              </a:rPr>
              <a:t> </a:t>
            </a:r>
            <a:r>
              <a:rPr sz="4400" spc="-5" dirty="0">
                <a:solidFill>
                  <a:srgbClr val="2A2415"/>
                </a:solidFill>
              </a:rPr>
              <a:t>Growth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97179" y="1122403"/>
            <a:ext cx="3201670" cy="34639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0" dirty="0">
                <a:latin typeface="Calibri"/>
                <a:cs typeface="Calibri"/>
              </a:rPr>
              <a:t>Doubling every </a:t>
            </a:r>
            <a:r>
              <a:rPr sz="2350" spc="5" dirty="0">
                <a:latin typeface="Calibri"/>
                <a:cs typeface="Calibri"/>
              </a:rPr>
              <a:t>25</a:t>
            </a:r>
            <a:r>
              <a:rPr sz="2350" spc="0" dirty="0">
                <a:latin typeface="Calibri"/>
                <a:cs typeface="Calibri"/>
              </a:rPr>
              <a:t> years</a:t>
            </a: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ts val="2695"/>
              </a:lnSpc>
              <a:spcBef>
                <a:spcPts val="250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  <a:tab pos="2587625" algn="l"/>
              </a:tabLst>
            </a:pPr>
            <a:r>
              <a:rPr sz="2350" spc="5" dirty="0">
                <a:latin typeface="Calibri"/>
                <a:cs typeface="Calibri"/>
              </a:rPr>
              <a:t>By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1700:</a:t>
            </a:r>
            <a:r>
              <a:rPr sz="2350" spc="50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250,000.	Free</a:t>
            </a:r>
            <a:endParaRPr sz="2350">
              <a:latin typeface="Calibri"/>
              <a:cs typeface="Calibri"/>
            </a:endParaRPr>
          </a:p>
          <a:p>
            <a:pPr marL="241300">
              <a:lnSpc>
                <a:spcPts val="2695"/>
              </a:lnSpc>
            </a:pPr>
            <a:r>
              <a:rPr sz="2350" spc="10" dirty="0">
                <a:latin typeface="Calibri"/>
                <a:cs typeface="Calibri"/>
              </a:rPr>
              <a:t>&amp;</a:t>
            </a:r>
            <a:r>
              <a:rPr sz="2350" spc="-80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Slave</a:t>
            </a: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ts val="2695"/>
              </a:lnSpc>
              <a:spcBef>
                <a:spcPts val="254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5" dirty="0">
                <a:latin typeface="Calibri"/>
                <a:cs typeface="Calibri"/>
              </a:rPr>
              <a:t>By </a:t>
            </a:r>
            <a:r>
              <a:rPr sz="2350" spc="0" dirty="0">
                <a:latin typeface="Calibri"/>
                <a:cs typeface="Calibri"/>
              </a:rPr>
              <a:t>1775: </a:t>
            </a:r>
            <a:r>
              <a:rPr sz="2350" spc="5" dirty="0">
                <a:latin typeface="Calibri"/>
                <a:cs typeface="Calibri"/>
              </a:rPr>
              <a:t>2.5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million</a:t>
            </a:r>
            <a:endParaRPr sz="2350">
              <a:latin typeface="Calibri"/>
              <a:cs typeface="Calibri"/>
            </a:endParaRPr>
          </a:p>
          <a:p>
            <a:pPr marL="241300">
              <a:lnSpc>
                <a:spcPts val="2695"/>
              </a:lnSpc>
            </a:pPr>
            <a:r>
              <a:rPr sz="2350" spc="0" dirty="0">
                <a:latin typeface="Calibri"/>
                <a:cs typeface="Calibri"/>
              </a:rPr>
              <a:t>(500,000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African)</a:t>
            </a:r>
            <a:endParaRPr sz="23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4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350" spc="0" dirty="0">
                <a:latin typeface="Calibri"/>
                <a:cs typeface="Calibri"/>
              </a:rPr>
              <a:t>Causes:</a:t>
            </a:r>
            <a:endParaRPr sz="2350">
              <a:latin typeface="Calibri"/>
              <a:cs typeface="Calibri"/>
            </a:endParaRPr>
          </a:p>
          <a:p>
            <a:pPr marL="536575" marR="111760" lvl="1" indent="-234315">
              <a:lnSpc>
                <a:spcPct val="90900"/>
              </a:lnSpc>
              <a:spcBef>
                <a:spcPts val="434"/>
              </a:spcBef>
              <a:buClr>
                <a:srgbClr val="A22222"/>
              </a:buClr>
              <a:buSzPct val="102500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10" dirty="0">
                <a:latin typeface="Calibri"/>
                <a:cs typeface="Calibri"/>
              </a:rPr>
              <a:t>Reproduction </a:t>
            </a:r>
            <a:r>
              <a:rPr sz="2000" spc="5" dirty="0">
                <a:latin typeface="Calibri"/>
                <a:cs typeface="Calibri"/>
              </a:rPr>
              <a:t>rate  </a:t>
            </a:r>
            <a:r>
              <a:rPr sz="2050" spc="-10" dirty="0">
                <a:latin typeface="Calibri"/>
                <a:cs typeface="Calibri"/>
              </a:rPr>
              <a:t>(unparalleled </a:t>
            </a:r>
            <a:r>
              <a:rPr sz="2050" spc="-5" dirty="0">
                <a:latin typeface="Calibri"/>
                <a:cs typeface="Calibri"/>
              </a:rPr>
              <a:t>in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modern  </a:t>
            </a:r>
            <a:r>
              <a:rPr sz="2000" spc="10" dirty="0">
                <a:latin typeface="Calibri"/>
                <a:cs typeface="Calibri"/>
              </a:rPr>
              <a:t>world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history)</a:t>
            </a:r>
            <a:endParaRPr sz="200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140"/>
              </a:spcBef>
              <a:buClr>
                <a:srgbClr val="A22222"/>
              </a:buClr>
              <a:buSzPct val="102439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50" spc="-10" dirty="0">
                <a:latin typeface="Calibri"/>
                <a:cs typeface="Calibri"/>
              </a:rPr>
              <a:t>Immigration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550291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2A2415"/>
                </a:solidFill>
              </a:rPr>
              <a:t>European</a:t>
            </a:r>
            <a:r>
              <a:rPr sz="4600" spc="-85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Immigrants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97179" y="1128775"/>
            <a:ext cx="3138170" cy="3220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ts val="2335"/>
              </a:lnSpc>
              <a:spcBef>
                <a:spcPts val="110"/>
              </a:spcBef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Most Settled in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Middle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150" spc="-5" dirty="0">
                <a:latin typeface="Calibri"/>
                <a:cs typeface="Calibri"/>
              </a:rPr>
              <a:t>Colonies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525"/>
              </a:lnSpc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spc="-5" dirty="0">
                <a:latin typeface="Calibri"/>
                <a:cs typeface="Calibri"/>
              </a:rPr>
              <a:t>English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16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Limited</a:t>
            </a:r>
            <a:r>
              <a:rPr sz="1850" spc="-105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numbers</a:t>
            </a: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Germans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15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Pennsylvania</a:t>
            </a: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ts val="2520"/>
              </a:lnSpc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spc="-5" dirty="0">
                <a:latin typeface="Calibri"/>
                <a:cs typeface="Calibri"/>
              </a:rPr>
              <a:t>Scotch-Irish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16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Virginia, </a:t>
            </a:r>
            <a:r>
              <a:rPr sz="1850" dirty="0">
                <a:latin typeface="Calibri"/>
                <a:cs typeface="Calibri"/>
              </a:rPr>
              <a:t>Carolinas,</a:t>
            </a:r>
            <a:r>
              <a:rPr sz="1850" spc="-135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Georgia</a:t>
            </a: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Others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1985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French Protestants,</a:t>
            </a:r>
            <a:r>
              <a:rPr sz="1850" spc="-190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Dutch,</a:t>
            </a:r>
            <a:endParaRPr sz="1850">
              <a:latin typeface="Calibri"/>
              <a:cs typeface="Calibri"/>
            </a:endParaRPr>
          </a:p>
          <a:p>
            <a:pPr marL="536575">
              <a:lnSpc>
                <a:spcPts val="2000"/>
              </a:lnSpc>
            </a:pPr>
            <a:r>
              <a:rPr sz="1850" spc="5" dirty="0">
                <a:latin typeface="Calibri"/>
                <a:cs typeface="Calibri"/>
              </a:rPr>
              <a:t>Swedes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152143"/>
            <a:ext cx="3657600" cy="344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209296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5" dirty="0">
                <a:solidFill>
                  <a:srgbClr val="2A2415"/>
                </a:solidFill>
              </a:rPr>
              <a:t>Afr</a:t>
            </a:r>
            <a:r>
              <a:rPr sz="4600" spc="-20" dirty="0">
                <a:solidFill>
                  <a:srgbClr val="2A2415"/>
                </a:solidFill>
              </a:rPr>
              <a:t>i</a:t>
            </a:r>
            <a:r>
              <a:rPr sz="4600" dirty="0">
                <a:solidFill>
                  <a:srgbClr val="2A2415"/>
                </a:solidFill>
              </a:rPr>
              <a:t>cans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97179" y="1113535"/>
            <a:ext cx="4152900" cy="28969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ts val="2745"/>
              </a:lnSpc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Largest non-English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group</a:t>
            </a:r>
            <a:endParaRPr sz="2600" dirty="0">
              <a:latin typeface="Calibri"/>
              <a:cs typeface="Calibri"/>
            </a:endParaRPr>
          </a:p>
          <a:p>
            <a:pPr marL="536575" lvl="1" indent="-234315">
              <a:lnSpc>
                <a:spcPts val="258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10" dirty="0">
                <a:latin typeface="Calibri"/>
                <a:cs typeface="Calibri"/>
              </a:rPr>
              <a:t>20%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population</a:t>
            </a:r>
            <a:endParaRPr sz="2200" dirty="0">
              <a:latin typeface="Calibri"/>
              <a:cs typeface="Calibri"/>
            </a:endParaRPr>
          </a:p>
          <a:p>
            <a:pPr marL="902335" lvl="2" indent="-231775">
              <a:lnSpc>
                <a:spcPts val="2180"/>
              </a:lnSpc>
              <a:buClr>
                <a:srgbClr val="4576A2"/>
              </a:buClr>
              <a:buSzPct val="97297"/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850" dirty="0">
                <a:latin typeface="Calibri"/>
                <a:cs typeface="Calibri"/>
              </a:rPr>
              <a:t>90% in</a:t>
            </a:r>
            <a:r>
              <a:rPr sz="1850" spc="-10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South</a:t>
            </a:r>
            <a:endParaRPr sz="1850" dirty="0">
              <a:latin typeface="Calibri"/>
              <a:cs typeface="Calibri"/>
            </a:endParaRPr>
          </a:p>
          <a:p>
            <a:pPr marL="1177290" lvl="3" indent="-238125">
              <a:lnSpc>
                <a:spcPts val="1860"/>
              </a:lnSpc>
              <a:buClr>
                <a:srgbClr val="605D9A"/>
              </a:buClr>
              <a:buSzPct val="96969"/>
              <a:buFont typeface="Arial"/>
              <a:buChar char="•"/>
              <a:tabLst>
                <a:tab pos="1176655" algn="l"/>
                <a:tab pos="1177925" algn="l"/>
              </a:tabLst>
            </a:pPr>
            <a:r>
              <a:rPr sz="1650" dirty="0">
                <a:latin typeface="Calibri"/>
                <a:cs typeface="Calibri"/>
              </a:rPr>
              <a:t>Majority in SC &amp;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0" dirty="0">
                <a:latin typeface="Calibri"/>
                <a:cs typeface="Calibri"/>
              </a:rPr>
              <a:t>GA</a:t>
            </a:r>
            <a:endParaRPr sz="1650" dirty="0">
              <a:latin typeface="Calibri"/>
              <a:cs typeface="Calibri"/>
            </a:endParaRPr>
          </a:p>
          <a:p>
            <a:pPr marL="241300" indent="-228600">
              <a:lnSpc>
                <a:spcPts val="2985"/>
              </a:lnSpc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In North, </a:t>
            </a:r>
            <a:r>
              <a:rPr sz="2600" spc="-10" dirty="0">
                <a:latin typeface="Calibri"/>
                <a:cs typeface="Calibri"/>
              </a:rPr>
              <a:t>occupations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ranged</a:t>
            </a:r>
            <a:endParaRPr sz="2600" dirty="0">
              <a:latin typeface="Calibri"/>
              <a:cs typeface="Calibri"/>
            </a:endParaRPr>
          </a:p>
          <a:p>
            <a:pPr marL="536575" lvl="1" indent="-234315">
              <a:lnSpc>
                <a:spcPts val="254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0" dirty="0">
                <a:latin typeface="Calibri"/>
                <a:cs typeface="Calibri"/>
              </a:rPr>
              <a:t>Enslaved</a:t>
            </a:r>
            <a:endParaRPr sz="2200" dirty="0">
              <a:latin typeface="Calibri"/>
              <a:cs typeface="Calibri"/>
            </a:endParaRPr>
          </a:p>
          <a:p>
            <a:pPr marL="536575" lvl="1" indent="-234315">
              <a:lnSpc>
                <a:spcPts val="253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0" dirty="0">
                <a:latin typeface="Calibri"/>
                <a:cs typeface="Calibri"/>
              </a:rPr>
              <a:t>Laborers</a:t>
            </a:r>
            <a:endParaRPr sz="2200" dirty="0">
              <a:latin typeface="Calibri"/>
              <a:cs typeface="Calibri"/>
            </a:endParaRPr>
          </a:p>
          <a:p>
            <a:pPr marL="536575" lvl="1" indent="-234315">
              <a:lnSpc>
                <a:spcPts val="253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0" dirty="0">
                <a:latin typeface="Calibri"/>
                <a:cs typeface="Calibri"/>
              </a:rPr>
              <a:t>Tradesmen</a:t>
            </a:r>
            <a:endParaRPr sz="2200" dirty="0">
              <a:latin typeface="Calibri"/>
              <a:cs typeface="Calibri"/>
            </a:endParaRPr>
          </a:p>
          <a:p>
            <a:pPr marL="536575" lvl="1" indent="-234315">
              <a:lnSpc>
                <a:spcPts val="2595"/>
              </a:lnSpc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200" spc="5" dirty="0">
                <a:latin typeface="Calibri"/>
                <a:cs typeface="Calibri"/>
              </a:rPr>
              <a:t>wage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earners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/>
              <a:t>The </a:t>
            </a:r>
            <a:r>
              <a:rPr spc="-5" dirty="0"/>
              <a:t>Interesting </a:t>
            </a:r>
            <a:r>
              <a:rPr dirty="0"/>
              <a:t>Narrative of </a:t>
            </a:r>
            <a:r>
              <a:rPr spc="0" dirty="0"/>
              <a:t>The </a:t>
            </a:r>
            <a:r>
              <a:rPr dirty="0"/>
              <a:t>Life of</a:t>
            </a:r>
            <a:r>
              <a:rPr spc="-150" dirty="0"/>
              <a:t> </a:t>
            </a:r>
            <a:r>
              <a:rPr dirty="0"/>
              <a:t>Olaudah  Equiano, or Gustavus Vassa, the</a:t>
            </a:r>
            <a:r>
              <a:rPr spc="-165" dirty="0"/>
              <a:t> </a:t>
            </a:r>
            <a:r>
              <a:rPr spc="-5" dirty="0"/>
              <a:t>African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228" y="1264107"/>
            <a:ext cx="7211695" cy="373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4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…At </a:t>
            </a:r>
            <a:r>
              <a:rPr sz="2000" spc="-5" dirty="0">
                <a:latin typeface="Calibri"/>
                <a:cs typeface="Calibri"/>
              </a:rPr>
              <a:t>last, </a:t>
            </a:r>
            <a:r>
              <a:rPr sz="2000" spc="-1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the ship we </a:t>
            </a:r>
            <a:r>
              <a:rPr sz="2000" spc="-10" dirty="0">
                <a:latin typeface="Calibri"/>
                <a:cs typeface="Calibri"/>
              </a:rPr>
              <a:t>were </a:t>
            </a:r>
            <a:r>
              <a:rPr sz="2000" spc="-5" dirty="0">
                <a:latin typeface="Calibri"/>
                <a:cs typeface="Calibri"/>
              </a:rPr>
              <a:t>in had got in </a:t>
            </a:r>
            <a:r>
              <a:rPr sz="2000" spc="-10" dirty="0">
                <a:latin typeface="Calibri"/>
                <a:cs typeface="Calibri"/>
              </a:rPr>
              <a:t>all her </a:t>
            </a:r>
            <a:r>
              <a:rPr sz="2000" spc="-5" dirty="0">
                <a:latin typeface="Calibri"/>
                <a:cs typeface="Calibri"/>
              </a:rPr>
              <a:t>cargo, </a:t>
            </a:r>
            <a:r>
              <a:rPr sz="2000" spc="-10" dirty="0">
                <a:latin typeface="Calibri"/>
                <a:cs typeface="Calibri"/>
              </a:rPr>
              <a:t>they  made </a:t>
            </a:r>
            <a:r>
              <a:rPr sz="2000" spc="-5" dirty="0">
                <a:latin typeface="Calibri"/>
                <a:cs typeface="Calibri"/>
              </a:rPr>
              <a:t>ready with many </a:t>
            </a:r>
            <a:r>
              <a:rPr sz="2000" spc="-10" dirty="0">
                <a:latin typeface="Calibri"/>
                <a:cs typeface="Calibri"/>
              </a:rPr>
              <a:t>fearful noises, </a:t>
            </a:r>
            <a:r>
              <a:rPr sz="2000" spc="-5" dirty="0">
                <a:latin typeface="Calibri"/>
                <a:cs typeface="Calibri"/>
              </a:rPr>
              <a:t>and we </a:t>
            </a:r>
            <a:r>
              <a:rPr sz="2000" spc="-10" dirty="0">
                <a:latin typeface="Calibri"/>
                <a:cs typeface="Calibri"/>
              </a:rPr>
              <a:t>were all </a:t>
            </a:r>
            <a:r>
              <a:rPr sz="2000" spc="-5" dirty="0">
                <a:latin typeface="Calibri"/>
                <a:cs typeface="Calibri"/>
              </a:rPr>
              <a:t>put </a:t>
            </a:r>
            <a:r>
              <a:rPr sz="2000" spc="-10" dirty="0">
                <a:latin typeface="Calibri"/>
                <a:cs typeface="Calibri"/>
              </a:rPr>
              <a:t>under  </a:t>
            </a:r>
            <a:r>
              <a:rPr sz="2000" spc="-5" dirty="0">
                <a:latin typeface="Calibri"/>
                <a:cs typeface="Calibri"/>
              </a:rPr>
              <a:t>deck, </a:t>
            </a:r>
            <a:r>
              <a:rPr sz="2000" spc="-10" dirty="0">
                <a:latin typeface="Calibri"/>
                <a:cs typeface="Calibri"/>
              </a:rPr>
              <a:t>so </a:t>
            </a:r>
            <a:r>
              <a:rPr sz="2000" spc="-5" dirty="0">
                <a:latin typeface="Calibri"/>
                <a:cs typeface="Calibri"/>
              </a:rPr>
              <a:t>that we could not </a:t>
            </a:r>
            <a:r>
              <a:rPr sz="2000" spc="-15" dirty="0">
                <a:latin typeface="Calibri"/>
                <a:cs typeface="Calibri"/>
              </a:rPr>
              <a:t>see </a:t>
            </a:r>
            <a:r>
              <a:rPr sz="2000" spc="-5" dirty="0">
                <a:latin typeface="Calibri"/>
                <a:cs typeface="Calibri"/>
              </a:rPr>
              <a:t>how they managed the </a:t>
            </a:r>
            <a:r>
              <a:rPr sz="2000" spc="-15" dirty="0">
                <a:latin typeface="Calibri"/>
                <a:cs typeface="Calibri"/>
              </a:rPr>
              <a:t>vessel. </a:t>
            </a:r>
            <a:r>
              <a:rPr sz="2000" spc="-5" dirty="0">
                <a:latin typeface="Calibri"/>
                <a:cs typeface="Calibri"/>
              </a:rPr>
              <a:t>But this  </a:t>
            </a:r>
            <a:r>
              <a:rPr sz="2000" spc="-10" dirty="0">
                <a:latin typeface="Calibri"/>
                <a:cs typeface="Calibri"/>
              </a:rPr>
              <a:t>disappointment was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my sorrow. The stench </a:t>
            </a:r>
            <a:r>
              <a:rPr sz="2000" spc="-5" dirty="0">
                <a:latin typeface="Calibri"/>
                <a:cs typeface="Calibri"/>
              </a:rPr>
              <a:t>of the hold  </a:t>
            </a:r>
            <a:r>
              <a:rPr sz="2000" spc="-10" dirty="0">
                <a:latin typeface="Calibri"/>
                <a:cs typeface="Calibri"/>
              </a:rPr>
              <a:t>while we were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coast was </a:t>
            </a:r>
            <a:r>
              <a:rPr sz="2000" spc="-15" dirty="0">
                <a:latin typeface="Calibri"/>
                <a:cs typeface="Calibri"/>
              </a:rPr>
              <a:t>so </a:t>
            </a:r>
            <a:r>
              <a:rPr sz="2000" spc="-5" dirty="0">
                <a:latin typeface="Calibri"/>
                <a:cs typeface="Calibri"/>
              </a:rPr>
              <a:t>intolerably </a:t>
            </a:r>
            <a:r>
              <a:rPr sz="2000" spc="-10" dirty="0">
                <a:latin typeface="Calibri"/>
                <a:cs typeface="Calibri"/>
              </a:rPr>
              <a:t>loathsome, </a:t>
            </a:r>
            <a:r>
              <a:rPr sz="2000" spc="-5" dirty="0">
                <a:latin typeface="Calibri"/>
                <a:cs typeface="Calibri"/>
              </a:rPr>
              <a:t>that it was  dangerous to </a:t>
            </a:r>
            <a:r>
              <a:rPr sz="2000" spc="-10" dirty="0">
                <a:latin typeface="Calibri"/>
                <a:cs typeface="Calibri"/>
              </a:rPr>
              <a:t>remain </a:t>
            </a:r>
            <a:r>
              <a:rPr sz="2000" spc="-5" dirty="0">
                <a:latin typeface="Calibri"/>
                <a:cs typeface="Calibri"/>
              </a:rPr>
              <a:t>there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any </a:t>
            </a:r>
            <a:r>
              <a:rPr sz="2000" spc="-10" dirty="0">
                <a:latin typeface="Calibri"/>
                <a:cs typeface="Calibri"/>
              </a:rPr>
              <a:t>time,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some </a:t>
            </a:r>
            <a:r>
              <a:rPr sz="2000" spc="-5" dirty="0">
                <a:latin typeface="Calibri"/>
                <a:cs typeface="Calibri"/>
              </a:rPr>
              <a:t>of us had </a:t>
            </a:r>
            <a:r>
              <a:rPr sz="2000" spc="-10" dirty="0">
                <a:latin typeface="Calibri"/>
                <a:cs typeface="Calibri"/>
              </a:rPr>
              <a:t>been  permitted </a:t>
            </a:r>
            <a:r>
              <a:rPr sz="2000" spc="-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stay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deck for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fresh </a:t>
            </a:r>
            <a:r>
              <a:rPr sz="2000" spc="-10" dirty="0">
                <a:latin typeface="Calibri"/>
                <a:cs typeface="Calibri"/>
              </a:rPr>
              <a:t>air; </a:t>
            </a:r>
            <a:r>
              <a:rPr sz="2000" spc="-5" dirty="0">
                <a:latin typeface="Calibri"/>
                <a:cs typeface="Calibri"/>
              </a:rPr>
              <a:t>but now that the  </a:t>
            </a:r>
            <a:r>
              <a:rPr sz="2000" spc="-10" dirty="0">
                <a:latin typeface="Calibri"/>
                <a:cs typeface="Calibri"/>
              </a:rPr>
              <a:t>whole ship's </a:t>
            </a:r>
            <a:r>
              <a:rPr sz="2000" spc="-5" dirty="0">
                <a:latin typeface="Calibri"/>
                <a:cs typeface="Calibri"/>
              </a:rPr>
              <a:t>cargo </a:t>
            </a:r>
            <a:r>
              <a:rPr sz="2000" spc="-10" dirty="0">
                <a:latin typeface="Calibri"/>
                <a:cs typeface="Calibri"/>
              </a:rPr>
              <a:t>were </a:t>
            </a:r>
            <a:r>
              <a:rPr sz="2000" spc="-5" dirty="0">
                <a:latin typeface="Calibri"/>
                <a:cs typeface="Calibri"/>
              </a:rPr>
              <a:t>confined </a:t>
            </a:r>
            <a:r>
              <a:rPr sz="2000" spc="-10" dirty="0">
                <a:latin typeface="Calibri"/>
                <a:cs typeface="Calibri"/>
              </a:rPr>
              <a:t>together,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became absolutely  pestilential. The closeness </a:t>
            </a:r>
            <a:r>
              <a:rPr sz="2000" spc="-5" dirty="0">
                <a:latin typeface="Calibri"/>
                <a:cs typeface="Calibri"/>
              </a:rPr>
              <a:t>of the place, and the heat of the </a:t>
            </a:r>
            <a:r>
              <a:rPr sz="2000" spc="-10" dirty="0">
                <a:latin typeface="Calibri"/>
                <a:cs typeface="Calibri"/>
              </a:rPr>
              <a:t>climate,  </a:t>
            </a:r>
            <a:r>
              <a:rPr sz="2000" spc="-5" dirty="0">
                <a:latin typeface="Calibri"/>
                <a:cs typeface="Calibri"/>
              </a:rPr>
              <a:t>added to 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in the ship, </a:t>
            </a:r>
            <a:r>
              <a:rPr sz="2000" spc="-10" dirty="0">
                <a:latin typeface="Calibri"/>
                <a:cs typeface="Calibri"/>
              </a:rPr>
              <a:t>which was </a:t>
            </a:r>
            <a:r>
              <a:rPr sz="2000" spc="-15" dirty="0">
                <a:latin typeface="Calibri"/>
                <a:cs typeface="Calibri"/>
              </a:rPr>
              <a:t>so </a:t>
            </a:r>
            <a:r>
              <a:rPr sz="2000" spc="-10" dirty="0">
                <a:latin typeface="Calibri"/>
                <a:cs typeface="Calibri"/>
              </a:rPr>
              <a:t>crowded </a:t>
            </a:r>
            <a:r>
              <a:rPr sz="2000" spc="-5" dirty="0">
                <a:latin typeface="Calibri"/>
                <a:cs typeface="Calibri"/>
              </a:rPr>
              <a:t>that each  had </a:t>
            </a:r>
            <a:r>
              <a:rPr sz="2000" spc="-10" dirty="0">
                <a:latin typeface="Calibri"/>
                <a:cs typeface="Calibri"/>
              </a:rPr>
              <a:t>scarcely </a:t>
            </a:r>
            <a:r>
              <a:rPr sz="2000" spc="-5" dirty="0">
                <a:latin typeface="Calibri"/>
                <a:cs typeface="Calibri"/>
              </a:rPr>
              <a:t>room to turn </a:t>
            </a:r>
            <a:r>
              <a:rPr sz="2000" spc="-10" dirty="0">
                <a:latin typeface="Calibri"/>
                <a:cs typeface="Calibri"/>
              </a:rPr>
              <a:t>himself, almost suffocated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us…</a:t>
            </a:r>
            <a:endParaRPr sz="2000">
              <a:latin typeface="Calibri"/>
              <a:cs typeface="Calibri"/>
            </a:endParaRPr>
          </a:p>
          <a:p>
            <a:pPr marL="4585970">
              <a:lnSpc>
                <a:spcPct val="100000"/>
              </a:lnSpc>
              <a:spcBef>
                <a:spcPts val="409"/>
              </a:spcBef>
            </a:pPr>
            <a:r>
              <a:rPr sz="2000" spc="-10" dirty="0">
                <a:latin typeface="Calibri"/>
                <a:cs typeface="Calibri"/>
              </a:rPr>
              <a:t>-- Olaudah </a:t>
            </a:r>
            <a:r>
              <a:rPr sz="2000" spc="-5" dirty="0">
                <a:latin typeface="Calibri"/>
                <a:cs typeface="Calibri"/>
              </a:rPr>
              <a:t>Equiano,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1789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709295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5" dirty="0">
                <a:solidFill>
                  <a:srgbClr val="2A2415"/>
                </a:solidFill>
              </a:rPr>
              <a:t>Structure </a:t>
            </a:r>
            <a:r>
              <a:rPr sz="4600" dirty="0">
                <a:solidFill>
                  <a:srgbClr val="2A2415"/>
                </a:solidFill>
              </a:rPr>
              <a:t>of Colonial</a:t>
            </a:r>
            <a:r>
              <a:rPr sz="4600" spc="-90" dirty="0">
                <a:solidFill>
                  <a:srgbClr val="2A2415"/>
                </a:solidFill>
              </a:rPr>
              <a:t> </a:t>
            </a:r>
            <a:r>
              <a:rPr sz="4600" spc="-5" dirty="0">
                <a:solidFill>
                  <a:srgbClr val="2A2415"/>
                </a:solidFill>
              </a:rPr>
              <a:t>Society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97179" y="1180591"/>
            <a:ext cx="3007995" cy="296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40385" indent="-228600">
              <a:lnSpc>
                <a:spcPct val="100000"/>
              </a:lnSpc>
              <a:spcBef>
                <a:spcPts val="105"/>
              </a:spcBef>
              <a:buClr>
                <a:srgbClr val="B74D20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General 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ara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ri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515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400" dirty="0">
                <a:latin typeface="Calibri"/>
                <a:cs typeface="Calibri"/>
              </a:rPr>
              <a:t>Self-Government</a:t>
            </a:r>
            <a:endParaRPr sz="240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505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400" dirty="0">
                <a:latin typeface="Calibri"/>
                <a:cs typeface="Calibri"/>
              </a:rPr>
              <a:t>Religious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Toleration</a:t>
            </a:r>
            <a:endParaRPr sz="240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505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Hereditary</a:t>
            </a:r>
            <a:endParaRPr sz="24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Aristocracy</a:t>
            </a:r>
            <a:endParaRPr sz="2400">
              <a:latin typeface="Calibri"/>
              <a:cs typeface="Calibri"/>
            </a:endParaRPr>
          </a:p>
          <a:p>
            <a:pPr marL="536575" lvl="1" indent="-234315">
              <a:lnSpc>
                <a:spcPct val="100000"/>
              </a:lnSpc>
              <a:spcBef>
                <a:spcPts val="500"/>
              </a:spcBef>
              <a:buClr>
                <a:srgbClr val="A22222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400" spc="-5" dirty="0">
                <a:latin typeface="Calibri"/>
                <a:cs typeface="Calibri"/>
              </a:rPr>
              <a:t>Social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3359" y="1395844"/>
            <a:ext cx="4029455" cy="26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2813685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0" dirty="0">
                <a:solidFill>
                  <a:srgbClr val="2A2415"/>
                </a:solidFill>
              </a:rPr>
              <a:t>The</a:t>
            </a:r>
            <a:r>
              <a:rPr sz="4600" spc="-120" dirty="0">
                <a:solidFill>
                  <a:srgbClr val="2A2415"/>
                </a:solidFill>
              </a:rPr>
              <a:t> </a:t>
            </a:r>
            <a:r>
              <a:rPr sz="4600" spc="0" dirty="0">
                <a:solidFill>
                  <a:srgbClr val="2A2415"/>
                </a:solidFill>
              </a:rPr>
              <a:t>Family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97179" y="1128775"/>
            <a:ext cx="3381375" cy="3273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ts val="2335"/>
              </a:lnSpc>
              <a:spcBef>
                <a:spcPts val="110"/>
              </a:spcBef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More than </a:t>
            </a:r>
            <a:r>
              <a:rPr sz="2150" spc="0" dirty="0">
                <a:latin typeface="Calibri"/>
                <a:cs typeface="Calibri"/>
              </a:rPr>
              <a:t>90%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colonists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325"/>
              </a:lnSpc>
            </a:pPr>
            <a:r>
              <a:rPr sz="2150" dirty="0">
                <a:latin typeface="Calibri"/>
                <a:cs typeface="Calibri"/>
              </a:rPr>
              <a:t>lived </a:t>
            </a:r>
            <a:r>
              <a:rPr sz="2150" spc="-5" dirty="0">
                <a:latin typeface="Calibri"/>
                <a:cs typeface="Calibri"/>
              </a:rPr>
              <a:t>on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farms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15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5" dirty="0">
                <a:latin typeface="Calibri"/>
                <a:cs typeface="Calibri"/>
              </a:rPr>
              <a:t>High </a:t>
            </a:r>
            <a:r>
              <a:rPr sz="1850" spc="0" dirty="0">
                <a:latin typeface="Calibri"/>
                <a:cs typeface="Calibri"/>
              </a:rPr>
              <a:t>standard of</a:t>
            </a:r>
            <a:r>
              <a:rPr sz="1850" spc="-160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living</a:t>
            </a: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ts val="2520"/>
              </a:lnSpc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spc="0" dirty="0">
                <a:latin typeface="Calibri"/>
                <a:cs typeface="Calibri"/>
              </a:rPr>
              <a:t>Men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00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English common law</a:t>
            </a:r>
            <a:r>
              <a:rPr sz="1850" spc="-150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gave</a:t>
            </a:r>
            <a:endParaRPr sz="1850">
              <a:latin typeface="Calibri"/>
              <a:cs typeface="Calibri"/>
            </a:endParaRPr>
          </a:p>
          <a:p>
            <a:pPr marL="536575">
              <a:lnSpc>
                <a:spcPts val="1975"/>
              </a:lnSpc>
            </a:pPr>
            <a:r>
              <a:rPr sz="1850" spc="0" dirty="0">
                <a:latin typeface="Calibri"/>
                <a:cs typeface="Calibri"/>
              </a:rPr>
              <a:t>most power </a:t>
            </a:r>
            <a:r>
              <a:rPr sz="1850" spc="5" dirty="0">
                <a:latin typeface="Calibri"/>
                <a:cs typeface="Calibri"/>
              </a:rPr>
              <a:t>to</a:t>
            </a:r>
            <a:r>
              <a:rPr sz="1850" spc="-15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men</a:t>
            </a:r>
            <a:endParaRPr sz="1850">
              <a:latin typeface="Calibri"/>
              <a:cs typeface="Calibri"/>
            </a:endParaRPr>
          </a:p>
          <a:p>
            <a:pPr marL="902335" lvl="2" indent="-231775">
              <a:lnSpc>
                <a:spcPts val="1770"/>
              </a:lnSpc>
              <a:buClr>
                <a:srgbClr val="4576A2"/>
              </a:buClr>
              <a:buSzPct val="96774"/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550" dirty="0">
                <a:latin typeface="Calibri"/>
                <a:cs typeface="Calibri"/>
              </a:rPr>
              <a:t>Landowning,</a:t>
            </a:r>
            <a:r>
              <a:rPr sz="1550" spc="-9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politics</a:t>
            </a: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ts val="2505"/>
              </a:lnSpc>
              <a:buClr>
                <a:srgbClr val="B74D20"/>
              </a:buClr>
              <a:buSzPct val="97674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50" spc="0" dirty="0">
                <a:latin typeface="Calibri"/>
                <a:cs typeface="Calibri"/>
              </a:rPr>
              <a:t>Women</a:t>
            </a:r>
            <a:endParaRPr sz="2150">
              <a:latin typeface="Calibri"/>
              <a:cs typeface="Calibri"/>
            </a:endParaRPr>
          </a:p>
          <a:p>
            <a:pPr marL="536575" lvl="1" indent="-234315">
              <a:lnSpc>
                <a:spcPts val="219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Avg </a:t>
            </a:r>
            <a:r>
              <a:rPr sz="1850" spc="5" dirty="0">
                <a:latin typeface="Calibri"/>
                <a:cs typeface="Calibri"/>
              </a:rPr>
              <a:t># </a:t>
            </a:r>
            <a:r>
              <a:rPr sz="1850" spc="0" dirty="0">
                <a:latin typeface="Calibri"/>
                <a:cs typeface="Calibri"/>
              </a:rPr>
              <a:t>of children </a:t>
            </a:r>
            <a:r>
              <a:rPr sz="1850" spc="5" dirty="0">
                <a:latin typeface="Calibri"/>
                <a:cs typeface="Calibri"/>
              </a:rPr>
              <a:t>=</a:t>
            </a:r>
            <a:r>
              <a:rPr sz="1850" spc="-15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8</a:t>
            </a:r>
            <a:endParaRPr sz="1850">
              <a:latin typeface="Calibri"/>
              <a:cs typeface="Calibri"/>
            </a:endParaRPr>
          </a:p>
          <a:p>
            <a:pPr marL="536575" lvl="1" indent="-234315">
              <a:lnSpc>
                <a:spcPts val="1980"/>
              </a:lnSpc>
              <a:buClr>
                <a:srgbClr val="A22222"/>
              </a:buClr>
              <a:buSzPct val="97297"/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850" spc="0" dirty="0">
                <a:latin typeface="Calibri"/>
                <a:cs typeface="Calibri"/>
              </a:rPr>
              <a:t>Household work,</a:t>
            </a:r>
            <a:r>
              <a:rPr sz="1850" spc="-120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education</a:t>
            </a:r>
            <a:endParaRPr sz="1850">
              <a:latin typeface="Calibri"/>
              <a:cs typeface="Calibri"/>
            </a:endParaRPr>
          </a:p>
          <a:p>
            <a:pPr marL="536575">
              <a:lnSpc>
                <a:spcPts val="1975"/>
              </a:lnSpc>
            </a:pPr>
            <a:r>
              <a:rPr sz="1850" spc="0" dirty="0">
                <a:latin typeface="Calibri"/>
                <a:cs typeface="Calibri"/>
              </a:rPr>
              <a:t>of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0" dirty="0">
                <a:latin typeface="Calibri"/>
                <a:cs typeface="Calibri"/>
              </a:rPr>
              <a:t>children</a:t>
            </a:r>
            <a:endParaRPr sz="1850">
              <a:latin typeface="Calibri"/>
              <a:cs typeface="Calibri"/>
            </a:endParaRPr>
          </a:p>
          <a:p>
            <a:pPr marL="902335" lvl="2" indent="-231775">
              <a:lnSpc>
                <a:spcPts val="1835"/>
              </a:lnSpc>
              <a:buClr>
                <a:srgbClr val="4576A2"/>
              </a:buClr>
              <a:buSzPct val="96774"/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sz="1550" dirty="0">
                <a:latin typeface="Calibri"/>
                <a:cs typeface="Calibri"/>
              </a:rPr>
              <a:t>Origins of </a:t>
            </a:r>
            <a:r>
              <a:rPr sz="1550" spc="-5" dirty="0">
                <a:latin typeface="Calibri"/>
                <a:cs typeface="Calibri"/>
              </a:rPr>
              <a:t>“cult </a:t>
            </a:r>
            <a:r>
              <a:rPr sz="1550" dirty="0">
                <a:latin typeface="Calibri"/>
                <a:cs typeface="Calibri"/>
              </a:rPr>
              <a:t>of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domesticity”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1359" y="512063"/>
            <a:ext cx="3327399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50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1793</Words>
  <Application>Microsoft Office PowerPoint</Application>
  <PresentationFormat>Custom</PresentationFormat>
  <Paragraphs>254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Office Theme</vt:lpstr>
      <vt:lpstr>Colonial  Society in  the 18th  Century</vt:lpstr>
      <vt:lpstr>What is an American?</vt:lpstr>
      <vt:lpstr>Essential Question</vt:lpstr>
      <vt:lpstr>Population Growth</vt:lpstr>
      <vt:lpstr>European Immigrants</vt:lpstr>
      <vt:lpstr>Africans</vt:lpstr>
      <vt:lpstr>The Interesting Narrative of The Life of Olaudah  Equiano, or Gustavus Vassa, the African</vt:lpstr>
      <vt:lpstr>Structure of Colonial Society</vt:lpstr>
      <vt:lpstr>The Family</vt:lpstr>
      <vt:lpstr>The Economy</vt:lpstr>
      <vt:lpstr>The Economy</vt:lpstr>
      <vt:lpstr>Religion</vt:lpstr>
      <vt:lpstr>PowerPoint Presentation</vt:lpstr>
      <vt:lpstr>PowerPoint Presentation</vt:lpstr>
      <vt:lpstr>The Great Awakening</vt:lpstr>
      <vt:lpstr>Primary Source</vt:lpstr>
      <vt:lpstr>A Divine and Supernatural Light</vt:lpstr>
      <vt:lpstr>Cultural Life</vt:lpstr>
      <vt:lpstr>M/C Question</vt:lpstr>
      <vt:lpstr>Cultural Life</vt:lpstr>
      <vt:lpstr>Cultural Life</vt:lpstr>
      <vt:lpstr>Cultural Life</vt:lpstr>
      <vt:lpstr>Elementary Education</vt:lpstr>
      <vt:lpstr>Higher Education</vt:lpstr>
      <vt:lpstr>Colonial Folkways</vt:lpstr>
      <vt:lpstr>M/C Question</vt:lpstr>
      <vt:lpstr>Second Treatise of Government</vt:lpstr>
      <vt:lpstr>Politics</vt:lpstr>
      <vt:lpstr>M/C Question</vt:lpstr>
      <vt:lpstr>Analysis: Historical Perspectives</vt:lpstr>
      <vt:lpstr>End of Session 2</vt:lpstr>
      <vt:lpstr>Tension &amp; Conflict</vt:lpstr>
      <vt:lpstr>Writing/Discussion Assessment</vt:lpstr>
      <vt:lpstr>Writing/Discussion Assessment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Society in the 18th Century</dc:title>
  <dc:creator>Stacy Ray</dc:creator>
  <cp:lastModifiedBy>Jessica Parfitt</cp:lastModifiedBy>
  <cp:revision>3</cp:revision>
  <dcterms:created xsi:type="dcterms:W3CDTF">2017-08-19T17:41:11Z</dcterms:created>
  <dcterms:modified xsi:type="dcterms:W3CDTF">2018-12-18T19:31:55Z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2017-08-19T00:00:00Z</vt:filetime>
  </property>
</Properties>
</file>