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2" r:id="rId19"/>
    <p:sldId id="273" r:id="rId20"/>
    <p:sldId id="274" r:id="rId21"/>
    <p:sldId id="275" r:id="rId22"/>
    <p:sldId id="276" r:id="rId23"/>
  </p:sldIdLst>
  <p:sldSz cx="9144000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885D1D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885D1D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5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749040" y="1243583"/>
            <a:ext cx="1645919" cy="128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075688" y="0"/>
            <a:ext cx="5007864" cy="10332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885D1D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86956" y="238663"/>
            <a:ext cx="4787744" cy="564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506858" y="969794"/>
            <a:ext cx="4162438" cy="450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567426" y="1676980"/>
            <a:ext cx="4009279" cy="2348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031099" y="2024103"/>
            <a:ext cx="577315" cy="182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640699" y="2025293"/>
            <a:ext cx="496150" cy="182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50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59583" y="-78790"/>
            <a:ext cx="4624832" cy="1246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885D1D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14066" y="1151381"/>
            <a:ext cx="5835015" cy="3411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hyperlink" Target="http://www.history.com/topics/french-and-indian-war/videos/what-was-the-french-and-indian-war?m=528e394da93ae&amp;s=undefined&amp;f=1&amp;free=fals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constitutioncenter.org/2013/06/join-or-die-americas-first-political-cartoon/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B334A4D-A973-4A46-94D2-4193B0186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4798"/>
            <a:ext cx="9144000" cy="2995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563695-479B-4ED3-A37C-FBBA26CFB143}"/>
              </a:ext>
            </a:extLst>
          </p:cNvPr>
          <p:cNvSpPr txBox="1"/>
          <p:nvPr/>
        </p:nvSpPr>
        <p:spPr>
          <a:xfrm>
            <a:off x="228600" y="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Imperial Wars and Colonial Protest</a:t>
            </a:r>
          </a:p>
          <a:p>
            <a:pPr algn="ctr"/>
            <a:r>
              <a:rPr lang="en-US" sz="4000" b="1" dirty="0"/>
              <a:t>America on the Verge of Revolution</a:t>
            </a:r>
          </a:p>
          <a:p>
            <a:pPr algn="ctr"/>
            <a:r>
              <a:rPr lang="en-US" sz="4000" b="1" dirty="0"/>
              <a:t>1754 - 1774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4066" y="663320"/>
            <a:ext cx="52171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Calisto MT"/>
                <a:cs typeface="Calisto MT"/>
              </a:rPr>
              <a:t>“Englishman, although </a:t>
            </a:r>
            <a:r>
              <a:rPr sz="1600" spc="-15" dirty="0">
                <a:latin typeface="Calisto MT"/>
                <a:cs typeface="Calisto MT"/>
              </a:rPr>
              <a:t>you </a:t>
            </a:r>
            <a:r>
              <a:rPr sz="1600" spc="-25" dirty="0">
                <a:latin typeface="Calisto MT"/>
                <a:cs typeface="Calisto MT"/>
              </a:rPr>
              <a:t>have </a:t>
            </a:r>
            <a:r>
              <a:rPr sz="1600" dirty="0">
                <a:latin typeface="Calisto MT"/>
                <a:cs typeface="Calisto MT"/>
              </a:rPr>
              <a:t>conquered the French,</a:t>
            </a:r>
            <a:r>
              <a:rPr sz="1600" spc="-100" dirty="0">
                <a:latin typeface="Calisto MT"/>
                <a:cs typeface="Calisto MT"/>
              </a:rPr>
              <a:t> </a:t>
            </a:r>
            <a:r>
              <a:rPr sz="1600" spc="-10" dirty="0">
                <a:latin typeface="Calisto MT"/>
                <a:cs typeface="Calisto MT"/>
              </a:rPr>
              <a:t>you</a:t>
            </a:r>
            <a:endParaRPr sz="1600">
              <a:latin typeface="Calisto MT"/>
              <a:cs typeface="Calisto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4066" y="906856"/>
            <a:ext cx="450342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25" dirty="0">
                <a:solidFill>
                  <a:srgbClr val="000000"/>
                </a:solidFill>
              </a:rPr>
              <a:t>have </a:t>
            </a:r>
            <a:r>
              <a:rPr sz="1600" dirty="0">
                <a:solidFill>
                  <a:srgbClr val="000000"/>
                </a:solidFill>
              </a:rPr>
              <a:t>not </a:t>
            </a:r>
            <a:r>
              <a:rPr sz="1600" spc="-10" dirty="0">
                <a:solidFill>
                  <a:srgbClr val="000000"/>
                </a:solidFill>
              </a:rPr>
              <a:t>yet </a:t>
            </a:r>
            <a:r>
              <a:rPr sz="1600" dirty="0">
                <a:solidFill>
                  <a:srgbClr val="000000"/>
                </a:solidFill>
              </a:rPr>
              <a:t>conquered us! </a:t>
            </a:r>
            <a:r>
              <a:rPr sz="1600" spc="-65" dirty="0">
                <a:solidFill>
                  <a:srgbClr val="000000"/>
                </a:solidFill>
              </a:rPr>
              <a:t>We </a:t>
            </a:r>
            <a:r>
              <a:rPr sz="1600" dirty="0">
                <a:solidFill>
                  <a:srgbClr val="000000"/>
                </a:solidFill>
              </a:rPr>
              <a:t>are not </a:t>
            </a:r>
            <a:r>
              <a:rPr sz="1600" spc="-5" dirty="0">
                <a:solidFill>
                  <a:srgbClr val="000000"/>
                </a:solidFill>
              </a:rPr>
              <a:t>your</a:t>
            </a:r>
            <a:r>
              <a:rPr sz="1600" spc="-30" dirty="0">
                <a:solidFill>
                  <a:srgbClr val="000000"/>
                </a:solidFill>
              </a:rPr>
              <a:t> </a:t>
            </a:r>
            <a:r>
              <a:rPr sz="1600" spc="-15" dirty="0">
                <a:solidFill>
                  <a:srgbClr val="000000"/>
                </a:solidFill>
              </a:rPr>
              <a:t>slaves…</a:t>
            </a:r>
            <a:endParaRPr sz="1600"/>
          </a:p>
        </p:txBody>
      </p:sp>
      <p:sp>
        <p:nvSpPr>
          <p:cNvPr id="4" name="object 4"/>
          <p:cNvSpPr txBox="1"/>
          <p:nvPr/>
        </p:nvSpPr>
        <p:spPr>
          <a:xfrm>
            <a:off x="2814066" y="1303781"/>
            <a:ext cx="5530850" cy="3503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81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Calisto MT"/>
                <a:cs typeface="Calisto MT"/>
              </a:rPr>
              <a:t>Englishman…the King </a:t>
            </a:r>
            <a:r>
              <a:rPr sz="1600" spc="-5" dirty="0">
                <a:latin typeface="Calisto MT"/>
                <a:cs typeface="Calisto MT"/>
              </a:rPr>
              <a:t>of France employed </a:t>
            </a:r>
            <a:r>
              <a:rPr sz="1600" dirty="0">
                <a:latin typeface="Calisto MT"/>
                <a:cs typeface="Calisto MT"/>
              </a:rPr>
              <a:t>our </a:t>
            </a:r>
            <a:r>
              <a:rPr sz="1600" spc="-5" dirty="0">
                <a:latin typeface="Calisto MT"/>
                <a:cs typeface="Calisto MT"/>
              </a:rPr>
              <a:t>young </a:t>
            </a:r>
            <a:r>
              <a:rPr sz="1600" dirty="0">
                <a:latin typeface="Calisto MT"/>
                <a:cs typeface="Calisto MT"/>
              </a:rPr>
              <a:t>men to  make </a:t>
            </a:r>
            <a:r>
              <a:rPr sz="1600" spc="-10" dirty="0">
                <a:latin typeface="Calisto MT"/>
                <a:cs typeface="Calisto MT"/>
              </a:rPr>
              <a:t>war </a:t>
            </a:r>
            <a:r>
              <a:rPr sz="1600" dirty="0">
                <a:latin typeface="Calisto MT"/>
                <a:cs typeface="Calisto MT"/>
              </a:rPr>
              <a:t>upon </a:t>
            </a:r>
            <a:r>
              <a:rPr sz="1600" spc="-10" dirty="0">
                <a:latin typeface="Calisto MT"/>
                <a:cs typeface="Calisto MT"/>
              </a:rPr>
              <a:t>your </a:t>
            </a:r>
            <a:r>
              <a:rPr sz="1600" dirty="0">
                <a:latin typeface="Calisto MT"/>
                <a:cs typeface="Calisto MT"/>
              </a:rPr>
              <a:t>nation. </a:t>
            </a:r>
            <a:r>
              <a:rPr sz="1600" spc="-5" dirty="0">
                <a:latin typeface="Calisto MT"/>
                <a:cs typeface="Calisto MT"/>
              </a:rPr>
              <a:t>In </a:t>
            </a:r>
            <a:r>
              <a:rPr sz="1600" dirty="0">
                <a:latin typeface="Calisto MT"/>
                <a:cs typeface="Calisto MT"/>
              </a:rPr>
              <a:t>this </a:t>
            </a:r>
            <a:r>
              <a:rPr sz="1600" spc="-5" dirty="0">
                <a:latin typeface="Calisto MT"/>
                <a:cs typeface="Calisto MT"/>
              </a:rPr>
              <a:t>warfare </a:t>
            </a:r>
            <a:r>
              <a:rPr sz="1600" dirty="0">
                <a:latin typeface="Calisto MT"/>
                <a:cs typeface="Calisto MT"/>
              </a:rPr>
              <a:t>many </a:t>
            </a:r>
            <a:r>
              <a:rPr sz="1600" spc="-5" dirty="0">
                <a:latin typeface="Calisto MT"/>
                <a:cs typeface="Calisto MT"/>
              </a:rPr>
              <a:t>of </a:t>
            </a:r>
            <a:r>
              <a:rPr sz="1600" dirty="0">
                <a:latin typeface="Calisto MT"/>
                <a:cs typeface="Calisto MT"/>
              </a:rPr>
              <a:t>them </a:t>
            </a:r>
            <a:r>
              <a:rPr sz="1600" spc="-25" dirty="0">
                <a:latin typeface="Calisto MT"/>
                <a:cs typeface="Calisto MT"/>
              </a:rPr>
              <a:t>have  </a:t>
            </a:r>
            <a:r>
              <a:rPr sz="1600" spc="0" dirty="0">
                <a:latin typeface="Calisto MT"/>
                <a:cs typeface="Calisto MT"/>
              </a:rPr>
              <a:t>been </a:t>
            </a:r>
            <a:r>
              <a:rPr sz="1600" dirty="0">
                <a:latin typeface="Calisto MT"/>
                <a:cs typeface="Calisto MT"/>
              </a:rPr>
              <a:t>killed, and it is our </a:t>
            </a:r>
            <a:r>
              <a:rPr sz="1600" spc="-5" dirty="0">
                <a:latin typeface="Calisto MT"/>
                <a:cs typeface="Calisto MT"/>
              </a:rPr>
              <a:t>custom </a:t>
            </a:r>
            <a:r>
              <a:rPr sz="1600" dirty="0">
                <a:latin typeface="Calisto MT"/>
                <a:cs typeface="Calisto MT"/>
              </a:rPr>
              <a:t>to retaliate until such </a:t>
            </a:r>
            <a:r>
              <a:rPr sz="1600" spc="0" dirty="0">
                <a:latin typeface="Calisto MT"/>
                <a:cs typeface="Calisto MT"/>
              </a:rPr>
              <a:t>time </a:t>
            </a:r>
            <a:r>
              <a:rPr sz="1600" spc="-5" dirty="0">
                <a:latin typeface="Calisto MT"/>
                <a:cs typeface="Calisto MT"/>
              </a:rPr>
              <a:t>as  </a:t>
            </a:r>
            <a:r>
              <a:rPr sz="1600" dirty="0">
                <a:latin typeface="Calisto MT"/>
                <a:cs typeface="Calisto MT"/>
              </a:rPr>
              <a:t>the spirits </a:t>
            </a:r>
            <a:r>
              <a:rPr sz="1600" spc="-5" dirty="0">
                <a:latin typeface="Calisto MT"/>
                <a:cs typeface="Calisto MT"/>
              </a:rPr>
              <a:t>of </a:t>
            </a:r>
            <a:r>
              <a:rPr sz="1600" dirty="0">
                <a:latin typeface="Calisto MT"/>
                <a:cs typeface="Calisto MT"/>
              </a:rPr>
              <a:t>the slain are satisfied. But the spirits </a:t>
            </a:r>
            <a:r>
              <a:rPr sz="1600" spc="-5" dirty="0">
                <a:latin typeface="Calisto MT"/>
                <a:cs typeface="Calisto MT"/>
              </a:rPr>
              <a:t>of </a:t>
            </a:r>
            <a:r>
              <a:rPr sz="1600" dirty="0">
                <a:latin typeface="Calisto MT"/>
                <a:cs typeface="Calisto MT"/>
              </a:rPr>
              <a:t>the slain  are to be satisfied in either </a:t>
            </a:r>
            <a:r>
              <a:rPr sz="1600" spc="-5" dirty="0">
                <a:latin typeface="Calisto MT"/>
                <a:cs typeface="Calisto MT"/>
              </a:rPr>
              <a:t>of </a:t>
            </a:r>
            <a:r>
              <a:rPr sz="1600" spc="-10" dirty="0">
                <a:latin typeface="Calisto MT"/>
                <a:cs typeface="Calisto MT"/>
              </a:rPr>
              <a:t>two </a:t>
            </a:r>
            <a:r>
              <a:rPr sz="1600" spc="-15" dirty="0">
                <a:latin typeface="Calisto MT"/>
                <a:cs typeface="Calisto MT"/>
              </a:rPr>
              <a:t>ways; </a:t>
            </a:r>
            <a:r>
              <a:rPr sz="1600" dirty="0">
                <a:latin typeface="Calisto MT"/>
                <a:cs typeface="Calisto MT"/>
              </a:rPr>
              <a:t>the first is by the  spilling </a:t>
            </a:r>
            <a:r>
              <a:rPr sz="1600" spc="-5" dirty="0">
                <a:latin typeface="Calisto MT"/>
                <a:cs typeface="Calisto MT"/>
              </a:rPr>
              <a:t>of </a:t>
            </a:r>
            <a:r>
              <a:rPr sz="1600" dirty="0">
                <a:latin typeface="Calisto MT"/>
                <a:cs typeface="Calisto MT"/>
              </a:rPr>
              <a:t>the </a:t>
            </a:r>
            <a:r>
              <a:rPr sz="1600" spc="-5" dirty="0">
                <a:latin typeface="Calisto MT"/>
                <a:cs typeface="Calisto MT"/>
              </a:rPr>
              <a:t>blood of </a:t>
            </a:r>
            <a:r>
              <a:rPr sz="1600" dirty="0">
                <a:latin typeface="Calisto MT"/>
                <a:cs typeface="Calisto MT"/>
              </a:rPr>
              <a:t>the nation by </a:t>
            </a:r>
            <a:r>
              <a:rPr sz="1600" spc="0" dirty="0">
                <a:latin typeface="Calisto MT"/>
                <a:cs typeface="Calisto MT"/>
              </a:rPr>
              <a:t>which </a:t>
            </a:r>
            <a:r>
              <a:rPr sz="1600" dirty="0">
                <a:latin typeface="Calisto MT"/>
                <a:cs typeface="Calisto MT"/>
              </a:rPr>
              <a:t>they </a:t>
            </a:r>
            <a:r>
              <a:rPr sz="1600" spc="-5" dirty="0">
                <a:latin typeface="Calisto MT"/>
                <a:cs typeface="Calisto MT"/>
              </a:rPr>
              <a:t>fell; </a:t>
            </a:r>
            <a:r>
              <a:rPr sz="1600" dirty="0">
                <a:latin typeface="Calisto MT"/>
                <a:cs typeface="Calisto MT"/>
              </a:rPr>
              <a:t>the </a:t>
            </a:r>
            <a:r>
              <a:rPr sz="1600" spc="-5" dirty="0">
                <a:latin typeface="Calisto MT"/>
                <a:cs typeface="Calisto MT"/>
              </a:rPr>
              <a:t>other  </a:t>
            </a:r>
            <a:r>
              <a:rPr sz="1600" dirty="0">
                <a:latin typeface="Calisto MT"/>
                <a:cs typeface="Calisto MT"/>
              </a:rPr>
              <a:t>by </a:t>
            </a:r>
            <a:r>
              <a:rPr sz="1600" spc="-10" dirty="0">
                <a:latin typeface="Calisto MT"/>
                <a:cs typeface="Calisto MT"/>
              </a:rPr>
              <a:t>covering </a:t>
            </a:r>
            <a:r>
              <a:rPr sz="1600" dirty="0">
                <a:latin typeface="Calisto MT"/>
                <a:cs typeface="Calisto MT"/>
              </a:rPr>
              <a:t>the bodies </a:t>
            </a:r>
            <a:r>
              <a:rPr sz="1600" spc="-5" dirty="0">
                <a:latin typeface="Calisto MT"/>
                <a:cs typeface="Calisto MT"/>
              </a:rPr>
              <a:t>of </a:t>
            </a:r>
            <a:r>
              <a:rPr sz="1600" dirty="0">
                <a:latin typeface="Calisto MT"/>
                <a:cs typeface="Calisto MT"/>
              </a:rPr>
              <a:t>the </a:t>
            </a:r>
            <a:r>
              <a:rPr sz="1600" spc="-5" dirty="0">
                <a:latin typeface="Calisto MT"/>
                <a:cs typeface="Calisto MT"/>
              </a:rPr>
              <a:t>dead, </a:t>
            </a:r>
            <a:r>
              <a:rPr sz="1600" dirty="0">
                <a:latin typeface="Calisto MT"/>
                <a:cs typeface="Calisto MT"/>
              </a:rPr>
              <a:t>and thus </a:t>
            </a:r>
            <a:r>
              <a:rPr sz="1600" spc="-5" dirty="0">
                <a:latin typeface="Calisto MT"/>
                <a:cs typeface="Calisto MT"/>
              </a:rPr>
              <a:t>allaying </a:t>
            </a:r>
            <a:r>
              <a:rPr sz="1600" dirty="0">
                <a:latin typeface="Calisto MT"/>
                <a:cs typeface="Calisto MT"/>
              </a:rPr>
              <a:t>the  resentment </a:t>
            </a:r>
            <a:r>
              <a:rPr sz="1600" spc="-5" dirty="0">
                <a:latin typeface="Calisto MT"/>
                <a:cs typeface="Calisto MT"/>
              </a:rPr>
              <a:t>of  </a:t>
            </a:r>
            <a:r>
              <a:rPr sz="1600" dirty="0">
                <a:latin typeface="Calisto MT"/>
                <a:cs typeface="Calisto MT"/>
              </a:rPr>
              <a:t>their </a:t>
            </a:r>
            <a:r>
              <a:rPr sz="1600" spc="-5" dirty="0">
                <a:latin typeface="Calisto MT"/>
                <a:cs typeface="Calisto MT"/>
              </a:rPr>
              <a:t>relations. </a:t>
            </a:r>
            <a:r>
              <a:rPr sz="1600" dirty="0">
                <a:latin typeface="Calisto MT"/>
                <a:cs typeface="Calisto MT"/>
              </a:rPr>
              <a:t>This is </a:t>
            </a:r>
            <a:r>
              <a:rPr sz="1600" spc="-5" dirty="0">
                <a:latin typeface="Calisto MT"/>
                <a:cs typeface="Calisto MT"/>
              </a:rPr>
              <a:t>done </a:t>
            </a:r>
            <a:r>
              <a:rPr sz="1600" dirty="0">
                <a:latin typeface="Calisto MT"/>
                <a:cs typeface="Calisto MT"/>
              </a:rPr>
              <a:t>by making</a:t>
            </a:r>
            <a:r>
              <a:rPr sz="1600" spc="-275" dirty="0">
                <a:latin typeface="Calisto MT"/>
                <a:cs typeface="Calisto MT"/>
              </a:rPr>
              <a:t> </a:t>
            </a:r>
            <a:r>
              <a:rPr sz="1600" spc="-5" dirty="0">
                <a:latin typeface="Calisto MT"/>
                <a:cs typeface="Calisto MT"/>
              </a:rPr>
              <a:t>presents.</a:t>
            </a:r>
            <a:endParaRPr sz="160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dirty="0">
                <a:latin typeface="Calisto MT"/>
                <a:cs typeface="Calisto MT"/>
              </a:rPr>
              <a:t>Englishman, </a:t>
            </a:r>
            <a:r>
              <a:rPr sz="1600" spc="-10" dirty="0">
                <a:latin typeface="Calisto MT"/>
                <a:cs typeface="Calisto MT"/>
              </a:rPr>
              <a:t>your </a:t>
            </a:r>
            <a:r>
              <a:rPr sz="1600" dirty="0">
                <a:latin typeface="Calisto MT"/>
                <a:cs typeface="Calisto MT"/>
              </a:rPr>
              <a:t>king has </a:t>
            </a:r>
            <a:r>
              <a:rPr sz="1600" spc="-10" dirty="0">
                <a:latin typeface="Calisto MT"/>
                <a:cs typeface="Calisto MT"/>
              </a:rPr>
              <a:t>never </a:t>
            </a:r>
            <a:r>
              <a:rPr sz="1600" dirty="0">
                <a:latin typeface="Calisto MT"/>
                <a:cs typeface="Calisto MT"/>
              </a:rPr>
              <a:t>sent us</a:t>
            </a:r>
            <a:r>
              <a:rPr sz="1600" spc="-6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any</a:t>
            </a:r>
            <a:endParaRPr sz="1600">
              <a:latin typeface="Calisto MT"/>
              <a:cs typeface="Calisto MT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Calisto MT"/>
                <a:cs typeface="Calisto MT"/>
              </a:rPr>
              <a:t>presents,…wherefore </a:t>
            </a:r>
            <a:r>
              <a:rPr sz="1600" spc="0" dirty="0">
                <a:latin typeface="Calisto MT"/>
                <a:cs typeface="Calisto MT"/>
              </a:rPr>
              <a:t>he </a:t>
            </a:r>
            <a:r>
              <a:rPr sz="1600" dirty="0">
                <a:latin typeface="Calisto MT"/>
                <a:cs typeface="Calisto MT"/>
              </a:rPr>
              <a:t>and </a:t>
            </a:r>
            <a:r>
              <a:rPr sz="1600" spc="-10" dirty="0">
                <a:latin typeface="Calisto MT"/>
                <a:cs typeface="Calisto MT"/>
              </a:rPr>
              <a:t>we </a:t>
            </a:r>
            <a:r>
              <a:rPr sz="1600" dirty="0">
                <a:latin typeface="Calisto MT"/>
                <a:cs typeface="Calisto MT"/>
              </a:rPr>
              <a:t>are still at </a:t>
            </a:r>
            <a:r>
              <a:rPr sz="1600" spc="-5" dirty="0">
                <a:latin typeface="Calisto MT"/>
                <a:cs typeface="Calisto MT"/>
              </a:rPr>
              <a:t>war; </a:t>
            </a:r>
            <a:r>
              <a:rPr sz="1600" dirty="0">
                <a:latin typeface="Calisto MT"/>
                <a:cs typeface="Calisto MT"/>
              </a:rPr>
              <a:t>and until </a:t>
            </a:r>
            <a:r>
              <a:rPr sz="1600" spc="0" dirty="0">
                <a:latin typeface="Calisto MT"/>
                <a:cs typeface="Calisto MT"/>
              </a:rPr>
              <a:t>he  </a:t>
            </a:r>
            <a:r>
              <a:rPr sz="1600" spc="-5" dirty="0">
                <a:latin typeface="Calisto MT"/>
                <a:cs typeface="Calisto MT"/>
              </a:rPr>
              <a:t>does </a:t>
            </a:r>
            <a:r>
              <a:rPr sz="1600" dirty="0">
                <a:latin typeface="Calisto MT"/>
                <a:cs typeface="Calisto MT"/>
              </a:rPr>
              <a:t>these things </a:t>
            </a:r>
            <a:r>
              <a:rPr sz="1600" spc="-10" dirty="0">
                <a:latin typeface="Calisto MT"/>
                <a:cs typeface="Calisto MT"/>
              </a:rPr>
              <a:t>we </a:t>
            </a:r>
            <a:r>
              <a:rPr sz="1600" dirty="0">
                <a:latin typeface="Calisto MT"/>
                <a:cs typeface="Calisto MT"/>
              </a:rPr>
              <a:t>must consider that </a:t>
            </a:r>
            <a:r>
              <a:rPr sz="1600" spc="-10" dirty="0">
                <a:latin typeface="Calisto MT"/>
                <a:cs typeface="Calisto MT"/>
              </a:rPr>
              <a:t>we </a:t>
            </a:r>
            <a:r>
              <a:rPr sz="1600" spc="-25" dirty="0">
                <a:latin typeface="Calisto MT"/>
                <a:cs typeface="Calisto MT"/>
              </a:rPr>
              <a:t>have </a:t>
            </a:r>
            <a:r>
              <a:rPr sz="1600" dirty="0">
                <a:latin typeface="Calisto MT"/>
                <a:cs typeface="Calisto MT"/>
              </a:rPr>
              <a:t>no other </a:t>
            </a:r>
            <a:r>
              <a:rPr sz="1600" spc="-15" dirty="0">
                <a:latin typeface="Calisto MT"/>
                <a:cs typeface="Calisto MT"/>
              </a:rPr>
              <a:t>father,  </a:t>
            </a:r>
            <a:r>
              <a:rPr sz="1600" dirty="0">
                <a:latin typeface="Calisto MT"/>
                <a:cs typeface="Calisto MT"/>
              </a:rPr>
              <a:t>nor friend among the white </a:t>
            </a:r>
            <a:r>
              <a:rPr sz="1600" spc="0" dirty="0">
                <a:latin typeface="Calisto MT"/>
                <a:cs typeface="Calisto MT"/>
              </a:rPr>
              <a:t>men </a:t>
            </a:r>
            <a:r>
              <a:rPr sz="1600" dirty="0">
                <a:latin typeface="Calisto MT"/>
                <a:cs typeface="Calisto MT"/>
              </a:rPr>
              <a:t>than the </a:t>
            </a:r>
            <a:r>
              <a:rPr sz="1600" spc="0" dirty="0">
                <a:latin typeface="Calisto MT"/>
                <a:cs typeface="Calisto MT"/>
              </a:rPr>
              <a:t>King </a:t>
            </a:r>
            <a:r>
              <a:rPr sz="1600" spc="-5" dirty="0">
                <a:latin typeface="Calisto MT"/>
                <a:cs typeface="Calisto MT"/>
              </a:rPr>
              <a:t>of</a:t>
            </a:r>
            <a:r>
              <a:rPr sz="1600" spc="7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France…”</a:t>
            </a:r>
            <a:endParaRPr sz="1600">
              <a:latin typeface="Calisto MT"/>
              <a:cs typeface="Calisto MT"/>
            </a:endParaRPr>
          </a:p>
          <a:p>
            <a:pPr marL="2366010">
              <a:lnSpc>
                <a:spcPct val="100000"/>
              </a:lnSpc>
              <a:spcBef>
                <a:spcPts val="1200"/>
              </a:spcBef>
            </a:pPr>
            <a:r>
              <a:rPr sz="1600" u="sng" spc="-20" dirty="0">
                <a:latin typeface="Calisto MT"/>
                <a:cs typeface="Calisto MT"/>
              </a:rPr>
              <a:t>Minavavana,</a:t>
            </a:r>
            <a:r>
              <a:rPr sz="1600" spc="-20" dirty="0">
                <a:latin typeface="Calisto MT"/>
                <a:cs typeface="Calisto MT"/>
              </a:rPr>
              <a:t> </a:t>
            </a:r>
            <a:r>
              <a:rPr sz="1600" spc="-5" dirty="0">
                <a:latin typeface="Calisto MT"/>
                <a:cs typeface="Calisto MT"/>
              </a:rPr>
              <a:t>Chippewa chief,</a:t>
            </a:r>
            <a:r>
              <a:rPr sz="1600" spc="-114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1761</a:t>
            </a:r>
            <a:endParaRPr sz="1600">
              <a:latin typeface="Calisto MT"/>
              <a:cs typeface="Calisto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495" y="1032509"/>
            <a:ext cx="2188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sto MT"/>
                <a:cs typeface="Calisto MT"/>
              </a:rPr>
              <a:t>Historical</a:t>
            </a:r>
            <a:r>
              <a:rPr sz="1800" spc="-125" dirty="0">
                <a:latin typeface="Calisto MT"/>
                <a:cs typeface="Calisto MT"/>
              </a:rPr>
              <a:t> </a:t>
            </a:r>
            <a:r>
              <a:rPr sz="1800" spc="-5" dirty="0">
                <a:latin typeface="Calisto MT"/>
                <a:cs typeface="Calisto MT"/>
              </a:rPr>
              <a:t>Content?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495" y="1581403"/>
            <a:ext cx="2243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sto MT"/>
                <a:cs typeface="Calisto MT"/>
              </a:rPr>
              <a:t>Intended</a:t>
            </a:r>
            <a:r>
              <a:rPr sz="1800" dirty="0">
                <a:latin typeface="Calisto MT"/>
                <a:cs typeface="Calisto MT"/>
              </a:rPr>
              <a:t> </a:t>
            </a:r>
            <a:r>
              <a:rPr sz="1800" spc="-10" dirty="0">
                <a:latin typeface="Calisto MT"/>
                <a:cs typeface="Calisto MT"/>
              </a:rPr>
              <a:t>Audience?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495" y="2130297"/>
            <a:ext cx="1192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sto MT"/>
                <a:cs typeface="Calisto MT"/>
              </a:rPr>
              <a:t>Purpose?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495" y="2679319"/>
            <a:ext cx="862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sto MT"/>
                <a:cs typeface="Calisto MT"/>
              </a:rPr>
              <a:t>P</a:t>
            </a:r>
            <a:r>
              <a:rPr sz="1800" spc="-135" dirty="0">
                <a:latin typeface="Calisto MT"/>
                <a:cs typeface="Calisto MT"/>
              </a:rPr>
              <a:t>O</a:t>
            </a:r>
            <a:r>
              <a:rPr sz="1800" spc="-10" dirty="0">
                <a:latin typeface="Calisto MT"/>
                <a:cs typeface="Calisto MT"/>
              </a:rPr>
              <a:t>V</a:t>
            </a:r>
            <a:r>
              <a:rPr sz="1800" dirty="0">
                <a:latin typeface="Calisto MT"/>
                <a:cs typeface="Calisto MT"/>
              </a:rPr>
              <a:t>?</a:t>
            </a:r>
            <a:endParaRPr sz="1800"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0" y="1243583"/>
            <a:ext cx="1645919" cy="128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51" y="121919"/>
            <a:ext cx="7790688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63574" y="259537"/>
            <a:ext cx="72129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Reorganization </a:t>
            </a:r>
            <a:r>
              <a:rPr sz="3600" dirty="0"/>
              <a:t>of  the </a:t>
            </a:r>
            <a:r>
              <a:rPr sz="3600" spc="-5" dirty="0"/>
              <a:t>British</a:t>
            </a:r>
            <a:r>
              <a:rPr sz="3600" spc="-610" dirty="0"/>
              <a:t> </a:t>
            </a:r>
            <a:r>
              <a:rPr sz="3600" dirty="0"/>
              <a:t>Empire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381001" y="1389379"/>
            <a:ext cx="5013958" cy="3622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05"/>
              </a:spcBef>
              <a:tabLst>
                <a:tab pos="469900" algn="l"/>
              </a:tabLst>
            </a:pPr>
            <a:r>
              <a:rPr sz="2200" spc="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200" spc="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885D1D"/>
                </a:solidFill>
                <a:latin typeface="Calisto MT"/>
                <a:cs typeface="Calisto MT"/>
              </a:rPr>
              <a:t>Effect 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of  </a:t>
            </a:r>
            <a:r>
              <a:rPr sz="2200" spc="-55" dirty="0">
                <a:solidFill>
                  <a:srgbClr val="885D1D"/>
                </a:solidFill>
                <a:latin typeface="Calisto MT"/>
                <a:cs typeface="Calisto MT"/>
              </a:rPr>
              <a:t>War 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on</a:t>
            </a:r>
            <a:r>
              <a:rPr sz="2200" spc="-36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British</a:t>
            </a:r>
            <a:endParaRPr sz="2200" dirty="0">
              <a:latin typeface="Calisto MT"/>
              <a:cs typeface="Calisto MT"/>
            </a:endParaRPr>
          </a:p>
          <a:p>
            <a:pPr marL="469900">
              <a:lnSpc>
                <a:spcPts val="2510"/>
              </a:lnSpc>
            </a:pPr>
            <a:r>
              <a:rPr sz="2200" spc="-10" dirty="0">
                <a:solidFill>
                  <a:srgbClr val="885D1D"/>
                </a:solidFill>
                <a:latin typeface="Calisto MT"/>
                <a:cs typeface="Calisto MT"/>
              </a:rPr>
              <a:t>Economy</a:t>
            </a:r>
            <a:endParaRPr sz="2200" dirty="0">
              <a:latin typeface="Calisto MT"/>
              <a:cs typeface="Calisto MT"/>
            </a:endParaRPr>
          </a:p>
          <a:p>
            <a:pPr marL="927100" marR="616585" indent="-457200">
              <a:lnSpc>
                <a:spcPts val="2160"/>
              </a:lnSpc>
              <a:spcBef>
                <a:spcPts val="645"/>
              </a:spcBef>
              <a:tabLst>
                <a:tab pos="927100" algn="l"/>
              </a:tabLst>
            </a:pPr>
            <a:r>
              <a:rPr sz="2000" spc="-10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2000" spc="-10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srgbClr val="885D1D"/>
                </a:solidFill>
                <a:latin typeface="Calisto MT"/>
                <a:cs typeface="Calisto MT"/>
              </a:rPr>
              <a:t>Desire </a:t>
            </a:r>
            <a:r>
              <a:rPr sz="2000" spc="-5" dirty="0">
                <a:solidFill>
                  <a:srgbClr val="885D1D"/>
                </a:solidFill>
                <a:latin typeface="Calisto MT"/>
                <a:cs typeface="Calisto MT"/>
              </a:rPr>
              <a:t>to</a:t>
            </a:r>
            <a:r>
              <a:rPr sz="2000" spc="2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000" spc="-10" dirty="0">
                <a:solidFill>
                  <a:srgbClr val="885D1D"/>
                </a:solidFill>
                <a:latin typeface="Calisto MT"/>
                <a:cs typeface="Calisto MT"/>
              </a:rPr>
              <a:t>tax</a:t>
            </a:r>
            <a:r>
              <a:rPr sz="2000" spc="-3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000" spc="-5" dirty="0">
                <a:solidFill>
                  <a:srgbClr val="885D1D"/>
                </a:solidFill>
                <a:latin typeface="Calisto MT"/>
                <a:cs typeface="Calisto MT"/>
              </a:rPr>
              <a:t>the  colonies</a:t>
            </a:r>
            <a:endParaRPr sz="2000" dirty="0">
              <a:latin typeface="Calisto MT"/>
              <a:cs typeface="Calisto MT"/>
            </a:endParaRPr>
          </a:p>
          <a:p>
            <a:pPr marL="12700">
              <a:lnSpc>
                <a:spcPts val="2510"/>
              </a:lnSpc>
              <a:spcBef>
                <a:spcPts val="1689"/>
              </a:spcBef>
              <a:tabLst>
                <a:tab pos="469900" algn="l"/>
              </a:tabLst>
            </a:pPr>
            <a:r>
              <a:rPr sz="2200" spc="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200" spc="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885D1D"/>
                </a:solidFill>
                <a:latin typeface="Calisto MT"/>
                <a:cs typeface="Calisto MT"/>
              </a:rPr>
              <a:t>Legacy 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of</a:t>
            </a:r>
            <a:r>
              <a:rPr sz="2200" spc="15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200" spc="5" dirty="0">
                <a:solidFill>
                  <a:srgbClr val="885D1D"/>
                </a:solidFill>
                <a:latin typeface="Calisto MT"/>
                <a:cs typeface="Calisto MT"/>
              </a:rPr>
              <a:t>Salutary</a:t>
            </a:r>
            <a:endParaRPr sz="2200" dirty="0">
              <a:latin typeface="Calisto MT"/>
              <a:cs typeface="Calisto MT"/>
            </a:endParaRPr>
          </a:p>
          <a:p>
            <a:pPr marL="469900">
              <a:lnSpc>
                <a:spcPts val="2510"/>
              </a:lnSpc>
            </a:pP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Neglect</a:t>
            </a:r>
            <a:endParaRPr sz="2200" dirty="0">
              <a:latin typeface="Calisto MT"/>
              <a:cs typeface="Calisto MT"/>
            </a:endParaRPr>
          </a:p>
          <a:p>
            <a:pPr marL="12700">
              <a:lnSpc>
                <a:spcPts val="2510"/>
              </a:lnSpc>
              <a:spcBef>
                <a:spcPts val="1755"/>
              </a:spcBef>
              <a:tabLst>
                <a:tab pos="469900" algn="l"/>
              </a:tabLst>
            </a:pPr>
            <a:r>
              <a:rPr sz="2200" spc="5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200" spc="5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200" spc="-15" dirty="0">
                <a:solidFill>
                  <a:srgbClr val="885D1D"/>
                </a:solidFill>
                <a:latin typeface="Calisto MT"/>
                <a:cs typeface="Calisto MT"/>
              </a:rPr>
              <a:t>Pontiac’s</a:t>
            </a:r>
            <a:r>
              <a:rPr sz="2200" spc="-15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200" spc="-10" dirty="0">
                <a:solidFill>
                  <a:srgbClr val="885D1D"/>
                </a:solidFill>
                <a:latin typeface="Calisto MT"/>
                <a:cs typeface="Calisto MT"/>
              </a:rPr>
              <a:t>Rebellion</a:t>
            </a:r>
            <a:endParaRPr sz="2200" dirty="0">
              <a:latin typeface="Calisto MT"/>
              <a:cs typeface="Calisto MT"/>
            </a:endParaRPr>
          </a:p>
          <a:p>
            <a:pPr marL="469900">
              <a:lnSpc>
                <a:spcPts val="2510"/>
              </a:lnSpc>
            </a:pP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(1763)</a:t>
            </a:r>
            <a:r>
              <a:rPr lang="en-US" sz="2200" dirty="0">
                <a:solidFill>
                  <a:srgbClr val="885D1D"/>
                </a:solidFill>
                <a:latin typeface="Calisto MT"/>
                <a:cs typeface="Calisto MT"/>
              </a:rPr>
              <a:t> – westward movement of European settlers</a:t>
            </a:r>
            <a:endParaRPr sz="2200" dirty="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  <a:tabLst>
                <a:tab pos="469900" algn="l"/>
              </a:tabLst>
            </a:pPr>
            <a:r>
              <a:rPr sz="2200" spc="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200" spc="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Proclamation of</a:t>
            </a:r>
            <a:r>
              <a:rPr sz="2200" spc="10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1763</a:t>
            </a:r>
            <a:endParaRPr sz="2200" dirty="0">
              <a:latin typeface="Calisto MT"/>
              <a:cs typeface="Calisto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9142" y="893063"/>
            <a:ext cx="2766187" cy="4184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4066" y="666368"/>
            <a:ext cx="5553075" cy="37452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2860">
              <a:lnSpc>
                <a:spcPct val="100000"/>
              </a:lnSpc>
              <a:spcBef>
                <a:spcPts val="90"/>
              </a:spcBef>
            </a:pPr>
            <a:r>
              <a:rPr sz="1400" spc="-45" dirty="0">
                <a:latin typeface="Calisto MT"/>
                <a:cs typeface="Calisto MT"/>
              </a:rPr>
              <a:t>“And </a:t>
            </a:r>
            <a:r>
              <a:rPr sz="1400" spc="-10" dirty="0">
                <a:latin typeface="Calisto MT"/>
                <a:cs typeface="Calisto MT"/>
              </a:rPr>
              <a:t>whereas it is just and </a:t>
            </a:r>
            <a:r>
              <a:rPr sz="1400" spc="-15" dirty="0">
                <a:latin typeface="Calisto MT"/>
                <a:cs typeface="Calisto MT"/>
              </a:rPr>
              <a:t>reasonable, </a:t>
            </a:r>
            <a:r>
              <a:rPr sz="1400" spc="-10" dirty="0">
                <a:latin typeface="Calisto MT"/>
                <a:cs typeface="Calisto MT"/>
              </a:rPr>
              <a:t>and essential </a:t>
            </a:r>
            <a:r>
              <a:rPr sz="1400" spc="-5" dirty="0">
                <a:latin typeface="Calisto MT"/>
                <a:cs typeface="Calisto MT"/>
              </a:rPr>
              <a:t>to </a:t>
            </a:r>
            <a:r>
              <a:rPr sz="1400" spc="-10" dirty="0">
                <a:latin typeface="Calisto MT"/>
                <a:cs typeface="Calisto MT"/>
              </a:rPr>
              <a:t>our </a:t>
            </a:r>
            <a:r>
              <a:rPr sz="1400" spc="-5" dirty="0">
                <a:latin typeface="Calisto MT"/>
                <a:cs typeface="Calisto MT"/>
              </a:rPr>
              <a:t>interest, </a:t>
            </a:r>
            <a:r>
              <a:rPr sz="1400" spc="-10" dirty="0">
                <a:latin typeface="Calisto MT"/>
                <a:cs typeface="Calisto MT"/>
              </a:rPr>
              <a:t>and  </a:t>
            </a:r>
            <a:r>
              <a:rPr sz="1400" spc="-5" dirty="0">
                <a:latin typeface="Calisto MT"/>
                <a:cs typeface="Calisto MT"/>
              </a:rPr>
              <a:t>the </a:t>
            </a:r>
            <a:r>
              <a:rPr sz="1400" spc="-10" dirty="0">
                <a:latin typeface="Calisto MT"/>
                <a:cs typeface="Calisto MT"/>
              </a:rPr>
              <a:t>security of our </a:t>
            </a:r>
            <a:r>
              <a:rPr sz="1400" spc="-15" dirty="0">
                <a:latin typeface="Calisto MT"/>
                <a:cs typeface="Calisto MT"/>
              </a:rPr>
              <a:t>colonies, </a:t>
            </a:r>
            <a:r>
              <a:rPr sz="1400" spc="-5" dirty="0">
                <a:latin typeface="Calisto MT"/>
                <a:cs typeface="Calisto MT"/>
              </a:rPr>
              <a:t>that the </a:t>
            </a:r>
            <a:r>
              <a:rPr sz="1400" spc="-20" dirty="0">
                <a:latin typeface="Calisto MT"/>
                <a:cs typeface="Calisto MT"/>
              </a:rPr>
              <a:t>several </a:t>
            </a:r>
            <a:r>
              <a:rPr sz="1400" spc="-10" dirty="0">
                <a:latin typeface="Calisto MT"/>
                <a:cs typeface="Calisto MT"/>
              </a:rPr>
              <a:t>nations </a:t>
            </a:r>
            <a:r>
              <a:rPr sz="1400" spc="-15" dirty="0">
                <a:latin typeface="Calisto MT"/>
                <a:cs typeface="Calisto MT"/>
              </a:rPr>
              <a:t>or </a:t>
            </a:r>
            <a:r>
              <a:rPr sz="1400" spc="-5" dirty="0">
                <a:latin typeface="Calisto MT"/>
                <a:cs typeface="Calisto MT"/>
              </a:rPr>
              <a:t>tribes </a:t>
            </a:r>
            <a:r>
              <a:rPr sz="1400" spc="-10" dirty="0">
                <a:latin typeface="Calisto MT"/>
                <a:cs typeface="Calisto MT"/>
              </a:rPr>
              <a:t>of Indians  with whom </a:t>
            </a:r>
            <a:r>
              <a:rPr sz="1400" spc="-20" dirty="0">
                <a:latin typeface="Calisto MT"/>
                <a:cs typeface="Calisto MT"/>
              </a:rPr>
              <a:t>we </a:t>
            </a:r>
            <a:r>
              <a:rPr sz="1400" spc="-10" dirty="0">
                <a:latin typeface="Calisto MT"/>
                <a:cs typeface="Calisto MT"/>
              </a:rPr>
              <a:t>are connected, and </a:t>
            </a:r>
            <a:r>
              <a:rPr sz="1400" spc="-5" dirty="0">
                <a:latin typeface="Calisto MT"/>
                <a:cs typeface="Calisto MT"/>
              </a:rPr>
              <a:t>who </a:t>
            </a:r>
            <a:r>
              <a:rPr sz="1400" spc="-25" dirty="0">
                <a:latin typeface="Calisto MT"/>
                <a:cs typeface="Calisto MT"/>
              </a:rPr>
              <a:t>live </a:t>
            </a:r>
            <a:r>
              <a:rPr sz="1400" spc="-10" dirty="0">
                <a:latin typeface="Calisto MT"/>
                <a:cs typeface="Calisto MT"/>
              </a:rPr>
              <a:t>under our protection, should  not </a:t>
            </a:r>
            <a:r>
              <a:rPr sz="1400" spc="-5" dirty="0">
                <a:latin typeface="Calisto MT"/>
                <a:cs typeface="Calisto MT"/>
              </a:rPr>
              <a:t>be </a:t>
            </a:r>
            <a:r>
              <a:rPr sz="1400" spc="-10" dirty="0">
                <a:latin typeface="Calisto MT"/>
                <a:cs typeface="Calisto MT"/>
              </a:rPr>
              <a:t>molested </a:t>
            </a:r>
            <a:r>
              <a:rPr sz="1400" spc="-15" dirty="0">
                <a:latin typeface="Calisto MT"/>
                <a:cs typeface="Calisto MT"/>
              </a:rPr>
              <a:t>or </a:t>
            </a:r>
            <a:r>
              <a:rPr sz="1400" spc="-10" dirty="0">
                <a:latin typeface="Calisto MT"/>
                <a:cs typeface="Calisto MT"/>
              </a:rPr>
              <a:t>disturbed in </a:t>
            </a:r>
            <a:r>
              <a:rPr sz="1400" spc="-5" dirty="0">
                <a:latin typeface="Calisto MT"/>
                <a:cs typeface="Calisto MT"/>
              </a:rPr>
              <a:t>the </a:t>
            </a:r>
            <a:r>
              <a:rPr sz="1400" spc="-15" dirty="0">
                <a:latin typeface="Calisto MT"/>
                <a:cs typeface="Calisto MT"/>
              </a:rPr>
              <a:t>possession of </a:t>
            </a:r>
            <a:r>
              <a:rPr sz="1400" spc="-10" dirty="0">
                <a:latin typeface="Calisto MT"/>
                <a:cs typeface="Calisto MT"/>
              </a:rPr>
              <a:t>such </a:t>
            </a:r>
            <a:r>
              <a:rPr sz="1400" spc="-5" dirty="0">
                <a:latin typeface="Calisto MT"/>
                <a:cs typeface="Calisto MT"/>
              </a:rPr>
              <a:t>parts </a:t>
            </a:r>
            <a:r>
              <a:rPr sz="1400" spc="-15" dirty="0">
                <a:latin typeface="Calisto MT"/>
                <a:cs typeface="Calisto MT"/>
              </a:rPr>
              <a:t>of </a:t>
            </a:r>
            <a:r>
              <a:rPr sz="1400" spc="-10" dirty="0">
                <a:latin typeface="Calisto MT"/>
                <a:cs typeface="Calisto MT"/>
              </a:rPr>
              <a:t>our  </a:t>
            </a:r>
            <a:r>
              <a:rPr sz="1400" spc="-15" dirty="0">
                <a:latin typeface="Calisto MT"/>
                <a:cs typeface="Calisto MT"/>
              </a:rPr>
              <a:t>dominions </a:t>
            </a:r>
            <a:r>
              <a:rPr sz="1400" spc="-10" dirty="0">
                <a:latin typeface="Calisto MT"/>
                <a:cs typeface="Calisto MT"/>
              </a:rPr>
              <a:t>and </a:t>
            </a:r>
            <a:r>
              <a:rPr sz="1400" spc="-5" dirty="0">
                <a:latin typeface="Calisto MT"/>
                <a:cs typeface="Calisto MT"/>
              </a:rPr>
              <a:t>territories </a:t>
            </a:r>
            <a:r>
              <a:rPr sz="1400" spc="-30" dirty="0">
                <a:latin typeface="Calisto MT"/>
                <a:cs typeface="Calisto MT"/>
              </a:rPr>
              <a:t>as, </a:t>
            </a:r>
            <a:r>
              <a:rPr sz="1400" spc="-10" dirty="0">
                <a:latin typeface="Calisto MT"/>
                <a:cs typeface="Calisto MT"/>
              </a:rPr>
              <a:t>not </a:t>
            </a:r>
            <a:r>
              <a:rPr sz="1400" spc="-20" dirty="0">
                <a:latin typeface="Calisto MT"/>
                <a:cs typeface="Calisto MT"/>
              </a:rPr>
              <a:t>having </a:t>
            </a:r>
            <a:r>
              <a:rPr sz="1400" spc="-5" dirty="0">
                <a:latin typeface="Calisto MT"/>
                <a:cs typeface="Calisto MT"/>
              </a:rPr>
              <a:t>been </a:t>
            </a:r>
            <a:r>
              <a:rPr sz="1400" spc="-10" dirty="0">
                <a:latin typeface="Calisto MT"/>
                <a:cs typeface="Calisto MT"/>
              </a:rPr>
              <a:t>ceded </a:t>
            </a:r>
            <a:r>
              <a:rPr sz="1400" dirty="0">
                <a:latin typeface="Calisto MT"/>
                <a:cs typeface="Calisto MT"/>
              </a:rPr>
              <a:t>to </a:t>
            </a:r>
            <a:r>
              <a:rPr sz="1400" spc="-15" dirty="0">
                <a:latin typeface="Calisto MT"/>
                <a:cs typeface="Calisto MT"/>
              </a:rPr>
              <a:t>or </a:t>
            </a:r>
            <a:r>
              <a:rPr sz="1400" spc="-10" dirty="0">
                <a:latin typeface="Calisto MT"/>
                <a:cs typeface="Calisto MT"/>
              </a:rPr>
              <a:t>purchased </a:t>
            </a:r>
            <a:r>
              <a:rPr sz="1400" spc="-5" dirty="0">
                <a:latin typeface="Calisto MT"/>
                <a:cs typeface="Calisto MT"/>
              </a:rPr>
              <a:t>by  </a:t>
            </a:r>
            <a:r>
              <a:rPr sz="1400" spc="-25" dirty="0">
                <a:latin typeface="Calisto MT"/>
                <a:cs typeface="Calisto MT"/>
              </a:rPr>
              <a:t>us, </a:t>
            </a:r>
            <a:r>
              <a:rPr sz="1400" spc="-10" dirty="0">
                <a:latin typeface="Calisto MT"/>
                <a:cs typeface="Calisto MT"/>
              </a:rPr>
              <a:t>are </a:t>
            </a:r>
            <a:r>
              <a:rPr sz="1400" spc="-5" dirty="0">
                <a:latin typeface="Calisto MT"/>
                <a:cs typeface="Calisto MT"/>
              </a:rPr>
              <a:t>reserved to them, </a:t>
            </a:r>
            <a:r>
              <a:rPr sz="1400" spc="-15" dirty="0">
                <a:latin typeface="Calisto MT"/>
                <a:cs typeface="Calisto MT"/>
              </a:rPr>
              <a:t>or </a:t>
            </a:r>
            <a:r>
              <a:rPr sz="1400" spc="-10" dirty="0">
                <a:latin typeface="Calisto MT"/>
                <a:cs typeface="Calisto MT"/>
              </a:rPr>
              <a:t>any </a:t>
            </a:r>
            <a:r>
              <a:rPr sz="1400" spc="-15" dirty="0">
                <a:latin typeface="Calisto MT"/>
                <a:cs typeface="Calisto MT"/>
              </a:rPr>
              <a:t>of </a:t>
            </a:r>
            <a:r>
              <a:rPr sz="1400" spc="-5" dirty="0">
                <a:latin typeface="Calisto MT"/>
                <a:cs typeface="Calisto MT"/>
              </a:rPr>
              <a:t>them, </a:t>
            </a:r>
            <a:r>
              <a:rPr sz="1400" spc="-15" dirty="0">
                <a:latin typeface="Calisto MT"/>
                <a:cs typeface="Calisto MT"/>
              </a:rPr>
              <a:t>as </a:t>
            </a:r>
            <a:r>
              <a:rPr sz="1400" spc="-5" dirty="0">
                <a:latin typeface="Calisto MT"/>
                <a:cs typeface="Calisto MT"/>
              </a:rPr>
              <a:t>their hunting </a:t>
            </a:r>
            <a:r>
              <a:rPr sz="1400" spc="-15" dirty="0">
                <a:latin typeface="Calisto MT"/>
                <a:cs typeface="Calisto MT"/>
              </a:rPr>
              <a:t>grounds. </a:t>
            </a:r>
            <a:r>
              <a:rPr sz="1400" spc="-75" dirty="0">
                <a:latin typeface="Calisto MT"/>
                <a:cs typeface="Calisto MT"/>
              </a:rPr>
              <a:t>We </a:t>
            </a:r>
            <a:r>
              <a:rPr sz="1400" spc="-15" dirty="0">
                <a:latin typeface="Calisto MT"/>
                <a:cs typeface="Calisto MT"/>
              </a:rPr>
              <a:t>do  </a:t>
            </a:r>
            <a:r>
              <a:rPr sz="1400" spc="-5" dirty="0">
                <a:latin typeface="Calisto MT"/>
                <a:cs typeface="Calisto MT"/>
              </a:rPr>
              <a:t>therefore… </a:t>
            </a:r>
            <a:r>
              <a:rPr sz="1400" spc="-10" dirty="0">
                <a:latin typeface="Calisto MT"/>
                <a:cs typeface="Calisto MT"/>
              </a:rPr>
              <a:t>declare… </a:t>
            </a:r>
            <a:r>
              <a:rPr sz="1400" spc="-5" dirty="0">
                <a:latin typeface="Calisto MT"/>
                <a:cs typeface="Calisto MT"/>
              </a:rPr>
              <a:t>that no </a:t>
            </a:r>
            <a:r>
              <a:rPr sz="1400" spc="-15" dirty="0">
                <a:latin typeface="Calisto MT"/>
                <a:cs typeface="Calisto MT"/>
              </a:rPr>
              <a:t>governor or </a:t>
            </a:r>
            <a:r>
              <a:rPr sz="1400" spc="-10" dirty="0">
                <a:latin typeface="Calisto MT"/>
                <a:cs typeface="Calisto MT"/>
              </a:rPr>
              <a:t>commander in chief in any of  our </a:t>
            </a:r>
            <a:r>
              <a:rPr sz="1400" spc="-15" dirty="0">
                <a:latin typeface="Calisto MT"/>
                <a:cs typeface="Calisto MT"/>
              </a:rPr>
              <a:t>colonies…[may] </a:t>
            </a:r>
            <a:r>
              <a:rPr sz="1400" spc="-10" dirty="0">
                <a:latin typeface="Calisto MT"/>
                <a:cs typeface="Calisto MT"/>
              </a:rPr>
              <a:t>grant warrants </a:t>
            </a:r>
            <a:r>
              <a:rPr sz="1400" spc="-15" dirty="0">
                <a:latin typeface="Calisto MT"/>
                <a:cs typeface="Calisto MT"/>
              </a:rPr>
              <a:t>of </a:t>
            </a:r>
            <a:r>
              <a:rPr sz="1400" spc="-25" dirty="0">
                <a:latin typeface="Calisto MT"/>
                <a:cs typeface="Calisto MT"/>
              </a:rPr>
              <a:t>survey, </a:t>
            </a:r>
            <a:r>
              <a:rPr sz="1400" spc="-15" dirty="0">
                <a:latin typeface="Calisto MT"/>
                <a:cs typeface="Calisto MT"/>
              </a:rPr>
              <a:t>or </a:t>
            </a:r>
            <a:r>
              <a:rPr sz="1400" spc="-10" dirty="0">
                <a:latin typeface="Calisto MT"/>
                <a:cs typeface="Calisto MT"/>
              </a:rPr>
              <a:t>pass any </a:t>
            </a:r>
            <a:r>
              <a:rPr sz="1400" spc="-5" dirty="0">
                <a:latin typeface="Calisto MT"/>
                <a:cs typeface="Calisto MT"/>
              </a:rPr>
              <a:t>patents </a:t>
            </a:r>
            <a:r>
              <a:rPr sz="1400" spc="-10" dirty="0">
                <a:latin typeface="Calisto MT"/>
                <a:cs typeface="Calisto MT"/>
              </a:rPr>
              <a:t>for  lands beyond </a:t>
            </a:r>
            <a:r>
              <a:rPr sz="1400" spc="-5" dirty="0">
                <a:latin typeface="Calisto MT"/>
                <a:cs typeface="Calisto MT"/>
              </a:rPr>
              <a:t>the </a:t>
            </a:r>
            <a:r>
              <a:rPr sz="1400" spc="-10" dirty="0">
                <a:latin typeface="Calisto MT"/>
                <a:cs typeface="Calisto MT"/>
              </a:rPr>
              <a:t>bounds </a:t>
            </a:r>
            <a:r>
              <a:rPr sz="1400" spc="-15" dirty="0">
                <a:latin typeface="Calisto MT"/>
                <a:cs typeface="Calisto MT"/>
              </a:rPr>
              <a:t>of  </a:t>
            </a:r>
            <a:r>
              <a:rPr sz="1400" spc="-5" dirty="0">
                <a:latin typeface="Calisto MT"/>
                <a:cs typeface="Calisto MT"/>
              </a:rPr>
              <a:t>their </a:t>
            </a:r>
            <a:r>
              <a:rPr sz="1400" spc="-15" dirty="0">
                <a:latin typeface="Calisto MT"/>
                <a:cs typeface="Calisto MT"/>
              </a:rPr>
              <a:t>respective</a:t>
            </a:r>
            <a:r>
              <a:rPr sz="1400" spc="25" dirty="0">
                <a:latin typeface="Calisto MT"/>
                <a:cs typeface="Calisto MT"/>
              </a:rPr>
              <a:t> </a:t>
            </a:r>
            <a:r>
              <a:rPr sz="1400" spc="-15" dirty="0">
                <a:latin typeface="Calisto MT"/>
                <a:cs typeface="Calisto MT"/>
              </a:rPr>
              <a:t>governments.</a:t>
            </a:r>
            <a:endParaRPr sz="1400">
              <a:latin typeface="Calisto MT"/>
              <a:cs typeface="Calisto MT"/>
            </a:endParaRPr>
          </a:p>
          <a:p>
            <a:pPr marL="12700" marR="62230">
              <a:lnSpc>
                <a:spcPct val="100000"/>
              </a:lnSpc>
              <a:spcBef>
                <a:spcPts val="1200"/>
              </a:spcBef>
            </a:pPr>
            <a:r>
              <a:rPr sz="1400" spc="-55" dirty="0">
                <a:latin typeface="Calisto MT"/>
                <a:cs typeface="Calisto MT"/>
              </a:rPr>
              <a:t>…We </a:t>
            </a:r>
            <a:r>
              <a:rPr sz="1400" spc="-15" dirty="0">
                <a:latin typeface="Calisto MT"/>
                <a:cs typeface="Calisto MT"/>
              </a:rPr>
              <a:t>do </a:t>
            </a:r>
            <a:r>
              <a:rPr sz="1400" dirty="0">
                <a:latin typeface="Calisto MT"/>
                <a:cs typeface="Calisto MT"/>
              </a:rPr>
              <a:t>further </a:t>
            </a:r>
            <a:r>
              <a:rPr sz="1400" spc="-10" dirty="0">
                <a:latin typeface="Calisto MT"/>
                <a:cs typeface="Calisto MT"/>
              </a:rPr>
              <a:t>strictly enjoin and require all persons </a:t>
            </a:r>
            <a:r>
              <a:rPr sz="1400" spc="-15" dirty="0">
                <a:latin typeface="Calisto MT"/>
                <a:cs typeface="Calisto MT"/>
              </a:rPr>
              <a:t>whatever </a:t>
            </a:r>
            <a:r>
              <a:rPr sz="1400" spc="-5" dirty="0">
                <a:latin typeface="Calisto MT"/>
                <a:cs typeface="Calisto MT"/>
              </a:rPr>
              <a:t>who  </a:t>
            </a:r>
            <a:r>
              <a:rPr sz="1400" spc="-40" dirty="0">
                <a:latin typeface="Calisto MT"/>
                <a:cs typeface="Calisto MT"/>
              </a:rPr>
              <a:t>have </a:t>
            </a:r>
            <a:r>
              <a:rPr sz="1400" spc="-5" dirty="0">
                <a:latin typeface="Calisto MT"/>
                <a:cs typeface="Calisto MT"/>
              </a:rPr>
              <a:t>either </a:t>
            </a:r>
            <a:r>
              <a:rPr sz="1400" spc="-10" dirty="0">
                <a:latin typeface="Calisto MT"/>
                <a:cs typeface="Calisto MT"/>
              </a:rPr>
              <a:t>willfully </a:t>
            </a:r>
            <a:r>
              <a:rPr sz="1400" spc="-15" dirty="0">
                <a:latin typeface="Calisto MT"/>
                <a:cs typeface="Calisto MT"/>
              </a:rPr>
              <a:t>or inadvertently </a:t>
            </a:r>
            <a:r>
              <a:rPr sz="1400" spc="-10" dirty="0">
                <a:latin typeface="Calisto MT"/>
                <a:cs typeface="Calisto MT"/>
              </a:rPr>
              <a:t>seated themselves upon any lands  within </a:t>
            </a:r>
            <a:r>
              <a:rPr sz="1400" spc="-5" dirty="0">
                <a:latin typeface="Calisto MT"/>
                <a:cs typeface="Calisto MT"/>
              </a:rPr>
              <a:t>the </a:t>
            </a:r>
            <a:r>
              <a:rPr sz="1400" spc="-10" dirty="0">
                <a:latin typeface="Calisto MT"/>
                <a:cs typeface="Calisto MT"/>
              </a:rPr>
              <a:t>countries </a:t>
            </a:r>
            <a:r>
              <a:rPr sz="1400" spc="-25" dirty="0">
                <a:latin typeface="Calisto MT"/>
                <a:cs typeface="Calisto MT"/>
              </a:rPr>
              <a:t>above </a:t>
            </a:r>
            <a:r>
              <a:rPr sz="1400" spc="-10" dirty="0">
                <a:latin typeface="Calisto MT"/>
                <a:cs typeface="Calisto MT"/>
              </a:rPr>
              <a:t>described, </a:t>
            </a:r>
            <a:r>
              <a:rPr sz="1400" spc="-15" dirty="0">
                <a:latin typeface="Calisto MT"/>
                <a:cs typeface="Calisto MT"/>
              </a:rPr>
              <a:t>or </a:t>
            </a:r>
            <a:r>
              <a:rPr sz="1400" spc="-10" dirty="0">
                <a:latin typeface="Calisto MT"/>
                <a:cs typeface="Calisto MT"/>
              </a:rPr>
              <a:t>upon any other lands which, not  </a:t>
            </a:r>
            <a:r>
              <a:rPr sz="1400" spc="-20" dirty="0">
                <a:latin typeface="Calisto MT"/>
                <a:cs typeface="Calisto MT"/>
              </a:rPr>
              <a:t>having </a:t>
            </a:r>
            <a:r>
              <a:rPr sz="1400" spc="-5" dirty="0">
                <a:latin typeface="Calisto MT"/>
                <a:cs typeface="Calisto MT"/>
              </a:rPr>
              <a:t>been </a:t>
            </a:r>
            <a:r>
              <a:rPr sz="1400" spc="-10" dirty="0">
                <a:latin typeface="Calisto MT"/>
                <a:cs typeface="Calisto MT"/>
              </a:rPr>
              <a:t>ceded </a:t>
            </a:r>
            <a:r>
              <a:rPr sz="1400" spc="-5" dirty="0">
                <a:latin typeface="Calisto MT"/>
                <a:cs typeface="Calisto MT"/>
              </a:rPr>
              <a:t>to </a:t>
            </a:r>
            <a:r>
              <a:rPr sz="1400" spc="-15" dirty="0">
                <a:latin typeface="Calisto MT"/>
                <a:cs typeface="Calisto MT"/>
              </a:rPr>
              <a:t>or </a:t>
            </a:r>
            <a:r>
              <a:rPr sz="1400" spc="-10" dirty="0">
                <a:latin typeface="Calisto MT"/>
                <a:cs typeface="Calisto MT"/>
              </a:rPr>
              <a:t>purchased </a:t>
            </a:r>
            <a:r>
              <a:rPr sz="1400" spc="-5" dirty="0">
                <a:latin typeface="Calisto MT"/>
                <a:cs typeface="Calisto MT"/>
              </a:rPr>
              <a:t>by </a:t>
            </a:r>
            <a:r>
              <a:rPr sz="1400" spc="-25" dirty="0">
                <a:latin typeface="Calisto MT"/>
                <a:cs typeface="Calisto MT"/>
              </a:rPr>
              <a:t>us, </a:t>
            </a:r>
            <a:r>
              <a:rPr sz="1400" spc="-10" dirty="0">
                <a:latin typeface="Calisto MT"/>
                <a:cs typeface="Calisto MT"/>
              </a:rPr>
              <a:t>are still </a:t>
            </a:r>
            <a:r>
              <a:rPr sz="1400" spc="-5" dirty="0">
                <a:latin typeface="Calisto MT"/>
                <a:cs typeface="Calisto MT"/>
              </a:rPr>
              <a:t>reserved to the </a:t>
            </a:r>
            <a:r>
              <a:rPr sz="1400" spc="-15" dirty="0">
                <a:latin typeface="Calisto MT"/>
                <a:cs typeface="Calisto MT"/>
              </a:rPr>
              <a:t>said  </a:t>
            </a:r>
            <a:r>
              <a:rPr sz="1400" spc="-10" dirty="0">
                <a:latin typeface="Calisto MT"/>
                <a:cs typeface="Calisto MT"/>
              </a:rPr>
              <a:t>Indians as aforesaid, </a:t>
            </a:r>
            <a:r>
              <a:rPr sz="1400" spc="-5" dirty="0">
                <a:latin typeface="Calisto MT"/>
                <a:cs typeface="Calisto MT"/>
              </a:rPr>
              <a:t>forthwith </a:t>
            </a:r>
            <a:r>
              <a:rPr sz="1400" dirty="0">
                <a:latin typeface="Calisto MT"/>
                <a:cs typeface="Calisto MT"/>
              </a:rPr>
              <a:t>to </a:t>
            </a:r>
            <a:r>
              <a:rPr sz="1400" spc="-20" dirty="0">
                <a:latin typeface="Calisto MT"/>
                <a:cs typeface="Calisto MT"/>
              </a:rPr>
              <a:t>remove </a:t>
            </a:r>
            <a:r>
              <a:rPr sz="1400" spc="-10" dirty="0">
                <a:latin typeface="Calisto MT"/>
                <a:cs typeface="Calisto MT"/>
              </a:rPr>
              <a:t>themselves from such  </a:t>
            </a:r>
            <a:r>
              <a:rPr sz="1400" spc="-15" dirty="0">
                <a:latin typeface="Calisto MT"/>
                <a:cs typeface="Calisto MT"/>
              </a:rPr>
              <a:t>settlements.”</a:t>
            </a:r>
            <a:endParaRPr sz="1400">
              <a:latin typeface="Calisto MT"/>
              <a:cs typeface="Calisto MT"/>
            </a:endParaRPr>
          </a:p>
          <a:p>
            <a:pPr marL="2265680">
              <a:lnSpc>
                <a:spcPct val="100000"/>
              </a:lnSpc>
              <a:spcBef>
                <a:spcPts val="1195"/>
              </a:spcBef>
            </a:pPr>
            <a:r>
              <a:rPr sz="1400" spc="-10" dirty="0">
                <a:latin typeface="Calisto MT"/>
                <a:cs typeface="Calisto MT"/>
              </a:rPr>
              <a:t>King </a:t>
            </a:r>
            <a:r>
              <a:rPr sz="1400" spc="-15" dirty="0">
                <a:latin typeface="Calisto MT"/>
                <a:cs typeface="Calisto MT"/>
              </a:rPr>
              <a:t>George </a:t>
            </a:r>
            <a:r>
              <a:rPr sz="1400" spc="-10" dirty="0">
                <a:latin typeface="Calisto MT"/>
                <a:cs typeface="Calisto MT"/>
              </a:rPr>
              <a:t>III, </a:t>
            </a:r>
            <a:r>
              <a:rPr sz="1400" u="sng" spc="-35" dirty="0">
                <a:latin typeface="Calisto MT"/>
                <a:cs typeface="Calisto MT"/>
              </a:rPr>
              <a:t>Royal </a:t>
            </a:r>
            <a:r>
              <a:rPr sz="1400" u="sng" spc="-10" dirty="0">
                <a:latin typeface="Calisto MT"/>
                <a:cs typeface="Calisto MT"/>
              </a:rPr>
              <a:t>Proclamation,</a:t>
            </a:r>
            <a:r>
              <a:rPr sz="1400" u="sng" spc="275" dirty="0">
                <a:latin typeface="Calisto MT"/>
                <a:cs typeface="Calisto MT"/>
              </a:rPr>
              <a:t> </a:t>
            </a:r>
            <a:r>
              <a:rPr sz="1400" spc="-5" dirty="0">
                <a:latin typeface="Calisto MT"/>
                <a:cs typeface="Calisto MT"/>
              </a:rPr>
              <a:t>1763</a:t>
            </a:r>
            <a:endParaRPr sz="1400">
              <a:latin typeface="Calisto MT"/>
              <a:cs typeface="Calisto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495" y="1032509"/>
            <a:ext cx="2188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000000"/>
                </a:solidFill>
              </a:rPr>
              <a:t>Historical</a:t>
            </a:r>
            <a:r>
              <a:rPr sz="1800" spc="-12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Content?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77495" y="1581403"/>
            <a:ext cx="2243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sto MT"/>
                <a:cs typeface="Calisto MT"/>
              </a:rPr>
              <a:t>Intended</a:t>
            </a:r>
            <a:r>
              <a:rPr sz="1800" dirty="0">
                <a:latin typeface="Calisto MT"/>
                <a:cs typeface="Calisto MT"/>
              </a:rPr>
              <a:t> </a:t>
            </a:r>
            <a:r>
              <a:rPr sz="1800" spc="-10" dirty="0">
                <a:latin typeface="Calisto MT"/>
                <a:cs typeface="Calisto MT"/>
              </a:rPr>
              <a:t>Audience?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495" y="2130297"/>
            <a:ext cx="1192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sto MT"/>
                <a:cs typeface="Calisto MT"/>
              </a:rPr>
              <a:t>Purpose?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495" y="2679319"/>
            <a:ext cx="862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sto MT"/>
                <a:cs typeface="Calisto MT"/>
              </a:rPr>
              <a:t>P</a:t>
            </a:r>
            <a:r>
              <a:rPr sz="1800" spc="-135" dirty="0">
                <a:latin typeface="Calisto MT"/>
                <a:cs typeface="Calisto MT"/>
              </a:rPr>
              <a:t>O</a:t>
            </a:r>
            <a:r>
              <a:rPr sz="1800" spc="-10" dirty="0">
                <a:latin typeface="Calisto MT"/>
                <a:cs typeface="Calisto MT"/>
              </a:rPr>
              <a:t>V</a:t>
            </a:r>
            <a:r>
              <a:rPr sz="1800" dirty="0">
                <a:latin typeface="Calisto MT"/>
                <a:cs typeface="Calisto MT"/>
              </a:rPr>
              <a:t>?</a:t>
            </a:r>
            <a:endParaRPr sz="1800"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0" y="1243583"/>
            <a:ext cx="1645919" cy="128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8655" y="0"/>
            <a:ext cx="6281928" cy="1328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17370" y="161696"/>
            <a:ext cx="551053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5" dirty="0"/>
              <a:t>Questions for</a:t>
            </a:r>
            <a:r>
              <a:rPr sz="4800" spc="-20" dirty="0"/>
              <a:t> </a:t>
            </a:r>
            <a:r>
              <a:rPr sz="4800" dirty="0"/>
              <a:t>Debate</a:t>
            </a:r>
            <a:endParaRPr sz="4800"/>
          </a:p>
        </p:txBody>
      </p:sp>
      <p:sp>
        <p:nvSpPr>
          <p:cNvPr id="5" name="object 5"/>
          <p:cNvSpPr txBox="1"/>
          <p:nvPr/>
        </p:nvSpPr>
        <p:spPr>
          <a:xfrm>
            <a:off x="335076" y="1386077"/>
            <a:ext cx="4099560" cy="358330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469900" marR="5080" indent="-457834">
              <a:lnSpc>
                <a:spcPct val="80000"/>
              </a:lnSpc>
              <a:spcBef>
                <a:spcPts val="470"/>
              </a:spcBef>
              <a:tabLst>
                <a:tab pos="469900" algn="l"/>
              </a:tabLst>
            </a:pPr>
            <a:r>
              <a:rPr sz="1500" spc="5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1500" spc="5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500" b="1" spc="-5" dirty="0">
                <a:solidFill>
                  <a:srgbClr val="885D1D"/>
                </a:solidFill>
                <a:latin typeface="Calisto MT"/>
                <a:cs typeface="Calisto MT"/>
              </a:rPr>
              <a:t>Evaluate </a:t>
            </a:r>
            <a:r>
              <a:rPr sz="1500" b="1" spc="0" dirty="0">
                <a:solidFill>
                  <a:srgbClr val="885D1D"/>
                </a:solidFill>
                <a:latin typeface="Calisto MT"/>
                <a:cs typeface="Calisto MT"/>
              </a:rPr>
              <a:t>the </a:t>
            </a:r>
            <a:r>
              <a:rPr sz="1500" b="1" spc="-10" dirty="0">
                <a:solidFill>
                  <a:srgbClr val="885D1D"/>
                </a:solidFill>
                <a:latin typeface="Calisto MT"/>
                <a:cs typeface="Calisto MT"/>
              </a:rPr>
              <a:t>relative </a:t>
            </a:r>
            <a:r>
              <a:rPr sz="1500" b="1" dirty="0">
                <a:solidFill>
                  <a:srgbClr val="885D1D"/>
                </a:solidFill>
                <a:latin typeface="Calisto MT"/>
                <a:cs typeface="Calisto MT"/>
              </a:rPr>
              <a:t>importance </a:t>
            </a:r>
            <a:r>
              <a:rPr sz="1500" b="1" spc="-5" dirty="0">
                <a:solidFill>
                  <a:srgbClr val="885D1D"/>
                </a:solidFill>
                <a:latin typeface="Calisto MT"/>
                <a:cs typeface="Calisto MT"/>
              </a:rPr>
              <a:t>of</a:t>
            </a:r>
            <a:r>
              <a:rPr sz="1500" b="1" spc="-8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500" b="1" dirty="0">
                <a:solidFill>
                  <a:srgbClr val="885D1D"/>
                </a:solidFill>
                <a:latin typeface="Calisto MT"/>
                <a:cs typeface="Calisto MT"/>
              </a:rPr>
              <a:t>three</a:t>
            </a:r>
            <a:r>
              <a:rPr sz="1500" b="1" spc="-7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500" b="1" spc="-5" dirty="0">
                <a:solidFill>
                  <a:srgbClr val="885D1D"/>
                </a:solidFill>
                <a:latin typeface="Calisto MT"/>
                <a:cs typeface="Calisto MT"/>
              </a:rPr>
              <a:t>of </a:t>
            </a:r>
            <a:r>
              <a:rPr sz="1500" b="1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500" b="1" spc="0" dirty="0">
                <a:solidFill>
                  <a:srgbClr val="885D1D"/>
                </a:solidFill>
                <a:latin typeface="Calisto MT"/>
                <a:cs typeface="Calisto MT"/>
              </a:rPr>
              <a:t>the </a:t>
            </a:r>
            <a:r>
              <a:rPr sz="1500" b="1" spc="-5" dirty="0">
                <a:solidFill>
                  <a:srgbClr val="885D1D"/>
                </a:solidFill>
                <a:latin typeface="Calisto MT"/>
                <a:cs typeface="Calisto MT"/>
              </a:rPr>
              <a:t>following as factors </a:t>
            </a:r>
            <a:r>
              <a:rPr sz="1500" b="1" dirty="0">
                <a:solidFill>
                  <a:srgbClr val="885D1D"/>
                </a:solidFill>
                <a:latin typeface="Calisto MT"/>
                <a:cs typeface="Calisto MT"/>
              </a:rPr>
              <a:t>prompting  Americans </a:t>
            </a:r>
            <a:r>
              <a:rPr sz="1500" b="1" spc="0" dirty="0">
                <a:solidFill>
                  <a:srgbClr val="885D1D"/>
                </a:solidFill>
                <a:latin typeface="Calisto MT"/>
                <a:cs typeface="Calisto MT"/>
              </a:rPr>
              <a:t>to </a:t>
            </a:r>
            <a:r>
              <a:rPr sz="1500" b="1" spc="-5" dirty="0">
                <a:solidFill>
                  <a:srgbClr val="885D1D"/>
                </a:solidFill>
                <a:latin typeface="Calisto MT"/>
                <a:cs typeface="Calisto MT"/>
              </a:rPr>
              <a:t>rebel </a:t>
            </a:r>
            <a:r>
              <a:rPr sz="1500" b="1" spc="0" dirty="0">
                <a:solidFill>
                  <a:srgbClr val="885D1D"/>
                </a:solidFill>
                <a:latin typeface="Calisto MT"/>
                <a:cs typeface="Calisto MT"/>
              </a:rPr>
              <a:t>in</a:t>
            </a:r>
            <a:r>
              <a:rPr sz="1500" b="1" spc="-11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500" b="1" spc="-5" dirty="0">
                <a:solidFill>
                  <a:srgbClr val="885D1D"/>
                </a:solidFill>
                <a:latin typeface="Calisto MT"/>
                <a:cs typeface="Calisto MT"/>
              </a:rPr>
              <a:t>1776:</a:t>
            </a:r>
            <a:endParaRPr sz="150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  <a:spcBef>
                <a:spcPts val="265"/>
              </a:spcBef>
              <a:tabLst>
                <a:tab pos="927100" algn="l"/>
              </a:tabLst>
            </a:pPr>
            <a:r>
              <a:rPr sz="1400" spc="-10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400" spc="-10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solidFill>
                  <a:srgbClr val="885D1D"/>
                </a:solidFill>
                <a:latin typeface="Calisto MT"/>
                <a:cs typeface="Calisto MT"/>
              </a:rPr>
              <a:t>Parliamentary</a:t>
            </a:r>
            <a:r>
              <a:rPr sz="140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400" spc="-20" dirty="0">
                <a:solidFill>
                  <a:srgbClr val="885D1D"/>
                </a:solidFill>
                <a:latin typeface="Calisto MT"/>
                <a:cs typeface="Calisto MT"/>
              </a:rPr>
              <a:t>Taxation</a:t>
            </a:r>
            <a:endParaRPr sz="140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  <a:spcBef>
                <a:spcPts val="260"/>
              </a:spcBef>
              <a:tabLst>
                <a:tab pos="927100" algn="l"/>
              </a:tabLst>
            </a:pPr>
            <a:r>
              <a:rPr sz="1400" spc="-10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400" spc="-10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Denial of  </a:t>
            </a:r>
            <a:r>
              <a:rPr sz="1400" spc="-15" dirty="0">
                <a:solidFill>
                  <a:srgbClr val="885D1D"/>
                </a:solidFill>
                <a:latin typeface="Calisto MT"/>
                <a:cs typeface="Calisto MT"/>
              </a:rPr>
              <a:t>Political 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and </a:t>
            </a:r>
            <a:r>
              <a:rPr sz="1400" spc="-15" dirty="0">
                <a:solidFill>
                  <a:srgbClr val="885D1D"/>
                </a:solidFill>
                <a:latin typeface="Calisto MT"/>
                <a:cs typeface="Calisto MT"/>
              </a:rPr>
              <a:t>Civil</a:t>
            </a:r>
            <a:r>
              <a:rPr sz="1400" spc="3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400" spc="-5" dirty="0">
                <a:solidFill>
                  <a:srgbClr val="885D1D"/>
                </a:solidFill>
                <a:latin typeface="Calisto MT"/>
                <a:cs typeface="Calisto MT"/>
              </a:rPr>
              <a:t>Liberties</a:t>
            </a:r>
            <a:endParaRPr sz="140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  <a:spcBef>
                <a:spcPts val="265"/>
              </a:spcBef>
              <a:tabLst>
                <a:tab pos="927100" algn="l"/>
              </a:tabLst>
            </a:pPr>
            <a:r>
              <a:rPr sz="1400" spc="-10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400" spc="-10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British </a:t>
            </a:r>
            <a:r>
              <a:rPr sz="1400" spc="-5" dirty="0">
                <a:solidFill>
                  <a:srgbClr val="885D1D"/>
                </a:solidFill>
                <a:latin typeface="Calisto MT"/>
                <a:cs typeface="Calisto MT"/>
              </a:rPr>
              <a:t>Military</a:t>
            </a:r>
            <a:r>
              <a:rPr sz="1400" spc="5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Measures</a:t>
            </a:r>
            <a:endParaRPr sz="140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  <a:spcBef>
                <a:spcPts val="265"/>
              </a:spcBef>
              <a:tabLst>
                <a:tab pos="927100" algn="l"/>
              </a:tabLst>
            </a:pPr>
            <a:r>
              <a:rPr sz="1400" spc="-10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400" spc="-10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solidFill>
                  <a:srgbClr val="885D1D"/>
                </a:solidFill>
                <a:latin typeface="Calisto MT"/>
                <a:cs typeface="Calisto MT"/>
              </a:rPr>
              <a:t>Salutary</a:t>
            </a:r>
            <a:r>
              <a:rPr sz="1400" spc="-2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Neglect</a:t>
            </a:r>
            <a:endParaRPr sz="14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469900" marR="108585" indent="-457834">
              <a:lnSpc>
                <a:spcPct val="79600"/>
              </a:lnSpc>
              <a:tabLst>
                <a:tab pos="469900" algn="l"/>
              </a:tabLst>
            </a:pPr>
            <a:r>
              <a:rPr sz="1500" spc="5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1500" spc="5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500" b="1" spc="-5" dirty="0">
                <a:solidFill>
                  <a:srgbClr val="885D1D"/>
                </a:solidFill>
                <a:latin typeface="Calisto MT"/>
                <a:cs typeface="Calisto MT"/>
              </a:rPr>
              <a:t>Evaluate </a:t>
            </a:r>
            <a:r>
              <a:rPr sz="1500" b="1" spc="0" dirty="0">
                <a:solidFill>
                  <a:srgbClr val="885D1D"/>
                </a:solidFill>
                <a:latin typeface="Calisto MT"/>
                <a:cs typeface="Calisto MT"/>
              </a:rPr>
              <a:t>the </a:t>
            </a:r>
            <a:r>
              <a:rPr sz="1500" b="1" spc="-10" dirty="0">
                <a:solidFill>
                  <a:srgbClr val="885D1D"/>
                </a:solidFill>
                <a:latin typeface="Calisto MT"/>
                <a:cs typeface="Calisto MT"/>
              </a:rPr>
              <a:t>relative effectiveness</a:t>
            </a:r>
            <a:r>
              <a:rPr sz="1500" b="1" spc="-19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500" b="1" spc="-5" dirty="0">
                <a:solidFill>
                  <a:srgbClr val="885D1D"/>
                </a:solidFill>
                <a:latin typeface="Calisto MT"/>
                <a:cs typeface="Calisto MT"/>
              </a:rPr>
              <a:t>of</a:t>
            </a:r>
            <a:r>
              <a:rPr sz="1500" b="1" spc="12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500" b="1" dirty="0">
                <a:solidFill>
                  <a:srgbClr val="885D1D"/>
                </a:solidFill>
                <a:latin typeface="Calisto MT"/>
                <a:cs typeface="Calisto MT"/>
              </a:rPr>
              <a:t>three  </a:t>
            </a:r>
            <a:r>
              <a:rPr sz="1500" b="1" spc="-5" dirty="0">
                <a:solidFill>
                  <a:srgbClr val="885D1D"/>
                </a:solidFill>
                <a:latin typeface="Calisto MT"/>
                <a:cs typeface="Calisto MT"/>
              </a:rPr>
              <a:t>of </a:t>
            </a:r>
            <a:r>
              <a:rPr sz="1500" b="1" spc="0" dirty="0">
                <a:solidFill>
                  <a:srgbClr val="885D1D"/>
                </a:solidFill>
                <a:latin typeface="Calisto MT"/>
                <a:cs typeface="Calisto MT"/>
              </a:rPr>
              <a:t>the </a:t>
            </a:r>
            <a:r>
              <a:rPr sz="1500" b="1" spc="-5" dirty="0">
                <a:solidFill>
                  <a:srgbClr val="885D1D"/>
                </a:solidFill>
                <a:latin typeface="Calisto MT"/>
                <a:cs typeface="Calisto MT"/>
              </a:rPr>
              <a:t>following colonial </a:t>
            </a:r>
            <a:r>
              <a:rPr sz="1500" b="1" dirty="0">
                <a:solidFill>
                  <a:srgbClr val="885D1D"/>
                </a:solidFill>
                <a:latin typeface="Calisto MT"/>
                <a:cs typeface="Calisto MT"/>
              </a:rPr>
              <a:t>responses </a:t>
            </a:r>
            <a:r>
              <a:rPr sz="1500" b="1" spc="0" dirty="0">
                <a:solidFill>
                  <a:srgbClr val="885D1D"/>
                </a:solidFill>
                <a:latin typeface="Calisto MT"/>
                <a:cs typeface="Calisto MT"/>
              </a:rPr>
              <a:t>to  British </a:t>
            </a:r>
            <a:r>
              <a:rPr sz="1500" b="1" spc="-10" dirty="0">
                <a:solidFill>
                  <a:srgbClr val="885D1D"/>
                </a:solidFill>
                <a:latin typeface="Calisto MT"/>
                <a:cs typeface="Calisto MT"/>
              </a:rPr>
              <a:t>Parliamentary </a:t>
            </a:r>
            <a:r>
              <a:rPr sz="1500" b="1" dirty="0">
                <a:solidFill>
                  <a:srgbClr val="885D1D"/>
                </a:solidFill>
                <a:latin typeface="Calisto MT"/>
                <a:cs typeface="Calisto MT"/>
              </a:rPr>
              <a:t>policies and </a:t>
            </a:r>
            <a:r>
              <a:rPr sz="1500" b="1" spc="-5" dirty="0">
                <a:solidFill>
                  <a:srgbClr val="885D1D"/>
                </a:solidFill>
                <a:latin typeface="Calisto MT"/>
                <a:cs typeface="Calisto MT"/>
              </a:rPr>
              <a:t>actions  from </a:t>
            </a:r>
            <a:r>
              <a:rPr sz="1500" b="1" dirty="0">
                <a:solidFill>
                  <a:srgbClr val="885D1D"/>
                </a:solidFill>
                <a:latin typeface="Calisto MT"/>
                <a:cs typeface="Calisto MT"/>
              </a:rPr>
              <a:t>1763 </a:t>
            </a:r>
            <a:r>
              <a:rPr sz="1500" b="1" spc="0" dirty="0">
                <a:solidFill>
                  <a:srgbClr val="885D1D"/>
                </a:solidFill>
                <a:latin typeface="Calisto MT"/>
                <a:cs typeface="Calisto MT"/>
              </a:rPr>
              <a:t>to</a:t>
            </a:r>
            <a:r>
              <a:rPr sz="1500" b="1" spc="-11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500" b="1" spc="-5" dirty="0">
                <a:solidFill>
                  <a:srgbClr val="885D1D"/>
                </a:solidFill>
                <a:latin typeface="Calisto MT"/>
                <a:cs typeface="Calisto MT"/>
              </a:rPr>
              <a:t>1776:</a:t>
            </a:r>
            <a:endParaRPr sz="150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  <a:spcBef>
                <a:spcPts val="270"/>
              </a:spcBef>
              <a:tabLst>
                <a:tab pos="927100" algn="l"/>
              </a:tabLst>
            </a:pPr>
            <a:r>
              <a:rPr sz="1400" spc="-10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400" spc="-10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400" spc="-15" dirty="0">
                <a:solidFill>
                  <a:srgbClr val="885D1D"/>
                </a:solidFill>
                <a:latin typeface="Calisto MT"/>
                <a:cs typeface="Calisto MT"/>
              </a:rPr>
              <a:t>Boycotts</a:t>
            </a:r>
            <a:endParaRPr sz="140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  <a:spcBef>
                <a:spcPts val="265"/>
              </a:spcBef>
              <a:tabLst>
                <a:tab pos="927100" algn="l"/>
              </a:tabLst>
            </a:pPr>
            <a:r>
              <a:rPr sz="1400" spc="-10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400" spc="-10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400" spc="-15" dirty="0">
                <a:solidFill>
                  <a:srgbClr val="885D1D"/>
                </a:solidFill>
                <a:latin typeface="Calisto MT"/>
                <a:cs typeface="Calisto MT"/>
              </a:rPr>
              <a:t>Mob</a:t>
            </a:r>
            <a:r>
              <a:rPr sz="1400" spc="-3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Violence</a:t>
            </a:r>
            <a:endParaRPr sz="140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  <a:spcBef>
                <a:spcPts val="265"/>
              </a:spcBef>
              <a:tabLst>
                <a:tab pos="927100" algn="l"/>
              </a:tabLst>
            </a:pPr>
            <a:r>
              <a:rPr sz="1400" spc="-10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400" spc="-10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Organizational</a:t>
            </a:r>
            <a:r>
              <a:rPr sz="1400" spc="12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400" dirty="0">
                <a:solidFill>
                  <a:srgbClr val="885D1D"/>
                </a:solidFill>
                <a:latin typeface="Calisto MT"/>
                <a:cs typeface="Calisto MT"/>
              </a:rPr>
              <a:t>Structures</a:t>
            </a:r>
            <a:endParaRPr sz="140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  <a:spcBef>
                <a:spcPts val="265"/>
              </a:spcBef>
              <a:tabLst>
                <a:tab pos="927100" algn="l"/>
              </a:tabLst>
            </a:pPr>
            <a:r>
              <a:rPr sz="1400" spc="-10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400" spc="-10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Propaganda</a:t>
            </a:r>
            <a:endParaRPr sz="1400">
              <a:latin typeface="Calisto MT"/>
              <a:cs typeface="Calisto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90871" y="1380743"/>
            <a:ext cx="4453128" cy="3532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15255" y="1405127"/>
            <a:ext cx="4428744" cy="3429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4066" y="663320"/>
            <a:ext cx="53320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0" dirty="0">
                <a:latin typeface="Calisto MT"/>
                <a:cs typeface="Calisto MT"/>
              </a:rPr>
              <a:t>“…by </a:t>
            </a:r>
            <a:r>
              <a:rPr sz="1600" dirty="0">
                <a:latin typeface="Calisto MT"/>
                <a:cs typeface="Calisto MT"/>
              </a:rPr>
              <a:t>the </a:t>
            </a:r>
            <a:r>
              <a:rPr sz="1600" spc="-5" dirty="0">
                <a:latin typeface="Calisto MT"/>
                <a:cs typeface="Calisto MT"/>
              </a:rPr>
              <a:t>authority of </a:t>
            </a:r>
            <a:r>
              <a:rPr sz="1600" dirty="0">
                <a:latin typeface="Calisto MT"/>
                <a:cs typeface="Calisto MT"/>
              </a:rPr>
              <a:t>[Parliament], that there shall be</a:t>
            </a:r>
            <a:r>
              <a:rPr sz="1600" spc="105" dirty="0">
                <a:latin typeface="Calisto MT"/>
                <a:cs typeface="Calisto MT"/>
              </a:rPr>
              <a:t> </a:t>
            </a:r>
            <a:r>
              <a:rPr sz="1600" dirty="0">
                <a:latin typeface="Calisto MT"/>
                <a:cs typeface="Calisto MT"/>
              </a:rPr>
              <a:t>raised,</a:t>
            </a:r>
            <a:endParaRPr sz="1600">
              <a:latin typeface="Calisto MT"/>
              <a:cs typeface="Calisto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4066" y="906856"/>
            <a:ext cx="494982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solidFill>
                  <a:srgbClr val="000000"/>
                </a:solidFill>
              </a:rPr>
              <a:t>levied, collected, </a:t>
            </a:r>
            <a:r>
              <a:rPr sz="1600" dirty="0">
                <a:solidFill>
                  <a:srgbClr val="000000"/>
                </a:solidFill>
              </a:rPr>
              <a:t>and paid unto his </a:t>
            </a:r>
            <a:r>
              <a:rPr sz="1600" spc="-20" dirty="0">
                <a:solidFill>
                  <a:srgbClr val="000000"/>
                </a:solidFill>
              </a:rPr>
              <a:t>majesty, </a:t>
            </a:r>
            <a:r>
              <a:rPr sz="1600" dirty="0">
                <a:solidFill>
                  <a:srgbClr val="000000"/>
                </a:solidFill>
              </a:rPr>
              <a:t>his </a:t>
            </a:r>
            <a:r>
              <a:rPr sz="1600" spc="-5" dirty="0">
                <a:solidFill>
                  <a:srgbClr val="000000"/>
                </a:solidFill>
              </a:rPr>
              <a:t>heirs,</a:t>
            </a:r>
            <a:r>
              <a:rPr sz="1600" spc="-85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and</a:t>
            </a:r>
            <a:endParaRPr sz="16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successors, </a:t>
            </a:r>
            <a:r>
              <a:rPr dirty="0"/>
              <a:t>throughout the </a:t>
            </a:r>
            <a:r>
              <a:rPr spc="-5" dirty="0"/>
              <a:t>colonies </a:t>
            </a:r>
            <a:r>
              <a:rPr dirty="0"/>
              <a:t>and plantations in</a:t>
            </a:r>
            <a:r>
              <a:rPr spc="-50" dirty="0"/>
              <a:t> </a:t>
            </a:r>
            <a:r>
              <a:rPr dirty="0"/>
              <a:t>America…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pc="-25" dirty="0"/>
              <a:t>For </a:t>
            </a:r>
            <a:r>
              <a:rPr dirty="0"/>
              <a:t>every skin </a:t>
            </a:r>
            <a:r>
              <a:rPr spc="-5" dirty="0"/>
              <a:t>or </a:t>
            </a:r>
            <a:r>
              <a:rPr dirty="0"/>
              <a:t>piece </a:t>
            </a:r>
            <a:r>
              <a:rPr spc="-5" dirty="0"/>
              <a:t>of vellum or </a:t>
            </a:r>
            <a:r>
              <a:rPr dirty="0"/>
              <a:t>parchment, </a:t>
            </a:r>
            <a:r>
              <a:rPr spc="-5" dirty="0"/>
              <a:t>or </a:t>
            </a:r>
            <a:r>
              <a:rPr dirty="0"/>
              <a:t>sheet </a:t>
            </a:r>
            <a:r>
              <a:rPr spc="-5" dirty="0"/>
              <a:t>or </a:t>
            </a:r>
            <a:r>
              <a:rPr dirty="0"/>
              <a:t>piece </a:t>
            </a:r>
            <a:r>
              <a:rPr spc="-5" dirty="0"/>
              <a:t>of  </a:t>
            </a:r>
            <a:r>
              <a:rPr spc="-15" dirty="0"/>
              <a:t>paper, </a:t>
            </a:r>
            <a:r>
              <a:rPr spc="-5" dirty="0"/>
              <a:t>on </a:t>
            </a:r>
            <a:r>
              <a:rPr dirty="0"/>
              <a:t>which shall be engrossed, written, </a:t>
            </a:r>
            <a:r>
              <a:rPr spc="-5" dirty="0"/>
              <a:t>or </a:t>
            </a:r>
            <a:r>
              <a:rPr dirty="0"/>
              <a:t>printed, </a:t>
            </a:r>
            <a:r>
              <a:rPr spc="-5" dirty="0"/>
              <a:t>any  declaration, </a:t>
            </a:r>
            <a:r>
              <a:rPr dirty="0"/>
              <a:t>plea, replication, </a:t>
            </a:r>
            <a:r>
              <a:rPr spc="-10" dirty="0"/>
              <a:t>rejoinder, </a:t>
            </a:r>
            <a:r>
              <a:rPr spc="0" dirty="0"/>
              <a:t>demurrer </a:t>
            </a:r>
            <a:r>
              <a:rPr spc="-5" dirty="0"/>
              <a:t>or other </a:t>
            </a:r>
            <a:r>
              <a:rPr dirty="0"/>
              <a:t>pleading,  </a:t>
            </a:r>
            <a:r>
              <a:rPr spc="-5" dirty="0"/>
              <a:t>or </a:t>
            </a:r>
            <a:r>
              <a:rPr dirty="0"/>
              <a:t>any </a:t>
            </a:r>
            <a:r>
              <a:rPr spc="-5" dirty="0"/>
              <a:t>copy </a:t>
            </a:r>
            <a:r>
              <a:rPr dirty="0"/>
              <a:t>thereof; in any </a:t>
            </a:r>
            <a:r>
              <a:rPr spc="0" dirty="0"/>
              <a:t>court </a:t>
            </a:r>
            <a:r>
              <a:rPr spc="-5" dirty="0"/>
              <a:t>of </a:t>
            </a:r>
            <a:r>
              <a:rPr spc="-25" dirty="0"/>
              <a:t>law </a:t>
            </a:r>
            <a:r>
              <a:rPr dirty="0"/>
              <a:t>within the British colonies  and plantations in </a:t>
            </a:r>
            <a:r>
              <a:rPr spc="0" dirty="0"/>
              <a:t>America, a stamp </a:t>
            </a:r>
            <a:r>
              <a:rPr spc="-5" dirty="0"/>
              <a:t>duty of </a:t>
            </a:r>
            <a:r>
              <a:rPr dirty="0"/>
              <a:t>three</a:t>
            </a:r>
            <a:r>
              <a:rPr spc="15" dirty="0"/>
              <a:t> </a:t>
            </a:r>
            <a:r>
              <a:rPr spc="0" dirty="0"/>
              <a:t>pence…</a:t>
            </a:r>
          </a:p>
          <a:p>
            <a:pPr marL="12700" marR="48895">
              <a:lnSpc>
                <a:spcPct val="100000"/>
              </a:lnSpc>
              <a:spcBef>
                <a:spcPts val="1200"/>
              </a:spcBef>
            </a:pPr>
            <a:r>
              <a:rPr spc="-25" dirty="0"/>
              <a:t>For </a:t>
            </a:r>
            <a:r>
              <a:rPr dirty="0"/>
              <a:t>every skin </a:t>
            </a:r>
            <a:r>
              <a:rPr spc="-5" dirty="0"/>
              <a:t>or </a:t>
            </a:r>
            <a:r>
              <a:rPr dirty="0"/>
              <a:t>piece </a:t>
            </a:r>
            <a:r>
              <a:rPr spc="-5" dirty="0"/>
              <a:t>of vellum or </a:t>
            </a:r>
            <a:r>
              <a:rPr dirty="0"/>
              <a:t>parchment, </a:t>
            </a:r>
            <a:r>
              <a:rPr spc="-5" dirty="0"/>
              <a:t>or </a:t>
            </a:r>
            <a:r>
              <a:rPr dirty="0"/>
              <a:t>sheet </a:t>
            </a:r>
            <a:r>
              <a:rPr spc="-5" dirty="0"/>
              <a:t>or </a:t>
            </a:r>
            <a:r>
              <a:rPr dirty="0"/>
              <a:t>piece </a:t>
            </a:r>
            <a:r>
              <a:rPr spc="-5" dirty="0"/>
              <a:t>of  </a:t>
            </a:r>
            <a:r>
              <a:rPr spc="-15" dirty="0"/>
              <a:t>paper, </a:t>
            </a:r>
            <a:r>
              <a:rPr spc="-5" dirty="0"/>
              <a:t>on </a:t>
            </a:r>
            <a:r>
              <a:rPr dirty="0"/>
              <a:t>which shall be engrossed, written, </a:t>
            </a:r>
            <a:r>
              <a:rPr spc="-5" dirty="0"/>
              <a:t>or </a:t>
            </a:r>
            <a:r>
              <a:rPr dirty="0"/>
              <a:t>printed, any such  </a:t>
            </a:r>
            <a:r>
              <a:rPr spc="-5" dirty="0"/>
              <a:t>order or </a:t>
            </a:r>
            <a:r>
              <a:rPr dirty="0"/>
              <a:t>warrant </a:t>
            </a:r>
            <a:r>
              <a:rPr spc="-5" dirty="0"/>
              <a:t>for </a:t>
            </a:r>
            <a:r>
              <a:rPr dirty="0"/>
              <a:t>surveying </a:t>
            </a:r>
            <a:r>
              <a:rPr spc="-5" dirty="0"/>
              <a:t>or </a:t>
            </a:r>
            <a:r>
              <a:rPr dirty="0"/>
              <a:t>setting out any quantity </a:t>
            </a:r>
            <a:r>
              <a:rPr spc="-5" dirty="0"/>
              <a:t>of </a:t>
            </a:r>
            <a:r>
              <a:rPr dirty="0"/>
              <a:t>land  </a:t>
            </a:r>
            <a:r>
              <a:rPr spc="-15" dirty="0"/>
              <a:t>above </a:t>
            </a:r>
            <a:r>
              <a:rPr dirty="0"/>
              <a:t>one hundred and </a:t>
            </a:r>
            <a:r>
              <a:rPr spc="-5" dirty="0"/>
              <a:t>not exceeding </a:t>
            </a:r>
            <a:r>
              <a:rPr spc="-10" dirty="0"/>
              <a:t>two </a:t>
            </a:r>
            <a:r>
              <a:rPr dirty="0"/>
              <a:t>hundred </a:t>
            </a:r>
            <a:r>
              <a:rPr spc="-10" dirty="0"/>
              <a:t>acres, </a:t>
            </a:r>
            <a:r>
              <a:rPr dirty="0"/>
              <a:t>within  the said colonies and </a:t>
            </a:r>
            <a:r>
              <a:rPr spc="-5" dirty="0"/>
              <a:t>plantations, </a:t>
            </a:r>
            <a:r>
              <a:rPr dirty="0"/>
              <a:t>a stamp duty </a:t>
            </a:r>
            <a:r>
              <a:rPr spc="-5" dirty="0"/>
              <a:t>of  </a:t>
            </a:r>
            <a:r>
              <a:rPr dirty="0"/>
              <a:t>one</a:t>
            </a:r>
            <a:r>
              <a:rPr spc="-285" dirty="0"/>
              <a:t> </a:t>
            </a:r>
            <a:r>
              <a:rPr dirty="0"/>
              <a:t>shilling…”</a:t>
            </a:r>
          </a:p>
          <a:p>
            <a:pPr marL="2155825">
              <a:lnSpc>
                <a:spcPct val="100000"/>
              </a:lnSpc>
              <a:spcBef>
                <a:spcPts val="1195"/>
              </a:spcBef>
            </a:pPr>
            <a:r>
              <a:rPr u="sng" dirty="0"/>
              <a:t>Parliamentary legislation,</a:t>
            </a:r>
            <a:r>
              <a:rPr dirty="0"/>
              <a:t> March 22,</a:t>
            </a:r>
            <a:r>
              <a:rPr spc="-80" dirty="0"/>
              <a:t> </a:t>
            </a:r>
            <a:r>
              <a:rPr dirty="0"/>
              <a:t>1765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7495" y="1032509"/>
            <a:ext cx="2188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sto MT"/>
                <a:cs typeface="Calisto MT"/>
              </a:rPr>
              <a:t>Historical</a:t>
            </a:r>
            <a:r>
              <a:rPr sz="1800" spc="-125" dirty="0">
                <a:latin typeface="Calisto MT"/>
                <a:cs typeface="Calisto MT"/>
              </a:rPr>
              <a:t> </a:t>
            </a:r>
            <a:r>
              <a:rPr sz="1800" spc="-5" dirty="0">
                <a:latin typeface="Calisto MT"/>
                <a:cs typeface="Calisto MT"/>
              </a:rPr>
              <a:t>Content?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495" y="1581403"/>
            <a:ext cx="2243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sto MT"/>
                <a:cs typeface="Calisto MT"/>
              </a:rPr>
              <a:t>Intended</a:t>
            </a:r>
            <a:r>
              <a:rPr sz="1800" dirty="0">
                <a:latin typeface="Calisto MT"/>
                <a:cs typeface="Calisto MT"/>
              </a:rPr>
              <a:t> </a:t>
            </a:r>
            <a:r>
              <a:rPr sz="1800" spc="-10" dirty="0">
                <a:latin typeface="Calisto MT"/>
                <a:cs typeface="Calisto MT"/>
              </a:rPr>
              <a:t>Audience?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495" y="2130297"/>
            <a:ext cx="1192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sto MT"/>
                <a:cs typeface="Calisto MT"/>
              </a:rPr>
              <a:t>Purpose?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495" y="2679319"/>
            <a:ext cx="862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sto MT"/>
                <a:cs typeface="Calisto MT"/>
              </a:rPr>
              <a:t>P</a:t>
            </a:r>
            <a:r>
              <a:rPr sz="1800" spc="-135" dirty="0">
                <a:latin typeface="Calisto MT"/>
                <a:cs typeface="Calisto MT"/>
              </a:rPr>
              <a:t>O</a:t>
            </a:r>
            <a:r>
              <a:rPr sz="1800" spc="-10" dirty="0">
                <a:latin typeface="Calisto MT"/>
                <a:cs typeface="Calisto MT"/>
              </a:rPr>
              <a:t>V</a:t>
            </a:r>
            <a:r>
              <a:rPr sz="1800" dirty="0">
                <a:latin typeface="Calisto MT"/>
                <a:cs typeface="Calisto MT"/>
              </a:rPr>
              <a:t>?</a:t>
            </a:r>
            <a:endParaRPr sz="1800"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0" y="1243583"/>
            <a:ext cx="1645919" cy="128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968" y="97535"/>
            <a:ext cx="8147304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6790" y="232994"/>
            <a:ext cx="75653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British Actions </a:t>
            </a:r>
            <a:r>
              <a:rPr sz="3600" dirty="0"/>
              <a:t>and </a:t>
            </a:r>
            <a:r>
              <a:rPr sz="3600" spc="-5" dirty="0"/>
              <a:t>Colonial</a:t>
            </a:r>
            <a:r>
              <a:rPr sz="3600" spc="-45" dirty="0"/>
              <a:t> </a:t>
            </a:r>
            <a:r>
              <a:rPr sz="3600" spc="-15" dirty="0"/>
              <a:t>Reactions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720953" y="886086"/>
            <a:ext cx="3429000" cy="4107179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  <a:tabLst>
                <a:tab pos="469265" algn="l"/>
              </a:tabLst>
            </a:pPr>
            <a:r>
              <a:rPr sz="170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170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New </a:t>
            </a:r>
            <a:r>
              <a:rPr sz="1700" spc="-15" dirty="0">
                <a:solidFill>
                  <a:srgbClr val="885D1D"/>
                </a:solidFill>
                <a:latin typeface="Calisto MT"/>
                <a:cs typeface="Calisto MT"/>
              </a:rPr>
              <a:t>Revenues 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and</a:t>
            </a:r>
            <a:r>
              <a:rPr sz="1700" spc="-10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700" spc="-10" dirty="0">
                <a:solidFill>
                  <a:srgbClr val="885D1D"/>
                </a:solidFill>
                <a:latin typeface="Calisto MT"/>
                <a:cs typeface="Calisto MT"/>
              </a:rPr>
              <a:t>Regulations</a:t>
            </a:r>
            <a:endParaRPr sz="170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  <a:spcBef>
                <a:spcPts val="220"/>
              </a:spcBef>
              <a:tabLst>
                <a:tab pos="927100" algn="l"/>
              </a:tabLst>
            </a:pPr>
            <a:r>
              <a:rPr sz="1600" spc="5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600" spc="5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600" spc="0" dirty="0">
                <a:solidFill>
                  <a:srgbClr val="885D1D"/>
                </a:solidFill>
                <a:latin typeface="Calisto MT"/>
                <a:cs typeface="Calisto MT"/>
              </a:rPr>
              <a:t>Sugar </a:t>
            </a:r>
            <a:r>
              <a:rPr sz="1600" dirty="0">
                <a:solidFill>
                  <a:srgbClr val="885D1D"/>
                </a:solidFill>
                <a:latin typeface="Calisto MT"/>
                <a:cs typeface="Calisto MT"/>
              </a:rPr>
              <a:t>Act</a:t>
            </a:r>
            <a:r>
              <a:rPr sz="1600" spc="-12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600" dirty="0">
                <a:solidFill>
                  <a:srgbClr val="885D1D"/>
                </a:solidFill>
                <a:latin typeface="Calisto MT"/>
                <a:cs typeface="Calisto MT"/>
              </a:rPr>
              <a:t>(1764)</a:t>
            </a:r>
            <a:endParaRPr sz="160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  <a:spcBef>
                <a:spcPts val="215"/>
              </a:spcBef>
              <a:tabLst>
                <a:tab pos="927100" algn="l"/>
              </a:tabLst>
            </a:pPr>
            <a:r>
              <a:rPr sz="1600" spc="0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600" spc="0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600" spc="0" dirty="0">
                <a:solidFill>
                  <a:srgbClr val="885D1D"/>
                </a:solidFill>
                <a:latin typeface="Calisto MT"/>
                <a:cs typeface="Calisto MT"/>
              </a:rPr>
              <a:t>Quartering </a:t>
            </a:r>
            <a:r>
              <a:rPr sz="1600" dirty="0">
                <a:solidFill>
                  <a:srgbClr val="885D1D"/>
                </a:solidFill>
                <a:latin typeface="Calisto MT"/>
                <a:cs typeface="Calisto MT"/>
              </a:rPr>
              <a:t>Acts</a:t>
            </a:r>
            <a:r>
              <a:rPr sz="1600" spc="-12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600" dirty="0">
                <a:solidFill>
                  <a:srgbClr val="885D1D"/>
                </a:solidFill>
                <a:latin typeface="Calisto MT"/>
                <a:cs typeface="Calisto MT"/>
              </a:rPr>
              <a:t>(1765)</a:t>
            </a:r>
            <a:endParaRPr sz="160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  <a:spcBef>
                <a:spcPts val="210"/>
              </a:spcBef>
              <a:tabLst>
                <a:tab pos="927100" algn="l"/>
              </a:tabLst>
            </a:pPr>
            <a:r>
              <a:rPr sz="1600" spc="5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600" spc="5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885D1D"/>
                </a:solidFill>
                <a:latin typeface="Calisto MT"/>
                <a:cs typeface="Calisto MT"/>
              </a:rPr>
              <a:t>Stamp Act</a:t>
            </a:r>
            <a:r>
              <a:rPr sz="1600" spc="-9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600" dirty="0">
                <a:solidFill>
                  <a:srgbClr val="885D1D"/>
                </a:solidFill>
                <a:latin typeface="Calisto MT"/>
                <a:cs typeface="Calisto MT"/>
              </a:rPr>
              <a:t>(1765)</a:t>
            </a:r>
            <a:endParaRPr sz="160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  <a:tabLst>
                <a:tab pos="469265" algn="l"/>
              </a:tabLst>
            </a:pPr>
            <a:r>
              <a:rPr sz="170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170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Organizational</a:t>
            </a:r>
            <a:r>
              <a:rPr sz="1700" spc="1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700" dirty="0">
                <a:solidFill>
                  <a:srgbClr val="885D1D"/>
                </a:solidFill>
                <a:latin typeface="Calisto MT"/>
                <a:cs typeface="Calisto MT"/>
              </a:rPr>
              <a:t>Structures</a:t>
            </a:r>
            <a:endParaRPr sz="170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  <a:spcBef>
                <a:spcPts val="215"/>
              </a:spcBef>
              <a:tabLst>
                <a:tab pos="927100" algn="l"/>
              </a:tabLst>
            </a:pPr>
            <a:r>
              <a:rPr sz="1600" spc="5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600" spc="5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885D1D"/>
                </a:solidFill>
                <a:latin typeface="Calisto MT"/>
                <a:cs typeface="Calisto MT"/>
              </a:rPr>
              <a:t>House </a:t>
            </a:r>
            <a:r>
              <a:rPr sz="1600" spc="-5" dirty="0">
                <a:solidFill>
                  <a:srgbClr val="885D1D"/>
                </a:solidFill>
                <a:latin typeface="Calisto MT"/>
                <a:cs typeface="Calisto MT"/>
              </a:rPr>
              <a:t>of</a:t>
            </a:r>
            <a:r>
              <a:rPr sz="1600" spc="10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600" dirty="0">
                <a:solidFill>
                  <a:srgbClr val="885D1D"/>
                </a:solidFill>
                <a:latin typeface="Calisto MT"/>
                <a:cs typeface="Calisto MT"/>
              </a:rPr>
              <a:t>Burgesses</a:t>
            </a:r>
            <a:endParaRPr sz="1600">
              <a:latin typeface="Calisto MT"/>
              <a:cs typeface="Calisto MT"/>
            </a:endParaRPr>
          </a:p>
          <a:p>
            <a:pPr marL="927100">
              <a:lnSpc>
                <a:spcPct val="100000"/>
              </a:lnSpc>
              <a:spcBef>
                <a:spcPts val="270"/>
              </a:spcBef>
              <a:tabLst>
                <a:tab pos="1384300" algn="l"/>
              </a:tabLst>
            </a:pPr>
            <a:r>
              <a:rPr sz="1400" spc="-1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1400" spc="-1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Patrick Henry’s</a:t>
            </a:r>
            <a:r>
              <a:rPr sz="1400" spc="-20" dirty="0">
                <a:solidFill>
                  <a:srgbClr val="885D1D"/>
                </a:solidFill>
                <a:latin typeface="Calisto MT"/>
                <a:cs typeface="Calisto MT"/>
              </a:rPr>
              <a:t> Resolves</a:t>
            </a:r>
            <a:endParaRPr sz="140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  <a:spcBef>
                <a:spcPts val="204"/>
              </a:spcBef>
              <a:tabLst>
                <a:tab pos="927100" algn="l"/>
              </a:tabLst>
            </a:pPr>
            <a:r>
              <a:rPr sz="1600" spc="5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600" spc="5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885D1D"/>
                </a:solidFill>
                <a:latin typeface="Calisto MT"/>
                <a:cs typeface="Calisto MT"/>
              </a:rPr>
              <a:t>Stamp Act Congress</a:t>
            </a:r>
            <a:r>
              <a:rPr sz="1600" spc="-8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600" spc="-5" dirty="0">
                <a:solidFill>
                  <a:srgbClr val="885D1D"/>
                </a:solidFill>
                <a:latin typeface="Calisto MT"/>
                <a:cs typeface="Calisto MT"/>
              </a:rPr>
              <a:t>(NY)</a:t>
            </a:r>
            <a:endParaRPr sz="1600">
              <a:latin typeface="Calisto MT"/>
              <a:cs typeface="Calisto MT"/>
            </a:endParaRPr>
          </a:p>
          <a:p>
            <a:pPr marL="469900">
              <a:lnSpc>
                <a:spcPts val="1730"/>
              </a:lnSpc>
              <a:spcBef>
                <a:spcPts val="215"/>
              </a:spcBef>
              <a:tabLst>
                <a:tab pos="927100" algn="l"/>
              </a:tabLst>
            </a:pPr>
            <a:r>
              <a:rPr sz="1600" spc="0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600" spc="0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885D1D"/>
                </a:solidFill>
                <a:latin typeface="Calisto MT"/>
                <a:cs typeface="Calisto MT"/>
              </a:rPr>
              <a:t>Sons and Daughters</a:t>
            </a:r>
            <a:r>
              <a:rPr sz="1600" spc="-114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600" spc="-5" dirty="0">
                <a:solidFill>
                  <a:srgbClr val="885D1D"/>
                </a:solidFill>
                <a:latin typeface="Calisto MT"/>
                <a:cs typeface="Calisto MT"/>
              </a:rPr>
              <a:t>of</a:t>
            </a:r>
            <a:endParaRPr sz="1600">
              <a:latin typeface="Calisto MT"/>
              <a:cs typeface="Calisto MT"/>
            </a:endParaRPr>
          </a:p>
          <a:p>
            <a:pPr marL="927100">
              <a:lnSpc>
                <a:spcPts val="1730"/>
              </a:lnSpc>
            </a:pPr>
            <a:r>
              <a:rPr sz="1600" spc="0" dirty="0">
                <a:solidFill>
                  <a:srgbClr val="885D1D"/>
                </a:solidFill>
                <a:latin typeface="Calisto MT"/>
                <a:cs typeface="Calisto MT"/>
              </a:rPr>
              <a:t>Liberty</a:t>
            </a:r>
            <a:endParaRPr sz="1600">
              <a:latin typeface="Calisto MT"/>
              <a:cs typeface="Calisto MT"/>
            </a:endParaRPr>
          </a:p>
          <a:p>
            <a:pPr marL="927100">
              <a:lnSpc>
                <a:spcPct val="100000"/>
              </a:lnSpc>
              <a:spcBef>
                <a:spcPts val="275"/>
              </a:spcBef>
              <a:tabLst>
                <a:tab pos="1384300" algn="l"/>
              </a:tabLst>
            </a:pPr>
            <a:r>
              <a:rPr sz="1400" spc="-1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1400" spc="-1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400" spc="-20" dirty="0">
                <a:solidFill>
                  <a:srgbClr val="885D1D"/>
                </a:solidFill>
                <a:latin typeface="Calisto MT"/>
                <a:cs typeface="Calisto MT"/>
              </a:rPr>
              <a:t>Boycott</a:t>
            </a:r>
            <a:endParaRPr sz="1400">
              <a:latin typeface="Calisto MT"/>
              <a:cs typeface="Calisto MT"/>
            </a:endParaRPr>
          </a:p>
          <a:p>
            <a:pPr marL="927100">
              <a:lnSpc>
                <a:spcPct val="100000"/>
              </a:lnSpc>
              <a:spcBef>
                <a:spcPts val="260"/>
              </a:spcBef>
              <a:tabLst>
                <a:tab pos="1384300" algn="l"/>
              </a:tabLst>
            </a:pPr>
            <a:r>
              <a:rPr sz="1400" spc="-1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1400" spc="-1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Home</a:t>
            </a:r>
            <a:r>
              <a:rPr sz="1400" spc="-2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manufacturing</a:t>
            </a:r>
            <a:endParaRPr sz="1400">
              <a:latin typeface="Calisto MT"/>
              <a:cs typeface="Calisto MT"/>
            </a:endParaRPr>
          </a:p>
          <a:p>
            <a:pPr marL="927100">
              <a:lnSpc>
                <a:spcPct val="100000"/>
              </a:lnSpc>
              <a:spcBef>
                <a:spcPts val="260"/>
              </a:spcBef>
              <a:tabLst>
                <a:tab pos="1384300" algn="l"/>
              </a:tabLst>
            </a:pPr>
            <a:r>
              <a:rPr sz="1400" spc="-1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1400" spc="-1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400" spc="-15" dirty="0">
                <a:solidFill>
                  <a:srgbClr val="885D1D"/>
                </a:solidFill>
                <a:latin typeface="Calisto MT"/>
                <a:cs typeface="Calisto MT"/>
              </a:rPr>
              <a:t>Tarring 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and</a:t>
            </a:r>
            <a:r>
              <a:rPr sz="1400" spc="2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400" spc="-5" dirty="0">
                <a:solidFill>
                  <a:srgbClr val="885D1D"/>
                </a:solidFill>
                <a:latin typeface="Calisto MT"/>
                <a:cs typeface="Calisto MT"/>
              </a:rPr>
              <a:t>feathering</a:t>
            </a:r>
            <a:endParaRPr sz="1400">
              <a:latin typeface="Calisto MT"/>
              <a:cs typeface="Calisto MT"/>
            </a:endParaRPr>
          </a:p>
          <a:p>
            <a:pPr marL="469900" marR="5080" indent="-457200">
              <a:lnSpc>
                <a:spcPct val="80100"/>
              </a:lnSpc>
              <a:spcBef>
                <a:spcPts val="580"/>
              </a:spcBef>
              <a:tabLst>
                <a:tab pos="469265" algn="l"/>
              </a:tabLst>
            </a:pPr>
            <a:r>
              <a:rPr sz="1700" spc="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1700" spc="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Repeal of  Stamp</a:t>
            </a:r>
            <a:r>
              <a:rPr sz="1700" spc="-30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700" dirty="0">
                <a:solidFill>
                  <a:srgbClr val="885D1D"/>
                </a:solidFill>
                <a:latin typeface="Calisto MT"/>
                <a:cs typeface="Calisto MT"/>
              </a:rPr>
              <a:t>Act</a:t>
            </a:r>
            <a:r>
              <a:rPr sz="1700" spc="-1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and </a:t>
            </a:r>
            <a:r>
              <a:rPr sz="170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Introduction </a:t>
            </a:r>
            <a:r>
              <a:rPr sz="1700" spc="-10" dirty="0">
                <a:solidFill>
                  <a:srgbClr val="885D1D"/>
                </a:solidFill>
                <a:latin typeface="Calisto MT"/>
                <a:cs typeface="Calisto MT"/>
              </a:rPr>
              <a:t>of </a:t>
            </a:r>
            <a:r>
              <a:rPr sz="1700" dirty="0">
                <a:solidFill>
                  <a:srgbClr val="885D1D"/>
                </a:solidFill>
                <a:latin typeface="Calisto MT"/>
                <a:cs typeface="Calisto MT"/>
              </a:rPr>
              <a:t>Declaratory 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Act  (1766)</a:t>
            </a:r>
            <a:endParaRPr sz="1700">
              <a:latin typeface="Calisto MT"/>
              <a:cs typeface="Calisto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55844" y="883919"/>
            <a:ext cx="3391534" cy="4126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0" y="1243583"/>
            <a:ext cx="1645919" cy="128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51888" y="0"/>
            <a:ext cx="4852416" cy="1359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46095" y="146456"/>
            <a:ext cx="404876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10" dirty="0"/>
              <a:t>M/C</a:t>
            </a:r>
            <a:r>
              <a:rPr sz="5000" spc="-45" dirty="0"/>
              <a:t> </a:t>
            </a:r>
            <a:r>
              <a:rPr sz="5000" spc="-5" dirty="0"/>
              <a:t>Question</a:t>
            </a:r>
            <a:endParaRPr sz="5000"/>
          </a:p>
        </p:txBody>
      </p:sp>
      <p:sp>
        <p:nvSpPr>
          <p:cNvPr id="5" name="object 5"/>
          <p:cNvSpPr txBox="1"/>
          <p:nvPr/>
        </p:nvSpPr>
        <p:spPr>
          <a:xfrm>
            <a:off x="228600" y="897642"/>
            <a:ext cx="59010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8640" algn="l"/>
              </a:tabLst>
            </a:pPr>
            <a:r>
              <a:rPr sz="240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885D1D"/>
                </a:solidFill>
                <a:latin typeface="Calisto MT"/>
                <a:cs typeface="Calisto MT"/>
              </a:rPr>
              <a:t>AMSCO </a:t>
            </a:r>
            <a:r>
              <a:rPr sz="2400" spc="-50" dirty="0">
                <a:solidFill>
                  <a:srgbClr val="885D1D"/>
                </a:solidFill>
                <a:latin typeface="Calisto MT"/>
                <a:cs typeface="Calisto MT"/>
              </a:rPr>
              <a:t>p.</a:t>
            </a:r>
            <a:r>
              <a:rPr sz="2400" spc="-114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400" spc="-5" dirty="0">
                <a:solidFill>
                  <a:srgbClr val="885D1D"/>
                </a:solidFill>
                <a:latin typeface="Calisto MT"/>
                <a:cs typeface="Calisto MT"/>
              </a:rPr>
              <a:t>80</a:t>
            </a:r>
            <a:endParaRPr sz="2400" dirty="0">
              <a:latin typeface="Calisto MT"/>
              <a:cs typeface="Calisto M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F9769B-62CF-4C32-B061-68C3DE0B5F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31" r="2651" b="73366"/>
          <a:stretch/>
        </p:blipFill>
        <p:spPr>
          <a:xfrm>
            <a:off x="533400" y="1487439"/>
            <a:ext cx="8267722" cy="25482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47E1AC-8E26-4157-9DA2-4676CE485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25" r="2651" b="20407"/>
          <a:stretch/>
        </p:blipFill>
        <p:spPr>
          <a:xfrm>
            <a:off x="1371600" y="374148"/>
            <a:ext cx="6400800" cy="466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47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0" y="1243583"/>
            <a:ext cx="1645919" cy="128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7735" y="97535"/>
            <a:ext cx="5760720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78914" y="232994"/>
            <a:ext cx="5184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Second </a:t>
            </a:r>
            <a:r>
              <a:rPr sz="3600" dirty="0"/>
              <a:t>Phase of  the</a:t>
            </a:r>
            <a:r>
              <a:rPr sz="3600" spc="-615" dirty="0"/>
              <a:t> </a:t>
            </a:r>
            <a:r>
              <a:rPr sz="3600" spc="-5" dirty="0"/>
              <a:t>Crisis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649935" y="1393850"/>
            <a:ext cx="3498850" cy="2841161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4"/>
              </a:spcBef>
              <a:tabLst>
                <a:tab pos="469265" algn="l"/>
              </a:tabLst>
            </a:pPr>
            <a:r>
              <a:rPr sz="1500" spc="5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1500" spc="5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500" spc="-15" dirty="0">
                <a:solidFill>
                  <a:srgbClr val="885D1D"/>
                </a:solidFill>
                <a:latin typeface="Calisto MT"/>
                <a:cs typeface="Calisto MT"/>
              </a:rPr>
              <a:t>Townshend </a:t>
            </a:r>
            <a:r>
              <a:rPr sz="1500" dirty="0">
                <a:solidFill>
                  <a:srgbClr val="885D1D"/>
                </a:solidFill>
                <a:latin typeface="Calisto MT"/>
                <a:cs typeface="Calisto MT"/>
              </a:rPr>
              <a:t>Acts</a:t>
            </a:r>
            <a:r>
              <a:rPr sz="1500" spc="-12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500" dirty="0">
                <a:solidFill>
                  <a:srgbClr val="885D1D"/>
                </a:solidFill>
                <a:latin typeface="Calisto MT"/>
                <a:cs typeface="Calisto MT"/>
              </a:rPr>
              <a:t>(1767)</a:t>
            </a:r>
            <a:endParaRPr sz="1500" dirty="0">
              <a:latin typeface="Calisto MT"/>
              <a:cs typeface="Calisto MT"/>
            </a:endParaRPr>
          </a:p>
          <a:p>
            <a:pPr marL="927100" marR="329565" indent="-457834">
              <a:lnSpc>
                <a:spcPts val="1340"/>
              </a:lnSpc>
              <a:spcBef>
                <a:spcPts val="600"/>
              </a:spcBef>
              <a:tabLst>
                <a:tab pos="927100" algn="l"/>
              </a:tabLst>
            </a:pPr>
            <a:r>
              <a:rPr sz="1400" spc="-10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400" spc="-10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Duties </a:t>
            </a:r>
            <a:r>
              <a:rPr sz="1400" spc="-15" dirty="0">
                <a:solidFill>
                  <a:srgbClr val="885D1D"/>
                </a:solidFill>
                <a:latin typeface="Calisto MT"/>
                <a:cs typeface="Calisto MT"/>
              </a:rPr>
              <a:t>on 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tea, </a:t>
            </a:r>
            <a:r>
              <a:rPr sz="1400" spc="-20" dirty="0">
                <a:solidFill>
                  <a:srgbClr val="885D1D"/>
                </a:solidFill>
                <a:latin typeface="Calisto MT"/>
                <a:cs typeface="Calisto MT"/>
              </a:rPr>
              <a:t>glass,</a:t>
            </a:r>
            <a:r>
              <a:rPr sz="1400" spc="10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lead,</a:t>
            </a:r>
            <a:r>
              <a:rPr sz="1400" spc="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and </a:t>
            </a:r>
            <a:r>
              <a:rPr sz="1400" spc="-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paper</a:t>
            </a:r>
            <a:endParaRPr sz="1400" dirty="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  <a:spcBef>
                <a:spcPts val="275"/>
              </a:spcBef>
              <a:tabLst>
                <a:tab pos="927100" algn="l"/>
              </a:tabLst>
            </a:pPr>
            <a:r>
              <a:rPr sz="1400" spc="-10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400" spc="-10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400" i="1" spc="-25" dirty="0">
                <a:solidFill>
                  <a:srgbClr val="885D1D"/>
                </a:solidFill>
                <a:latin typeface="Calisto MT"/>
                <a:cs typeface="Calisto MT"/>
              </a:rPr>
              <a:t>Writs </a:t>
            </a:r>
            <a:r>
              <a:rPr sz="1400" i="1" spc="-10" dirty="0">
                <a:solidFill>
                  <a:srgbClr val="885D1D"/>
                </a:solidFill>
                <a:latin typeface="Calisto MT"/>
                <a:cs typeface="Calisto MT"/>
              </a:rPr>
              <a:t>of</a:t>
            </a:r>
            <a:r>
              <a:rPr sz="1400" i="1" spc="25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400" i="1" spc="-5" dirty="0">
                <a:solidFill>
                  <a:srgbClr val="885D1D"/>
                </a:solidFill>
                <a:latin typeface="Calisto MT"/>
                <a:cs typeface="Calisto MT"/>
              </a:rPr>
              <a:t>Assistance</a:t>
            </a:r>
            <a:endParaRPr sz="1400" dirty="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  <a:spcBef>
                <a:spcPts val="260"/>
              </a:spcBef>
              <a:tabLst>
                <a:tab pos="927100" algn="l"/>
              </a:tabLst>
            </a:pPr>
            <a:r>
              <a:rPr sz="1400" spc="-10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400" spc="-10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400" spc="-15" dirty="0">
                <a:solidFill>
                  <a:srgbClr val="885D1D"/>
                </a:solidFill>
                <a:latin typeface="Calisto MT"/>
                <a:cs typeface="Calisto MT"/>
              </a:rPr>
              <a:t>New </a:t>
            </a:r>
            <a:r>
              <a:rPr sz="1400" spc="-45" dirty="0">
                <a:solidFill>
                  <a:srgbClr val="885D1D"/>
                </a:solidFill>
                <a:latin typeface="Calisto MT"/>
                <a:cs typeface="Calisto MT"/>
              </a:rPr>
              <a:t>York </a:t>
            </a:r>
            <a:r>
              <a:rPr sz="1400" spc="-15" dirty="0">
                <a:solidFill>
                  <a:srgbClr val="885D1D"/>
                </a:solidFill>
                <a:latin typeface="Calisto MT"/>
                <a:cs typeface="Calisto MT"/>
              </a:rPr>
              <a:t>Restraining</a:t>
            </a:r>
            <a:r>
              <a:rPr sz="1400" spc="114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Act</a:t>
            </a:r>
            <a:endParaRPr sz="1400" dirty="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1500" spc="5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1500" spc="5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500" spc="-15" dirty="0">
                <a:solidFill>
                  <a:srgbClr val="885D1D"/>
                </a:solidFill>
                <a:latin typeface="Calisto MT"/>
                <a:cs typeface="Calisto MT"/>
              </a:rPr>
              <a:t>Renewal </a:t>
            </a:r>
            <a:r>
              <a:rPr sz="1500" spc="0" dirty="0">
                <a:solidFill>
                  <a:srgbClr val="885D1D"/>
                </a:solidFill>
                <a:latin typeface="Calisto MT"/>
                <a:cs typeface="Calisto MT"/>
              </a:rPr>
              <a:t>of</a:t>
            </a:r>
            <a:r>
              <a:rPr sz="1500" spc="5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500" spc="-10" dirty="0">
                <a:solidFill>
                  <a:srgbClr val="885D1D"/>
                </a:solidFill>
                <a:latin typeface="Calisto MT"/>
                <a:cs typeface="Calisto MT"/>
              </a:rPr>
              <a:t>Boycott</a:t>
            </a:r>
            <a:endParaRPr sz="1500" dirty="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1500" spc="5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1500" spc="5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500" dirty="0">
                <a:solidFill>
                  <a:srgbClr val="885D1D"/>
                </a:solidFill>
                <a:latin typeface="Calisto MT"/>
                <a:cs typeface="Calisto MT"/>
              </a:rPr>
              <a:t>The Boston </a:t>
            </a:r>
            <a:r>
              <a:rPr sz="1500" spc="-5" dirty="0">
                <a:solidFill>
                  <a:srgbClr val="885D1D"/>
                </a:solidFill>
                <a:latin typeface="Calisto MT"/>
                <a:cs typeface="Calisto MT"/>
              </a:rPr>
              <a:t>Massacre </a:t>
            </a:r>
            <a:r>
              <a:rPr sz="1500" dirty="0">
                <a:solidFill>
                  <a:srgbClr val="885D1D"/>
                </a:solidFill>
                <a:latin typeface="Calisto MT"/>
                <a:cs typeface="Calisto MT"/>
              </a:rPr>
              <a:t>(March,</a:t>
            </a:r>
            <a:r>
              <a:rPr sz="1500" spc="-114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500" dirty="0">
                <a:solidFill>
                  <a:srgbClr val="885D1D"/>
                </a:solidFill>
                <a:latin typeface="Calisto MT"/>
                <a:cs typeface="Calisto MT"/>
              </a:rPr>
              <a:t>1770)</a:t>
            </a:r>
            <a:endParaRPr sz="1500" dirty="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1500" spc="5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1500" spc="5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500" spc="-5" dirty="0">
                <a:solidFill>
                  <a:srgbClr val="885D1D"/>
                </a:solidFill>
                <a:latin typeface="Calisto MT"/>
                <a:cs typeface="Calisto MT"/>
              </a:rPr>
              <a:t>Repeal </a:t>
            </a:r>
            <a:r>
              <a:rPr sz="1500" dirty="0">
                <a:solidFill>
                  <a:srgbClr val="885D1D"/>
                </a:solidFill>
                <a:latin typeface="Calisto MT"/>
                <a:cs typeface="Calisto MT"/>
              </a:rPr>
              <a:t>of </a:t>
            </a:r>
            <a:r>
              <a:rPr sz="1500" spc="-15" dirty="0">
                <a:solidFill>
                  <a:srgbClr val="885D1D"/>
                </a:solidFill>
                <a:latin typeface="Calisto MT"/>
                <a:cs typeface="Calisto MT"/>
              </a:rPr>
              <a:t>Townshend </a:t>
            </a:r>
            <a:r>
              <a:rPr sz="1500" dirty="0">
                <a:solidFill>
                  <a:srgbClr val="885D1D"/>
                </a:solidFill>
                <a:latin typeface="Calisto MT"/>
                <a:cs typeface="Calisto MT"/>
              </a:rPr>
              <a:t>Acts</a:t>
            </a:r>
            <a:r>
              <a:rPr sz="1500" spc="4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500" spc="-5" dirty="0">
                <a:solidFill>
                  <a:srgbClr val="885D1D"/>
                </a:solidFill>
                <a:latin typeface="Calisto MT"/>
                <a:cs typeface="Calisto MT"/>
              </a:rPr>
              <a:t>(1770)</a:t>
            </a:r>
            <a:endParaRPr sz="1500" dirty="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  <a:spcBef>
                <a:spcPts val="265"/>
              </a:spcBef>
              <a:tabLst>
                <a:tab pos="927100" algn="l"/>
              </a:tabLst>
            </a:pPr>
            <a:r>
              <a:rPr sz="1400" spc="-10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400" spc="-10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400" spc="-50" dirty="0">
                <a:solidFill>
                  <a:srgbClr val="885D1D"/>
                </a:solidFill>
                <a:latin typeface="Calisto MT"/>
                <a:cs typeface="Calisto MT"/>
              </a:rPr>
              <a:t>Tea 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tax</a:t>
            </a:r>
            <a:r>
              <a:rPr sz="1400" spc="2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remained</a:t>
            </a:r>
            <a:endParaRPr sz="1400" dirty="0">
              <a:latin typeface="Calisto MT"/>
              <a:cs typeface="Calisto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34254" y="1453895"/>
            <a:ext cx="3928618" cy="3517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0" y="1243583"/>
            <a:ext cx="1645919" cy="128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69007" y="97535"/>
            <a:ext cx="5221224" cy="101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50439" y="232994"/>
            <a:ext cx="46431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Renewal </a:t>
            </a:r>
            <a:r>
              <a:rPr sz="3600" dirty="0"/>
              <a:t>of </a:t>
            </a:r>
            <a:r>
              <a:rPr sz="3600" spc="-5" dirty="0"/>
              <a:t>the</a:t>
            </a:r>
            <a:r>
              <a:rPr sz="3600" spc="260" dirty="0"/>
              <a:t> </a:t>
            </a:r>
            <a:r>
              <a:rPr sz="3600" spc="0" dirty="0"/>
              <a:t>Conflict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649935" y="1439671"/>
            <a:ext cx="3238500" cy="30194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sz="2200" spc="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200" spc="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Committees</a:t>
            </a:r>
            <a:r>
              <a:rPr sz="2200" spc="-9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of  Correspondence</a:t>
            </a:r>
            <a:r>
              <a:rPr sz="2200" spc="-9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(1772)</a:t>
            </a:r>
            <a:endParaRPr sz="2200" dirty="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  <a:tabLst>
                <a:tab pos="469265" algn="l"/>
              </a:tabLst>
            </a:pPr>
            <a:r>
              <a:rPr sz="2200" spc="5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200" spc="5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Boston </a:t>
            </a:r>
            <a:r>
              <a:rPr sz="2200" spc="-75" dirty="0">
                <a:solidFill>
                  <a:srgbClr val="885D1D"/>
                </a:solidFill>
                <a:latin typeface="Calisto MT"/>
                <a:cs typeface="Calisto MT"/>
              </a:rPr>
              <a:t>Tea 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Party</a:t>
            </a:r>
            <a:r>
              <a:rPr sz="2200" spc="-5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200" spc="-10" dirty="0">
                <a:solidFill>
                  <a:srgbClr val="885D1D"/>
                </a:solidFill>
                <a:latin typeface="Calisto MT"/>
                <a:cs typeface="Calisto MT"/>
              </a:rPr>
              <a:t>(Dec.</a:t>
            </a:r>
            <a:endParaRPr sz="2200" dirty="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</a:pP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1773)</a:t>
            </a:r>
            <a:endParaRPr sz="2200" dirty="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  <a:tabLst>
                <a:tab pos="927100" algn="l"/>
              </a:tabLst>
            </a:pPr>
            <a:r>
              <a:rPr sz="2000" spc="-10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2000" spc="-10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2000" spc="-75" dirty="0">
                <a:solidFill>
                  <a:srgbClr val="885D1D"/>
                </a:solidFill>
                <a:latin typeface="Calisto MT"/>
                <a:cs typeface="Calisto MT"/>
              </a:rPr>
              <a:t>Tea </a:t>
            </a:r>
            <a:r>
              <a:rPr sz="2000" spc="-10" dirty="0">
                <a:solidFill>
                  <a:srgbClr val="885D1D"/>
                </a:solidFill>
                <a:latin typeface="Calisto MT"/>
                <a:cs typeface="Calisto MT"/>
              </a:rPr>
              <a:t>Act </a:t>
            </a:r>
            <a:r>
              <a:rPr sz="2000" spc="-5" dirty="0">
                <a:solidFill>
                  <a:srgbClr val="885D1D"/>
                </a:solidFill>
                <a:latin typeface="Calisto MT"/>
                <a:cs typeface="Calisto MT"/>
              </a:rPr>
              <a:t>of</a:t>
            </a:r>
            <a:r>
              <a:rPr sz="2000" spc="26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000" spc="-15" dirty="0">
                <a:solidFill>
                  <a:srgbClr val="885D1D"/>
                </a:solidFill>
                <a:latin typeface="Calisto MT"/>
                <a:cs typeface="Calisto MT"/>
              </a:rPr>
              <a:t>1773</a:t>
            </a:r>
            <a:endParaRPr sz="2000" dirty="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  <a:spcBef>
                <a:spcPts val="1985"/>
              </a:spcBef>
              <a:tabLst>
                <a:tab pos="469265" algn="l"/>
              </a:tabLst>
            </a:pPr>
            <a:r>
              <a:rPr sz="2200" spc="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200" spc="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200" spc="-15" dirty="0">
                <a:solidFill>
                  <a:srgbClr val="885D1D"/>
                </a:solidFill>
                <a:latin typeface="Calisto MT"/>
                <a:cs typeface="Calisto MT"/>
              </a:rPr>
              <a:t>Coercive 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Acts</a:t>
            </a:r>
            <a:r>
              <a:rPr sz="2200" spc="-6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(1774)</a:t>
            </a:r>
            <a:endParaRPr sz="2200" dirty="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  <a:spcBef>
                <a:spcPts val="2015"/>
              </a:spcBef>
              <a:tabLst>
                <a:tab pos="469265" algn="l"/>
              </a:tabLst>
            </a:pPr>
            <a:r>
              <a:rPr sz="2200" spc="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200" spc="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Quebec Act</a:t>
            </a:r>
            <a:r>
              <a:rPr sz="2200" spc="-8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(1774)</a:t>
            </a:r>
            <a:endParaRPr sz="2200" dirty="0">
              <a:latin typeface="Calisto MT"/>
              <a:cs typeface="Calisto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27576" y="1465618"/>
            <a:ext cx="4861560" cy="3442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0" y="1243583"/>
            <a:ext cx="1645919" cy="128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55064" y="0"/>
            <a:ext cx="5849112" cy="1359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49017" y="146456"/>
            <a:ext cx="504825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/>
              <a:t>Essential</a:t>
            </a:r>
            <a:r>
              <a:rPr sz="5000" spc="-10" dirty="0"/>
              <a:t> </a:t>
            </a:r>
            <a:r>
              <a:rPr sz="5000" spc="-5" dirty="0"/>
              <a:t>Question</a:t>
            </a:r>
            <a:endParaRPr sz="5000"/>
          </a:p>
        </p:txBody>
      </p:sp>
      <p:sp>
        <p:nvSpPr>
          <p:cNvPr id="5" name="object 5"/>
          <p:cNvSpPr txBox="1"/>
          <p:nvPr/>
        </p:nvSpPr>
        <p:spPr>
          <a:xfrm>
            <a:off x="496620" y="1737182"/>
            <a:ext cx="3248660" cy="23755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10"/>
              </a:spcBef>
              <a:tabLst>
                <a:tab pos="469900" algn="l"/>
              </a:tabLst>
            </a:pPr>
            <a:r>
              <a:rPr sz="2200" spc="5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200" spc="5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In </a:t>
            </a:r>
            <a:r>
              <a:rPr sz="2200" spc="0" dirty="0">
                <a:solidFill>
                  <a:srgbClr val="885D1D"/>
                </a:solidFill>
                <a:latin typeface="Calisto MT"/>
                <a:cs typeface="Calisto MT"/>
              </a:rPr>
              <a:t>what </a:t>
            </a:r>
            <a:r>
              <a:rPr sz="2200" spc="-30" dirty="0">
                <a:solidFill>
                  <a:srgbClr val="885D1D"/>
                </a:solidFill>
                <a:latin typeface="Calisto MT"/>
                <a:cs typeface="Calisto MT"/>
              </a:rPr>
              <a:t>ways</a:t>
            </a:r>
            <a:r>
              <a:rPr sz="2200" spc="-9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did</a:t>
            </a:r>
            <a:r>
              <a:rPr sz="2200" spc="-4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the  </a:t>
            </a:r>
            <a:r>
              <a:rPr sz="2200" spc="-5" dirty="0">
                <a:solidFill>
                  <a:srgbClr val="885D1D"/>
                </a:solidFill>
                <a:latin typeface="Calisto MT"/>
                <a:cs typeface="Calisto MT"/>
              </a:rPr>
              <a:t>French 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and Indian</a:t>
            </a:r>
            <a:r>
              <a:rPr sz="2200" spc="-19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200" spc="-55" dirty="0">
                <a:solidFill>
                  <a:srgbClr val="885D1D"/>
                </a:solidFill>
                <a:latin typeface="Calisto MT"/>
                <a:cs typeface="Calisto MT"/>
              </a:rPr>
              <a:t>War  </a:t>
            </a:r>
            <a:r>
              <a:rPr sz="2200" spc="-5" dirty="0">
                <a:solidFill>
                  <a:srgbClr val="885D1D"/>
                </a:solidFill>
                <a:latin typeface="Calisto MT"/>
                <a:cs typeface="Calisto MT"/>
              </a:rPr>
              <a:t>alter 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the political,  </a:t>
            </a:r>
            <a:r>
              <a:rPr sz="2200" spc="-5" dirty="0">
                <a:solidFill>
                  <a:srgbClr val="885D1D"/>
                </a:solidFill>
                <a:latin typeface="Calisto MT"/>
                <a:cs typeface="Calisto MT"/>
              </a:rPr>
              <a:t>economic, 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and  </a:t>
            </a:r>
            <a:r>
              <a:rPr sz="2200" spc="-5" dirty="0">
                <a:solidFill>
                  <a:srgbClr val="885D1D"/>
                </a:solidFill>
                <a:latin typeface="Calisto MT"/>
                <a:cs typeface="Calisto MT"/>
              </a:rPr>
              <a:t>ideological 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relations  </a:t>
            </a:r>
            <a:r>
              <a:rPr sz="2200" spc="-5" dirty="0">
                <a:solidFill>
                  <a:srgbClr val="885D1D"/>
                </a:solidFill>
                <a:latin typeface="Calisto MT"/>
                <a:cs typeface="Calisto MT"/>
              </a:rPr>
              <a:t>between Britain 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and its  </a:t>
            </a:r>
            <a:r>
              <a:rPr sz="2200" spc="0" dirty="0">
                <a:solidFill>
                  <a:srgbClr val="885D1D"/>
                </a:solidFill>
                <a:latin typeface="Calisto MT"/>
                <a:cs typeface="Calisto MT"/>
              </a:rPr>
              <a:t>American</a:t>
            </a:r>
            <a:r>
              <a:rPr sz="2200" spc="-12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200" spc="-5" dirty="0">
                <a:solidFill>
                  <a:srgbClr val="885D1D"/>
                </a:solidFill>
                <a:latin typeface="Calisto MT"/>
                <a:cs typeface="Calisto MT"/>
              </a:rPr>
              <a:t>colonies?</a:t>
            </a:r>
            <a:endParaRPr sz="2200">
              <a:latin typeface="Calisto MT"/>
              <a:cs typeface="Calisto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90415" y="1462189"/>
            <a:ext cx="4949951" cy="3543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0" y="1243583"/>
            <a:ext cx="1645919" cy="128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1560" y="0"/>
            <a:ext cx="7168896" cy="83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94560" y="371855"/>
            <a:ext cx="4767072" cy="1014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32738" y="0"/>
            <a:ext cx="647382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0" marR="5080" indent="-1143635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Philosophical </a:t>
            </a:r>
            <a:r>
              <a:rPr sz="3600" spc="-15" dirty="0"/>
              <a:t>Foundations </a:t>
            </a:r>
            <a:r>
              <a:rPr sz="3600" dirty="0"/>
              <a:t>of the  </a:t>
            </a:r>
            <a:r>
              <a:rPr sz="3600" spc="-5" dirty="0"/>
              <a:t>American</a:t>
            </a:r>
            <a:r>
              <a:rPr sz="3600" spc="-90" dirty="0"/>
              <a:t> </a:t>
            </a:r>
            <a:r>
              <a:rPr sz="3600" spc="-25" dirty="0"/>
              <a:t>Revolution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694131" y="1307774"/>
            <a:ext cx="3410585" cy="370014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469900" algn="l"/>
              </a:tabLst>
            </a:pPr>
            <a:r>
              <a:rPr sz="2000" spc="-1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000" spc="-1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885D1D"/>
                </a:solidFill>
                <a:latin typeface="Calisto MT"/>
                <a:cs typeface="Calisto MT"/>
              </a:rPr>
              <a:t>Legacy </a:t>
            </a:r>
            <a:r>
              <a:rPr sz="2000" spc="-5" dirty="0">
                <a:solidFill>
                  <a:srgbClr val="885D1D"/>
                </a:solidFill>
                <a:latin typeface="Calisto MT"/>
                <a:cs typeface="Calisto MT"/>
              </a:rPr>
              <a:t>of  </a:t>
            </a:r>
            <a:r>
              <a:rPr sz="2000" dirty="0">
                <a:solidFill>
                  <a:srgbClr val="885D1D"/>
                </a:solidFill>
                <a:latin typeface="Calisto MT"/>
                <a:cs typeface="Calisto MT"/>
              </a:rPr>
              <a:t>Salutary</a:t>
            </a:r>
            <a:r>
              <a:rPr sz="2000" spc="-30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000" spc="-10" dirty="0">
                <a:solidFill>
                  <a:srgbClr val="885D1D"/>
                </a:solidFill>
                <a:latin typeface="Calisto MT"/>
                <a:cs typeface="Calisto MT"/>
              </a:rPr>
              <a:t>Neglect</a:t>
            </a:r>
            <a:endParaRPr sz="200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  <a:tabLst>
                <a:tab pos="927100" algn="l"/>
              </a:tabLst>
            </a:pPr>
            <a:r>
              <a:rPr sz="1900" spc="-5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900" spc="-5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885D1D"/>
                </a:solidFill>
                <a:latin typeface="Calisto MT"/>
                <a:cs typeface="Calisto MT"/>
              </a:rPr>
              <a:t>Self-Government</a:t>
            </a:r>
            <a:endParaRPr sz="190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  <a:spcBef>
                <a:spcPts val="595"/>
              </a:spcBef>
              <a:tabLst>
                <a:tab pos="927100" algn="l"/>
              </a:tabLst>
            </a:pPr>
            <a:r>
              <a:rPr sz="1900" spc="-5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900" spc="-5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885D1D"/>
                </a:solidFill>
                <a:latin typeface="Calisto MT"/>
                <a:cs typeface="Calisto MT"/>
              </a:rPr>
              <a:t>Religious</a:t>
            </a:r>
            <a:r>
              <a:rPr sz="1900" spc="-6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900" spc="-15" dirty="0">
                <a:solidFill>
                  <a:srgbClr val="885D1D"/>
                </a:solidFill>
                <a:latin typeface="Calisto MT"/>
                <a:cs typeface="Calisto MT"/>
              </a:rPr>
              <a:t>Freedom</a:t>
            </a:r>
            <a:endParaRPr sz="190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927100" algn="l"/>
              </a:tabLst>
            </a:pPr>
            <a:r>
              <a:rPr sz="1900" spc="-5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900" spc="-5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900" spc="-15" dirty="0">
                <a:solidFill>
                  <a:srgbClr val="885D1D"/>
                </a:solidFill>
                <a:latin typeface="Calisto MT"/>
                <a:cs typeface="Calisto MT"/>
              </a:rPr>
              <a:t>Personal </a:t>
            </a:r>
            <a:r>
              <a:rPr sz="1900" spc="-5" dirty="0">
                <a:solidFill>
                  <a:srgbClr val="885D1D"/>
                </a:solidFill>
                <a:latin typeface="Calisto MT"/>
                <a:cs typeface="Calisto MT"/>
              </a:rPr>
              <a:t>Profit/Gain</a:t>
            </a:r>
            <a:endParaRPr sz="1900">
              <a:latin typeface="Calisto MT"/>
              <a:cs typeface="Calisto MT"/>
            </a:endParaRPr>
          </a:p>
          <a:p>
            <a:pPr marL="927100">
              <a:lnSpc>
                <a:spcPct val="100000"/>
              </a:lnSpc>
              <a:spcBef>
                <a:spcPts val="610"/>
              </a:spcBef>
              <a:tabLst>
                <a:tab pos="1384300" algn="l"/>
              </a:tabLst>
            </a:pPr>
            <a:r>
              <a:rPr sz="170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170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Mercantilism</a:t>
            </a:r>
            <a:r>
              <a:rPr sz="1700" spc="-5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700" spc="-20" dirty="0">
                <a:solidFill>
                  <a:srgbClr val="885D1D"/>
                </a:solidFill>
                <a:latin typeface="Calisto MT"/>
                <a:cs typeface="Calisto MT"/>
              </a:rPr>
              <a:t>vs.</a:t>
            </a:r>
            <a:endParaRPr sz="1700">
              <a:latin typeface="Calisto MT"/>
              <a:cs typeface="Calisto MT"/>
            </a:endParaRPr>
          </a:p>
          <a:p>
            <a:pPr marL="351790" algn="ctr">
              <a:lnSpc>
                <a:spcPct val="100000"/>
              </a:lnSpc>
            </a:pP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Capitalism</a:t>
            </a:r>
            <a:endParaRPr sz="17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sz="2000" spc="-1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000" spc="-1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885D1D"/>
                </a:solidFill>
                <a:latin typeface="Calisto MT"/>
                <a:cs typeface="Calisto MT"/>
              </a:rPr>
              <a:t>Enlightenment</a:t>
            </a:r>
            <a:r>
              <a:rPr sz="2000" spc="-7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000" spc="-5" dirty="0">
                <a:solidFill>
                  <a:srgbClr val="885D1D"/>
                </a:solidFill>
                <a:latin typeface="Calisto MT"/>
                <a:cs typeface="Calisto MT"/>
              </a:rPr>
              <a:t>Ideals</a:t>
            </a:r>
            <a:endParaRPr sz="200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927100" algn="l"/>
              </a:tabLst>
            </a:pPr>
            <a:r>
              <a:rPr sz="1900" spc="-5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900" spc="-5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900" spc="-25" dirty="0">
                <a:solidFill>
                  <a:srgbClr val="885D1D"/>
                </a:solidFill>
                <a:latin typeface="Calisto MT"/>
                <a:cs typeface="Calisto MT"/>
              </a:rPr>
              <a:t>Locke,</a:t>
            </a:r>
            <a:r>
              <a:rPr sz="1900" spc="-15" dirty="0">
                <a:solidFill>
                  <a:srgbClr val="885D1D"/>
                </a:solidFill>
                <a:latin typeface="Calisto MT"/>
                <a:cs typeface="Calisto MT"/>
              </a:rPr>
              <a:t> Rousseau</a:t>
            </a:r>
            <a:endParaRPr sz="1900">
              <a:latin typeface="Calisto MT"/>
              <a:cs typeface="Calisto MT"/>
            </a:endParaRPr>
          </a:p>
          <a:p>
            <a:pPr marL="927100">
              <a:lnSpc>
                <a:spcPct val="100000"/>
              </a:lnSpc>
              <a:spcBef>
                <a:spcPts val="605"/>
              </a:spcBef>
              <a:tabLst>
                <a:tab pos="1384300" algn="l"/>
              </a:tabLst>
            </a:pPr>
            <a:r>
              <a:rPr sz="1700" spc="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1700" spc="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Social</a:t>
            </a:r>
            <a:r>
              <a:rPr sz="1700" spc="-5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Contract</a:t>
            </a:r>
            <a:endParaRPr sz="1700">
              <a:latin typeface="Calisto MT"/>
              <a:cs typeface="Calisto MT"/>
            </a:endParaRPr>
          </a:p>
          <a:p>
            <a:pPr marL="927100">
              <a:lnSpc>
                <a:spcPct val="100000"/>
              </a:lnSpc>
              <a:spcBef>
                <a:spcPts val="600"/>
              </a:spcBef>
              <a:tabLst>
                <a:tab pos="1384300" algn="l"/>
              </a:tabLst>
            </a:pPr>
            <a:r>
              <a:rPr sz="170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170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Inalienable</a:t>
            </a:r>
            <a:r>
              <a:rPr sz="1700" spc="-7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Rights</a:t>
            </a:r>
            <a:endParaRPr sz="1700">
              <a:latin typeface="Calisto MT"/>
              <a:cs typeface="Calisto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25111" y="1051559"/>
            <a:ext cx="4818888" cy="4093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49496" y="1075943"/>
            <a:ext cx="4794504" cy="403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0" y="1243583"/>
            <a:ext cx="1645919" cy="128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06623" y="0"/>
            <a:ext cx="3593591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29655" y="0"/>
            <a:ext cx="819912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44623" y="380999"/>
            <a:ext cx="5394960" cy="1127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7620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Effects </a:t>
            </a:r>
            <a:r>
              <a:rPr dirty="0"/>
              <a:t>of Pre-  </a:t>
            </a:r>
            <a:r>
              <a:rPr spc="-15" dirty="0"/>
              <a:t>Revolutionary</a:t>
            </a:r>
            <a:r>
              <a:rPr spc="-55" dirty="0"/>
              <a:t> </a:t>
            </a:r>
            <a:r>
              <a:rPr spc="-30" dirty="0"/>
              <a:t>Period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2884" y="1553717"/>
            <a:ext cx="2105660" cy="1220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389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885D1D"/>
                </a:solidFill>
                <a:latin typeface="Calisto MT"/>
                <a:cs typeface="Calisto MT"/>
              </a:rPr>
              <a:t>Political</a:t>
            </a:r>
            <a:endParaRPr sz="2400">
              <a:latin typeface="Calisto MT"/>
              <a:cs typeface="Calisto MT"/>
            </a:endParaRPr>
          </a:p>
          <a:p>
            <a:pPr marL="469900" marR="5080" indent="-457834">
              <a:lnSpc>
                <a:spcPct val="100000"/>
              </a:lnSpc>
              <a:spcBef>
                <a:spcPts val="1725"/>
              </a:spcBef>
              <a:tabLst>
                <a:tab pos="469900" algn="l"/>
              </a:tabLst>
            </a:pPr>
            <a:r>
              <a:rPr sz="2000" spc="-1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000" spc="-1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885D1D"/>
                </a:solidFill>
                <a:latin typeface="Calisto MT"/>
                <a:cs typeface="Calisto MT"/>
              </a:rPr>
              <a:t>Legacy</a:t>
            </a:r>
            <a:r>
              <a:rPr sz="2000" spc="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000" spc="-5" dirty="0">
                <a:solidFill>
                  <a:srgbClr val="885D1D"/>
                </a:solidFill>
                <a:latin typeface="Calisto MT"/>
                <a:cs typeface="Calisto MT"/>
              </a:rPr>
              <a:t>of</a:t>
            </a:r>
            <a:r>
              <a:rPr sz="2000" spc="17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000" spc="-5" dirty="0">
                <a:solidFill>
                  <a:srgbClr val="885D1D"/>
                </a:solidFill>
                <a:latin typeface="Calisto MT"/>
                <a:cs typeface="Calisto MT"/>
              </a:rPr>
              <a:t>Self-  </a:t>
            </a:r>
            <a:r>
              <a:rPr sz="2000" spc="-15" dirty="0">
                <a:solidFill>
                  <a:srgbClr val="885D1D"/>
                </a:solidFill>
                <a:latin typeface="Calisto MT"/>
                <a:cs typeface="Calisto MT"/>
              </a:rPr>
              <a:t>Government</a:t>
            </a:r>
            <a:endParaRPr sz="2000">
              <a:latin typeface="Calisto MT"/>
              <a:cs typeface="Calisto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884" y="3003041"/>
            <a:ext cx="233426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69900" algn="l"/>
              </a:tabLst>
            </a:pPr>
            <a:r>
              <a:rPr sz="2000" spc="-1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000" spc="-1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srgbClr val="885D1D"/>
                </a:solidFill>
                <a:latin typeface="Calisto MT"/>
                <a:cs typeface="Calisto MT"/>
              </a:rPr>
              <a:t>Foundations</a:t>
            </a:r>
            <a:r>
              <a:rPr sz="2000" spc="-2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000" spc="-5" dirty="0">
                <a:solidFill>
                  <a:srgbClr val="885D1D"/>
                </a:solidFill>
                <a:latin typeface="Calisto MT"/>
                <a:cs typeface="Calisto MT"/>
              </a:rPr>
              <a:t>of</a:t>
            </a:r>
            <a:endParaRPr sz="200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</a:pPr>
            <a:r>
              <a:rPr sz="2000" spc="-5" dirty="0">
                <a:solidFill>
                  <a:srgbClr val="885D1D"/>
                </a:solidFill>
                <a:latin typeface="Calisto MT"/>
                <a:cs typeface="Calisto MT"/>
              </a:rPr>
              <a:t>State</a:t>
            </a:r>
            <a:r>
              <a:rPr sz="2000" spc="-8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000" spc="-15" dirty="0">
                <a:solidFill>
                  <a:srgbClr val="885D1D"/>
                </a:solidFill>
                <a:latin typeface="Calisto MT"/>
                <a:cs typeface="Calisto MT"/>
              </a:rPr>
              <a:t>Sovereignty</a:t>
            </a:r>
            <a:endParaRPr sz="2000">
              <a:latin typeface="Calisto MT"/>
              <a:cs typeface="Calisto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34258" y="1553717"/>
            <a:ext cx="2265680" cy="1220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404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885D1D"/>
                </a:solidFill>
                <a:latin typeface="Calisto MT"/>
                <a:cs typeface="Calisto MT"/>
              </a:rPr>
              <a:t>Economic</a:t>
            </a:r>
            <a:endParaRPr sz="240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  <a:tabLst>
                <a:tab pos="469900" algn="l"/>
              </a:tabLst>
            </a:pPr>
            <a:r>
              <a:rPr sz="2000" spc="-1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000" spc="-1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885D1D"/>
                </a:solidFill>
                <a:latin typeface="Calisto MT"/>
                <a:cs typeface="Calisto MT"/>
              </a:rPr>
              <a:t>Legacy</a:t>
            </a:r>
            <a:r>
              <a:rPr sz="2000" spc="-5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000" spc="-5" dirty="0">
                <a:solidFill>
                  <a:srgbClr val="885D1D"/>
                </a:solidFill>
                <a:latin typeface="Calisto MT"/>
                <a:cs typeface="Calisto MT"/>
              </a:rPr>
              <a:t>of</a:t>
            </a:r>
            <a:endParaRPr sz="200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rgbClr val="885D1D"/>
                </a:solidFill>
                <a:latin typeface="Calisto MT"/>
                <a:cs typeface="Calisto MT"/>
              </a:rPr>
              <a:t>Salutary</a:t>
            </a:r>
            <a:r>
              <a:rPr sz="2000" spc="-7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000" spc="-10" dirty="0">
                <a:solidFill>
                  <a:srgbClr val="885D1D"/>
                </a:solidFill>
                <a:latin typeface="Calisto MT"/>
                <a:cs typeface="Calisto MT"/>
              </a:rPr>
              <a:t>Neglect</a:t>
            </a:r>
            <a:endParaRPr sz="2000">
              <a:latin typeface="Calisto MT"/>
              <a:cs typeface="Calisto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34258" y="3003041"/>
            <a:ext cx="2193290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90"/>
              </a:spcBef>
              <a:tabLst>
                <a:tab pos="469900" algn="l"/>
              </a:tabLst>
            </a:pPr>
            <a:r>
              <a:rPr sz="2000" spc="-1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000" spc="-1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000" spc="-35" dirty="0">
                <a:solidFill>
                  <a:srgbClr val="885D1D"/>
                </a:solidFill>
                <a:latin typeface="Calisto MT"/>
                <a:cs typeface="Calisto MT"/>
              </a:rPr>
              <a:t>Move</a:t>
            </a:r>
            <a:r>
              <a:rPr sz="2000" spc="-6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000" spc="-10" dirty="0">
                <a:solidFill>
                  <a:srgbClr val="885D1D"/>
                </a:solidFill>
                <a:latin typeface="Calisto MT"/>
                <a:cs typeface="Calisto MT"/>
              </a:rPr>
              <a:t>from </a:t>
            </a:r>
            <a:r>
              <a:rPr sz="2000" spc="-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000" spc="-10" dirty="0">
                <a:solidFill>
                  <a:srgbClr val="885D1D"/>
                </a:solidFill>
                <a:latin typeface="Calisto MT"/>
                <a:cs typeface="Calisto MT"/>
              </a:rPr>
              <a:t>Mercantilism </a:t>
            </a:r>
            <a:r>
              <a:rPr sz="2000" spc="-5" dirty="0">
                <a:solidFill>
                  <a:srgbClr val="885D1D"/>
                </a:solidFill>
                <a:latin typeface="Calisto MT"/>
                <a:cs typeface="Calisto MT"/>
              </a:rPr>
              <a:t>to  </a:t>
            </a:r>
            <a:r>
              <a:rPr sz="2000" spc="-10" dirty="0">
                <a:solidFill>
                  <a:srgbClr val="885D1D"/>
                </a:solidFill>
                <a:latin typeface="Calisto MT"/>
                <a:cs typeface="Calisto MT"/>
              </a:rPr>
              <a:t>Capitalism</a:t>
            </a:r>
            <a:endParaRPr sz="2000">
              <a:latin typeface="Calisto MT"/>
              <a:cs typeface="Calisto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25870" y="1553717"/>
            <a:ext cx="2343785" cy="1220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784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885D1D"/>
                </a:solidFill>
                <a:latin typeface="Calisto MT"/>
                <a:cs typeface="Calisto MT"/>
              </a:rPr>
              <a:t>Ideological</a:t>
            </a:r>
            <a:endParaRPr sz="2400">
              <a:latin typeface="Calisto MT"/>
              <a:cs typeface="Calisto MT"/>
            </a:endParaRPr>
          </a:p>
          <a:p>
            <a:pPr marL="469900" marR="5080" indent="-457834">
              <a:lnSpc>
                <a:spcPct val="100000"/>
              </a:lnSpc>
              <a:spcBef>
                <a:spcPts val="1725"/>
              </a:spcBef>
              <a:tabLst>
                <a:tab pos="469900" algn="l"/>
              </a:tabLst>
            </a:pPr>
            <a:r>
              <a:rPr sz="2000" spc="-1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000" spc="-1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srgbClr val="885D1D"/>
                </a:solidFill>
                <a:latin typeface="Calisto MT"/>
                <a:cs typeface="Calisto MT"/>
              </a:rPr>
              <a:t>Desire</a:t>
            </a:r>
            <a:r>
              <a:rPr sz="2000" spc="1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000" spc="-5" dirty="0">
                <a:solidFill>
                  <a:srgbClr val="885D1D"/>
                </a:solidFill>
                <a:latin typeface="Calisto MT"/>
                <a:cs typeface="Calisto MT"/>
              </a:rPr>
              <a:t>to</a:t>
            </a:r>
            <a:r>
              <a:rPr sz="2000" spc="-4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000" spc="-10" dirty="0">
                <a:solidFill>
                  <a:srgbClr val="885D1D"/>
                </a:solidFill>
                <a:latin typeface="Calisto MT"/>
                <a:cs typeface="Calisto MT"/>
              </a:rPr>
              <a:t>retain </a:t>
            </a:r>
            <a:r>
              <a:rPr sz="2000" spc="-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000" spc="-10" dirty="0">
                <a:solidFill>
                  <a:srgbClr val="885D1D"/>
                </a:solidFill>
                <a:latin typeface="Calisto MT"/>
                <a:cs typeface="Calisto MT"/>
              </a:rPr>
              <a:t>Individual</a:t>
            </a:r>
            <a:r>
              <a:rPr sz="2000" spc="-4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000" spc="-10" dirty="0">
                <a:solidFill>
                  <a:srgbClr val="885D1D"/>
                </a:solidFill>
                <a:latin typeface="Calisto MT"/>
                <a:cs typeface="Calisto MT"/>
              </a:rPr>
              <a:t>Rights</a:t>
            </a:r>
            <a:endParaRPr sz="2000">
              <a:latin typeface="Calisto MT"/>
              <a:cs typeface="Calisto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25870" y="3003041"/>
            <a:ext cx="2360295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90"/>
              </a:spcBef>
              <a:tabLst>
                <a:tab pos="469900" algn="l"/>
              </a:tabLst>
            </a:pPr>
            <a:r>
              <a:rPr sz="2000" spc="-1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000" spc="-1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srgbClr val="885D1D"/>
                </a:solidFill>
                <a:latin typeface="Calisto MT"/>
                <a:cs typeface="Calisto MT"/>
              </a:rPr>
              <a:t>Transition</a:t>
            </a:r>
            <a:r>
              <a:rPr sz="2000" spc="-4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000" spc="-10" dirty="0">
                <a:solidFill>
                  <a:srgbClr val="885D1D"/>
                </a:solidFill>
                <a:latin typeface="Calisto MT"/>
                <a:cs typeface="Calisto MT"/>
              </a:rPr>
              <a:t>from </a:t>
            </a:r>
            <a:r>
              <a:rPr sz="2000" spc="-5" dirty="0">
                <a:solidFill>
                  <a:srgbClr val="885D1D"/>
                </a:solidFill>
                <a:latin typeface="Calisto MT"/>
                <a:cs typeface="Calisto MT"/>
              </a:rPr>
              <a:t> identity as</a:t>
            </a:r>
            <a:r>
              <a:rPr sz="2000" spc="-4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000" spc="-10" dirty="0">
                <a:solidFill>
                  <a:srgbClr val="885D1D"/>
                </a:solidFill>
                <a:latin typeface="Calisto MT"/>
                <a:cs typeface="Calisto MT"/>
              </a:rPr>
              <a:t>British  </a:t>
            </a:r>
            <a:r>
              <a:rPr sz="2000" spc="-5" dirty="0">
                <a:solidFill>
                  <a:srgbClr val="885D1D"/>
                </a:solidFill>
                <a:latin typeface="Calisto MT"/>
                <a:cs typeface="Calisto MT"/>
              </a:rPr>
              <a:t>to</a:t>
            </a:r>
            <a:r>
              <a:rPr sz="2000" spc="-5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000" spc="-30" dirty="0">
                <a:solidFill>
                  <a:srgbClr val="885D1D"/>
                </a:solidFill>
                <a:latin typeface="Calisto MT"/>
                <a:cs typeface="Calisto MT"/>
              </a:rPr>
              <a:t>“American”</a:t>
            </a:r>
            <a:endParaRPr sz="2000">
              <a:latin typeface="Calisto MT"/>
              <a:cs typeface="Calisto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83451" y="3993591"/>
            <a:ext cx="1577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456565" algn="l"/>
              </a:tabLst>
            </a:pPr>
            <a:r>
              <a:rPr sz="1800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800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885D1D"/>
                </a:solidFill>
                <a:latin typeface="Calisto MT"/>
                <a:cs typeface="Calisto MT"/>
              </a:rPr>
              <a:t>Republican</a:t>
            </a:r>
            <a:endParaRPr sz="1800">
              <a:latin typeface="Calisto MT"/>
              <a:cs typeface="Calisto MT"/>
            </a:endParaRPr>
          </a:p>
          <a:p>
            <a:pPr marR="61594" algn="ctr">
              <a:lnSpc>
                <a:spcPct val="100000"/>
              </a:lnSpc>
            </a:pPr>
            <a:r>
              <a:rPr sz="1800" spc="0" dirty="0">
                <a:solidFill>
                  <a:srgbClr val="885D1D"/>
                </a:solidFill>
                <a:latin typeface="Calisto MT"/>
                <a:cs typeface="Calisto MT"/>
              </a:rPr>
              <a:t>virtue</a:t>
            </a:r>
            <a:endParaRPr sz="1800"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0" y="1243583"/>
            <a:ext cx="1645919" cy="128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51888" y="0"/>
            <a:ext cx="4852416" cy="1359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46095" y="146456"/>
            <a:ext cx="404876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10" dirty="0"/>
              <a:t>M/C</a:t>
            </a:r>
            <a:r>
              <a:rPr sz="5000" spc="-45" dirty="0"/>
              <a:t> </a:t>
            </a:r>
            <a:r>
              <a:rPr sz="5000" spc="-5" dirty="0"/>
              <a:t>Question</a:t>
            </a:r>
            <a:endParaRPr sz="5000"/>
          </a:p>
        </p:txBody>
      </p:sp>
      <p:sp>
        <p:nvSpPr>
          <p:cNvPr id="5" name="object 5"/>
          <p:cNvSpPr txBox="1"/>
          <p:nvPr/>
        </p:nvSpPr>
        <p:spPr>
          <a:xfrm>
            <a:off x="764844" y="1678889"/>
            <a:ext cx="5901055" cy="163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8640" algn="l"/>
              </a:tabLst>
            </a:pPr>
            <a:r>
              <a:rPr sz="240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885D1D"/>
                </a:solidFill>
                <a:latin typeface="Calisto MT"/>
                <a:cs typeface="Calisto MT"/>
              </a:rPr>
              <a:t>AMSCO </a:t>
            </a:r>
            <a:r>
              <a:rPr sz="2400" spc="-50" dirty="0">
                <a:solidFill>
                  <a:srgbClr val="885D1D"/>
                </a:solidFill>
                <a:latin typeface="Calisto MT"/>
                <a:cs typeface="Calisto MT"/>
              </a:rPr>
              <a:t>p.</a:t>
            </a:r>
            <a:r>
              <a:rPr sz="2400" spc="-114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400" spc="-5" dirty="0">
                <a:solidFill>
                  <a:srgbClr val="885D1D"/>
                </a:solidFill>
                <a:latin typeface="Calisto MT"/>
                <a:cs typeface="Calisto MT"/>
              </a:rPr>
              <a:t>81</a:t>
            </a:r>
            <a:endParaRPr sz="240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  <a:spcBef>
                <a:spcPts val="1989"/>
              </a:spcBef>
              <a:tabLst>
                <a:tab pos="548640" algn="l"/>
              </a:tabLst>
            </a:pPr>
            <a:r>
              <a:rPr sz="240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885D1D"/>
                </a:solidFill>
                <a:latin typeface="Calisto MT"/>
                <a:cs typeface="Calisto MT"/>
              </a:rPr>
              <a:t>Read </a:t>
            </a:r>
            <a:r>
              <a:rPr sz="2400" spc="-10" dirty="0">
                <a:solidFill>
                  <a:srgbClr val="885D1D"/>
                </a:solidFill>
                <a:latin typeface="Calisto MT"/>
                <a:cs typeface="Calisto MT"/>
              </a:rPr>
              <a:t>stimulus </a:t>
            </a:r>
            <a:r>
              <a:rPr sz="2400" spc="-5" dirty="0">
                <a:solidFill>
                  <a:srgbClr val="885D1D"/>
                </a:solidFill>
                <a:latin typeface="Calisto MT"/>
                <a:cs typeface="Calisto MT"/>
              </a:rPr>
              <a:t>and </a:t>
            </a:r>
            <a:r>
              <a:rPr sz="2400" spc="-20" dirty="0">
                <a:solidFill>
                  <a:srgbClr val="885D1D"/>
                </a:solidFill>
                <a:latin typeface="Calisto MT"/>
                <a:cs typeface="Calisto MT"/>
              </a:rPr>
              <a:t>answer </a:t>
            </a:r>
            <a:r>
              <a:rPr sz="2400" spc="-5" dirty="0">
                <a:solidFill>
                  <a:srgbClr val="885D1D"/>
                </a:solidFill>
                <a:latin typeface="Calisto MT"/>
                <a:cs typeface="Calisto MT"/>
              </a:rPr>
              <a:t>questions</a:t>
            </a:r>
            <a:r>
              <a:rPr sz="2400" spc="11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400" spc="-20" dirty="0">
                <a:solidFill>
                  <a:srgbClr val="885D1D"/>
                </a:solidFill>
                <a:latin typeface="Calisto MT"/>
                <a:cs typeface="Calisto MT"/>
              </a:rPr>
              <a:t>#7-8</a:t>
            </a:r>
            <a:endParaRPr sz="240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  <a:tabLst>
                <a:tab pos="548640" algn="l"/>
              </a:tabLst>
            </a:pPr>
            <a:r>
              <a:rPr sz="240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885D1D"/>
                </a:solidFill>
                <a:latin typeface="Calisto MT"/>
                <a:cs typeface="Calisto MT"/>
              </a:rPr>
              <a:t>2</a:t>
            </a:r>
            <a:r>
              <a:rPr sz="2400" spc="-9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400" spc="-10" dirty="0">
                <a:solidFill>
                  <a:srgbClr val="885D1D"/>
                </a:solidFill>
                <a:latin typeface="Calisto MT"/>
                <a:cs typeface="Calisto MT"/>
              </a:rPr>
              <a:t>minutes</a:t>
            </a:r>
            <a:endParaRPr sz="2400"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0" y="1243583"/>
            <a:ext cx="1645919" cy="128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57400" y="0"/>
            <a:ext cx="5044440" cy="1359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51607" y="146456"/>
            <a:ext cx="423862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5" dirty="0"/>
              <a:t>Empires at</a:t>
            </a:r>
            <a:r>
              <a:rPr sz="5000" spc="-60" dirty="0"/>
              <a:t> </a:t>
            </a:r>
            <a:r>
              <a:rPr sz="5000" spc="-125" dirty="0"/>
              <a:t>War</a:t>
            </a:r>
            <a:endParaRPr sz="5000"/>
          </a:p>
        </p:txBody>
      </p:sp>
      <p:sp>
        <p:nvSpPr>
          <p:cNvPr id="5" name="object 5"/>
          <p:cNvSpPr txBox="1"/>
          <p:nvPr/>
        </p:nvSpPr>
        <p:spPr>
          <a:xfrm>
            <a:off x="256438" y="1442084"/>
            <a:ext cx="3755390" cy="3072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0"/>
              </a:spcBef>
              <a:tabLst>
                <a:tab pos="469265" algn="l"/>
              </a:tabLst>
            </a:pPr>
            <a:r>
              <a:rPr sz="2000" spc="-1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000" spc="-1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885D1D"/>
                </a:solidFill>
                <a:latin typeface="Calisto MT"/>
                <a:cs typeface="Calisto MT"/>
              </a:rPr>
              <a:t>Great Britain, </a:t>
            </a:r>
            <a:r>
              <a:rPr sz="2000" spc="-30" dirty="0">
                <a:solidFill>
                  <a:srgbClr val="885D1D"/>
                </a:solidFill>
                <a:latin typeface="Calisto MT"/>
                <a:cs typeface="Calisto MT"/>
              </a:rPr>
              <a:t>France,</a:t>
            </a:r>
            <a:r>
              <a:rPr sz="2000" spc="7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000" spc="-5" dirty="0">
                <a:solidFill>
                  <a:srgbClr val="885D1D"/>
                </a:solidFill>
                <a:latin typeface="Calisto MT"/>
                <a:cs typeface="Calisto MT"/>
              </a:rPr>
              <a:t>and</a:t>
            </a:r>
            <a:endParaRPr sz="2000">
              <a:latin typeface="Calisto MT"/>
              <a:cs typeface="Calisto MT"/>
            </a:endParaRPr>
          </a:p>
          <a:p>
            <a:pPr marL="469900">
              <a:lnSpc>
                <a:spcPts val="2280"/>
              </a:lnSpc>
            </a:pPr>
            <a:r>
              <a:rPr sz="2000" spc="-5" dirty="0">
                <a:solidFill>
                  <a:srgbClr val="885D1D"/>
                </a:solidFill>
                <a:latin typeface="Calisto MT"/>
                <a:cs typeface="Calisto MT"/>
              </a:rPr>
              <a:t>Spain</a:t>
            </a:r>
            <a:endParaRPr sz="200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  <a:tabLst>
                <a:tab pos="469265" algn="l"/>
              </a:tabLst>
            </a:pPr>
            <a:r>
              <a:rPr sz="2000" spc="-1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000" spc="-1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885D1D"/>
                </a:solidFill>
                <a:latin typeface="Calisto MT"/>
                <a:cs typeface="Calisto MT"/>
              </a:rPr>
              <a:t>The First Three</a:t>
            </a:r>
            <a:r>
              <a:rPr sz="2000" spc="2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000" spc="-50" dirty="0">
                <a:solidFill>
                  <a:srgbClr val="885D1D"/>
                </a:solidFill>
                <a:latin typeface="Calisto MT"/>
                <a:cs typeface="Calisto MT"/>
              </a:rPr>
              <a:t>Wars</a:t>
            </a:r>
            <a:endParaRPr sz="2000">
              <a:latin typeface="Calisto MT"/>
              <a:cs typeface="Calisto MT"/>
            </a:endParaRPr>
          </a:p>
          <a:p>
            <a:pPr marL="457200" algn="ctr">
              <a:lnSpc>
                <a:spcPct val="100000"/>
              </a:lnSpc>
              <a:spcBef>
                <a:spcPts val="385"/>
              </a:spcBef>
              <a:tabLst>
                <a:tab pos="914400" algn="l"/>
              </a:tabLst>
            </a:pPr>
            <a:r>
              <a:rPr sz="1900" spc="-5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900" spc="-5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900" spc="-5" dirty="0">
                <a:solidFill>
                  <a:srgbClr val="885D1D"/>
                </a:solidFill>
                <a:latin typeface="Calisto MT"/>
                <a:cs typeface="Calisto MT"/>
              </a:rPr>
              <a:t>King </a:t>
            </a:r>
            <a:r>
              <a:rPr sz="1900" spc="-25" dirty="0">
                <a:solidFill>
                  <a:srgbClr val="885D1D"/>
                </a:solidFill>
                <a:latin typeface="Calisto MT"/>
                <a:cs typeface="Calisto MT"/>
              </a:rPr>
              <a:t>William’s</a:t>
            </a:r>
            <a:r>
              <a:rPr sz="1900" spc="1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900" spc="-10" dirty="0">
                <a:solidFill>
                  <a:srgbClr val="885D1D"/>
                </a:solidFill>
                <a:latin typeface="Calisto MT"/>
                <a:cs typeface="Calisto MT"/>
              </a:rPr>
              <a:t>(1689-1697)</a:t>
            </a:r>
            <a:endParaRPr sz="1900">
              <a:latin typeface="Calisto MT"/>
              <a:cs typeface="Calisto MT"/>
            </a:endParaRPr>
          </a:p>
          <a:p>
            <a:pPr marL="486409" algn="ctr">
              <a:lnSpc>
                <a:spcPct val="100000"/>
              </a:lnSpc>
              <a:spcBef>
                <a:spcPts val="390"/>
              </a:spcBef>
              <a:tabLst>
                <a:tab pos="943610" algn="l"/>
              </a:tabLst>
            </a:pPr>
            <a:r>
              <a:rPr sz="1700" spc="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1700" spc="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French attack on</a:t>
            </a:r>
            <a:r>
              <a:rPr sz="1700" spc="-9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700" spc="0" dirty="0">
                <a:solidFill>
                  <a:srgbClr val="885D1D"/>
                </a:solidFill>
                <a:latin typeface="Calisto MT"/>
                <a:cs typeface="Calisto MT"/>
              </a:rPr>
              <a:t>NY</a:t>
            </a:r>
            <a:endParaRPr sz="170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  <a:spcBef>
                <a:spcPts val="375"/>
              </a:spcBef>
              <a:tabLst>
                <a:tab pos="927100" algn="l"/>
              </a:tabLst>
            </a:pPr>
            <a:r>
              <a:rPr sz="1900" spc="-5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900" spc="-5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900" spc="-10" dirty="0">
                <a:solidFill>
                  <a:srgbClr val="885D1D"/>
                </a:solidFill>
                <a:latin typeface="Calisto MT"/>
                <a:cs typeface="Calisto MT"/>
              </a:rPr>
              <a:t>Queen </a:t>
            </a:r>
            <a:r>
              <a:rPr sz="1900" spc="-20" dirty="0">
                <a:solidFill>
                  <a:srgbClr val="885D1D"/>
                </a:solidFill>
                <a:latin typeface="Calisto MT"/>
                <a:cs typeface="Calisto MT"/>
              </a:rPr>
              <a:t>Anne’s</a:t>
            </a:r>
            <a:r>
              <a:rPr sz="1900" spc="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900" spc="-10" dirty="0">
                <a:solidFill>
                  <a:srgbClr val="885D1D"/>
                </a:solidFill>
                <a:latin typeface="Calisto MT"/>
                <a:cs typeface="Calisto MT"/>
              </a:rPr>
              <a:t>(1702-1713)</a:t>
            </a:r>
            <a:endParaRPr sz="1900">
              <a:latin typeface="Calisto MT"/>
              <a:cs typeface="Calisto MT"/>
            </a:endParaRPr>
          </a:p>
          <a:p>
            <a:pPr marL="927100">
              <a:lnSpc>
                <a:spcPct val="100000"/>
              </a:lnSpc>
              <a:spcBef>
                <a:spcPts val="390"/>
              </a:spcBef>
              <a:tabLst>
                <a:tab pos="1384300" algn="l"/>
              </a:tabLst>
            </a:pPr>
            <a:r>
              <a:rPr sz="170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170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700" spc="-15" dirty="0">
                <a:solidFill>
                  <a:srgbClr val="885D1D"/>
                </a:solidFill>
                <a:latin typeface="Calisto MT"/>
                <a:cs typeface="Calisto MT"/>
              </a:rPr>
              <a:t>Treaty </a:t>
            </a:r>
            <a:r>
              <a:rPr sz="1700" spc="-10" dirty="0">
                <a:solidFill>
                  <a:srgbClr val="885D1D"/>
                </a:solidFill>
                <a:latin typeface="Calisto MT"/>
                <a:cs typeface="Calisto MT"/>
              </a:rPr>
              <a:t>of  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Utrecht</a:t>
            </a:r>
            <a:r>
              <a:rPr sz="1700" spc="-254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(1713)</a:t>
            </a:r>
            <a:endParaRPr sz="170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  <a:spcBef>
                <a:spcPts val="375"/>
              </a:spcBef>
              <a:tabLst>
                <a:tab pos="927100" algn="l"/>
              </a:tabLst>
            </a:pPr>
            <a:r>
              <a:rPr sz="1900" spc="-5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900" spc="-5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900" spc="-5" dirty="0">
                <a:solidFill>
                  <a:srgbClr val="885D1D"/>
                </a:solidFill>
                <a:latin typeface="Calisto MT"/>
                <a:cs typeface="Calisto MT"/>
              </a:rPr>
              <a:t>King </a:t>
            </a:r>
            <a:r>
              <a:rPr sz="1900" spc="-20" dirty="0">
                <a:solidFill>
                  <a:srgbClr val="885D1D"/>
                </a:solidFill>
                <a:latin typeface="Calisto MT"/>
                <a:cs typeface="Calisto MT"/>
              </a:rPr>
              <a:t>George’s</a:t>
            </a:r>
            <a:r>
              <a:rPr sz="1900" spc="-10" dirty="0">
                <a:solidFill>
                  <a:srgbClr val="885D1D"/>
                </a:solidFill>
                <a:latin typeface="Calisto MT"/>
                <a:cs typeface="Calisto MT"/>
              </a:rPr>
              <a:t> (1744-1748)</a:t>
            </a:r>
            <a:endParaRPr sz="1900">
              <a:latin typeface="Calisto MT"/>
              <a:cs typeface="Calisto MT"/>
            </a:endParaRPr>
          </a:p>
          <a:p>
            <a:pPr marL="927100">
              <a:lnSpc>
                <a:spcPct val="100000"/>
              </a:lnSpc>
              <a:spcBef>
                <a:spcPts val="395"/>
              </a:spcBef>
              <a:tabLst>
                <a:tab pos="1384300" algn="l"/>
              </a:tabLst>
            </a:pPr>
            <a:r>
              <a:rPr sz="170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170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Capture </a:t>
            </a:r>
            <a:r>
              <a:rPr sz="1700" spc="-10" dirty="0">
                <a:solidFill>
                  <a:srgbClr val="885D1D"/>
                </a:solidFill>
                <a:latin typeface="Calisto MT"/>
                <a:cs typeface="Calisto MT"/>
              </a:rPr>
              <a:t>of</a:t>
            </a:r>
            <a:r>
              <a:rPr sz="1700" spc="13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Louisburg</a:t>
            </a:r>
            <a:endParaRPr sz="1700">
              <a:latin typeface="Calisto MT"/>
              <a:cs typeface="Calisto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72711" y="1403222"/>
            <a:ext cx="4800599" cy="34571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0" y="1243583"/>
            <a:ext cx="1645919" cy="128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0248" y="30479"/>
            <a:ext cx="8235696" cy="1234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5078" y="195529"/>
            <a:ext cx="752729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Causes </a:t>
            </a:r>
            <a:r>
              <a:rPr sz="4400" spc="-5" dirty="0"/>
              <a:t>of  the </a:t>
            </a:r>
            <a:r>
              <a:rPr sz="4400" spc="-40" dirty="0"/>
              <a:t>Seven </a:t>
            </a:r>
            <a:r>
              <a:rPr sz="4400" spc="-85" dirty="0"/>
              <a:t>Years’</a:t>
            </a:r>
            <a:r>
              <a:rPr sz="4400" spc="-620" dirty="0"/>
              <a:t> </a:t>
            </a:r>
            <a:r>
              <a:rPr sz="4400" spc="-110" dirty="0"/>
              <a:t>War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470633" y="953188"/>
            <a:ext cx="3474720" cy="41966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1585"/>
              </a:spcBef>
              <a:tabLst>
                <a:tab pos="469265" algn="l"/>
              </a:tabLst>
            </a:pPr>
            <a:r>
              <a:rPr lang="en-US" sz="1200" spc="0" dirty="0">
                <a:solidFill>
                  <a:srgbClr val="D0BD40"/>
                </a:solidFill>
                <a:latin typeface="Sitka Subheading" panose="02000505000000020004" pitchFamily="2" charset="0"/>
                <a:cs typeface="Wingdings"/>
                <a:hlinkClick r:id="rId4"/>
              </a:rPr>
              <a:t>http://www.history.com/topics/french-and-indian-war/videos/what-was-the-french-and-indian-war?m=528e394da93ae&amp;s=undefined&amp;f=1&amp;free=false</a:t>
            </a:r>
            <a:endParaRPr lang="en-US" sz="1200" spc="0" dirty="0">
              <a:solidFill>
                <a:srgbClr val="D0BD40"/>
              </a:solidFill>
              <a:latin typeface="Sitka Subheading" panose="02000505000000020004" pitchFamily="2" charset="0"/>
              <a:cs typeface="Wingdings"/>
            </a:endParaRPr>
          </a:p>
          <a:p>
            <a:pPr marL="12700">
              <a:lnSpc>
                <a:spcPts val="1835"/>
              </a:lnSpc>
              <a:spcBef>
                <a:spcPts val="1585"/>
              </a:spcBef>
              <a:tabLst>
                <a:tab pos="469265" algn="l"/>
              </a:tabLst>
            </a:pPr>
            <a:r>
              <a:rPr sz="1700" spc="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French </a:t>
            </a:r>
            <a:r>
              <a:rPr sz="1700" spc="-20" dirty="0">
                <a:solidFill>
                  <a:srgbClr val="885D1D"/>
                </a:solidFill>
                <a:latin typeface="Calisto MT"/>
                <a:cs typeface="Calisto MT"/>
              </a:rPr>
              <a:t>Forts </a:t>
            </a:r>
            <a:r>
              <a:rPr sz="1700" dirty="0">
                <a:solidFill>
                  <a:srgbClr val="885D1D"/>
                </a:solidFill>
                <a:latin typeface="Calisto MT"/>
                <a:cs typeface="Calisto MT"/>
              </a:rPr>
              <a:t>in 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the Ohio</a:t>
            </a:r>
            <a:r>
              <a:rPr sz="1700" spc="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700" spc="-15" dirty="0">
                <a:solidFill>
                  <a:srgbClr val="885D1D"/>
                </a:solidFill>
                <a:latin typeface="Calisto MT"/>
                <a:cs typeface="Calisto MT"/>
              </a:rPr>
              <a:t>River</a:t>
            </a:r>
            <a:endParaRPr sz="1700" dirty="0">
              <a:latin typeface="Calisto MT"/>
              <a:cs typeface="Calisto MT"/>
            </a:endParaRPr>
          </a:p>
          <a:p>
            <a:pPr marL="469265">
              <a:lnSpc>
                <a:spcPts val="1835"/>
              </a:lnSpc>
            </a:pPr>
            <a:r>
              <a:rPr sz="1700" spc="-25" dirty="0">
                <a:solidFill>
                  <a:srgbClr val="885D1D"/>
                </a:solidFill>
                <a:latin typeface="Calisto MT"/>
                <a:cs typeface="Calisto MT"/>
              </a:rPr>
              <a:t>Valley</a:t>
            </a:r>
            <a:endParaRPr sz="1700" dirty="0">
              <a:latin typeface="Calisto MT"/>
              <a:cs typeface="Calisto MT"/>
            </a:endParaRPr>
          </a:p>
          <a:p>
            <a:pPr marL="469265">
              <a:lnSpc>
                <a:spcPts val="1730"/>
              </a:lnSpc>
              <a:spcBef>
                <a:spcPts val="220"/>
              </a:spcBef>
              <a:tabLst>
                <a:tab pos="927100" algn="l"/>
              </a:tabLst>
            </a:pPr>
            <a:r>
              <a:rPr sz="1600" spc="5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600" spc="5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885D1D"/>
                </a:solidFill>
                <a:latin typeface="Calisto MT"/>
                <a:cs typeface="Calisto MT"/>
              </a:rPr>
              <a:t>Virginia militia</a:t>
            </a:r>
            <a:r>
              <a:rPr sz="1600" spc="-10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600" spc="-10" dirty="0">
                <a:solidFill>
                  <a:srgbClr val="885D1D"/>
                </a:solidFill>
                <a:latin typeface="Calisto MT"/>
                <a:cs typeface="Calisto MT"/>
              </a:rPr>
              <a:t>(Washington)</a:t>
            </a:r>
            <a:endParaRPr sz="1600" dirty="0">
              <a:latin typeface="Calisto MT"/>
              <a:cs typeface="Calisto MT"/>
            </a:endParaRPr>
          </a:p>
          <a:p>
            <a:pPr marL="927100">
              <a:lnSpc>
                <a:spcPts val="1730"/>
              </a:lnSpc>
            </a:pPr>
            <a:r>
              <a:rPr sz="1600" spc="-5" dirty="0">
                <a:solidFill>
                  <a:srgbClr val="885D1D"/>
                </a:solidFill>
                <a:latin typeface="Calisto MT"/>
                <a:cs typeface="Calisto MT"/>
              </a:rPr>
              <a:t>called</a:t>
            </a:r>
            <a:r>
              <a:rPr sz="1600" spc="-7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600" dirty="0">
                <a:solidFill>
                  <a:srgbClr val="885D1D"/>
                </a:solidFill>
                <a:latin typeface="Calisto MT"/>
                <a:cs typeface="Calisto MT"/>
              </a:rPr>
              <a:t>in</a:t>
            </a:r>
            <a:endParaRPr sz="1600" dirty="0">
              <a:latin typeface="Calisto MT"/>
              <a:cs typeface="Calisto MT"/>
            </a:endParaRPr>
          </a:p>
          <a:p>
            <a:pPr marL="927100">
              <a:lnSpc>
                <a:spcPct val="100000"/>
              </a:lnSpc>
              <a:spcBef>
                <a:spcPts val="270"/>
              </a:spcBef>
              <a:tabLst>
                <a:tab pos="1384300" algn="l"/>
              </a:tabLst>
            </a:pPr>
            <a:r>
              <a:rPr sz="1400" spc="-1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1400" spc="-1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400" spc="-25" dirty="0">
                <a:solidFill>
                  <a:srgbClr val="885D1D"/>
                </a:solidFill>
                <a:latin typeface="Calisto MT"/>
                <a:cs typeface="Calisto MT"/>
              </a:rPr>
              <a:t>Fort 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Duquense</a:t>
            </a:r>
            <a:r>
              <a:rPr sz="1400" spc="10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(French)</a:t>
            </a:r>
            <a:endParaRPr sz="1400" dirty="0">
              <a:latin typeface="Calisto MT"/>
              <a:cs typeface="Calisto MT"/>
            </a:endParaRPr>
          </a:p>
          <a:p>
            <a:pPr marL="575310" algn="ctr">
              <a:lnSpc>
                <a:spcPct val="100000"/>
              </a:lnSpc>
              <a:spcBef>
                <a:spcPts val="260"/>
              </a:spcBef>
              <a:tabLst>
                <a:tab pos="1032510" algn="l"/>
              </a:tabLst>
            </a:pPr>
            <a:r>
              <a:rPr sz="1400" spc="-1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1400" spc="-1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400" spc="-25" dirty="0">
                <a:solidFill>
                  <a:srgbClr val="885D1D"/>
                </a:solidFill>
                <a:latin typeface="Calisto MT"/>
                <a:cs typeface="Calisto MT"/>
              </a:rPr>
              <a:t>Fort 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Necessity</a:t>
            </a:r>
            <a:r>
              <a:rPr sz="1400" spc="9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(British)</a:t>
            </a:r>
            <a:endParaRPr sz="1400" dirty="0">
              <a:latin typeface="Calisto MT"/>
              <a:cs typeface="Calisto MT"/>
            </a:endParaRPr>
          </a:p>
          <a:p>
            <a:pPr marL="1384300">
              <a:lnSpc>
                <a:spcPts val="1510"/>
              </a:lnSpc>
              <a:spcBef>
                <a:spcPts val="265"/>
              </a:spcBef>
              <a:tabLst>
                <a:tab pos="1841500" algn="l"/>
              </a:tabLst>
            </a:pPr>
            <a:r>
              <a:rPr sz="1400" spc="-10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400" spc="-10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forced </a:t>
            </a:r>
            <a:r>
              <a:rPr sz="1400" spc="-5" dirty="0">
                <a:solidFill>
                  <a:srgbClr val="885D1D"/>
                </a:solidFill>
                <a:latin typeface="Calisto MT"/>
                <a:cs typeface="Calisto MT"/>
              </a:rPr>
              <a:t>to</a:t>
            </a:r>
            <a:r>
              <a:rPr sz="1400" spc="-1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400" spc="-5" dirty="0">
                <a:solidFill>
                  <a:srgbClr val="885D1D"/>
                </a:solidFill>
                <a:latin typeface="Calisto MT"/>
                <a:cs typeface="Calisto MT"/>
              </a:rPr>
              <a:t>surrender</a:t>
            </a:r>
            <a:endParaRPr sz="1400" dirty="0">
              <a:latin typeface="Calisto MT"/>
              <a:cs typeface="Calisto MT"/>
            </a:endParaRPr>
          </a:p>
          <a:p>
            <a:pPr marL="690245" algn="ctr">
              <a:lnSpc>
                <a:spcPts val="1510"/>
              </a:lnSpc>
            </a:pPr>
            <a:r>
              <a:rPr sz="1400" spc="-5" dirty="0">
                <a:solidFill>
                  <a:srgbClr val="885D1D"/>
                </a:solidFill>
                <a:latin typeface="Calisto MT"/>
                <a:cs typeface="Calisto MT"/>
              </a:rPr>
              <a:t>(1754)</a:t>
            </a:r>
            <a:endParaRPr sz="1400" dirty="0">
              <a:latin typeface="Calisto MT"/>
              <a:cs typeface="Calisto MT"/>
            </a:endParaRPr>
          </a:p>
          <a:p>
            <a:pPr marL="927100" marR="226695" indent="-457834">
              <a:lnSpc>
                <a:spcPts val="1540"/>
              </a:lnSpc>
              <a:spcBef>
                <a:spcPts val="575"/>
              </a:spcBef>
              <a:tabLst>
                <a:tab pos="927100" algn="l"/>
              </a:tabLst>
            </a:pPr>
            <a:r>
              <a:rPr sz="1600" spc="0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600" spc="0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885D1D"/>
                </a:solidFill>
                <a:latin typeface="Calisto MT"/>
                <a:cs typeface="Calisto MT"/>
              </a:rPr>
              <a:t>Braddock</a:t>
            </a:r>
            <a:r>
              <a:rPr sz="1600" spc="-4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600" dirty="0">
                <a:solidFill>
                  <a:srgbClr val="885D1D"/>
                </a:solidFill>
                <a:latin typeface="Calisto MT"/>
                <a:cs typeface="Calisto MT"/>
              </a:rPr>
              <a:t>Expedition</a:t>
            </a:r>
            <a:r>
              <a:rPr sz="1600" spc="-6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600" spc="-10" dirty="0">
                <a:solidFill>
                  <a:srgbClr val="885D1D"/>
                </a:solidFill>
                <a:latin typeface="Calisto MT"/>
                <a:cs typeface="Calisto MT"/>
              </a:rPr>
              <a:t>(Fort </a:t>
            </a:r>
            <a:r>
              <a:rPr sz="1600" dirty="0">
                <a:solidFill>
                  <a:srgbClr val="885D1D"/>
                </a:solidFill>
                <a:latin typeface="Calisto MT"/>
                <a:cs typeface="Calisto MT"/>
              </a:rPr>
              <a:t> Duquesne)</a:t>
            </a:r>
            <a:endParaRPr sz="1600" dirty="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  <a:spcBef>
                <a:spcPts val="1614"/>
              </a:spcBef>
              <a:tabLst>
                <a:tab pos="469265" algn="l"/>
              </a:tabLst>
            </a:pPr>
            <a:r>
              <a:rPr sz="170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170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885D1D"/>
                </a:solidFill>
                <a:latin typeface="Calisto MT"/>
                <a:cs typeface="Calisto MT"/>
              </a:rPr>
              <a:t>Albany 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Plan </a:t>
            </a:r>
            <a:r>
              <a:rPr sz="1700" spc="-10" dirty="0">
                <a:solidFill>
                  <a:srgbClr val="885D1D"/>
                </a:solidFill>
                <a:latin typeface="Calisto MT"/>
                <a:cs typeface="Calisto MT"/>
              </a:rPr>
              <a:t>of  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Union</a:t>
            </a:r>
            <a:r>
              <a:rPr sz="1700" spc="-26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(1754)</a:t>
            </a:r>
            <a:endParaRPr sz="1700" dirty="0">
              <a:latin typeface="Calisto MT"/>
              <a:cs typeface="Calisto MT"/>
            </a:endParaRPr>
          </a:p>
          <a:p>
            <a:pPr marL="469265">
              <a:lnSpc>
                <a:spcPct val="100000"/>
              </a:lnSpc>
              <a:spcBef>
                <a:spcPts val="219"/>
              </a:spcBef>
              <a:tabLst>
                <a:tab pos="927100" algn="l"/>
              </a:tabLst>
            </a:pPr>
            <a:r>
              <a:rPr sz="1600" spc="5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600" spc="5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885D1D"/>
                </a:solidFill>
                <a:latin typeface="Calisto MT"/>
                <a:cs typeface="Calisto MT"/>
              </a:rPr>
              <a:t>Ben</a:t>
            </a:r>
            <a:r>
              <a:rPr sz="1600" spc="-7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600" spc="-5" dirty="0">
                <a:solidFill>
                  <a:srgbClr val="885D1D"/>
                </a:solidFill>
                <a:latin typeface="Calisto MT"/>
                <a:cs typeface="Calisto MT"/>
              </a:rPr>
              <a:t>Franklin</a:t>
            </a:r>
            <a:endParaRPr sz="1600" dirty="0">
              <a:latin typeface="Calisto MT"/>
              <a:cs typeface="Calisto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43400" y="1435328"/>
            <a:ext cx="4751832" cy="34477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0" y="1243583"/>
            <a:ext cx="1645919" cy="128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09544" y="76199"/>
            <a:ext cx="2737104" cy="1127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24758" y="226009"/>
            <a:ext cx="209423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Image</a:t>
            </a:r>
            <a:r>
              <a:rPr spc="-114" dirty="0"/>
              <a:t> </a:t>
            </a:r>
            <a:r>
              <a:rPr spc="0" dirty="0"/>
              <a:t>#4</a:t>
            </a:r>
          </a:p>
        </p:txBody>
      </p:sp>
      <p:sp>
        <p:nvSpPr>
          <p:cNvPr id="5" name="object 5"/>
          <p:cNvSpPr/>
          <p:nvPr/>
        </p:nvSpPr>
        <p:spPr>
          <a:xfrm>
            <a:off x="3199002" y="1435607"/>
            <a:ext cx="5245480" cy="3636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8951" y="1767839"/>
            <a:ext cx="716280" cy="743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8951" y="2499359"/>
            <a:ext cx="585216" cy="743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8951" y="3230879"/>
            <a:ext cx="661416" cy="1475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82167" y="1886534"/>
            <a:ext cx="1833880" cy="2587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sto MT"/>
                <a:cs typeface="Calisto MT"/>
                <a:hlinkClick r:id="rId8"/>
              </a:rPr>
              <a:t>H </a:t>
            </a:r>
            <a:r>
              <a:rPr sz="2400" b="1" dirty="0">
                <a:latin typeface="Calisto MT"/>
                <a:cs typeface="Calisto MT"/>
                <a:hlinkClick r:id="rId8"/>
              </a:rPr>
              <a:t>–</a:t>
            </a:r>
            <a:r>
              <a:rPr sz="2400" b="1" spc="-50" dirty="0">
                <a:latin typeface="Calisto MT"/>
                <a:cs typeface="Calisto MT"/>
                <a:hlinkClick r:id="rId8"/>
              </a:rPr>
              <a:t> </a:t>
            </a:r>
            <a:r>
              <a:rPr sz="2400" b="1" spc="-5" dirty="0">
                <a:latin typeface="Calisto MT"/>
                <a:cs typeface="Calisto MT"/>
                <a:hlinkClick r:id="rId8"/>
              </a:rPr>
              <a:t>Context?</a:t>
            </a:r>
            <a:endParaRPr sz="2400">
              <a:latin typeface="Calisto MT"/>
              <a:cs typeface="Calisto MT"/>
            </a:endParaRPr>
          </a:p>
          <a:p>
            <a:pPr marL="12700" marR="5080">
              <a:lnSpc>
                <a:spcPct val="200100"/>
              </a:lnSpc>
            </a:pPr>
            <a:r>
              <a:rPr sz="2400" b="1" dirty="0">
                <a:solidFill>
                  <a:srgbClr val="FFFFFF"/>
                </a:solidFill>
                <a:latin typeface="Calisto MT"/>
                <a:cs typeface="Calisto MT"/>
                <a:hlinkClick r:id="rId8"/>
              </a:rPr>
              <a:t>I </a:t>
            </a:r>
            <a:r>
              <a:rPr sz="2400" b="1" dirty="0">
                <a:latin typeface="Calisto MT"/>
                <a:cs typeface="Calisto MT"/>
                <a:hlinkClick r:id="rId8"/>
              </a:rPr>
              <a:t>–</a:t>
            </a:r>
            <a:r>
              <a:rPr sz="2400" b="1" spc="-50" dirty="0">
                <a:latin typeface="Calisto MT"/>
                <a:cs typeface="Calisto MT"/>
                <a:hlinkClick r:id="rId8"/>
              </a:rPr>
              <a:t> </a:t>
            </a:r>
            <a:r>
              <a:rPr sz="2400" b="1" spc="-10" dirty="0">
                <a:latin typeface="Calisto MT"/>
                <a:cs typeface="Calisto MT"/>
                <a:hlinkClick r:id="rId8"/>
              </a:rPr>
              <a:t>Audience? </a:t>
            </a:r>
            <a:r>
              <a:rPr sz="2400" b="1" spc="-10" dirty="0">
                <a:solidFill>
                  <a:srgbClr val="FFFFFF"/>
                </a:solidFill>
                <a:latin typeface="Calisto MT"/>
                <a:cs typeface="Calisto MT"/>
                <a:hlinkClick r:id="rId8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sto MT"/>
                <a:cs typeface="Calisto MT"/>
                <a:hlinkClick r:id="rId8"/>
              </a:rPr>
              <a:t>P </a:t>
            </a:r>
            <a:r>
              <a:rPr sz="2400" b="1" dirty="0">
                <a:latin typeface="Calisto MT"/>
                <a:cs typeface="Calisto MT"/>
                <a:hlinkClick r:id="rId8"/>
              </a:rPr>
              <a:t>– Purpose? </a:t>
            </a:r>
            <a:r>
              <a:rPr sz="2400" b="1" dirty="0">
                <a:solidFill>
                  <a:srgbClr val="FFFFFF"/>
                </a:solidFill>
                <a:latin typeface="Calisto MT"/>
                <a:cs typeface="Calisto MT"/>
                <a:hlinkClick r:id="rId8"/>
              </a:rPr>
              <a:t> P </a:t>
            </a:r>
            <a:r>
              <a:rPr sz="2400" b="1" dirty="0">
                <a:latin typeface="Calisto MT"/>
                <a:cs typeface="Calisto MT"/>
                <a:hlinkClick r:id="rId8"/>
              </a:rPr>
              <a:t>–</a:t>
            </a:r>
            <a:r>
              <a:rPr sz="2400" b="1" spc="-70" dirty="0">
                <a:latin typeface="Calisto MT"/>
                <a:cs typeface="Calisto MT"/>
                <a:hlinkClick r:id="rId8"/>
              </a:rPr>
              <a:t> </a:t>
            </a:r>
            <a:r>
              <a:rPr sz="2400" b="1" spc="-140" dirty="0">
                <a:latin typeface="Calisto MT"/>
                <a:cs typeface="Calisto MT"/>
                <a:hlinkClick r:id="rId8"/>
              </a:rPr>
              <a:t>P.O.V.?</a:t>
            </a:r>
            <a:endParaRPr sz="2400"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0" y="1243583"/>
            <a:ext cx="1645919" cy="128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968" y="30479"/>
            <a:ext cx="8147304" cy="1234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0798" y="195529"/>
            <a:ext cx="7439659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5" dirty="0"/>
              <a:t>Events </a:t>
            </a:r>
            <a:r>
              <a:rPr sz="4400" spc="-5" dirty="0"/>
              <a:t>of  the </a:t>
            </a:r>
            <a:r>
              <a:rPr sz="4400" spc="-40" dirty="0"/>
              <a:t>Seven </a:t>
            </a:r>
            <a:r>
              <a:rPr sz="4400" spc="-85" dirty="0"/>
              <a:t>Years’</a:t>
            </a:r>
            <a:r>
              <a:rPr sz="4400" spc="-655" dirty="0"/>
              <a:t> </a:t>
            </a:r>
            <a:r>
              <a:rPr sz="4400" spc="-110" dirty="0"/>
              <a:t>War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172008" y="1796033"/>
            <a:ext cx="3490595" cy="2212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900" algn="l"/>
              </a:tabLst>
            </a:pPr>
            <a:r>
              <a:rPr sz="2200" spc="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200" spc="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Lord Pitt, Prime</a:t>
            </a:r>
            <a:r>
              <a:rPr sz="2200" spc="-12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200" spc="-5" dirty="0">
                <a:solidFill>
                  <a:srgbClr val="885D1D"/>
                </a:solidFill>
                <a:latin typeface="Calisto MT"/>
                <a:cs typeface="Calisto MT"/>
              </a:rPr>
              <a:t>Minister</a:t>
            </a:r>
            <a:endParaRPr sz="220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  <a:spcBef>
                <a:spcPts val="1989"/>
              </a:spcBef>
              <a:tabLst>
                <a:tab pos="469900" algn="l"/>
              </a:tabLst>
            </a:pPr>
            <a:r>
              <a:rPr sz="2200" spc="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200" spc="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885D1D"/>
                </a:solidFill>
                <a:latin typeface="Calisto MT"/>
                <a:cs typeface="Calisto MT"/>
              </a:rPr>
              <a:t>Recapture 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of</a:t>
            </a:r>
            <a:r>
              <a:rPr sz="2200" spc="15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Louisburg</a:t>
            </a:r>
            <a:endParaRPr sz="2200">
              <a:latin typeface="Calisto MT"/>
              <a:cs typeface="Calisto MT"/>
            </a:endParaRPr>
          </a:p>
          <a:p>
            <a:pPr marL="469900">
              <a:lnSpc>
                <a:spcPct val="100000"/>
              </a:lnSpc>
            </a:pP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(1758)</a:t>
            </a:r>
            <a:endParaRPr sz="2200">
              <a:latin typeface="Calisto MT"/>
              <a:cs typeface="Calisto MT"/>
            </a:endParaRPr>
          </a:p>
          <a:p>
            <a:pPr marL="469900" marR="534670" indent="-457834">
              <a:lnSpc>
                <a:spcPct val="100000"/>
              </a:lnSpc>
              <a:spcBef>
                <a:spcPts val="2014"/>
              </a:spcBef>
              <a:tabLst>
                <a:tab pos="469900" algn="l"/>
              </a:tabLst>
            </a:pPr>
            <a:r>
              <a:rPr sz="2200" spc="5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200" spc="5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200" spc="0" dirty="0">
                <a:solidFill>
                  <a:srgbClr val="885D1D"/>
                </a:solidFill>
                <a:latin typeface="Calisto MT"/>
                <a:cs typeface="Calisto MT"/>
              </a:rPr>
              <a:t>Surrender</a:t>
            </a:r>
            <a:r>
              <a:rPr sz="2200" spc="-10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of</a:t>
            </a:r>
            <a:r>
              <a:rPr sz="2200" spc="15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200" spc="0" dirty="0">
                <a:solidFill>
                  <a:srgbClr val="885D1D"/>
                </a:solidFill>
                <a:latin typeface="Calisto MT"/>
                <a:cs typeface="Calisto MT"/>
              </a:rPr>
              <a:t>Quebec </a:t>
            </a:r>
            <a:r>
              <a:rPr sz="2200" dirty="0">
                <a:solidFill>
                  <a:srgbClr val="885D1D"/>
                </a:solidFill>
                <a:latin typeface="Calisto MT"/>
                <a:cs typeface="Calisto MT"/>
              </a:rPr>
              <a:t> (1759)</a:t>
            </a:r>
            <a:endParaRPr sz="2200">
              <a:latin typeface="Calisto MT"/>
              <a:cs typeface="Calisto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95344" y="1433512"/>
            <a:ext cx="5044440" cy="33691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0" y="1243583"/>
            <a:ext cx="1645919" cy="128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8055" y="30479"/>
            <a:ext cx="8263128" cy="1234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2886" y="195529"/>
            <a:ext cx="755459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5" dirty="0"/>
              <a:t>Results </a:t>
            </a:r>
            <a:r>
              <a:rPr sz="4400" spc="-5" dirty="0"/>
              <a:t>of  the </a:t>
            </a:r>
            <a:r>
              <a:rPr sz="4400" spc="-40" dirty="0"/>
              <a:t>Seven </a:t>
            </a:r>
            <a:r>
              <a:rPr sz="4400" spc="-90" dirty="0"/>
              <a:t>Years’</a:t>
            </a:r>
            <a:r>
              <a:rPr sz="4400" spc="-620" dirty="0"/>
              <a:t> </a:t>
            </a:r>
            <a:r>
              <a:rPr sz="4400" spc="-110" dirty="0"/>
              <a:t>War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764844" y="1346081"/>
            <a:ext cx="3267710" cy="35712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  <a:tabLst>
                <a:tab pos="469265" algn="l"/>
              </a:tabLst>
            </a:pPr>
            <a:r>
              <a:rPr sz="170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170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700" spc="-15" dirty="0">
                <a:solidFill>
                  <a:srgbClr val="885D1D"/>
                </a:solidFill>
                <a:latin typeface="Calisto MT"/>
                <a:cs typeface="Calisto MT"/>
              </a:rPr>
              <a:t>Treaty 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of  </a:t>
            </a:r>
            <a:r>
              <a:rPr sz="1700" spc="-10" dirty="0">
                <a:solidFill>
                  <a:srgbClr val="885D1D"/>
                </a:solidFill>
                <a:latin typeface="Calisto MT"/>
                <a:cs typeface="Calisto MT"/>
              </a:rPr>
              <a:t>Paris</a:t>
            </a:r>
            <a:r>
              <a:rPr sz="1700" spc="-30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(1763)</a:t>
            </a:r>
            <a:endParaRPr sz="1700">
              <a:latin typeface="Calisto MT"/>
              <a:cs typeface="Calisto MT"/>
            </a:endParaRPr>
          </a:p>
          <a:p>
            <a:pPr marL="469900">
              <a:lnSpc>
                <a:spcPts val="1730"/>
              </a:lnSpc>
              <a:spcBef>
                <a:spcPts val="220"/>
              </a:spcBef>
              <a:tabLst>
                <a:tab pos="927100" algn="l"/>
              </a:tabLst>
            </a:pPr>
            <a:r>
              <a:rPr sz="1600" spc="5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600" spc="5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885D1D"/>
                </a:solidFill>
                <a:latin typeface="Calisto MT"/>
                <a:cs typeface="Calisto MT"/>
              </a:rPr>
              <a:t>France </a:t>
            </a:r>
            <a:r>
              <a:rPr sz="1600" dirty="0">
                <a:solidFill>
                  <a:srgbClr val="885D1D"/>
                </a:solidFill>
                <a:latin typeface="Calisto MT"/>
                <a:cs typeface="Calisto MT"/>
              </a:rPr>
              <a:t>Loses </a:t>
            </a:r>
            <a:r>
              <a:rPr sz="1600" spc="0" dirty="0">
                <a:solidFill>
                  <a:srgbClr val="885D1D"/>
                </a:solidFill>
                <a:latin typeface="Calisto MT"/>
                <a:cs typeface="Calisto MT"/>
              </a:rPr>
              <a:t>Almost</a:t>
            </a:r>
            <a:r>
              <a:rPr sz="1600" spc="-14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600" spc="-5" dirty="0">
                <a:solidFill>
                  <a:srgbClr val="885D1D"/>
                </a:solidFill>
                <a:latin typeface="Calisto MT"/>
                <a:cs typeface="Calisto MT"/>
              </a:rPr>
              <a:t>all</a:t>
            </a:r>
            <a:endParaRPr sz="1600">
              <a:latin typeface="Calisto MT"/>
              <a:cs typeface="Calisto MT"/>
            </a:endParaRPr>
          </a:p>
          <a:p>
            <a:pPr marL="927100">
              <a:lnSpc>
                <a:spcPts val="1730"/>
              </a:lnSpc>
            </a:pPr>
            <a:r>
              <a:rPr sz="1600" spc="-5" dirty="0">
                <a:solidFill>
                  <a:srgbClr val="885D1D"/>
                </a:solidFill>
                <a:latin typeface="Calisto MT"/>
                <a:cs typeface="Calisto MT"/>
              </a:rPr>
              <a:t>Colonial</a:t>
            </a:r>
            <a:r>
              <a:rPr sz="1600" spc="-3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600" spc="-5" dirty="0">
                <a:solidFill>
                  <a:srgbClr val="885D1D"/>
                </a:solidFill>
                <a:latin typeface="Calisto MT"/>
                <a:cs typeface="Calisto MT"/>
              </a:rPr>
              <a:t>Possessions</a:t>
            </a:r>
            <a:endParaRPr sz="1600">
              <a:latin typeface="Calisto MT"/>
              <a:cs typeface="Calisto MT"/>
            </a:endParaRPr>
          </a:p>
          <a:p>
            <a:pPr marL="469900">
              <a:lnSpc>
                <a:spcPts val="1730"/>
              </a:lnSpc>
              <a:spcBef>
                <a:spcPts val="215"/>
              </a:spcBef>
              <a:tabLst>
                <a:tab pos="927100" algn="l"/>
              </a:tabLst>
            </a:pPr>
            <a:r>
              <a:rPr sz="1600" spc="0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600" spc="0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885D1D"/>
                </a:solidFill>
                <a:latin typeface="Calisto MT"/>
                <a:cs typeface="Calisto MT"/>
              </a:rPr>
              <a:t>Britain Dominant</a:t>
            </a:r>
            <a:r>
              <a:rPr sz="1600" spc="-8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600" spc="-25" dirty="0">
                <a:solidFill>
                  <a:srgbClr val="885D1D"/>
                </a:solidFill>
                <a:latin typeface="Calisto MT"/>
                <a:cs typeface="Calisto MT"/>
              </a:rPr>
              <a:t>Naval</a:t>
            </a:r>
            <a:endParaRPr sz="1600">
              <a:latin typeface="Calisto MT"/>
              <a:cs typeface="Calisto MT"/>
            </a:endParaRPr>
          </a:p>
          <a:p>
            <a:pPr marL="927100">
              <a:lnSpc>
                <a:spcPts val="1730"/>
              </a:lnSpc>
            </a:pPr>
            <a:r>
              <a:rPr sz="1600" spc="-20" dirty="0">
                <a:solidFill>
                  <a:srgbClr val="885D1D"/>
                </a:solidFill>
                <a:latin typeface="Calisto MT"/>
                <a:cs typeface="Calisto MT"/>
              </a:rPr>
              <a:t>Power</a:t>
            </a:r>
            <a:endParaRPr sz="160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265" algn="l"/>
              </a:tabLst>
            </a:pPr>
            <a:r>
              <a:rPr sz="1700" spc="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1700" spc="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British</a:t>
            </a:r>
            <a:r>
              <a:rPr sz="1700" spc="-7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View</a:t>
            </a:r>
            <a:endParaRPr sz="1700">
              <a:latin typeface="Calisto MT"/>
              <a:cs typeface="Calisto MT"/>
            </a:endParaRPr>
          </a:p>
          <a:p>
            <a:pPr marL="927100" marR="5080" indent="-457834">
              <a:lnSpc>
                <a:spcPts val="1540"/>
              </a:lnSpc>
              <a:spcBef>
                <a:spcPts val="590"/>
              </a:spcBef>
              <a:tabLst>
                <a:tab pos="927100" algn="l"/>
              </a:tabLst>
            </a:pPr>
            <a:r>
              <a:rPr sz="1600" spc="0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600" spc="0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885D1D"/>
                </a:solidFill>
                <a:latin typeface="Calisto MT"/>
                <a:cs typeface="Calisto MT"/>
              </a:rPr>
              <a:t>Contempt and</a:t>
            </a:r>
            <a:r>
              <a:rPr sz="1600" spc="-7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600" spc="-10" dirty="0">
                <a:solidFill>
                  <a:srgbClr val="885D1D"/>
                </a:solidFill>
                <a:latin typeface="Calisto MT"/>
                <a:cs typeface="Calisto MT"/>
              </a:rPr>
              <a:t>low</a:t>
            </a:r>
            <a:r>
              <a:rPr sz="1600" spc="-4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600" dirty="0">
                <a:solidFill>
                  <a:srgbClr val="885D1D"/>
                </a:solidFill>
                <a:latin typeface="Calisto MT"/>
                <a:cs typeface="Calisto MT"/>
              </a:rPr>
              <a:t>opinion  </a:t>
            </a:r>
            <a:r>
              <a:rPr sz="1600" spc="-5" dirty="0">
                <a:solidFill>
                  <a:srgbClr val="885D1D"/>
                </a:solidFill>
                <a:latin typeface="Calisto MT"/>
                <a:cs typeface="Calisto MT"/>
              </a:rPr>
              <a:t>for </a:t>
            </a:r>
            <a:r>
              <a:rPr sz="1600" dirty="0">
                <a:solidFill>
                  <a:srgbClr val="885D1D"/>
                </a:solidFill>
                <a:latin typeface="Calisto MT"/>
                <a:cs typeface="Calisto MT"/>
              </a:rPr>
              <a:t>the</a:t>
            </a:r>
            <a:r>
              <a:rPr sz="1600" spc="-3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600" spc="-5" dirty="0">
                <a:solidFill>
                  <a:srgbClr val="885D1D"/>
                </a:solidFill>
                <a:latin typeface="Calisto MT"/>
                <a:cs typeface="Calisto MT"/>
              </a:rPr>
              <a:t>colonies</a:t>
            </a:r>
            <a:endParaRPr sz="160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  <a:spcBef>
                <a:spcPts val="1614"/>
              </a:spcBef>
              <a:tabLst>
                <a:tab pos="469265" algn="l"/>
              </a:tabLst>
            </a:pPr>
            <a:r>
              <a:rPr sz="170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170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1700" spc="-5" dirty="0">
                <a:solidFill>
                  <a:srgbClr val="885D1D"/>
                </a:solidFill>
                <a:latin typeface="Calisto MT"/>
                <a:cs typeface="Calisto MT"/>
              </a:rPr>
              <a:t>Colonial</a:t>
            </a:r>
            <a:r>
              <a:rPr sz="1700" spc="-2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700" spc="-10" dirty="0">
                <a:solidFill>
                  <a:srgbClr val="885D1D"/>
                </a:solidFill>
                <a:latin typeface="Calisto MT"/>
                <a:cs typeface="Calisto MT"/>
              </a:rPr>
              <a:t>View</a:t>
            </a:r>
            <a:endParaRPr sz="1700">
              <a:latin typeface="Calisto MT"/>
              <a:cs typeface="Calisto MT"/>
            </a:endParaRPr>
          </a:p>
          <a:p>
            <a:pPr marL="469900">
              <a:lnSpc>
                <a:spcPts val="1730"/>
              </a:lnSpc>
              <a:spcBef>
                <a:spcPts val="215"/>
              </a:spcBef>
              <a:tabLst>
                <a:tab pos="927100" algn="l"/>
              </a:tabLst>
            </a:pPr>
            <a:r>
              <a:rPr sz="1600" spc="5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600" spc="5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885D1D"/>
                </a:solidFill>
                <a:latin typeface="Calisto MT"/>
                <a:cs typeface="Calisto MT"/>
              </a:rPr>
              <a:t>Proud </a:t>
            </a:r>
            <a:r>
              <a:rPr sz="1600" spc="-5" dirty="0">
                <a:solidFill>
                  <a:srgbClr val="885D1D"/>
                </a:solidFill>
                <a:latin typeface="Calisto MT"/>
                <a:cs typeface="Calisto MT"/>
              </a:rPr>
              <a:t>of</a:t>
            </a:r>
            <a:r>
              <a:rPr sz="1600" spc="60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600" spc="5" dirty="0">
                <a:solidFill>
                  <a:srgbClr val="885D1D"/>
                </a:solidFill>
                <a:latin typeface="Calisto MT"/>
                <a:cs typeface="Calisto MT"/>
              </a:rPr>
              <a:t>military</a:t>
            </a:r>
            <a:endParaRPr sz="1600">
              <a:latin typeface="Calisto MT"/>
              <a:cs typeface="Calisto MT"/>
            </a:endParaRPr>
          </a:p>
          <a:p>
            <a:pPr marL="927100">
              <a:lnSpc>
                <a:spcPts val="1730"/>
              </a:lnSpc>
            </a:pPr>
            <a:r>
              <a:rPr sz="1600" dirty="0">
                <a:solidFill>
                  <a:srgbClr val="885D1D"/>
                </a:solidFill>
                <a:latin typeface="Calisto MT"/>
                <a:cs typeface="Calisto MT"/>
              </a:rPr>
              <a:t>performance</a:t>
            </a:r>
            <a:endParaRPr sz="1600">
              <a:latin typeface="Calisto MT"/>
              <a:cs typeface="Calisto MT"/>
            </a:endParaRPr>
          </a:p>
          <a:p>
            <a:pPr marL="469900">
              <a:lnSpc>
                <a:spcPts val="1730"/>
              </a:lnSpc>
              <a:spcBef>
                <a:spcPts val="215"/>
              </a:spcBef>
              <a:tabLst>
                <a:tab pos="927100" algn="l"/>
              </a:tabLst>
            </a:pPr>
            <a:r>
              <a:rPr sz="1600" spc="5" dirty="0">
                <a:solidFill>
                  <a:srgbClr val="6C621B"/>
                </a:solidFill>
                <a:latin typeface="Wingdings"/>
                <a:cs typeface="Wingdings"/>
              </a:rPr>
              <a:t></a:t>
            </a:r>
            <a:r>
              <a:rPr sz="1600" spc="5" dirty="0">
                <a:solidFill>
                  <a:srgbClr val="6C621B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885D1D"/>
                </a:solidFill>
                <a:latin typeface="Calisto MT"/>
                <a:cs typeface="Calisto MT"/>
              </a:rPr>
              <a:t>Shattered </a:t>
            </a:r>
            <a:r>
              <a:rPr sz="1600" spc="-10" dirty="0">
                <a:solidFill>
                  <a:srgbClr val="885D1D"/>
                </a:solidFill>
                <a:latin typeface="Calisto MT"/>
                <a:cs typeface="Calisto MT"/>
              </a:rPr>
              <a:t>myth </a:t>
            </a:r>
            <a:r>
              <a:rPr sz="1600" spc="-5" dirty="0">
                <a:solidFill>
                  <a:srgbClr val="885D1D"/>
                </a:solidFill>
                <a:latin typeface="Calisto MT"/>
                <a:cs typeface="Calisto MT"/>
              </a:rPr>
              <a:t>of</a:t>
            </a:r>
            <a:r>
              <a:rPr sz="1600" spc="105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1600" dirty="0">
                <a:solidFill>
                  <a:srgbClr val="885D1D"/>
                </a:solidFill>
                <a:latin typeface="Calisto MT"/>
                <a:cs typeface="Calisto MT"/>
              </a:rPr>
              <a:t>British</a:t>
            </a:r>
            <a:endParaRPr sz="1600">
              <a:latin typeface="Calisto MT"/>
              <a:cs typeface="Calisto MT"/>
            </a:endParaRPr>
          </a:p>
          <a:p>
            <a:pPr marL="927100">
              <a:lnSpc>
                <a:spcPts val="1730"/>
              </a:lnSpc>
            </a:pPr>
            <a:r>
              <a:rPr sz="1600" spc="-5" dirty="0">
                <a:solidFill>
                  <a:srgbClr val="885D1D"/>
                </a:solidFill>
                <a:latin typeface="Calisto MT"/>
                <a:cs typeface="Calisto MT"/>
              </a:rPr>
              <a:t>invincibility</a:t>
            </a:r>
            <a:endParaRPr sz="1600">
              <a:latin typeface="Calisto MT"/>
              <a:cs typeface="Calisto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54423" y="1374647"/>
            <a:ext cx="4989576" cy="3770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78808" y="1399031"/>
            <a:ext cx="4965192" cy="37459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0" y="1243583"/>
            <a:ext cx="1645919" cy="128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51888" y="0"/>
            <a:ext cx="4852416" cy="1359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46095" y="146456"/>
            <a:ext cx="404876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0" spc="-10" dirty="0"/>
              <a:t>M/C</a:t>
            </a:r>
            <a:r>
              <a:rPr sz="5000" spc="-45" dirty="0"/>
              <a:t> </a:t>
            </a:r>
            <a:r>
              <a:rPr sz="5000" spc="-5" dirty="0"/>
              <a:t>Question</a:t>
            </a:r>
            <a:endParaRPr sz="5000"/>
          </a:p>
        </p:txBody>
      </p:sp>
      <p:sp>
        <p:nvSpPr>
          <p:cNvPr id="5" name="object 5"/>
          <p:cNvSpPr txBox="1"/>
          <p:nvPr/>
        </p:nvSpPr>
        <p:spPr>
          <a:xfrm>
            <a:off x="533297" y="933856"/>
            <a:ext cx="807435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8640" algn="l"/>
              </a:tabLst>
            </a:pPr>
            <a:r>
              <a:rPr sz="2400" dirty="0">
                <a:solidFill>
                  <a:srgbClr val="D0BD40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D0BD4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885D1D"/>
                </a:solidFill>
                <a:latin typeface="Calisto MT"/>
                <a:cs typeface="Calisto MT"/>
              </a:rPr>
              <a:t>AMSCO </a:t>
            </a:r>
            <a:r>
              <a:rPr sz="2400" spc="-50" dirty="0">
                <a:solidFill>
                  <a:srgbClr val="885D1D"/>
                </a:solidFill>
                <a:latin typeface="Calisto MT"/>
                <a:cs typeface="Calisto MT"/>
              </a:rPr>
              <a:t>p.</a:t>
            </a:r>
            <a:r>
              <a:rPr sz="2400" spc="-114" dirty="0">
                <a:solidFill>
                  <a:srgbClr val="885D1D"/>
                </a:solidFill>
                <a:latin typeface="Calisto MT"/>
                <a:cs typeface="Calisto MT"/>
              </a:rPr>
              <a:t> </a:t>
            </a:r>
            <a:r>
              <a:rPr sz="2400" dirty="0">
                <a:solidFill>
                  <a:srgbClr val="885D1D"/>
                </a:solidFill>
                <a:latin typeface="Calisto MT"/>
                <a:cs typeface="Calisto MT"/>
              </a:rPr>
              <a:t>79</a:t>
            </a:r>
            <a:r>
              <a:rPr lang="en-US" sz="2400" dirty="0">
                <a:solidFill>
                  <a:srgbClr val="885D1D"/>
                </a:solidFill>
                <a:latin typeface="Calisto MT"/>
                <a:cs typeface="Calisto MT"/>
              </a:rPr>
              <a:t> # 1-3</a:t>
            </a:r>
            <a:endParaRPr sz="2400" dirty="0">
              <a:latin typeface="Calisto MT"/>
              <a:cs typeface="Calisto M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A0CB8B3-8640-44EC-BB3F-AC4E185BC2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89" r="22379"/>
          <a:stretch/>
        </p:blipFill>
        <p:spPr>
          <a:xfrm rot="-5400000">
            <a:off x="2900345" y="-477822"/>
            <a:ext cx="3571910" cy="75437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D0BE8C-18EB-45E4-B689-2D78801BB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49" b="26325"/>
          <a:stretch/>
        </p:blipFill>
        <p:spPr>
          <a:xfrm>
            <a:off x="2057400" y="22600"/>
            <a:ext cx="6019800" cy="510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3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711</Words>
  <Application>Microsoft Office PowerPoint</Application>
  <PresentationFormat>Custom</PresentationFormat>
  <Paragraphs>165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Calisto MT</vt:lpstr>
      <vt:lpstr>Sitka Subheading</vt:lpstr>
      <vt:lpstr>Times New Roman</vt:lpstr>
      <vt:lpstr>Wingdings</vt:lpstr>
      <vt:lpstr>Office Theme</vt:lpstr>
      <vt:lpstr>PowerPoint Presentation</vt:lpstr>
      <vt:lpstr>Essential Question</vt:lpstr>
      <vt:lpstr>Empires at War</vt:lpstr>
      <vt:lpstr>Causes of  the Seven Years’ War</vt:lpstr>
      <vt:lpstr>Image #4</vt:lpstr>
      <vt:lpstr>Events of  the Seven Years’ War</vt:lpstr>
      <vt:lpstr>Results of  the Seven Years’ War</vt:lpstr>
      <vt:lpstr>M/C Question</vt:lpstr>
      <vt:lpstr>PowerPoint Presentation</vt:lpstr>
      <vt:lpstr>have not yet conquered us! We are not your slaves…</vt:lpstr>
      <vt:lpstr>Reorganization of  the British Empire</vt:lpstr>
      <vt:lpstr>Historical Content?</vt:lpstr>
      <vt:lpstr>Questions for Debate</vt:lpstr>
      <vt:lpstr>levied, collected, and paid unto his majesty, his heirs, and</vt:lpstr>
      <vt:lpstr>British Actions and Colonial Reactions</vt:lpstr>
      <vt:lpstr>M/C Question</vt:lpstr>
      <vt:lpstr>PowerPoint Presentation</vt:lpstr>
      <vt:lpstr>Second Phase of  the Crisis</vt:lpstr>
      <vt:lpstr>Renewal of the Conflict</vt:lpstr>
      <vt:lpstr>Philosophical Foundations of the  American Revolution</vt:lpstr>
      <vt:lpstr>Effects of Pre-  Revolutionary Period</vt:lpstr>
      <vt:lpstr>M/C Question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Wars and Colonial Protest</dc:title>
  <dc:creator>ARHS</dc:creator>
  <cp:lastModifiedBy>Jessica Parfitt</cp:lastModifiedBy>
  <cp:revision>3</cp:revision>
  <dcterms:created xsi:type="dcterms:W3CDTF">2017-09-04T15:27:27Z</dcterms:created>
  <dcterms:modified xsi:type="dcterms:W3CDTF">2018-12-18T19:37:43Z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2017-09-04T00:00:00Z</vt:filetime>
  </property>
</Properties>
</file>