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92" r:id="rId13"/>
    <p:sldId id="267" r:id="rId14"/>
    <p:sldId id="268" r:id="rId15"/>
    <p:sldId id="270" r:id="rId16"/>
    <p:sldId id="271" r:id="rId17"/>
    <p:sldId id="272" r:id="rId18"/>
    <p:sldId id="273" r:id="rId19"/>
    <p:sldId id="29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289" r:id="rId35"/>
    <p:sldId id="290" r:id="rId36"/>
    <p:sldId id="291" r:id="rId37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3085" y="201625"/>
            <a:ext cx="8637828" cy="1507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3638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68274" y="1197864"/>
            <a:ext cx="3677285" cy="325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575" y="1197864"/>
            <a:ext cx="3879215" cy="2976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31808" cy="496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44880" y="4934711"/>
            <a:ext cx="5218430" cy="0"/>
          </a:xfrm>
          <a:custGeom>
            <a:avLst/>
            <a:gdLst/>
            <a:ahLst/>
            <a:cxnLst/>
            <a:rect l="l" t="t" r="r" b="b"/>
            <a:pathLst>
              <a:path w="5218430">
                <a:moveTo>
                  <a:pt x="0" y="0"/>
                </a:moveTo>
                <a:lnTo>
                  <a:pt x="5218176" y="0"/>
                </a:lnTo>
              </a:path>
            </a:pathLst>
          </a:custGeom>
          <a:ln w="6096">
            <a:solidFill>
              <a:srgbClr val="4F7C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6756" y="380745"/>
            <a:ext cx="3650487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184" y="1518666"/>
            <a:ext cx="7207631" cy="339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rgbClr val="3638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glencoe.com/video_library/index_with_mods.php?PROGRAM=9780078777127&amp;amp;VIDEO=1952&amp;amp;CHAPTER=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ushistory.org/paine/crisi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glencoe.com/video_library/index_with_mods.php?PROGRAM=9780078777127&amp;amp;VIDEO=1951&amp;amp;CHAPTER=6&amp;amp;MODE=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glencoe.com/video_library/index_with_mods.php?PROGRAM=9780078777127&amp;amp;VIDEO=1954&amp;amp;CHAPTER=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vahistorical.org/collections-and-resources/virginia-history-explorer/thomas-jefferso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085" y="201625"/>
            <a:ext cx="6341745" cy="150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4850" dirty="0">
                <a:solidFill>
                  <a:srgbClr val="FFFFFF"/>
                </a:solidFill>
                <a:latin typeface="Calibri"/>
                <a:cs typeface="Calibri"/>
              </a:rPr>
              <a:t>The American</a:t>
            </a:r>
            <a:r>
              <a:rPr sz="485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50" spc="0" dirty="0">
                <a:solidFill>
                  <a:srgbClr val="FFFFFF"/>
                </a:solidFill>
                <a:latin typeface="Calibri"/>
                <a:cs typeface="Calibri"/>
              </a:rPr>
              <a:t>Revolution  &amp;</a:t>
            </a:r>
            <a:r>
              <a:rPr sz="485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50" dirty="0">
                <a:solidFill>
                  <a:srgbClr val="FFFFFF"/>
                </a:solidFill>
                <a:latin typeface="Calibri"/>
                <a:cs typeface="Calibri"/>
              </a:rPr>
              <a:t>Confederation</a:t>
            </a:r>
            <a:endParaRPr sz="48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5014" y="2301036"/>
            <a:ext cx="2116455" cy="1329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100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The Birth of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the  United States 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1774-1787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0915" y="1772411"/>
            <a:ext cx="4774692" cy="3252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4856" cy="4117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33" y="4064975"/>
            <a:ext cx="0" cy="607695"/>
          </a:xfrm>
          <a:custGeom>
            <a:avLst/>
            <a:gdLst/>
            <a:ahLst/>
            <a:cxnLst/>
            <a:rect l="l" t="t" r="r" b="b"/>
            <a:pathLst>
              <a:path h="607695">
                <a:moveTo>
                  <a:pt x="0" y="607620"/>
                </a:moveTo>
                <a:lnTo>
                  <a:pt x="0" y="0"/>
                </a:lnTo>
              </a:path>
            </a:pathLst>
          </a:custGeom>
          <a:ln w="6088">
            <a:solidFill>
              <a:srgbClr val="3F6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128" y="4064975"/>
            <a:ext cx="0" cy="583565"/>
          </a:xfrm>
          <a:custGeom>
            <a:avLst/>
            <a:gdLst/>
            <a:ahLst/>
            <a:cxnLst/>
            <a:rect l="l" t="t" r="r" b="b"/>
            <a:pathLst>
              <a:path h="583564">
                <a:moveTo>
                  <a:pt x="0" y="583314"/>
                </a:moveTo>
                <a:lnTo>
                  <a:pt x="0" y="0"/>
                </a:lnTo>
              </a:path>
            </a:pathLst>
          </a:custGeom>
          <a:ln w="7611">
            <a:solidFill>
              <a:srgbClr val="3F6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25215" y="1961092"/>
            <a:ext cx="0" cy="2705735"/>
          </a:xfrm>
          <a:custGeom>
            <a:avLst/>
            <a:gdLst/>
            <a:ahLst/>
            <a:cxnLst/>
            <a:rect l="l" t="t" r="r" b="b"/>
            <a:pathLst>
              <a:path h="2705735">
                <a:moveTo>
                  <a:pt x="0" y="2705426"/>
                </a:moveTo>
                <a:lnTo>
                  <a:pt x="0" y="0"/>
                </a:lnTo>
              </a:path>
            </a:pathLst>
          </a:custGeom>
          <a:ln w="10655">
            <a:solidFill>
              <a:srgbClr val="2844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31061" y="4049784"/>
            <a:ext cx="0" cy="636905"/>
          </a:xfrm>
          <a:custGeom>
            <a:avLst/>
            <a:gdLst/>
            <a:ahLst/>
            <a:cxnLst/>
            <a:rect l="l" t="t" r="r" b="b"/>
            <a:pathLst>
              <a:path h="636904">
                <a:moveTo>
                  <a:pt x="0" y="636480"/>
                </a:moveTo>
                <a:lnTo>
                  <a:pt x="0" y="0"/>
                </a:lnTo>
              </a:path>
            </a:pathLst>
          </a:custGeom>
          <a:ln w="7611">
            <a:solidFill>
              <a:srgbClr val="3F64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8889" y="4646011"/>
            <a:ext cx="773430" cy="0"/>
          </a:xfrm>
          <a:custGeom>
            <a:avLst/>
            <a:gdLst/>
            <a:ahLst/>
            <a:cxnLst/>
            <a:rect l="l" t="t" r="r" b="b"/>
            <a:pathLst>
              <a:path w="773430">
                <a:moveTo>
                  <a:pt x="0" y="0"/>
                </a:moveTo>
                <a:lnTo>
                  <a:pt x="773289" y="0"/>
                </a:lnTo>
              </a:path>
            </a:pathLst>
          </a:custGeom>
          <a:ln w="4566">
            <a:solidFill>
              <a:srgbClr val="4B7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4357" y="4646771"/>
            <a:ext cx="487680" cy="0"/>
          </a:xfrm>
          <a:custGeom>
            <a:avLst/>
            <a:gdLst/>
            <a:ahLst/>
            <a:cxnLst/>
            <a:rect l="l" t="t" r="r" b="b"/>
            <a:pathLst>
              <a:path w="487680">
                <a:moveTo>
                  <a:pt x="0" y="0"/>
                </a:moveTo>
                <a:lnTo>
                  <a:pt x="487112" y="0"/>
                </a:lnTo>
              </a:path>
            </a:pathLst>
          </a:custGeom>
          <a:ln w="3175">
            <a:solidFill>
              <a:srgbClr val="4B7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39475" y="4661202"/>
            <a:ext cx="1991360" cy="0"/>
          </a:xfrm>
          <a:custGeom>
            <a:avLst/>
            <a:gdLst/>
            <a:ahLst/>
            <a:cxnLst/>
            <a:rect l="l" t="t" r="r" b="b"/>
            <a:pathLst>
              <a:path w="1991359">
                <a:moveTo>
                  <a:pt x="0" y="0"/>
                </a:moveTo>
                <a:lnTo>
                  <a:pt x="1991069" y="0"/>
                </a:lnTo>
              </a:path>
            </a:pathLst>
          </a:custGeom>
          <a:ln w="6088">
            <a:solidFill>
              <a:srgbClr val="487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129828"/>
            <a:ext cx="8579485" cy="0"/>
          </a:xfrm>
          <a:custGeom>
            <a:avLst/>
            <a:gdLst/>
            <a:ahLst/>
            <a:cxnLst/>
            <a:rect l="l" t="t" r="r" b="b"/>
            <a:pathLst>
              <a:path w="8579485">
                <a:moveTo>
                  <a:pt x="0" y="0"/>
                </a:moveTo>
                <a:lnTo>
                  <a:pt x="8579255" y="0"/>
                </a:lnTo>
              </a:path>
            </a:pathLst>
          </a:custGeom>
          <a:ln w="7611">
            <a:solidFill>
              <a:srgbClr val="5783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8545" y="814837"/>
            <a:ext cx="143637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5" dirty="0">
                <a:solidFill>
                  <a:srgbClr val="31312A"/>
                </a:solidFill>
                <a:latin typeface="Times New Roman"/>
                <a:cs typeface="Times New Roman"/>
              </a:rPr>
              <a:t>·</a:t>
            </a:r>
            <a:r>
              <a:rPr sz="1450" spc="5" dirty="0">
                <a:solidFill>
                  <a:srgbClr val="42443D"/>
                </a:solidFill>
                <a:latin typeface="Times New Roman"/>
                <a:cs typeface="Times New Roman"/>
              </a:rPr>
              <a:t>...</a:t>
            </a:r>
            <a:r>
              <a:rPr sz="1450" spc="5" dirty="0">
                <a:solidFill>
                  <a:srgbClr val="31312A"/>
                </a:solidFill>
                <a:latin typeface="Times New Roman"/>
                <a:cs typeface="Times New Roman"/>
              </a:rPr>
              <a:t>Were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the</a:t>
            </a:r>
            <a:r>
              <a:rPr sz="1450" spc="-40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impul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9902" y="795787"/>
            <a:ext cx="5862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4345" algn="l"/>
              </a:tabLst>
            </a:pPr>
            <a:r>
              <a:rPr sz="1450" spc="-15" dirty="0">
                <a:solidFill>
                  <a:srgbClr val="31312A"/>
                </a:solidFill>
                <a:latin typeface="Times New Roman"/>
                <a:cs typeface="Times New Roman"/>
              </a:rPr>
              <a:t>of </a:t>
            </a:r>
            <a:r>
              <a:rPr sz="1450" spc="5" dirty="0">
                <a:solidFill>
                  <a:srgbClr val="31312A"/>
                </a:solidFill>
                <a:latin typeface="Times New Roman"/>
                <a:cs typeface="Times New Roman"/>
              </a:rPr>
              <a:t>con 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cience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clear  </a:t>
            </a:r>
            <a:r>
              <a:rPr sz="1450" spc="100" dirty="0">
                <a:solidFill>
                  <a:srgbClr val="31312A"/>
                </a:solidFill>
                <a:latin typeface="Times New Roman"/>
                <a:cs typeface="Times New Roman"/>
              </a:rPr>
              <a:t>uniform,</a:t>
            </a:r>
            <a:r>
              <a:rPr sz="1450" spc="-70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65" dirty="0">
                <a:solidFill>
                  <a:srgbClr val="31312A"/>
                </a:solidFill>
                <a:latin typeface="Times New Roman"/>
                <a:cs typeface="Times New Roman"/>
              </a:rPr>
              <a:t>nd</a:t>
            </a:r>
            <a:r>
              <a:rPr sz="1450" spc="60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irr	</a:t>
            </a:r>
            <a:r>
              <a:rPr sz="1600" spc="-25" dirty="0">
                <a:solidFill>
                  <a:srgbClr val="31312A"/>
                </a:solidFill>
                <a:latin typeface="Times New Roman"/>
                <a:cs typeface="Times New Roman"/>
              </a:rPr>
              <a:t>i 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tibly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ob  </a:t>
            </a:r>
            <a:r>
              <a:rPr sz="1600" spc="-25" dirty="0">
                <a:solidFill>
                  <a:srgbClr val="42443D"/>
                </a:solidFill>
                <a:latin typeface="Times New Roman"/>
                <a:cs typeface="Times New Roman"/>
              </a:rPr>
              <a:t>yed, </a:t>
            </a:r>
            <a:r>
              <a:rPr sz="1450" spc="-30" dirty="0">
                <a:solidFill>
                  <a:srgbClr val="31312A"/>
                </a:solidFill>
                <a:latin typeface="Times New Roman"/>
                <a:cs typeface="Times New Roman"/>
              </a:rPr>
              <a:t>man  </a:t>
            </a:r>
            <a:r>
              <a:rPr sz="1450" spc="30" dirty="0">
                <a:solidFill>
                  <a:srgbClr val="42443D"/>
                </a:solidFill>
                <a:latin typeface="Times New Roman"/>
                <a:cs typeface="Times New Roman"/>
              </a:rPr>
              <a:t>would </a:t>
            </a:r>
            <a:r>
              <a:rPr sz="1450" spc="60" dirty="0">
                <a:solidFill>
                  <a:srgbClr val="42443D"/>
                </a:solidFill>
                <a:latin typeface="Times New Roman"/>
                <a:cs typeface="Times New Roman"/>
              </a:rPr>
              <a:t>need</a:t>
            </a:r>
            <a:r>
              <a:rPr sz="1450" spc="40" dirty="0">
                <a:solidFill>
                  <a:srgbClr val="42443D"/>
                </a:solidFill>
                <a:latin typeface="Times New Roman"/>
                <a:cs typeface="Times New Roman"/>
              </a:rPr>
              <a:t> </a:t>
            </a:r>
            <a:r>
              <a:rPr sz="1450" spc="65" dirty="0">
                <a:solidFill>
                  <a:srgbClr val="42443D"/>
                </a:solidFill>
                <a:latin typeface="Times New Roman"/>
                <a:cs typeface="Times New Roman"/>
              </a:rPr>
              <a:t>no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1989" y="1030541"/>
            <a:ext cx="456374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36290" algn="l"/>
              </a:tabLst>
            </a:pPr>
            <a:r>
              <a:rPr sz="1450" spc="55" dirty="0">
                <a:solidFill>
                  <a:srgbClr val="31312A"/>
                </a:solidFill>
                <a:latin typeface="Times New Roman"/>
                <a:cs typeface="Times New Roman"/>
              </a:rPr>
              <a:t>oth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r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la, </a:t>
            </a:r>
            <a:r>
              <a:rPr sz="1450" spc="-35" dirty="0">
                <a:solidFill>
                  <a:srgbClr val="31312A"/>
                </a:solidFill>
                <a:latin typeface="Times New Roman"/>
                <a:cs typeface="Times New Roman"/>
              </a:rPr>
              <a:t>;giver </a:t>
            </a:r>
            <a:r>
              <a:rPr sz="1450" spc="-120" dirty="0">
                <a:solidFill>
                  <a:srgbClr val="727569"/>
                </a:solidFill>
                <a:latin typeface="Times New Roman"/>
                <a:cs typeface="Times New Roman"/>
              </a:rPr>
              <a:t>.</a:t>
            </a:r>
            <a:r>
              <a:rPr sz="1450" spc="-120" dirty="0">
                <a:solidFill>
                  <a:srgbClr val="31312A"/>
                </a:solidFill>
                <a:latin typeface="Times New Roman"/>
                <a:cs typeface="Times New Roman"/>
              </a:rPr>
              <a:t>;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but </a:t>
            </a:r>
            <a:r>
              <a:rPr sz="1450" spc="75" dirty="0">
                <a:solidFill>
                  <a:srgbClr val="31312A"/>
                </a:solidFill>
                <a:latin typeface="Times New Roman"/>
                <a:cs typeface="Times New Roman"/>
              </a:rPr>
              <a:t>that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not being</a:t>
            </a:r>
            <a:r>
              <a:rPr sz="1450" spc="5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the</a:t>
            </a:r>
            <a:r>
              <a:rPr sz="1450" spc="100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5" dirty="0">
                <a:solidFill>
                  <a:srgbClr val="31312A"/>
                </a:solidFill>
                <a:latin typeface="Times New Roman"/>
                <a:cs typeface="Times New Roman"/>
              </a:rPr>
              <a:t>ca	</a:t>
            </a:r>
            <a:r>
              <a:rPr sz="1450" spc="0" dirty="0">
                <a:solidFill>
                  <a:srgbClr val="31312A"/>
                </a:solidFill>
                <a:latin typeface="Times New Roman"/>
                <a:cs typeface="Times New Roman"/>
              </a:rPr>
              <a:t>,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h 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finds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it</a:t>
            </a:r>
            <a:r>
              <a:rPr sz="1450" spc="125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nee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0905" y="1030541"/>
            <a:ext cx="252412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8160" algn="l"/>
              </a:tabLst>
            </a:pPr>
            <a:r>
              <a:rPr sz="1450" spc="30" dirty="0">
                <a:solidFill>
                  <a:srgbClr val="42443D"/>
                </a:solidFill>
                <a:latin typeface="Times New Roman"/>
                <a:cs typeface="Times New Roman"/>
              </a:rPr>
              <a:t>ary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to </a:t>
            </a:r>
            <a:r>
              <a:rPr sz="1450" spc="100" dirty="0">
                <a:solidFill>
                  <a:srgbClr val="42443D"/>
                </a:solidFill>
                <a:latin typeface="Times New Roman"/>
                <a:cs typeface="Times New Roman"/>
              </a:rPr>
              <a:t>surr</a:t>
            </a:r>
            <a:r>
              <a:rPr sz="1450" spc="400" dirty="0">
                <a:solidFill>
                  <a:srgbClr val="42443D"/>
                </a:solidFill>
                <a:latin typeface="Times New Roman"/>
                <a:cs typeface="Times New Roman"/>
              </a:rPr>
              <a:t> </a:t>
            </a:r>
            <a:r>
              <a:rPr sz="1450" spc="100" dirty="0">
                <a:solidFill>
                  <a:srgbClr val="31312A"/>
                </a:solidFill>
                <a:latin typeface="Times New Roman"/>
                <a:cs typeface="Times New Roman"/>
              </a:rPr>
              <a:t>nder</a:t>
            </a:r>
            <a:r>
              <a:rPr sz="1450" spc="80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-130" dirty="0">
                <a:solidFill>
                  <a:srgbClr val="31312A"/>
                </a:solidFill>
                <a:latin typeface="Times New Roman"/>
                <a:cs typeface="Times New Roman"/>
              </a:rPr>
              <a:t>up</a:t>
            </a:r>
            <a:r>
              <a:rPr sz="1450" spc="-130" dirty="0">
                <a:solidFill>
                  <a:srgbClr val="42443D"/>
                </a:solidFill>
                <a:latin typeface="Times New Roman"/>
                <a:cs typeface="Times New Roman"/>
              </a:rPr>
              <a:t>a	</a:t>
            </a:r>
            <a:r>
              <a:rPr sz="1450" spc="65" dirty="0">
                <a:solidFill>
                  <a:srgbClr val="42443D"/>
                </a:solidFill>
                <a:latin typeface="Times New Roman"/>
                <a:cs typeface="Times New Roman"/>
              </a:rPr>
              <a:t>part </a:t>
            </a:r>
            <a:r>
              <a:rPr sz="1450" dirty="0">
                <a:solidFill>
                  <a:srgbClr val="42443D"/>
                </a:solidFill>
                <a:latin typeface="Times New Roman"/>
                <a:cs typeface="Times New Roman"/>
              </a:rPr>
              <a:t>of</a:t>
            </a:r>
            <a:r>
              <a:rPr sz="1450" spc="-85" dirty="0">
                <a:solidFill>
                  <a:srgbClr val="42443D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42443D"/>
                </a:solidFill>
                <a:latin typeface="Times New Roman"/>
                <a:cs typeface="Times New Roman"/>
              </a:rPr>
              <a:t>hi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5259" y="1237132"/>
            <a:ext cx="389572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9310" algn="l"/>
              </a:tabLst>
            </a:pP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property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to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furni</a:t>
            </a:r>
            <a:r>
              <a:rPr sz="1450" spc="315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h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mean	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for the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prot 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ction </a:t>
            </a:r>
            <a:r>
              <a:rPr sz="1450" spc="-25" dirty="0">
                <a:solidFill>
                  <a:srgbClr val="31312A"/>
                </a:solidFill>
                <a:latin typeface="Times New Roman"/>
                <a:cs typeface="Times New Roman"/>
              </a:rPr>
              <a:t>of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-30" dirty="0">
                <a:solidFill>
                  <a:srgbClr val="31312A"/>
                </a:solidFill>
                <a:latin typeface="Times New Roman"/>
                <a:cs typeface="Times New Roman"/>
              </a:rPr>
              <a:t>th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63217" y="1218082"/>
            <a:ext cx="32696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204" algn="l"/>
              </a:tabLst>
            </a:pP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r	</a:t>
            </a:r>
            <a:r>
              <a:rPr sz="1600" spc="35" dirty="0">
                <a:solidFill>
                  <a:srgbClr val="31312A"/>
                </a:solidFill>
                <a:latin typeface="Times New Roman"/>
                <a:cs typeface="Times New Roman"/>
              </a:rPr>
              <a:t>t...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Whcreforc,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security </a:t>
            </a:r>
            <a:r>
              <a:rPr sz="1450" spc="55" dirty="0">
                <a:solidFill>
                  <a:srgbClr val="42443D"/>
                </a:solidFill>
                <a:latin typeface="Times New Roman"/>
                <a:cs typeface="Times New Roman"/>
              </a:rPr>
              <a:t>being </a:t>
            </a:r>
            <a:r>
              <a:rPr sz="1450" spc="50" dirty="0">
                <a:solidFill>
                  <a:srgbClr val="42443D"/>
                </a:solidFill>
                <a:latin typeface="Times New Roman"/>
                <a:cs typeface="Times New Roman"/>
              </a:rPr>
              <a:t>the</a:t>
            </a:r>
            <a:r>
              <a:rPr sz="1450" spc="15" dirty="0">
                <a:solidFill>
                  <a:srgbClr val="42443D"/>
                </a:solidFill>
                <a:latin typeface="Times New Roman"/>
                <a:cs typeface="Times New Roman"/>
              </a:rPr>
              <a:t> </a:t>
            </a:r>
            <a:r>
              <a:rPr sz="1450" spc="85" dirty="0">
                <a:solidFill>
                  <a:srgbClr val="42443D"/>
                </a:solidFill>
                <a:latin typeface="Times New Roman"/>
                <a:cs typeface="Times New Roman"/>
              </a:rPr>
              <a:t>true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8446" y="1427711"/>
            <a:ext cx="7313930" cy="7181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0955" marR="5080" indent="-8890">
              <a:lnSpc>
                <a:spcPts val="1650"/>
              </a:lnSpc>
              <a:spcBef>
                <a:spcPts val="380"/>
              </a:spcBef>
              <a:tabLst>
                <a:tab pos="267970" algn="l"/>
                <a:tab pos="5473065" algn="l"/>
              </a:tabLst>
            </a:pPr>
            <a:r>
              <a:rPr sz="1450" spc="5" dirty="0">
                <a:solidFill>
                  <a:srgbClr val="31312A"/>
                </a:solidFill>
                <a:latin typeface="Times New Roman"/>
                <a:cs typeface="Times New Roman"/>
              </a:rPr>
              <a:t>d	</a:t>
            </a:r>
            <a:r>
              <a:rPr sz="1600" spc="-40" dirty="0">
                <a:solidFill>
                  <a:srgbClr val="31312A"/>
                </a:solidFill>
                <a:latin typeface="Times New Roman"/>
                <a:cs typeface="Times New Roman"/>
              </a:rPr>
              <a:t>ign </a:t>
            </a:r>
            <a:r>
              <a:rPr sz="1600" spc="5" dirty="0">
                <a:solidFill>
                  <a:srgbClr val="31312A"/>
                </a:solidFill>
                <a:latin typeface="Times New Roman"/>
                <a:cs typeface="Times New Roman"/>
              </a:rPr>
              <a:t>and </a:t>
            </a:r>
            <a:r>
              <a:rPr sz="1600" spc="-20" dirty="0">
                <a:solidFill>
                  <a:srgbClr val="31312A"/>
                </a:solidFill>
                <a:latin typeface="Times New Roman"/>
                <a:cs typeface="Times New Roman"/>
              </a:rPr>
              <a:t>end </a:t>
            </a:r>
            <a:r>
              <a:rPr sz="1450" dirty="0">
                <a:solidFill>
                  <a:srgbClr val="31312A"/>
                </a:solidFill>
                <a:latin typeface="Times New Roman"/>
                <a:cs typeface="Times New Roman"/>
              </a:rPr>
              <a:t>of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government 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it </a:t>
            </a:r>
            <a:r>
              <a:rPr sz="1600" spc="-20" dirty="0">
                <a:solidFill>
                  <a:srgbClr val="31312A"/>
                </a:solidFill>
                <a:latin typeface="Times New Roman"/>
                <a:cs typeface="Times New Roman"/>
              </a:rPr>
              <a:t>unan  </a:t>
            </a:r>
            <a:r>
              <a:rPr sz="1600" spc="-45" dirty="0">
                <a:solidFill>
                  <a:srgbClr val="31312A"/>
                </a:solidFill>
                <a:latin typeface="Times New Roman"/>
                <a:cs typeface="Times New Roman"/>
              </a:rPr>
              <a:t>werabl </a:t>
            </a:r>
            <a:r>
              <a:rPr sz="1600" spc="-30" dirty="0">
                <a:solidFill>
                  <a:srgbClr val="42443D"/>
                </a:solidFill>
                <a:latin typeface="Times New Roman"/>
                <a:cs typeface="Times New Roman"/>
              </a:rPr>
              <a:t>·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follows</a:t>
            </a:r>
            <a:r>
              <a:rPr sz="1450" spc="-210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srgbClr val="31312A"/>
                </a:solidFill>
                <a:latin typeface="Times New Roman"/>
                <a:cs typeface="Times New Roman"/>
              </a:rPr>
              <a:t>that</a:t>
            </a:r>
            <a:r>
              <a:rPr sz="1600" spc="-55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31312A"/>
                </a:solidFill>
                <a:latin typeface="Times New Roman"/>
                <a:cs typeface="Times New Roman"/>
              </a:rPr>
              <a:t>whate	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r </a:t>
            </a:r>
            <a:r>
              <a:rPr sz="1600" spc="5" dirty="0">
                <a:solidFill>
                  <a:srgbClr val="31312A"/>
                </a:solidFill>
                <a:latin typeface="Times New Roman"/>
                <a:cs typeface="Times New Roman"/>
              </a:rPr>
              <a:t>form</a:t>
            </a:r>
            <a:r>
              <a:rPr sz="1600" spc="-114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31312A"/>
                </a:solidFill>
                <a:latin typeface="Times New Roman"/>
                <a:cs typeface="Times New Roman"/>
              </a:rPr>
              <a:t>thereof</a:t>
            </a:r>
            <a:r>
              <a:rPr sz="1600" spc="-15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42443D"/>
                </a:solidFill>
                <a:latin typeface="Times New Roman"/>
                <a:cs typeface="Times New Roman"/>
              </a:rPr>
              <a:t>appears </a:t>
            </a:r>
            <a:r>
              <a:rPr sz="1450" spc="45" dirty="0">
                <a:solidFill>
                  <a:srgbClr val="42443D"/>
                </a:solidFill>
                <a:latin typeface="Times New Roman"/>
                <a:cs typeface="Times New Roman"/>
              </a:rPr>
              <a:t> </a:t>
            </a:r>
            <a:r>
              <a:rPr sz="1450" spc="10" dirty="0">
                <a:solidFill>
                  <a:srgbClr val="31312A"/>
                </a:solidFill>
                <a:latin typeface="Times New Roman"/>
                <a:cs typeface="Times New Roman"/>
              </a:rPr>
              <a:t>mo  </a:t>
            </a:r>
            <a:r>
              <a:rPr sz="1550" spc="0" dirty="0">
                <a:solidFill>
                  <a:srgbClr val="31312A"/>
                </a:solidFill>
                <a:latin typeface="Times New Roman"/>
                <a:cs typeface="Times New Roman"/>
              </a:rPr>
              <a:t>t </a:t>
            </a:r>
            <a:r>
              <a:rPr sz="1450" spc="0" dirty="0">
                <a:solidFill>
                  <a:srgbClr val="31312A"/>
                </a:solidFill>
                <a:latin typeface="Times New Roman"/>
                <a:cs typeface="Times New Roman"/>
              </a:rPr>
              <a:t>likely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to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en  ure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it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to </a:t>
            </a:r>
            <a:r>
              <a:rPr sz="1450" spc="60" dirty="0">
                <a:solidFill>
                  <a:srgbClr val="31312A"/>
                </a:solidFill>
                <a:latin typeface="Times New Roman"/>
                <a:cs typeface="Times New Roman"/>
              </a:rPr>
              <a:t>u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, with the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least expense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and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gr 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ate 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t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benefit, </a:t>
            </a:r>
            <a:r>
              <a:rPr sz="1650" spc="-65" dirty="0">
                <a:solidFill>
                  <a:srgbClr val="42443D"/>
                </a:solidFill>
                <a:latin typeface="Times New Roman"/>
                <a:cs typeface="Times New Roman"/>
              </a:rPr>
              <a:t>i 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preferable </a:t>
            </a:r>
            <a:r>
              <a:rPr sz="1450" spc="50" dirty="0">
                <a:solidFill>
                  <a:srgbClr val="42443D"/>
                </a:solidFill>
                <a:latin typeface="Times New Roman"/>
                <a:cs typeface="Times New Roman"/>
              </a:rPr>
              <a:t>to</a:t>
            </a:r>
            <a:r>
              <a:rPr sz="1450" spc="-185" dirty="0">
                <a:solidFill>
                  <a:srgbClr val="42443D"/>
                </a:solidFill>
                <a:latin typeface="Times New Roman"/>
                <a:cs typeface="Times New Roman"/>
              </a:rPr>
              <a:t> </a:t>
            </a:r>
            <a:r>
              <a:rPr sz="1450" spc="15" dirty="0">
                <a:solidFill>
                  <a:srgbClr val="42443D"/>
                </a:solidFill>
                <a:latin typeface="Times New Roman"/>
                <a:cs typeface="Times New Roman"/>
              </a:rPr>
              <a:t>all</a:t>
            </a:r>
            <a:endParaRPr sz="1450">
              <a:latin typeface="Times New Roman"/>
              <a:cs typeface="Times New Roman"/>
            </a:endParaRPr>
          </a:p>
          <a:p>
            <a:pPr marL="20955">
              <a:lnSpc>
                <a:spcPct val="100000"/>
              </a:lnSpc>
              <a:spcBef>
                <a:spcPts val="130"/>
              </a:spcBef>
            </a:pP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other</a:t>
            </a:r>
            <a:r>
              <a:rPr sz="1450" spc="204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....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2759" y="2272301"/>
            <a:ext cx="69303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10" dirty="0">
                <a:solidFill>
                  <a:srgbClr val="42443D"/>
                </a:solidFill>
                <a:latin typeface="Times New Roman"/>
                <a:cs typeface="Times New Roman"/>
              </a:rPr>
              <a:t>...</a:t>
            </a:r>
            <a:r>
              <a:rPr sz="1450" spc="10" dirty="0">
                <a:solidFill>
                  <a:srgbClr val="31312A"/>
                </a:solidFill>
                <a:latin typeface="Times New Roman"/>
                <a:cs typeface="Times New Roman"/>
              </a:rPr>
              <a:t>a 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[a] </a:t>
            </a:r>
            <a:r>
              <a:rPr sz="1450" spc="0" dirty="0">
                <a:solidFill>
                  <a:srgbClr val="31312A"/>
                </a:solidFill>
                <a:latin typeface="Times New Roman"/>
                <a:cs typeface="Times New Roman"/>
              </a:rPr>
              <a:t>colony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increase 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,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the public </a:t>
            </a:r>
            <a:r>
              <a:rPr sz="1600" spc="-20" dirty="0">
                <a:solidFill>
                  <a:srgbClr val="31312A"/>
                </a:solidFill>
                <a:latin typeface="Times New Roman"/>
                <a:cs typeface="Times New Roman"/>
              </a:rPr>
              <a:t>concerns </a:t>
            </a:r>
            <a:r>
              <a:rPr sz="1450" spc="-5" dirty="0">
                <a:solidFill>
                  <a:srgbClr val="31312A"/>
                </a:solidFill>
                <a:latin typeface="Times New Roman"/>
                <a:cs typeface="Times New Roman"/>
              </a:rPr>
              <a:t>will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increase </a:t>
            </a:r>
            <a:r>
              <a:rPr sz="1450" dirty="0">
                <a:solidFill>
                  <a:srgbClr val="31312A"/>
                </a:solidFill>
                <a:latin typeface="Times New Roman"/>
                <a:cs typeface="Times New Roman"/>
              </a:rPr>
              <a:t>Jike\'\ise, and  the  </a:t>
            </a:r>
            <a:r>
              <a:rPr sz="1450" spc="65" dirty="0">
                <a:solidFill>
                  <a:srgbClr val="31312A"/>
                </a:solidFill>
                <a:latin typeface="Times New Roman"/>
                <a:cs typeface="Times New Roman"/>
              </a:rPr>
              <a:t>distance</a:t>
            </a:r>
            <a:r>
              <a:rPr sz="1450" spc="-160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50" dirty="0">
                <a:solidFill>
                  <a:srgbClr val="42443D"/>
                </a:solidFill>
                <a:latin typeface="Times New Roman"/>
                <a:cs typeface="Times New Roman"/>
              </a:rPr>
              <a:t>at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22887" y="2291351"/>
            <a:ext cx="39052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85" dirty="0">
                <a:solidFill>
                  <a:srgbClr val="42443D"/>
                </a:solidFill>
                <a:latin typeface="Times New Roman"/>
                <a:cs typeface="Times New Roman"/>
              </a:rPr>
              <a:t>hich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0948" y="2500980"/>
            <a:ext cx="7527290" cy="20815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6510" marR="41910" indent="-4445">
              <a:lnSpc>
                <a:spcPct val="88000"/>
              </a:lnSpc>
              <a:spcBef>
                <a:spcPts val="305"/>
              </a:spcBef>
            </a:pPr>
            <a:r>
              <a:rPr sz="1450" spc="80" dirty="0">
                <a:solidFill>
                  <a:srgbClr val="31312A"/>
                </a:solidFill>
                <a:latin typeface="Times New Roman"/>
                <a:cs typeface="Times New Roman"/>
              </a:rPr>
              <a:t>the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members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may b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separated, </a:t>
            </a:r>
            <a:r>
              <a:rPr sz="1450" spc="15" dirty="0">
                <a:solidFill>
                  <a:srgbClr val="31312A"/>
                </a:solidFill>
                <a:latin typeface="Times New Roman"/>
                <a:cs typeface="Times New Roman"/>
              </a:rPr>
              <a:t>\\ill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render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it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too </a:t>
            </a:r>
            <a:r>
              <a:rPr sz="1450" spc="75" dirty="0">
                <a:solidFill>
                  <a:srgbClr val="31312A"/>
                </a:solidFill>
                <a:latin typeface="Times New Roman"/>
                <a:cs typeface="Times New Roman"/>
              </a:rPr>
              <a:t>incon,enient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for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all </a:t>
            </a:r>
            <a:r>
              <a:rPr sz="1450" spc="-15" dirty="0">
                <a:solidFill>
                  <a:srgbClr val="31312A"/>
                </a:solidFill>
                <a:latin typeface="Times New Roman"/>
                <a:cs typeface="Times New Roman"/>
              </a:rPr>
              <a:t>of </a:t>
            </a:r>
            <a:r>
              <a:rPr sz="1450" spc="85" dirty="0">
                <a:solidFill>
                  <a:srgbClr val="31312A"/>
                </a:solidFill>
                <a:latin typeface="Times New Roman"/>
                <a:cs typeface="Times New Roman"/>
              </a:rPr>
              <a:t>them </a:t>
            </a:r>
            <a:r>
              <a:rPr sz="1450" spc="65" dirty="0">
                <a:solidFill>
                  <a:srgbClr val="31312A"/>
                </a:solidFill>
                <a:latin typeface="Times New Roman"/>
                <a:cs typeface="Times New Roman"/>
              </a:rPr>
              <a:t>to </a:t>
            </a:r>
            <a:r>
              <a:rPr sz="1450" spc="60" dirty="0">
                <a:solidFill>
                  <a:srgbClr val="42443D"/>
                </a:solidFill>
                <a:latin typeface="Times New Roman"/>
                <a:cs typeface="Times New Roman"/>
              </a:rPr>
              <a:t>meet </a:t>
            </a:r>
            <a:r>
              <a:rPr sz="1450" spc="65" dirty="0">
                <a:solidFill>
                  <a:srgbClr val="42443D"/>
                </a:solidFill>
                <a:latin typeface="Times New Roman"/>
                <a:cs typeface="Times New Roman"/>
              </a:rPr>
              <a:t>on </a:t>
            </a:r>
            <a:r>
              <a:rPr sz="1450" spc="65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0" dirty="0">
                <a:solidFill>
                  <a:srgbClr val="31312A"/>
                </a:solidFill>
                <a:latin typeface="Times New Roman"/>
                <a:cs typeface="Times New Roman"/>
              </a:rPr>
              <a:t>every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occasion </a:t>
            </a:r>
            <a:r>
              <a:rPr sz="1450" spc="15" dirty="0">
                <a:solidFill>
                  <a:srgbClr val="31312A"/>
                </a:solidFill>
                <a:latin typeface="Times New Roman"/>
                <a:cs typeface="Times New Roman"/>
              </a:rPr>
              <a:t>as </a:t>
            </a:r>
            <a:r>
              <a:rPr sz="1450" spc="10" dirty="0">
                <a:solidFill>
                  <a:srgbClr val="31312A"/>
                </a:solidFill>
                <a:latin typeface="Times New Roman"/>
                <a:cs typeface="Times New Roman"/>
              </a:rPr>
              <a:t>at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first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when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their </a:t>
            </a:r>
            <a:r>
              <a:rPr sz="1450" spc="65" dirty="0">
                <a:solidFill>
                  <a:srgbClr val="31312A"/>
                </a:solidFill>
                <a:latin typeface="Times New Roman"/>
                <a:cs typeface="Times New Roman"/>
              </a:rPr>
              <a:t>number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was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small, </a:t>
            </a:r>
            <a:r>
              <a:rPr sz="1450" spc="60" dirty="0">
                <a:solidFill>
                  <a:srgbClr val="31312A"/>
                </a:solidFill>
                <a:latin typeface="Times New Roman"/>
                <a:cs typeface="Times New Roman"/>
              </a:rPr>
              <a:t>their habitations </a:t>
            </a:r>
            <a:r>
              <a:rPr sz="1450" spc="65" dirty="0">
                <a:solidFill>
                  <a:srgbClr val="31312A"/>
                </a:solidFill>
                <a:latin typeface="Times New Roman"/>
                <a:cs typeface="Times New Roman"/>
              </a:rPr>
              <a:t>near, </a:t>
            </a:r>
            <a:r>
              <a:rPr sz="1450" spc="80" dirty="0">
                <a:solidFill>
                  <a:srgbClr val="42443D"/>
                </a:solidFill>
                <a:latin typeface="Times New Roman"/>
                <a:cs typeface="Times New Roman"/>
              </a:rPr>
              <a:t>and </a:t>
            </a:r>
            <a:r>
              <a:rPr sz="1450" spc="65" dirty="0">
                <a:solidFill>
                  <a:srgbClr val="31312A"/>
                </a:solidFill>
                <a:latin typeface="Times New Roman"/>
                <a:cs typeface="Times New Roman"/>
              </a:rPr>
              <a:t>the</a:t>
            </a:r>
            <a:r>
              <a:rPr sz="1450" spc="-240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60" dirty="0">
                <a:solidFill>
                  <a:srgbClr val="31312A"/>
                </a:solidFill>
                <a:latin typeface="Times New Roman"/>
                <a:cs typeface="Times New Roman"/>
              </a:rPr>
              <a:t>public 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concern </a:t>
            </a:r>
            <a:r>
              <a:rPr sz="1450" spc="5" dirty="0">
                <a:solidFill>
                  <a:srgbClr val="31312A"/>
                </a:solidFill>
                <a:latin typeface="Times New Roman"/>
                <a:cs typeface="Times New Roman"/>
              </a:rPr>
              <a:t>few and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trifling.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This </a:t>
            </a:r>
            <a:r>
              <a:rPr sz="1450" spc="-5" dirty="0">
                <a:solidFill>
                  <a:srgbClr val="31312A"/>
                </a:solidFill>
                <a:latin typeface="Times New Roman"/>
                <a:cs typeface="Times New Roman"/>
              </a:rPr>
              <a:t>will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point out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the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convenience </a:t>
            </a:r>
            <a:r>
              <a:rPr sz="1450" spc="5" dirty="0">
                <a:solidFill>
                  <a:srgbClr val="31312A"/>
                </a:solidFill>
                <a:latin typeface="Times New Roman"/>
                <a:cs typeface="Times New Roman"/>
              </a:rPr>
              <a:t>of </a:t>
            </a:r>
            <a:r>
              <a:rPr sz="1450" spc="65" dirty="0">
                <a:solidFill>
                  <a:srgbClr val="31312A"/>
                </a:solidFill>
                <a:latin typeface="Times New Roman"/>
                <a:cs typeface="Times New Roman"/>
              </a:rPr>
              <a:t>their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consenting to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leave the  </a:t>
            </a:r>
            <a:r>
              <a:rPr sz="1450" dirty="0">
                <a:solidFill>
                  <a:srgbClr val="31312A"/>
                </a:solidFill>
                <a:latin typeface="Times New Roman"/>
                <a:cs typeface="Times New Roman"/>
              </a:rPr>
              <a:t>legi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lative </a:t>
            </a:r>
            <a:r>
              <a:rPr sz="1450" spc="55" dirty="0">
                <a:solidFill>
                  <a:srgbClr val="31312A"/>
                </a:solidFill>
                <a:latin typeface="Times New Roman"/>
                <a:cs typeface="Times New Roman"/>
              </a:rPr>
              <a:t>part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to </a:t>
            </a:r>
            <a:r>
              <a:rPr sz="1450" spc="55" dirty="0">
                <a:solidFill>
                  <a:srgbClr val="31312A"/>
                </a:solidFill>
                <a:latin typeface="Times New Roman"/>
                <a:cs typeface="Times New Roman"/>
              </a:rPr>
              <a:t>be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managed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by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a select </a:t>
            </a:r>
            <a:r>
              <a:rPr sz="1450" spc="60" dirty="0">
                <a:solidFill>
                  <a:srgbClr val="31312A"/>
                </a:solidFill>
                <a:latin typeface="Times New Roman"/>
                <a:cs typeface="Times New Roman"/>
              </a:rPr>
              <a:t>number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chosen </a:t>
            </a:r>
            <a:r>
              <a:rPr sz="1450" spc="65" dirty="0">
                <a:solidFill>
                  <a:srgbClr val="31312A"/>
                </a:solidFill>
                <a:latin typeface="Times New Roman"/>
                <a:cs typeface="Times New Roman"/>
              </a:rPr>
              <a:t>from </a:t>
            </a:r>
            <a:r>
              <a:rPr sz="1450" spc="55" dirty="0">
                <a:solidFill>
                  <a:srgbClr val="31312A"/>
                </a:solidFill>
                <a:latin typeface="Times New Roman"/>
                <a:cs typeface="Times New Roman"/>
              </a:rPr>
              <a:t>the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whole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body....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And </a:t>
            </a:r>
            <a:r>
              <a:rPr sz="1450" spc="15" dirty="0">
                <a:solidFill>
                  <a:srgbClr val="42443D"/>
                </a:solidFill>
                <a:latin typeface="Times New Roman"/>
                <a:cs typeface="Times New Roman"/>
              </a:rPr>
              <a:t>as </a:t>
            </a:r>
            <a:r>
              <a:rPr sz="1600" spc="40" dirty="0">
                <a:solidFill>
                  <a:srgbClr val="42443D"/>
                </a:solidFill>
                <a:latin typeface="Times New Roman"/>
                <a:cs typeface="Times New Roman"/>
              </a:rPr>
              <a:t>thi 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frequent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interchange </a:t>
            </a:r>
            <a:r>
              <a:rPr sz="1600" spc="-70" dirty="0">
                <a:solidFill>
                  <a:srgbClr val="31312A"/>
                </a:solidFill>
                <a:latin typeface="Times New Roman"/>
                <a:cs typeface="Times New Roman"/>
              </a:rPr>
              <a:t>will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establish </a:t>
            </a:r>
            <a:r>
              <a:rPr sz="1400" spc="25" dirty="0">
                <a:solidFill>
                  <a:srgbClr val="31312A"/>
                </a:solidFill>
                <a:latin typeface="Times New Roman"/>
                <a:cs typeface="Times New Roman"/>
              </a:rPr>
              <a:t>a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common interest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with every </a:t>
            </a:r>
            <a:r>
              <a:rPr sz="1450" spc="75" dirty="0">
                <a:solidFill>
                  <a:srgbClr val="31312A"/>
                </a:solidFill>
                <a:latin typeface="Times New Roman"/>
                <a:cs typeface="Times New Roman"/>
              </a:rPr>
              <a:t>part </a:t>
            </a:r>
            <a:r>
              <a:rPr sz="1450" spc="5" dirty="0">
                <a:solidFill>
                  <a:srgbClr val="31312A"/>
                </a:solidFill>
                <a:latin typeface="Times New Roman"/>
                <a:cs typeface="Times New Roman"/>
              </a:rPr>
              <a:t>of </a:t>
            </a:r>
            <a:r>
              <a:rPr sz="1450" spc="0" dirty="0">
                <a:solidFill>
                  <a:srgbClr val="31312A"/>
                </a:solidFill>
                <a:latin typeface="Times New Roman"/>
                <a:cs typeface="Times New Roman"/>
              </a:rPr>
              <a:t>the </a:t>
            </a:r>
            <a:r>
              <a:rPr sz="1450" spc="60" dirty="0">
                <a:solidFill>
                  <a:srgbClr val="31312A"/>
                </a:solidFill>
                <a:latin typeface="Times New Roman"/>
                <a:cs typeface="Times New Roman"/>
              </a:rPr>
              <a:t>community </a:t>
            </a:r>
            <a:r>
              <a:rPr sz="1450" spc="-30" dirty="0">
                <a:solidFill>
                  <a:srgbClr val="42443D"/>
                </a:solidFill>
                <a:latin typeface="Times New Roman"/>
                <a:cs typeface="Times New Roman"/>
              </a:rPr>
              <a:t>the·  </a:t>
            </a:r>
            <a:r>
              <a:rPr sz="1450" spc="-25" dirty="0">
                <a:solidFill>
                  <a:srgbClr val="31312A"/>
                </a:solidFill>
                <a:latin typeface="Times New Roman"/>
                <a:cs typeface="Times New Roman"/>
              </a:rPr>
              <a:t>will 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mutually </a:t>
            </a:r>
            <a:r>
              <a:rPr sz="1450" spc="60" dirty="0">
                <a:solidFill>
                  <a:srgbClr val="31312A"/>
                </a:solidFill>
                <a:latin typeface="Times New Roman"/>
                <a:cs typeface="Times New Roman"/>
              </a:rPr>
              <a:t>and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naturally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support </a:t>
            </a:r>
            <a:r>
              <a:rPr sz="1450" spc="30" dirty="0">
                <a:solidFill>
                  <a:srgbClr val="31312A"/>
                </a:solidFill>
                <a:latin typeface="Times New Roman"/>
                <a:cs typeface="Times New Roman"/>
              </a:rPr>
              <a:t>each </a:t>
            </a:r>
            <a:r>
              <a:rPr sz="1450" spc="55" dirty="0">
                <a:solidFill>
                  <a:srgbClr val="31312A"/>
                </a:solidFill>
                <a:latin typeface="Times New Roman"/>
                <a:cs typeface="Times New Roman"/>
              </a:rPr>
              <a:t>other, </a:t>
            </a:r>
            <a:r>
              <a:rPr sz="1450" spc="65" dirty="0">
                <a:solidFill>
                  <a:srgbClr val="31312A"/>
                </a:solidFill>
                <a:latin typeface="Times New Roman"/>
                <a:cs typeface="Times New Roman"/>
              </a:rPr>
              <a:t>and </a:t>
            </a:r>
            <a:r>
              <a:rPr sz="1450" spc="60" dirty="0">
                <a:solidFill>
                  <a:srgbClr val="31312A"/>
                </a:solidFill>
                <a:latin typeface="Times New Roman"/>
                <a:cs typeface="Times New Roman"/>
              </a:rPr>
              <a:t>on </a:t>
            </a:r>
            <a:r>
              <a:rPr sz="1500" spc="0" dirty="0">
                <a:solidFill>
                  <a:srgbClr val="31312A"/>
                </a:solidFill>
                <a:latin typeface="Arial"/>
                <a:cs typeface="Arial"/>
              </a:rPr>
              <a:t>this </a:t>
            </a:r>
            <a:r>
              <a:rPr sz="1450" spc="65" dirty="0">
                <a:solidFill>
                  <a:srgbClr val="31312A"/>
                </a:solidFill>
                <a:latin typeface="Times New Roman"/>
                <a:cs typeface="Times New Roman"/>
              </a:rPr>
              <a:t>(not </a:t>
            </a:r>
            <a:r>
              <a:rPr sz="1450" spc="60" dirty="0">
                <a:solidFill>
                  <a:srgbClr val="31312A"/>
                </a:solidFill>
                <a:latin typeface="Times New Roman"/>
                <a:cs typeface="Times New Roman"/>
              </a:rPr>
              <a:t>on </a:t>
            </a:r>
            <a:r>
              <a:rPr sz="1450" spc="40" dirty="0">
                <a:solidFill>
                  <a:srgbClr val="31312A"/>
                </a:solidFill>
                <a:latin typeface="Times New Roman"/>
                <a:cs typeface="Times New Roman"/>
              </a:rPr>
              <a:t>the </a:t>
            </a:r>
            <a:r>
              <a:rPr sz="1450" spc="75" dirty="0">
                <a:solidFill>
                  <a:srgbClr val="31312A"/>
                </a:solidFill>
                <a:latin typeface="Times New Roman"/>
                <a:cs typeface="Times New Roman"/>
              </a:rPr>
              <a:t>unmeaning </a:t>
            </a:r>
            <a:r>
              <a:rPr sz="1450" spc="100" dirty="0">
                <a:solidFill>
                  <a:srgbClr val="31312A"/>
                </a:solidFill>
                <a:latin typeface="Times New Roman"/>
                <a:cs typeface="Times New Roman"/>
              </a:rPr>
              <a:t>name </a:t>
            </a:r>
            <a:r>
              <a:rPr sz="1450" dirty="0">
                <a:solidFill>
                  <a:srgbClr val="42443D"/>
                </a:solidFill>
                <a:latin typeface="Times New Roman"/>
                <a:cs typeface="Times New Roman"/>
              </a:rPr>
              <a:t>of  </a:t>
            </a:r>
            <a:r>
              <a:rPr sz="1450" spc="90" dirty="0">
                <a:solidFill>
                  <a:srgbClr val="31312A"/>
                </a:solidFill>
                <a:latin typeface="Times New Roman"/>
                <a:cs typeface="Times New Roman"/>
              </a:rPr>
              <a:t>king) </a:t>
            </a:r>
            <a:r>
              <a:rPr sz="1450" spc="55" dirty="0">
                <a:solidFill>
                  <a:srgbClr val="31312A"/>
                </a:solidFill>
                <a:latin typeface="Times New Roman"/>
                <a:cs typeface="Times New Roman"/>
              </a:rPr>
              <a:t>depends </a:t>
            </a:r>
            <a:r>
              <a:rPr sz="1600" spc="15" dirty="0">
                <a:solidFill>
                  <a:srgbClr val="31312A"/>
                </a:solidFill>
                <a:latin typeface="Times New Roman"/>
                <a:cs typeface="Times New Roman"/>
              </a:rPr>
              <a:t>the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strength </a:t>
            </a:r>
            <a:r>
              <a:rPr sz="1450" spc="-25" dirty="0">
                <a:solidFill>
                  <a:srgbClr val="31312A"/>
                </a:solidFill>
                <a:latin typeface="Times New Roman"/>
                <a:cs typeface="Times New Roman"/>
              </a:rPr>
              <a:t>of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government  </a:t>
            </a:r>
            <a:r>
              <a:rPr sz="1450" spc="60" dirty="0">
                <a:solidFill>
                  <a:srgbClr val="31312A"/>
                </a:solidFill>
                <a:latin typeface="Times New Roman"/>
                <a:cs typeface="Times New Roman"/>
              </a:rPr>
              <a:t>and </a:t>
            </a:r>
            <a:r>
              <a:rPr sz="1600" spc="30" dirty="0">
                <a:solidFill>
                  <a:srgbClr val="31312A"/>
                </a:solidFill>
                <a:latin typeface="Times New Roman"/>
                <a:cs typeface="Times New Roman"/>
              </a:rPr>
              <a:t>the</a:t>
            </a:r>
            <a:r>
              <a:rPr sz="1600" spc="-300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55" dirty="0">
                <a:solidFill>
                  <a:srgbClr val="31312A"/>
                </a:solidFill>
                <a:latin typeface="Times New Roman"/>
                <a:cs typeface="Times New Roman"/>
              </a:rPr>
              <a:t>happiness </a:t>
            </a:r>
            <a:r>
              <a:rPr sz="1450" dirty="0">
                <a:solidFill>
                  <a:srgbClr val="31312A"/>
                </a:solidFill>
                <a:latin typeface="Times New Roman"/>
                <a:cs typeface="Times New Roman"/>
              </a:rPr>
              <a:t>of </a:t>
            </a:r>
            <a:r>
              <a:rPr sz="1450" spc="-5" dirty="0">
                <a:solidFill>
                  <a:srgbClr val="31312A"/>
                </a:solidFill>
                <a:latin typeface="Times New Roman"/>
                <a:cs typeface="Times New Roman"/>
              </a:rPr>
              <a:t>the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governed.</a:t>
            </a:r>
            <a:endParaRPr sz="1450">
              <a:latin typeface="Times New Roman"/>
              <a:cs typeface="Times New Roman"/>
            </a:endParaRPr>
          </a:p>
          <a:p>
            <a:pPr marL="5890260" marR="5080" indent="-647700" algn="r">
              <a:lnSpc>
                <a:spcPct val="83700"/>
              </a:lnSpc>
              <a:spcBef>
                <a:spcPts val="1520"/>
              </a:spcBef>
              <a:tabLst>
                <a:tab pos="7413625" algn="l"/>
              </a:tabLst>
            </a:pPr>
            <a:r>
              <a:rPr sz="1750" i="1" spc="-195" dirty="0">
                <a:solidFill>
                  <a:srgbClr val="31312A"/>
                </a:solidFill>
                <a:latin typeface="Arial"/>
                <a:cs typeface="Arial"/>
              </a:rPr>
              <a:t>--</a:t>
            </a:r>
            <a:r>
              <a:rPr sz="1750" i="1" u="heavy" spc="-195" dirty="0">
                <a:solidFill>
                  <a:srgbClr val="31312A"/>
                </a:solidFill>
                <a:latin typeface="Arial"/>
                <a:cs typeface="Arial"/>
              </a:rPr>
              <a:t>Common</a:t>
            </a:r>
            <a:r>
              <a:rPr sz="1750" i="1" u="heavy" spc="-145" dirty="0">
                <a:solidFill>
                  <a:srgbClr val="31312A"/>
                </a:solidFill>
                <a:latin typeface="Arial"/>
                <a:cs typeface="Arial"/>
              </a:rPr>
              <a:t> </a:t>
            </a:r>
            <a:r>
              <a:rPr sz="1750" i="1" u="heavy" spc="-254" dirty="0">
                <a:solidFill>
                  <a:srgbClr val="31312A"/>
                </a:solidFill>
                <a:latin typeface="Arial"/>
                <a:cs typeface="Arial"/>
              </a:rPr>
              <a:t>Sense</a:t>
            </a:r>
            <a:r>
              <a:rPr sz="1750" i="1" spc="-165" dirty="0">
                <a:solidFill>
                  <a:srgbClr val="31312A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31312A"/>
                </a:solidFill>
                <a:latin typeface="Times New Roman"/>
                <a:cs typeface="Times New Roman"/>
              </a:rPr>
              <a:t>pamphlet </a:t>
            </a:r>
            <a:r>
              <a:rPr sz="1450" spc="35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75" dirty="0">
                <a:solidFill>
                  <a:srgbClr val="31312A"/>
                </a:solidFill>
                <a:latin typeface="Times New Roman"/>
                <a:cs typeface="Times New Roman"/>
              </a:rPr>
              <a:t>Thoma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s</a:t>
            </a:r>
            <a:r>
              <a:rPr sz="1450" spc="105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450" spc="50" dirty="0">
                <a:solidFill>
                  <a:srgbClr val="31312A"/>
                </a:solidFill>
                <a:latin typeface="Times New Roman"/>
                <a:cs typeface="Times New Roman"/>
              </a:rPr>
              <a:t>Paine</a:t>
            </a:r>
            <a:r>
              <a:rPr sz="1450" spc="25" dirty="0">
                <a:solidFill>
                  <a:srgbClr val="31312A"/>
                </a:solidFill>
                <a:latin typeface="Times New Roman"/>
                <a:cs typeface="Times New Roman"/>
              </a:rPr>
              <a:t>,</a:t>
            </a:r>
            <a:r>
              <a:rPr sz="1450" spc="-40" dirty="0">
                <a:solidFill>
                  <a:srgbClr val="31312A"/>
                </a:solidFill>
                <a:latin typeface="Times New Roman"/>
                <a:cs typeface="Times New Roman"/>
              </a:rPr>
              <a:t> </a:t>
            </a:r>
            <a:r>
              <a:rPr sz="1150" spc="50" dirty="0">
                <a:solidFill>
                  <a:srgbClr val="31312A"/>
                </a:solidFill>
                <a:latin typeface="Times New Roman"/>
                <a:cs typeface="Times New Roman"/>
              </a:rPr>
              <a:t>1</a:t>
            </a:r>
            <a:r>
              <a:rPr sz="1150" dirty="0">
                <a:solidFill>
                  <a:srgbClr val="31312A"/>
                </a:solidFill>
                <a:latin typeface="Times New Roman"/>
                <a:cs typeface="Times New Roman"/>
              </a:rPr>
              <a:t>	</a:t>
            </a:r>
            <a:r>
              <a:rPr sz="1450" spc="60" dirty="0">
                <a:solidFill>
                  <a:srgbClr val="42443D"/>
                </a:solidFill>
                <a:latin typeface="Times New Roman"/>
                <a:cs typeface="Times New Roman"/>
              </a:rPr>
              <a:t>6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M/C</a:t>
            </a:r>
            <a:r>
              <a:rPr spc="-105" dirty="0"/>
              <a:t> </a:t>
            </a:r>
            <a:r>
              <a:rPr dirty="0"/>
              <a:t>Question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8631" y="1449705"/>
            <a:ext cx="7121525" cy="2937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015" indent="-2343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765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King George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III’s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Speech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AMSCO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p.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97</a:t>
            </a:r>
            <a:endParaRPr sz="3200">
              <a:latin typeface="Calibri"/>
              <a:cs typeface="Calibri"/>
            </a:endParaRPr>
          </a:p>
          <a:p>
            <a:pPr marL="247015" indent="-234315">
              <a:lnSpc>
                <a:spcPct val="100000"/>
              </a:lnSpc>
              <a:spcBef>
                <a:spcPts val="2520"/>
              </a:spcBef>
              <a:buFont typeface="Arial"/>
              <a:buChar char="•"/>
              <a:tabLst>
                <a:tab pos="24765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Read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stimulus and answer questions</a:t>
            </a:r>
            <a:r>
              <a:rPr sz="3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#1-3</a:t>
            </a:r>
            <a:endParaRPr sz="3200">
              <a:latin typeface="Calibri"/>
              <a:cs typeface="Calibri"/>
            </a:endParaRPr>
          </a:p>
          <a:p>
            <a:pPr marL="247015" indent="-234315">
              <a:lnSpc>
                <a:spcPct val="100000"/>
              </a:lnSpc>
              <a:spcBef>
                <a:spcPts val="2520"/>
              </a:spcBef>
              <a:buFont typeface="Arial"/>
              <a:buChar char="•"/>
              <a:tabLst>
                <a:tab pos="24765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3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minutes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5C239-DDC2-4B7A-B4A8-6270B0A4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287465-36B9-46E6-8D8B-12160C9BD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184" y="1518666"/>
            <a:ext cx="7207631" cy="110799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C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6799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450" y="274065"/>
            <a:ext cx="691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 Second </a:t>
            </a:r>
            <a:r>
              <a:rPr sz="4000" spc="-5" dirty="0"/>
              <a:t>Continental </a:t>
            </a:r>
            <a:r>
              <a:rPr sz="4000" spc="-10" dirty="0"/>
              <a:t>Congress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5407" y="1021162"/>
            <a:ext cx="4338955" cy="18999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80"/>
              </a:spcBef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Declaration of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Independence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80"/>
              </a:spcBef>
              <a:tabLst>
                <a:tab pos="756285" algn="l"/>
              </a:tabLst>
            </a:pPr>
            <a:r>
              <a:rPr sz="2050" spc="5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July 4,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1776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Articles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Confederation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(1777)</a:t>
            </a:r>
            <a:endParaRPr sz="2400">
              <a:latin typeface="Calibri"/>
              <a:cs typeface="Calibri"/>
            </a:endParaRPr>
          </a:p>
          <a:p>
            <a:pPr marL="490855" lvl="1" indent="-135255">
              <a:lnSpc>
                <a:spcPct val="100000"/>
              </a:lnSpc>
              <a:spcBef>
                <a:spcPts val="695"/>
              </a:spcBef>
              <a:buChar char="-"/>
              <a:tabLst>
                <a:tab pos="49149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Lack of Centralized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endParaRPr sz="2000">
              <a:latin typeface="Calibri"/>
              <a:cs typeface="Calibri"/>
            </a:endParaRPr>
          </a:p>
          <a:p>
            <a:pPr marL="490855" lvl="1" indent="-135255">
              <a:lnSpc>
                <a:spcPct val="100000"/>
              </a:lnSpc>
              <a:spcBef>
                <a:spcPts val="405"/>
              </a:spcBef>
              <a:buChar char="-"/>
              <a:tabLst>
                <a:tab pos="49149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Power= Legislative</a:t>
            </a:r>
            <a:r>
              <a:rPr sz="2000" spc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Branch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23261" y="3313176"/>
            <a:ext cx="4709414" cy="1496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030" y="380745"/>
            <a:ext cx="7534275" cy="126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Second Continental</a:t>
            </a:r>
            <a:r>
              <a:rPr spc="-65" dirty="0"/>
              <a:t> </a:t>
            </a:r>
            <a:r>
              <a:rPr spc="-10" dirty="0"/>
              <a:t>Congress</a:t>
            </a:r>
          </a:p>
          <a:p>
            <a:pPr marL="6350" algn="ctr">
              <a:lnSpc>
                <a:spcPct val="100000"/>
              </a:lnSpc>
              <a:spcBef>
                <a:spcPts val="125"/>
              </a:spcBef>
            </a:pPr>
            <a:r>
              <a:rPr sz="3000" spc="-5" dirty="0"/>
              <a:t>Additional</a:t>
            </a:r>
            <a:r>
              <a:rPr sz="3000" spc="-70" dirty="0"/>
              <a:t> </a:t>
            </a:r>
            <a:r>
              <a:rPr sz="3000" dirty="0"/>
              <a:t>Info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38048" y="2234945"/>
            <a:ext cx="772287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105"/>
              </a:spcBef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Congress was</a:t>
            </a:r>
            <a:r>
              <a:rPr sz="2000" spc="-9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divided</a:t>
            </a:r>
            <a:endParaRPr sz="2000">
              <a:latin typeface="Arial"/>
              <a:cs typeface="Arial"/>
            </a:endParaRPr>
          </a:p>
          <a:p>
            <a:pPr marL="824865" marR="5080" lvl="1" indent="-354965">
              <a:lnSpc>
                <a:spcPct val="100000"/>
              </a:lnSpc>
              <a:buChar char="○"/>
              <a:tabLst>
                <a:tab pos="824865" algn="l"/>
                <a:tab pos="8255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One group of delegates wanted to declare independence</a:t>
            </a:r>
            <a:r>
              <a:rPr sz="2000" spc="-19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and  others wanted to negotiate by creating a new relationship  with Great</a:t>
            </a:r>
            <a:r>
              <a:rPr sz="2000" spc="-12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Britain</a:t>
            </a:r>
            <a:endParaRPr sz="20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Delegates from all colonies met, EXCEPT from</a:t>
            </a:r>
            <a:r>
              <a:rPr sz="2000" spc="-9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Georgia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7822" y="380745"/>
            <a:ext cx="28505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John</a:t>
            </a:r>
            <a:r>
              <a:rPr spc="-85" dirty="0"/>
              <a:t> </a:t>
            </a:r>
            <a:r>
              <a:rPr spc="-5" dirty="0"/>
              <a:t>Locke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8022" y="1399158"/>
            <a:ext cx="2647315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100"/>
              </a:spcBef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Enlightenment</a:t>
            </a:r>
            <a:endParaRPr sz="20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Political</a:t>
            </a:r>
            <a:r>
              <a:rPr sz="2000" spc="-1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philosopher</a:t>
            </a:r>
            <a:endParaRPr sz="2000">
              <a:latin typeface="Arial"/>
              <a:cs typeface="Arial"/>
            </a:endParaRPr>
          </a:p>
          <a:p>
            <a:pPr marL="367665" marR="153670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Believed it was</a:t>
            </a:r>
            <a:r>
              <a:rPr sz="2000" spc="-11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the 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government’s 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responsibility to  secure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life, liberty, 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and</a:t>
            </a:r>
            <a:r>
              <a:rPr sz="2000" spc="-9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property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1900" y="1327403"/>
            <a:ext cx="5372099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746" y="380745"/>
            <a:ext cx="750824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Declaration of</a:t>
            </a:r>
            <a:r>
              <a:rPr spc="-60" dirty="0"/>
              <a:t> </a:t>
            </a:r>
            <a:r>
              <a:rPr spc="-5" dirty="0"/>
              <a:t>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5208" y="1389329"/>
            <a:ext cx="4164965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105"/>
              </a:spcBef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Drafted by Thomas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Jefferson</a:t>
            </a:r>
            <a:endParaRPr sz="2000">
              <a:latin typeface="Arial"/>
              <a:cs typeface="Arial"/>
            </a:endParaRPr>
          </a:p>
          <a:p>
            <a:pPr marL="367665" marR="62865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Greatly influenced by  Enlightenment ideas like those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 John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Locke</a:t>
            </a:r>
            <a:endParaRPr sz="2000">
              <a:latin typeface="Arial"/>
              <a:cs typeface="Arial"/>
            </a:endParaRPr>
          </a:p>
          <a:p>
            <a:pPr marL="367665" marR="5080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Listed specific grievances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against  George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III’s government and  justified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Revolution</a:t>
            </a:r>
            <a:endParaRPr sz="20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Derived from other local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colonial</a:t>
            </a:r>
            <a:endParaRPr sz="2000">
              <a:latin typeface="Arial"/>
              <a:cs typeface="Arial"/>
            </a:endParaRPr>
          </a:p>
          <a:p>
            <a:pPr marR="99695" algn="ct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declarations of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independence</a:t>
            </a:r>
            <a:endParaRPr sz="20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adopted on July 4,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1776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38444" y="1318260"/>
            <a:ext cx="2660904" cy="3649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3480" y="129286"/>
            <a:ext cx="5255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The </a:t>
            </a:r>
            <a:r>
              <a:rPr sz="4400" dirty="0"/>
              <a:t>Revolutionary</a:t>
            </a:r>
            <a:r>
              <a:rPr sz="4400" spc="-65" dirty="0"/>
              <a:t> </a:t>
            </a:r>
            <a:r>
              <a:rPr sz="4400" dirty="0"/>
              <a:t>War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001444"/>
            <a:ext cx="3423285" cy="39109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SzPct val="971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Profile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Colonies:</a:t>
            </a:r>
            <a:endParaRPr sz="17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Population: 2.6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  <a:endParaRPr sz="15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20"/>
              </a:spcBef>
              <a:buSzPct val="96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40% actively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participated</a:t>
            </a:r>
            <a:endParaRPr sz="125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SzPct val="96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20-30%</a:t>
            </a:r>
            <a:r>
              <a:rPr sz="125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loyalists</a:t>
            </a:r>
            <a:endParaRPr sz="1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SzPct val="971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Patriots</a:t>
            </a:r>
            <a:endParaRPr sz="17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Center: New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England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Virginia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Continental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Army:</a:t>
            </a:r>
            <a:endParaRPr sz="15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20"/>
              </a:spcBef>
              <a:buSzPct val="96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Poorly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equipped, short </a:t>
            </a:r>
            <a:r>
              <a:rPr sz="12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supplies,</a:t>
            </a:r>
            <a:endParaRPr sz="1250">
              <a:latin typeface="Calibri"/>
              <a:cs typeface="Calibri"/>
            </a:endParaRPr>
          </a:p>
          <a:p>
            <a:pPr marR="412115" algn="ctr">
              <a:lnSpc>
                <a:spcPct val="100000"/>
              </a:lnSpc>
            </a:pP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rarely</a:t>
            </a:r>
            <a:r>
              <a:rPr sz="12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endParaRPr sz="125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95"/>
              </a:spcBef>
              <a:buClr>
                <a:srgbClr val="FFFFFF"/>
              </a:buClr>
              <a:buSzPct val="96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250" u="sng" spc="-5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African Americans</a:t>
            </a:r>
            <a:r>
              <a:rPr sz="1250" spc="-5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2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5,000</a:t>
            </a:r>
            <a:endParaRPr sz="1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SzPct val="971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Loyalists</a:t>
            </a:r>
            <a:r>
              <a:rPr sz="1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(Tories)</a:t>
            </a:r>
            <a:endParaRPr sz="17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Center: NY, NJ,</a:t>
            </a:r>
            <a:r>
              <a:rPr sz="15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60,000 fought</a:t>
            </a: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w/British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American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Indians</a:t>
            </a:r>
            <a:endParaRPr sz="15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05"/>
              </a:spcBef>
              <a:buSzPct val="96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Largely sided</a:t>
            </a:r>
            <a:r>
              <a:rPr sz="12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w/British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8535" y="1543913"/>
            <a:ext cx="4648200" cy="2710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M/C</a:t>
            </a:r>
            <a:r>
              <a:rPr spc="-105" dirty="0"/>
              <a:t> </a:t>
            </a:r>
            <a:r>
              <a:rPr dirty="0"/>
              <a:t>Question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8631" y="1449705"/>
            <a:ext cx="7121525" cy="2937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015" indent="-2343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765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Alexander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Hamilton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AMSCO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p.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99</a:t>
            </a:r>
            <a:endParaRPr sz="3200">
              <a:latin typeface="Calibri"/>
              <a:cs typeface="Calibri"/>
            </a:endParaRPr>
          </a:p>
          <a:p>
            <a:pPr marL="247015" indent="-234315">
              <a:lnSpc>
                <a:spcPct val="100000"/>
              </a:lnSpc>
              <a:spcBef>
                <a:spcPts val="2520"/>
              </a:spcBef>
              <a:buFont typeface="Arial"/>
              <a:buChar char="•"/>
              <a:tabLst>
                <a:tab pos="24765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Read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stimulus and answer questions</a:t>
            </a:r>
            <a:r>
              <a:rPr sz="3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#7-8</a:t>
            </a:r>
            <a:endParaRPr sz="3200">
              <a:latin typeface="Calibri"/>
              <a:cs typeface="Calibri"/>
            </a:endParaRPr>
          </a:p>
          <a:p>
            <a:pPr marL="247015" indent="-234315">
              <a:lnSpc>
                <a:spcPct val="100000"/>
              </a:lnSpc>
              <a:spcBef>
                <a:spcPts val="2520"/>
              </a:spcBef>
              <a:buFont typeface="Arial"/>
              <a:buChar char="•"/>
              <a:tabLst>
                <a:tab pos="247650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minutes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C3B01-2508-4BDF-86D9-3502BA75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E7F4A5-CF67-4946-8FB5-7054B2D1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184" y="1518666"/>
            <a:ext cx="7207631" cy="738664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7. D</a:t>
            </a:r>
          </a:p>
          <a:p>
            <a:r>
              <a:rPr lang="en-US" sz="2400" dirty="0">
                <a:solidFill>
                  <a:schemeClr val="bg1"/>
                </a:solidFill>
              </a:rPr>
              <a:t>8. B</a:t>
            </a:r>
          </a:p>
        </p:txBody>
      </p:sp>
    </p:spTree>
    <p:extLst>
      <p:ext uri="{BB962C8B-B14F-4D97-AF65-F5344CB8AC3E}">
        <p14:creationId xmlns:p14="http://schemas.microsoft.com/office/powerpoint/2010/main" val="242679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8176" y="248869"/>
            <a:ext cx="478472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Essential</a:t>
            </a:r>
            <a:r>
              <a:rPr spc="-95" dirty="0"/>
              <a:t> </a:t>
            </a:r>
            <a:r>
              <a:rPr dirty="0"/>
              <a:t>Question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09013"/>
            <a:ext cx="37712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Evaluate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 extent to  which the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Revolution  fundamentally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changed  American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society.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3042" y="1243583"/>
            <a:ext cx="3248914" cy="3393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1497" y="129286"/>
            <a:ext cx="4997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Major </a:t>
            </a:r>
            <a:r>
              <a:rPr sz="4400" spc="-5" dirty="0"/>
              <a:t>Events </a:t>
            </a:r>
            <a:r>
              <a:rPr sz="4400" dirty="0"/>
              <a:t>&amp;</a:t>
            </a:r>
            <a:r>
              <a:rPr sz="4400" spc="-45" dirty="0"/>
              <a:t> </a:t>
            </a:r>
            <a:r>
              <a:rPr sz="4400" spc="-5" dirty="0"/>
              <a:t>Crises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130046"/>
            <a:ext cx="3545840" cy="3430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0645" indent="-342900">
              <a:lnSpc>
                <a:spcPct val="100000"/>
              </a:lnSpc>
              <a:spcBef>
                <a:spcPts val="100"/>
              </a:spcBef>
              <a:buSzPct val="971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Siege of Boston (April </a:t>
            </a: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1775-March  1776)</a:t>
            </a:r>
            <a:endParaRPr sz="1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SzPct val="971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British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Capture </a:t>
            </a: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York</a:t>
            </a:r>
            <a:r>
              <a:rPr sz="17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750">
              <a:latin typeface="Calibri"/>
              <a:cs typeface="Calibri"/>
            </a:endParaRPr>
          </a:p>
          <a:p>
            <a:pPr marR="559435" algn="ctr">
              <a:lnSpc>
                <a:spcPct val="100000"/>
              </a:lnSpc>
            </a:pP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Philadelphia</a:t>
            </a:r>
            <a:r>
              <a:rPr sz="1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(1776-1777)</a:t>
            </a:r>
            <a:endParaRPr sz="1750">
              <a:latin typeface="Calibri"/>
              <a:cs typeface="Calibri"/>
            </a:endParaRPr>
          </a:p>
          <a:p>
            <a:pPr marL="355600" marR="159385" indent="-342900">
              <a:lnSpc>
                <a:spcPct val="100000"/>
              </a:lnSpc>
              <a:spcBef>
                <a:spcPts val="395"/>
              </a:spcBef>
              <a:buSzPct val="971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Battles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of Trenton </a:t>
            </a: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&amp; Princeton 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(December </a:t>
            </a: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1776 &amp;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January</a:t>
            </a:r>
            <a:r>
              <a:rPr sz="17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1777)</a:t>
            </a:r>
            <a:endParaRPr sz="1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SzPct val="971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Winter at 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Valley Forge</a:t>
            </a:r>
            <a:r>
              <a:rPr sz="175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(1777-1778)</a:t>
            </a:r>
            <a:endParaRPr sz="17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Paine’s</a:t>
            </a:r>
            <a:r>
              <a:rPr sz="1500" spc="-5" dirty="0">
                <a:solidFill>
                  <a:srgbClr val="ABF14D"/>
                </a:solidFill>
                <a:latin typeface="Calibri"/>
                <a:cs typeface="Calibri"/>
              </a:rPr>
              <a:t> </a:t>
            </a:r>
            <a:r>
              <a:rPr sz="1500" i="1" u="sng" spc="-5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The</a:t>
            </a:r>
            <a:r>
              <a:rPr sz="1500" i="1" u="sng" spc="-65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500" i="1" u="sng" spc="-5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Crisis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Von Steuben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5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Lafayette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SzPct val="97142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sz="17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FFFFFF"/>
                </a:solidFill>
                <a:latin typeface="Calibri"/>
                <a:cs typeface="Calibri"/>
              </a:rPr>
              <a:t>Woes</a:t>
            </a:r>
            <a:endParaRPr sz="17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95%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decline in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trade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Rampant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inflation</a:t>
            </a:r>
            <a:r>
              <a:rPr sz="15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(continentals)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9223" y="1425905"/>
            <a:ext cx="4355591" cy="2790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1270" y="129286"/>
            <a:ext cx="4057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The Turning</a:t>
            </a:r>
            <a:r>
              <a:rPr sz="4400" spc="-50" dirty="0"/>
              <a:t> </a:t>
            </a:r>
            <a:r>
              <a:rPr sz="4400" dirty="0"/>
              <a:t>Point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021759"/>
            <a:ext cx="3719195" cy="378269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SzPct val="97674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50" spc="0" dirty="0">
                <a:solidFill>
                  <a:srgbClr val="FFFFFF"/>
                </a:solidFill>
                <a:latin typeface="Calibri"/>
                <a:cs typeface="Calibri"/>
              </a:rPr>
              <a:t>British</a:t>
            </a:r>
            <a:r>
              <a:rPr sz="21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21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SzPct val="97297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50" dirty="0">
                <a:solidFill>
                  <a:srgbClr val="FFFFFF"/>
                </a:solidFill>
                <a:latin typeface="Calibri"/>
                <a:cs typeface="Calibri"/>
              </a:rPr>
              <a:t>Cut off </a:t>
            </a:r>
            <a:r>
              <a:rPr sz="1850" spc="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85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England</a:t>
            </a:r>
            <a:endParaRPr sz="185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20"/>
              </a:spcBef>
              <a:buSzPct val="96774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550" spc="-10" dirty="0">
                <a:solidFill>
                  <a:srgbClr val="FFFFFF"/>
                </a:solidFill>
                <a:latin typeface="Calibri"/>
                <a:cs typeface="Calibri"/>
              </a:rPr>
              <a:t>Howe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5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NY</a:t>
            </a:r>
            <a:endParaRPr sz="155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00"/>
              </a:spcBef>
              <a:buSzPct val="96774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Burgoyne from</a:t>
            </a:r>
            <a:r>
              <a:rPr sz="15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5" dirty="0">
                <a:solidFill>
                  <a:srgbClr val="FFFFFF"/>
                </a:solidFill>
                <a:latin typeface="Calibri"/>
                <a:cs typeface="Calibri"/>
              </a:rPr>
              <a:t>Champlain</a:t>
            </a: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SzPct val="97674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50" spc="0" dirty="0">
                <a:solidFill>
                  <a:srgbClr val="FFFFFF"/>
                </a:solidFill>
                <a:latin typeface="Calibri"/>
                <a:cs typeface="Calibri"/>
              </a:rPr>
              <a:t>Courting</a:t>
            </a:r>
            <a:r>
              <a:rPr sz="21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0" dirty="0">
                <a:solidFill>
                  <a:srgbClr val="FFFFFF"/>
                </a:solidFill>
                <a:latin typeface="Calibri"/>
                <a:cs typeface="Calibri"/>
              </a:rPr>
              <a:t>France</a:t>
            </a:r>
            <a:endParaRPr sz="21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25"/>
              </a:spcBef>
              <a:buSzPct val="97297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50" dirty="0">
                <a:solidFill>
                  <a:srgbClr val="FFFFFF"/>
                </a:solidFill>
                <a:latin typeface="Calibri"/>
                <a:cs typeface="Calibri"/>
              </a:rPr>
              <a:t>Benjamin</a:t>
            </a:r>
            <a:r>
              <a:rPr sz="18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Franklin</a:t>
            </a:r>
            <a:endParaRPr sz="18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Clr>
                <a:srgbClr val="FFFFFF"/>
              </a:buClr>
              <a:buSzPct val="97674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50" u="heavy" spc="0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Saratoga</a:t>
            </a:r>
            <a:r>
              <a:rPr sz="2150" spc="0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150" spc="0" dirty="0">
                <a:solidFill>
                  <a:srgbClr val="FFFFFF"/>
                </a:solidFill>
                <a:latin typeface="Calibri"/>
                <a:cs typeface="Calibri"/>
              </a:rPr>
              <a:t>(Oct.</a:t>
            </a:r>
            <a:r>
              <a:rPr sz="21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1777)</a:t>
            </a:r>
            <a:endParaRPr sz="21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SzPct val="97297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50" dirty="0">
                <a:solidFill>
                  <a:srgbClr val="FFFFFF"/>
                </a:solidFill>
                <a:latin typeface="Calibri"/>
                <a:cs typeface="Calibri"/>
              </a:rPr>
              <a:t>Arnold and Gates vs.</a:t>
            </a:r>
            <a:r>
              <a:rPr sz="18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FFFFFF"/>
                </a:solidFill>
                <a:latin typeface="Calibri"/>
                <a:cs typeface="Calibri"/>
              </a:rPr>
              <a:t>Burgoyne</a:t>
            </a:r>
            <a:endParaRPr sz="18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SzPct val="97674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50" spc="0" dirty="0">
                <a:solidFill>
                  <a:srgbClr val="FFFFFF"/>
                </a:solidFill>
                <a:latin typeface="Calibri"/>
                <a:cs typeface="Calibri"/>
              </a:rPr>
              <a:t>Franco-American</a:t>
            </a:r>
            <a:r>
              <a:rPr sz="21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0" dirty="0">
                <a:solidFill>
                  <a:srgbClr val="FFFFFF"/>
                </a:solidFill>
                <a:latin typeface="Calibri"/>
                <a:cs typeface="Calibri"/>
              </a:rPr>
              <a:t>Alliance</a:t>
            </a:r>
            <a:endParaRPr sz="21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sz="2150" spc="0" dirty="0">
                <a:solidFill>
                  <a:srgbClr val="FFFFFF"/>
                </a:solidFill>
                <a:latin typeface="Calibri"/>
                <a:cs typeface="Calibri"/>
              </a:rPr>
              <a:t>(1778)</a:t>
            </a:r>
            <a:endParaRPr sz="21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SzPct val="97297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50" spc="-5" dirty="0">
                <a:solidFill>
                  <a:srgbClr val="FFFFFF"/>
                </a:solidFill>
                <a:latin typeface="Calibri"/>
                <a:cs typeface="Calibri"/>
              </a:rPr>
              <a:t>France </a:t>
            </a:r>
            <a:r>
              <a:rPr sz="1850" dirty="0">
                <a:solidFill>
                  <a:srgbClr val="FFFFFF"/>
                </a:solidFill>
                <a:latin typeface="Calibri"/>
                <a:cs typeface="Calibri"/>
              </a:rPr>
              <a:t>lends</a:t>
            </a:r>
            <a:r>
              <a:rPr sz="185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spc="0" dirty="0">
                <a:solidFill>
                  <a:srgbClr val="FFFFFF"/>
                </a:solidFill>
                <a:latin typeface="Calibri"/>
                <a:cs typeface="Calibri"/>
              </a:rPr>
              <a:t>Navy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3484" y="1406550"/>
            <a:ext cx="4661916" cy="3086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5232" y="380745"/>
            <a:ext cx="464883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Battle </a:t>
            </a:r>
            <a:r>
              <a:rPr spc="-5" dirty="0"/>
              <a:t>of</a:t>
            </a:r>
            <a:r>
              <a:rPr spc="-75" dirty="0"/>
              <a:t> </a:t>
            </a:r>
            <a:r>
              <a:rPr spc="-5" dirty="0"/>
              <a:t>Saratoga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507" y="1370787"/>
            <a:ext cx="7728584" cy="155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105"/>
              </a:spcBef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October 1777; American troops were victorious in Saratoga and</a:t>
            </a:r>
            <a:r>
              <a:rPr sz="2000" spc="-19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it</a:t>
            </a:r>
            <a:endParaRPr sz="20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served as a turning point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American</a:t>
            </a:r>
            <a:r>
              <a:rPr sz="2000" spc="-15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revolutionaries</a:t>
            </a:r>
            <a:endParaRPr sz="2000">
              <a:latin typeface="Arial"/>
              <a:cs typeface="Arial"/>
            </a:endParaRPr>
          </a:p>
          <a:p>
            <a:pPr marL="437515" indent="-424815">
              <a:lnSpc>
                <a:spcPct val="100000"/>
              </a:lnSpc>
              <a:buChar char="●"/>
              <a:tabLst>
                <a:tab pos="437515" algn="l"/>
                <a:tab pos="438150" algn="l"/>
              </a:tabLst>
            </a:pP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After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Saratoga, France and America created an</a:t>
            </a:r>
            <a:r>
              <a:rPr sz="2000" spc="-15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alliance</a:t>
            </a:r>
            <a:endParaRPr sz="2000">
              <a:latin typeface="Arial"/>
              <a:cs typeface="Arial"/>
            </a:endParaRPr>
          </a:p>
          <a:p>
            <a:pPr marL="824865" marR="896619" lvl="1" indent="-354965">
              <a:lnSpc>
                <a:spcPct val="100000"/>
              </a:lnSpc>
              <a:buChar char="○"/>
              <a:tabLst>
                <a:tab pos="824865" algn="l"/>
                <a:tab pos="8255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France helped the colonists with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military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and</a:t>
            </a:r>
            <a:r>
              <a:rPr sz="2000" spc="-11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financial  assistance during the American</a:t>
            </a:r>
            <a:r>
              <a:rPr sz="2000" spc="-13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Revolution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2850" y="129286"/>
            <a:ext cx="16370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Victory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120546"/>
            <a:ext cx="3660775" cy="367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18440" indent="-342900">
              <a:lnSpc>
                <a:spcPct val="1115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50" spc="0" dirty="0">
                <a:solidFill>
                  <a:srgbClr val="FFFFFF"/>
                </a:solidFill>
                <a:latin typeface="Calibri"/>
                <a:cs typeface="Calibri"/>
              </a:rPr>
              <a:t>Patriot forces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move </a:t>
            </a:r>
            <a:r>
              <a:rPr sz="2350" spc="0" dirty="0">
                <a:solidFill>
                  <a:srgbClr val="FFFFFF"/>
                </a:solidFill>
                <a:latin typeface="Calibri"/>
                <a:cs typeface="Calibri"/>
              </a:rPr>
              <a:t>from 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North</a:t>
            </a:r>
            <a:endParaRPr sz="2350">
              <a:latin typeface="Calibri"/>
              <a:cs typeface="Calibri"/>
            </a:endParaRPr>
          </a:p>
          <a:p>
            <a:pPr marL="756285" marR="303530" lvl="1" indent="-286385">
              <a:lnSpc>
                <a:spcPct val="111800"/>
              </a:lnSpc>
              <a:spcBef>
                <a:spcPts val="395"/>
              </a:spcBef>
              <a:buSzPct val="102500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Capture Illinois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Ohio  (1778-1779)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50" spc="0" dirty="0">
                <a:solidFill>
                  <a:srgbClr val="FFFFFF"/>
                </a:solidFill>
                <a:latin typeface="Calibri"/>
                <a:cs typeface="Calibri"/>
              </a:rPr>
              <a:t>Britain’s Southern Strategy</a:t>
            </a:r>
            <a:endParaRPr sz="23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SzPct val="102500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Gain Loyalist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35"/>
              </a:spcBef>
              <a:buSzPct val="102500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Secure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Chesapeake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50" u="heavy" spc="0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Yorktown</a:t>
            </a:r>
            <a:r>
              <a:rPr sz="2350" spc="-35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350" spc="0" dirty="0">
                <a:solidFill>
                  <a:srgbClr val="FFFFFF"/>
                </a:solidFill>
                <a:latin typeface="Calibri"/>
                <a:cs typeface="Calibri"/>
              </a:rPr>
              <a:t>(1781)</a:t>
            </a:r>
            <a:endParaRPr sz="23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SzPct val="102500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Surrender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Cornwallis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85132" y="1399717"/>
            <a:ext cx="4509516" cy="2970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7029" y="380745"/>
            <a:ext cx="486981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Battle </a:t>
            </a:r>
            <a:r>
              <a:rPr spc="-5" dirty="0"/>
              <a:t>of</a:t>
            </a:r>
            <a:r>
              <a:rPr spc="-65" dirty="0"/>
              <a:t> </a:t>
            </a:r>
            <a:r>
              <a:rPr spc="-5" dirty="0"/>
              <a:t>Yorktown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361947"/>
            <a:ext cx="754062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100"/>
              </a:spcBef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Last major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battle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the Revolutionary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War</a:t>
            </a:r>
            <a:endParaRPr sz="20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Showed the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significance of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French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aid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to the Americans’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effort</a:t>
            </a:r>
            <a:endParaRPr sz="2000">
              <a:latin typeface="Arial"/>
              <a:cs typeface="Arial"/>
            </a:endParaRPr>
          </a:p>
          <a:p>
            <a:pPr marL="367665" marR="5080" indent="-354965">
              <a:lnSpc>
                <a:spcPct val="100000"/>
              </a:lnSpc>
              <a:spcBef>
                <a:spcPts val="5"/>
              </a:spcBef>
              <a:buChar char="●"/>
              <a:tabLst>
                <a:tab pos="367665" algn="l"/>
                <a:tab pos="36830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Washington’s army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forced the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surrender of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 British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army led by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Charles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Cornwallis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780" y="245490"/>
            <a:ext cx="4269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Treaty </a:t>
            </a:r>
            <a:r>
              <a:rPr sz="4000" dirty="0"/>
              <a:t>of </a:t>
            </a:r>
            <a:r>
              <a:rPr sz="4000" spc="-5" dirty="0"/>
              <a:t>Paris,</a:t>
            </a:r>
            <a:r>
              <a:rPr sz="4000" spc="-55" dirty="0"/>
              <a:t> </a:t>
            </a:r>
            <a:r>
              <a:rPr sz="4000" spc="-5" dirty="0"/>
              <a:t>1783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8876" y="1345838"/>
            <a:ext cx="4031615" cy="321754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75"/>
              </a:spcBef>
              <a:buSzPct val="9743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50" spc="-5" dirty="0">
                <a:solidFill>
                  <a:srgbClr val="FFFFFF"/>
                </a:solidFill>
                <a:latin typeface="Calibri"/>
                <a:cs typeface="Calibri"/>
              </a:rPr>
              <a:t>Tories </a:t>
            </a:r>
            <a:r>
              <a:rPr sz="1950" dirty="0">
                <a:solidFill>
                  <a:srgbClr val="FFFFFF"/>
                </a:solidFill>
                <a:latin typeface="Calibri"/>
                <a:cs typeface="Calibri"/>
              </a:rPr>
              <a:t>replaced by Whigs </a:t>
            </a:r>
            <a:r>
              <a:rPr sz="195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9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FFFFFF"/>
                </a:solidFill>
                <a:latin typeface="Calibri"/>
                <a:cs typeface="Calibri"/>
              </a:rPr>
              <a:t>England</a:t>
            </a:r>
            <a:endParaRPr sz="19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45"/>
              </a:spcBef>
              <a:tabLst>
                <a:tab pos="756285" algn="l"/>
              </a:tabLst>
            </a:pP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Support for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war becomes</a:t>
            </a:r>
            <a:r>
              <a:rPr sz="16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unpopular</a:t>
            </a:r>
            <a:endParaRPr sz="16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SzPct val="9743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50" dirty="0">
                <a:solidFill>
                  <a:srgbClr val="FFFFFF"/>
                </a:solidFill>
                <a:latin typeface="Calibri"/>
                <a:cs typeface="Calibri"/>
              </a:rPr>
              <a:t>Provisions of</a:t>
            </a:r>
            <a:r>
              <a:rPr sz="19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spc="-5" dirty="0">
                <a:solidFill>
                  <a:srgbClr val="FFFFFF"/>
                </a:solidFill>
                <a:latin typeface="Calibri"/>
                <a:cs typeface="Calibri"/>
              </a:rPr>
              <a:t>Treaty</a:t>
            </a:r>
            <a:endParaRPr sz="1950">
              <a:latin typeface="Calibri"/>
              <a:cs typeface="Calibri"/>
            </a:endParaRPr>
          </a:p>
          <a:p>
            <a:pPr marL="927100" marR="104139" lvl="1" indent="-457200">
              <a:lnSpc>
                <a:spcPct val="101800"/>
              </a:lnSpc>
              <a:spcBef>
                <a:spcPts val="31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Britain recognizes United </a:t>
            </a:r>
            <a:r>
              <a:rPr sz="1650" spc="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as  independent</a:t>
            </a:r>
            <a:endParaRPr sz="165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Mississippi River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becomes</a:t>
            </a:r>
            <a:r>
              <a:rPr sz="16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western</a:t>
            </a:r>
            <a:endParaRPr sz="16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0"/>
              </a:spcBef>
            </a:pP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boundary</a:t>
            </a:r>
            <a:endParaRPr sz="1650">
              <a:latin typeface="Calibri"/>
              <a:cs typeface="Calibri"/>
            </a:endParaRPr>
          </a:p>
          <a:p>
            <a:pPr marL="927100" marR="5080" lvl="1" indent="-457200">
              <a:lnSpc>
                <a:spcPct val="101800"/>
              </a:lnSpc>
              <a:spcBef>
                <a:spcPts val="300"/>
              </a:spcBef>
              <a:buAutoNum type="arabicPeriod" startAt="3"/>
              <a:tabLst>
                <a:tab pos="927100" algn="l"/>
                <a:tab pos="927735" algn="l"/>
              </a:tabLst>
            </a:pP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Americans granted </a:t>
            </a:r>
            <a:r>
              <a:rPr sz="1650" spc="0" dirty="0">
                <a:solidFill>
                  <a:srgbClr val="FFFFFF"/>
                </a:solidFill>
                <a:latin typeface="Calibri"/>
                <a:cs typeface="Calibri"/>
              </a:rPr>
              <a:t>fishing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rights </a:t>
            </a:r>
            <a:r>
              <a:rPr sz="1650" spc="0" dirty="0">
                <a:solidFill>
                  <a:srgbClr val="FFFFFF"/>
                </a:solidFill>
                <a:latin typeface="Calibri"/>
                <a:cs typeface="Calibri"/>
              </a:rPr>
              <a:t>off 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50" spc="0" dirty="0">
                <a:solidFill>
                  <a:srgbClr val="FFFFFF"/>
                </a:solidFill>
                <a:latin typeface="Calibri"/>
                <a:cs typeface="Calibri"/>
              </a:rPr>
              <a:t>coast of</a:t>
            </a:r>
            <a:r>
              <a:rPr sz="16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Canada</a:t>
            </a:r>
            <a:endParaRPr sz="165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335"/>
              </a:spcBef>
              <a:buAutoNum type="arabicPeriod" startAt="3"/>
              <a:tabLst>
                <a:tab pos="927100" algn="l"/>
                <a:tab pos="927735" algn="l"/>
              </a:tabLst>
            </a:pP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Americans would pay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debts/claims</a:t>
            </a:r>
            <a:endParaRPr sz="165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5"/>
              </a:spcBef>
            </a:pP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to British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merchants and</a:t>
            </a:r>
            <a:r>
              <a:rPr sz="165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0" dirty="0">
                <a:solidFill>
                  <a:srgbClr val="FFFFFF"/>
                </a:solidFill>
                <a:latin typeface="Calibri"/>
                <a:cs typeface="Calibri"/>
              </a:rPr>
              <a:t>Loyalists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7803" y="1496644"/>
            <a:ext cx="4550663" cy="3085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814" y="245490"/>
            <a:ext cx="71856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Organization </a:t>
            </a:r>
            <a:r>
              <a:rPr sz="4000" spc="-5" dirty="0"/>
              <a:t>of New</a:t>
            </a:r>
            <a:r>
              <a:rPr sz="4000" dirty="0"/>
              <a:t> </a:t>
            </a:r>
            <a:r>
              <a:rPr sz="4000" spc="-5" dirty="0"/>
              <a:t>Governments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8876" y="987548"/>
            <a:ext cx="4071620" cy="387857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50" spc="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3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5" dirty="0">
                <a:solidFill>
                  <a:srgbClr val="FFFFFF"/>
                </a:solidFill>
                <a:latin typeface="Calibri"/>
                <a:cs typeface="Calibri"/>
              </a:rPr>
              <a:t>Governments</a:t>
            </a:r>
            <a:endParaRPr sz="2350">
              <a:latin typeface="Calibri"/>
              <a:cs typeface="Calibri"/>
            </a:endParaRPr>
          </a:p>
          <a:p>
            <a:pPr marL="756285" marR="1111250" lvl="1" indent="-286385">
              <a:lnSpc>
                <a:spcPct val="109800"/>
              </a:lnSpc>
              <a:spcBef>
                <a:spcPts val="440"/>
              </a:spcBef>
              <a:buSzPct val="102500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1777,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10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new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constitutions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sz="17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Traits:</a:t>
            </a:r>
            <a:endParaRPr sz="17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84"/>
              </a:spcBef>
              <a:buSzPct val="103333"/>
              <a:buFont typeface="Arial"/>
              <a:buChar char="–"/>
              <a:tabLst>
                <a:tab pos="1613535" algn="l"/>
              </a:tabLst>
            </a:pPr>
            <a:r>
              <a:rPr sz="1500" spc="0" dirty="0">
                <a:solidFill>
                  <a:srgbClr val="FFFFFF"/>
                </a:solidFill>
                <a:latin typeface="Calibri"/>
                <a:cs typeface="Calibri"/>
              </a:rPr>
              <a:t>Bill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Rights</a:t>
            </a:r>
            <a:endParaRPr sz="15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464"/>
              </a:spcBef>
              <a:buSzPct val="103333"/>
              <a:buFont typeface="Arial"/>
              <a:buChar char="–"/>
              <a:tabLst>
                <a:tab pos="1613535" algn="l"/>
              </a:tabLst>
            </a:pP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Separation of</a:t>
            </a:r>
            <a:r>
              <a:rPr sz="1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Powers</a:t>
            </a:r>
            <a:endParaRPr sz="1500">
              <a:latin typeface="Calibri"/>
              <a:cs typeface="Calibri"/>
            </a:endParaRPr>
          </a:p>
          <a:p>
            <a:pPr marL="1612900" marR="404495" lvl="3" indent="-228600">
              <a:lnSpc>
                <a:spcPct val="100000"/>
              </a:lnSpc>
              <a:spcBef>
                <a:spcPts val="455"/>
              </a:spcBef>
              <a:buSzPct val="103333"/>
              <a:buFont typeface="Arial"/>
              <a:buChar char="–"/>
              <a:tabLst>
                <a:tab pos="1613535" algn="l"/>
              </a:tabLst>
            </a:pP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Suffrage</a:t>
            </a:r>
            <a:endParaRPr sz="150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455"/>
              </a:spcBef>
            </a:pPr>
            <a:r>
              <a:rPr sz="1550" spc="0" dirty="0">
                <a:solidFill>
                  <a:srgbClr val="FFFFFF"/>
                </a:solidFill>
                <a:latin typeface="Arial"/>
                <a:cs typeface="Arial"/>
              </a:rPr>
              <a:t>» 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White, male,</a:t>
            </a:r>
            <a:r>
              <a:rPr sz="15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landowners</a:t>
            </a:r>
            <a:endParaRPr sz="1500">
              <a:latin typeface="Calibri"/>
              <a:cs typeface="Calibri"/>
            </a:endParaRPr>
          </a:p>
          <a:p>
            <a:pPr marL="1612900" marR="188595" lvl="3" indent="-228600">
              <a:lnSpc>
                <a:spcPct val="100000"/>
              </a:lnSpc>
              <a:spcBef>
                <a:spcPts val="455"/>
              </a:spcBef>
              <a:buSzPct val="103333"/>
              <a:buFont typeface="Arial"/>
              <a:buChar char="–"/>
              <a:tabLst>
                <a:tab pos="1613535" algn="l"/>
              </a:tabLst>
            </a:pP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Republican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350" spc="0" dirty="0">
                <a:solidFill>
                  <a:srgbClr val="FFFFFF"/>
                </a:solidFill>
                <a:latin typeface="Calibri"/>
                <a:cs typeface="Calibri"/>
              </a:rPr>
              <a:t>The Articles of</a:t>
            </a:r>
            <a:r>
              <a:rPr sz="23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50" spc="0" dirty="0">
                <a:solidFill>
                  <a:srgbClr val="FFFFFF"/>
                </a:solidFill>
                <a:latin typeface="Calibri"/>
                <a:cs typeface="Calibri"/>
              </a:rPr>
              <a:t>Confederation</a:t>
            </a:r>
            <a:endParaRPr sz="23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95"/>
              </a:spcBef>
              <a:buSzPct val="102500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Ratification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(1781)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267802"/>
            <a:ext cx="4038600" cy="3260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8990" y="114045"/>
            <a:ext cx="2446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</a:t>
            </a:r>
            <a:r>
              <a:rPr sz="4000" spc="-65" dirty="0"/>
              <a:t> </a:t>
            </a:r>
            <a:r>
              <a:rPr sz="4000" spc="-5" dirty="0"/>
              <a:t>Articles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0900" y="530098"/>
            <a:ext cx="127444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9714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Structure: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900" y="798321"/>
            <a:ext cx="3078480" cy="41414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56285" indent="-28638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Unicameral</a:t>
            </a:r>
            <a:endParaRPr sz="15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Legislation</a:t>
            </a:r>
            <a:endParaRPr sz="15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320"/>
              </a:spcBef>
              <a:buSzPct val="96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9 of 13 (Unanimity to</a:t>
            </a:r>
            <a:r>
              <a:rPr sz="12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Calibri"/>
                <a:cs typeface="Calibri"/>
              </a:rPr>
              <a:t>amend)</a:t>
            </a:r>
            <a:endParaRPr sz="125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27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Committee of</a:t>
            </a:r>
            <a:r>
              <a:rPr sz="1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States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SzPct val="9714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Powers:</a:t>
            </a:r>
            <a:endParaRPr sz="17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Wage</a:t>
            </a:r>
            <a:r>
              <a:rPr sz="15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War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Treaties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Conduct Foreign</a:t>
            </a:r>
            <a:r>
              <a:rPr sz="15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Diplomacy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Borrow</a:t>
            </a:r>
            <a:r>
              <a:rPr sz="15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SzPct val="9714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Prohibitions:</a:t>
            </a:r>
            <a:endParaRPr sz="17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2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Regulate</a:t>
            </a:r>
            <a:r>
              <a:rPr sz="15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Commerce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Collect</a:t>
            </a: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Taxes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SzPct val="97142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Weaknesses:</a:t>
            </a:r>
            <a:endParaRPr sz="17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formal</a:t>
            </a:r>
            <a:r>
              <a:rPr sz="15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executive</a:t>
            </a:r>
            <a:endParaRPr sz="15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judiciary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31054" y="2127504"/>
            <a:ext cx="3272789" cy="2764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56176" y="807719"/>
            <a:ext cx="4231005" cy="10960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544195" indent="-228600">
              <a:lnSpc>
                <a:spcPct val="100000"/>
              </a:lnSpc>
              <a:spcBef>
                <a:spcPts val="640"/>
              </a:spcBef>
              <a:buChar char="●"/>
              <a:tabLst>
                <a:tab pos="544830" algn="l"/>
              </a:tabLst>
            </a:pPr>
            <a:r>
              <a:rPr sz="1400" dirty="0">
                <a:solidFill>
                  <a:srgbClr val="F3F3F3"/>
                </a:solidFill>
                <a:latin typeface="Arial"/>
                <a:cs typeface="Arial"/>
              </a:rPr>
              <a:t>Success</a:t>
            </a:r>
            <a:endParaRPr sz="1400">
              <a:latin typeface="Arial"/>
              <a:cs typeface="Arial"/>
            </a:endParaRPr>
          </a:p>
          <a:p>
            <a:pPr marL="544195" marR="397510">
              <a:lnSpc>
                <a:spcPct val="100000"/>
              </a:lnSpc>
            </a:pPr>
            <a:r>
              <a:rPr sz="1400" dirty="0">
                <a:solidFill>
                  <a:srgbClr val="F3F3F3"/>
                </a:solidFill>
                <a:latin typeface="Arial"/>
                <a:cs typeface="Arial"/>
              </a:rPr>
              <a:t>- Resolution of Western land issues in</a:t>
            </a:r>
            <a:r>
              <a:rPr sz="1400" spc="-229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3F3F3"/>
                </a:solidFill>
                <a:latin typeface="Arial"/>
                <a:cs typeface="Arial"/>
              </a:rPr>
              <a:t>the  </a:t>
            </a:r>
            <a:r>
              <a:rPr sz="1400" spc="-5" dirty="0">
                <a:solidFill>
                  <a:srgbClr val="F3F3F3"/>
                </a:solidFill>
                <a:latin typeface="Arial"/>
                <a:cs typeface="Arial"/>
              </a:rPr>
              <a:t>Northwest</a:t>
            </a:r>
            <a:r>
              <a:rPr sz="1400" spc="-9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3F3F3"/>
                </a:solidFill>
                <a:latin typeface="Arial"/>
                <a:cs typeface="Arial"/>
              </a:rPr>
              <a:t>Territory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050" y="4013"/>
            <a:ext cx="3774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Under the</a:t>
            </a:r>
            <a:r>
              <a:rPr sz="4000" spc="-60" dirty="0"/>
              <a:t> </a:t>
            </a:r>
            <a:r>
              <a:rPr sz="4000" spc="-5" dirty="0"/>
              <a:t>Articles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949" y="1195577"/>
            <a:ext cx="4445635" cy="3385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SzPct val="96428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Accomplishments: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Winning the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War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Land Ordinance of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1785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5"/>
              </a:spcBef>
              <a:buSzPct val="95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Settled boundary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disputes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SzPct val="95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Established provision for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ts val="2385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ts val="286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Northwest Ordinance of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1787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5"/>
              </a:spcBef>
              <a:buSzPct val="95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Established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rules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statehood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SzPct val="95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(promoted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expansion)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SzPct val="95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Prohibited slavery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territories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3235" y="861060"/>
            <a:ext cx="3750944" cy="3977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050" y="4013"/>
            <a:ext cx="37744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Under the</a:t>
            </a:r>
            <a:r>
              <a:rPr sz="4000" spc="-60" dirty="0"/>
              <a:t> </a:t>
            </a:r>
            <a:r>
              <a:rPr sz="4000" spc="-5" dirty="0"/>
              <a:t>Articles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949" y="1274825"/>
            <a:ext cx="4025265" cy="323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Problems: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"/>
              </a:spcBef>
              <a:buSzPct val="94444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War debt; no power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tax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SzPct val="94444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States had own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currencies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ts val="2155"/>
              </a:lnSpc>
              <a:buSzPct val="94444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Interstate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trade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Foreign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"/>
              </a:spcBef>
              <a:buSzPct val="94444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Threats from Britain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Spain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ts val="2155"/>
              </a:lnSpc>
              <a:buSzPct val="94444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States could form own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treaties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ts val="239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Domestic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"/>
              </a:spcBef>
              <a:buSzPct val="94444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Protection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SzPct val="94444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Shays’ Rebellion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(1787)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200911"/>
            <a:ext cx="4341876" cy="3424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513" y="335025"/>
            <a:ext cx="788415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First Continental</a:t>
            </a:r>
            <a:r>
              <a:rPr spc="-65" dirty="0"/>
              <a:t> </a:t>
            </a:r>
            <a:r>
              <a:rPr spc="-5" dirty="0"/>
              <a:t>Congress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9158"/>
            <a:ext cx="3658235" cy="2971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95"/>
              </a:spcBef>
              <a:buSzPct val="9743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50" dirty="0">
                <a:solidFill>
                  <a:srgbClr val="FFFFFF"/>
                </a:solidFill>
                <a:latin typeface="Calibri"/>
                <a:cs typeface="Calibri"/>
              </a:rPr>
              <a:t>12 </a:t>
            </a:r>
            <a:r>
              <a:rPr sz="1950" spc="-5" dirty="0">
                <a:solidFill>
                  <a:srgbClr val="FFFFFF"/>
                </a:solidFill>
                <a:latin typeface="Calibri"/>
                <a:cs typeface="Calibri"/>
              </a:rPr>
              <a:t>Colonies </a:t>
            </a:r>
            <a:r>
              <a:rPr sz="1950" dirty="0">
                <a:solidFill>
                  <a:srgbClr val="FFFFFF"/>
                </a:solidFill>
                <a:latin typeface="Calibri"/>
                <a:cs typeface="Calibri"/>
              </a:rPr>
              <a:t>meet </a:t>
            </a:r>
            <a:r>
              <a:rPr sz="1950" spc="-5" dirty="0">
                <a:solidFill>
                  <a:srgbClr val="FFFFFF"/>
                </a:solidFill>
                <a:latin typeface="Calibri"/>
                <a:cs typeface="Calibri"/>
              </a:rPr>
              <a:t>in Philadelphia  (Sept. </a:t>
            </a:r>
            <a:r>
              <a:rPr sz="1950" dirty="0">
                <a:solidFill>
                  <a:srgbClr val="FFFFFF"/>
                </a:solidFill>
                <a:latin typeface="Calibri"/>
                <a:cs typeface="Calibri"/>
              </a:rPr>
              <a:t>1,</a:t>
            </a:r>
            <a:r>
              <a:rPr sz="195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FFFFFF"/>
                </a:solidFill>
                <a:latin typeface="Calibri"/>
                <a:cs typeface="Calibri"/>
              </a:rPr>
              <a:t>1774)</a:t>
            </a: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SzPct val="9743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50" dirty="0">
                <a:solidFill>
                  <a:srgbClr val="FFFFFF"/>
                </a:solidFill>
                <a:latin typeface="Calibri"/>
                <a:cs typeface="Calibri"/>
              </a:rPr>
              <a:t>Delegates</a:t>
            </a: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5"/>
              </a:spcBef>
              <a:buSzPct val="9743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50" spc="-5" dirty="0">
                <a:solidFill>
                  <a:srgbClr val="FFFFFF"/>
                </a:solidFill>
                <a:latin typeface="Calibri"/>
                <a:cs typeface="Calibri"/>
              </a:rPr>
              <a:t>Objectives </a:t>
            </a:r>
            <a:r>
              <a:rPr sz="195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9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dirty="0">
                <a:solidFill>
                  <a:srgbClr val="FFFFFF"/>
                </a:solidFill>
                <a:latin typeface="Calibri"/>
                <a:cs typeface="Calibri"/>
              </a:rPr>
              <a:t>Resolutions:</a:t>
            </a:r>
            <a:endParaRPr sz="1950">
              <a:latin typeface="Calibri"/>
              <a:cs typeface="Calibri"/>
            </a:endParaRPr>
          </a:p>
          <a:p>
            <a:pPr marL="756285" marR="712470" lvl="1" indent="-286385">
              <a:lnSpc>
                <a:spcPct val="101800"/>
              </a:lnSpc>
              <a:spcBef>
                <a:spcPts val="3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50" spc="0" dirty="0">
                <a:solidFill>
                  <a:srgbClr val="FFFFFF"/>
                </a:solidFill>
                <a:latin typeface="Calibri"/>
                <a:cs typeface="Calibri"/>
              </a:rPr>
              <a:t>Declaration of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Rights </a:t>
            </a:r>
            <a:r>
              <a:rPr sz="1650" spc="1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Grievances</a:t>
            </a:r>
            <a:endParaRPr sz="1650">
              <a:latin typeface="Calibri"/>
              <a:cs typeface="Calibri"/>
            </a:endParaRPr>
          </a:p>
          <a:p>
            <a:pPr marL="756285" marR="266065" lvl="1" indent="-286385">
              <a:lnSpc>
                <a:spcPct val="101800"/>
              </a:lnSpc>
              <a:spcBef>
                <a:spcPts val="29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Obtain repeal </a:t>
            </a:r>
            <a:r>
              <a:rPr sz="1650" spc="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Coercive Acts  </a:t>
            </a:r>
            <a:r>
              <a:rPr sz="1650" spc="0" dirty="0">
                <a:solidFill>
                  <a:srgbClr val="FFFFFF"/>
                </a:solidFill>
                <a:latin typeface="Calibri"/>
                <a:cs typeface="Calibri"/>
              </a:rPr>
              <a:t>(Suffolk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0" dirty="0">
                <a:solidFill>
                  <a:srgbClr val="FFFFFF"/>
                </a:solidFill>
                <a:latin typeface="Calibri"/>
                <a:cs typeface="Calibri"/>
              </a:rPr>
              <a:t>Resolves)</a:t>
            </a:r>
            <a:endParaRPr sz="16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50" spc="5" dirty="0">
                <a:solidFill>
                  <a:srgbClr val="FFFFFF"/>
                </a:solidFill>
                <a:latin typeface="Calibri"/>
                <a:cs typeface="Calibri"/>
              </a:rPr>
              <a:t>Created Continental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0" dirty="0">
                <a:solidFill>
                  <a:srgbClr val="FFFFFF"/>
                </a:solidFill>
                <a:latin typeface="Calibri"/>
                <a:cs typeface="Calibri"/>
              </a:rPr>
              <a:t>Association</a:t>
            </a:r>
            <a:endParaRPr sz="165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boycott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76928" y="1213510"/>
            <a:ext cx="4565904" cy="3425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1808" cy="4462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44383" y="4876800"/>
            <a:ext cx="658368" cy="60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160" y="4443984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487679"/>
                </a:moveTo>
                <a:lnTo>
                  <a:pt x="0" y="0"/>
                </a:lnTo>
              </a:path>
            </a:pathLst>
          </a:custGeom>
          <a:ln w="6096">
            <a:solidFill>
              <a:srgbClr val="487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5988" y="4443984"/>
            <a:ext cx="0" cy="451484"/>
          </a:xfrm>
          <a:custGeom>
            <a:avLst/>
            <a:gdLst/>
            <a:ahLst/>
            <a:cxnLst/>
            <a:rect l="l" t="t" r="r" b="b"/>
            <a:pathLst>
              <a:path h="451485">
                <a:moveTo>
                  <a:pt x="0" y="451103"/>
                </a:moveTo>
                <a:lnTo>
                  <a:pt x="0" y="0"/>
                </a:lnTo>
              </a:path>
            </a:pathLst>
          </a:custGeom>
          <a:ln w="9144">
            <a:solidFill>
              <a:srgbClr val="4870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6111" y="4928615"/>
            <a:ext cx="4819015" cy="0"/>
          </a:xfrm>
          <a:custGeom>
            <a:avLst/>
            <a:gdLst/>
            <a:ahLst/>
            <a:cxnLst/>
            <a:rect l="l" t="t" r="r" b="b"/>
            <a:pathLst>
              <a:path w="4819015">
                <a:moveTo>
                  <a:pt x="0" y="0"/>
                </a:moveTo>
                <a:lnTo>
                  <a:pt x="4818888" y="0"/>
                </a:lnTo>
              </a:path>
            </a:pathLst>
          </a:custGeom>
          <a:ln w="6095">
            <a:solidFill>
              <a:srgbClr val="4F7C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000" y="4890515"/>
            <a:ext cx="2063750" cy="0"/>
          </a:xfrm>
          <a:custGeom>
            <a:avLst/>
            <a:gdLst/>
            <a:ahLst/>
            <a:cxnLst/>
            <a:rect l="l" t="t" r="r" b="b"/>
            <a:pathLst>
              <a:path w="2063750">
                <a:moveTo>
                  <a:pt x="0" y="0"/>
                </a:moveTo>
                <a:lnTo>
                  <a:pt x="2063496" y="0"/>
                </a:lnTo>
              </a:path>
            </a:pathLst>
          </a:custGeom>
          <a:ln w="82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0499" y="661923"/>
            <a:ext cx="7082155" cy="6870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11125" marR="5080" indent="-99060">
              <a:lnSpc>
                <a:spcPct val="85600"/>
              </a:lnSpc>
              <a:spcBef>
                <a:spcPts val="375"/>
              </a:spcBef>
              <a:tabLst>
                <a:tab pos="923925" algn="l"/>
                <a:tab pos="1083310" algn="l"/>
                <a:tab pos="6492875" algn="l"/>
              </a:tabLst>
            </a:pPr>
            <a:r>
              <a:rPr sz="1550" spc="-60" dirty="0">
                <a:solidFill>
                  <a:srgbClr val="4F544B"/>
                </a:solidFill>
                <a:latin typeface="Times New Roman"/>
                <a:cs typeface="Times New Roman"/>
              </a:rPr>
              <a:t>..Each </a:t>
            </a:r>
            <a:r>
              <a:rPr sz="1550" spc="204" dirty="0">
                <a:solidFill>
                  <a:srgbClr val="4F544B"/>
                </a:solidFill>
                <a:latin typeface="Times New Roman"/>
                <a:cs typeface="Times New Roman"/>
              </a:rPr>
              <a:t> </a:t>
            </a:r>
            <a:r>
              <a:rPr sz="1550" spc="0" dirty="0">
                <a:solidFill>
                  <a:srgbClr val="4F544B"/>
                </a:solidFill>
                <a:latin typeface="Times New Roman"/>
                <a:cs typeface="Times New Roman"/>
              </a:rPr>
              <a:t>tat	</a:t>
            </a:r>
            <a:r>
              <a:rPr sz="1550" spc="10" dirty="0">
                <a:solidFill>
                  <a:srgbClr val="4F544B"/>
                </a:solidFill>
                <a:latin typeface="Times New Roman"/>
                <a:cs typeface="Times New Roman"/>
              </a:rPr>
              <a:t>r  </a:t>
            </a:r>
            <a:r>
              <a:rPr sz="1550" dirty="0">
                <a:solidFill>
                  <a:srgbClr val="363831"/>
                </a:solidFill>
                <a:latin typeface="Times New Roman"/>
                <a:cs typeface="Times New Roman"/>
              </a:rPr>
              <a:t>t</a:t>
            </a:r>
            <a:r>
              <a:rPr sz="1550" dirty="0">
                <a:solidFill>
                  <a:srgbClr val="4F544B"/>
                </a:solidFill>
                <a:latin typeface="Times New Roman"/>
                <a:cs typeface="Times New Roman"/>
              </a:rPr>
              <a:t>ains </a:t>
            </a:r>
            <a:r>
              <a:rPr sz="1600" spc="-25" dirty="0">
                <a:solidFill>
                  <a:srgbClr val="4F544B"/>
                </a:solidFill>
                <a:latin typeface="Times New Roman"/>
                <a:cs typeface="Times New Roman"/>
              </a:rPr>
              <a:t>its  </a:t>
            </a:r>
            <a:r>
              <a:rPr sz="1550" spc="-50" dirty="0">
                <a:solidFill>
                  <a:srgbClr val="4F544B"/>
                </a:solidFill>
                <a:latin typeface="Times New Roman"/>
                <a:cs typeface="Times New Roman"/>
              </a:rPr>
              <a:t>over  </a:t>
            </a:r>
            <a:r>
              <a:rPr sz="1550" spc="-60" dirty="0">
                <a:solidFill>
                  <a:srgbClr val="4F544B"/>
                </a:solidFill>
                <a:latin typeface="Times New Roman"/>
                <a:cs typeface="Times New Roman"/>
              </a:rPr>
              <a:t>ig</a:t>
            </a:r>
            <a:r>
              <a:rPr sz="1550" spc="-60" dirty="0">
                <a:solidFill>
                  <a:srgbClr val="363831"/>
                </a:solidFill>
                <a:latin typeface="Times New Roman"/>
                <a:cs typeface="Times New Roman"/>
              </a:rPr>
              <a:t>n</a:t>
            </a:r>
            <a:r>
              <a:rPr sz="1550" spc="-60" dirty="0">
                <a:solidFill>
                  <a:srgbClr val="4F544B"/>
                </a:solidFill>
                <a:latin typeface="Times New Roman"/>
                <a:cs typeface="Times New Roman"/>
              </a:rPr>
              <a:t>ty  </a:t>
            </a:r>
            <a:r>
              <a:rPr sz="1600" spc="0" dirty="0">
                <a:solidFill>
                  <a:srgbClr val="4F544B"/>
                </a:solidFill>
                <a:latin typeface="Arial"/>
                <a:cs typeface="Arial"/>
              </a:rPr>
              <a:t>fr </a:t>
            </a:r>
            <a:r>
              <a:rPr sz="1550" spc="-30" dirty="0">
                <a:solidFill>
                  <a:srgbClr val="4F544B"/>
                </a:solidFill>
                <a:latin typeface="Times New Roman"/>
                <a:cs typeface="Times New Roman"/>
              </a:rPr>
              <a:t>e</a:t>
            </a:r>
            <a:r>
              <a:rPr sz="1550" spc="-30" dirty="0">
                <a:solidFill>
                  <a:srgbClr val="363831"/>
                </a:solidFill>
                <a:latin typeface="Times New Roman"/>
                <a:cs typeface="Times New Roman"/>
              </a:rPr>
              <a:t>d</a:t>
            </a:r>
            <a:r>
              <a:rPr sz="1550" spc="-30" dirty="0">
                <a:solidFill>
                  <a:srgbClr val="4F544B"/>
                </a:solidFill>
                <a:latin typeface="Times New Roman"/>
                <a:cs typeface="Times New Roman"/>
              </a:rPr>
              <a:t>o</a:t>
            </a:r>
            <a:r>
              <a:rPr sz="1550" spc="-30" dirty="0">
                <a:solidFill>
                  <a:srgbClr val="363831"/>
                </a:solidFill>
                <a:latin typeface="Times New Roman"/>
                <a:cs typeface="Times New Roman"/>
              </a:rPr>
              <a:t>m</a:t>
            </a:r>
            <a:r>
              <a:rPr sz="1550" spc="-30" dirty="0">
                <a:solidFill>
                  <a:srgbClr val="4F544B"/>
                </a:solidFill>
                <a:latin typeface="Times New Roman"/>
                <a:cs typeface="Times New Roman"/>
              </a:rPr>
              <a:t>, </a:t>
            </a:r>
            <a:r>
              <a:rPr sz="1550" spc="-35" dirty="0">
                <a:solidFill>
                  <a:srgbClr val="4F544B"/>
                </a:solidFill>
                <a:latin typeface="Times New Roman"/>
                <a:cs typeface="Times New Roman"/>
              </a:rPr>
              <a:t>a</a:t>
            </a:r>
            <a:r>
              <a:rPr sz="1550" spc="-35" dirty="0">
                <a:solidFill>
                  <a:srgbClr val="363831"/>
                </a:solidFill>
                <a:latin typeface="Times New Roman"/>
                <a:cs typeface="Times New Roman"/>
              </a:rPr>
              <a:t>nd </a:t>
            </a:r>
            <a:r>
              <a:rPr sz="1550" spc="-145" dirty="0">
                <a:solidFill>
                  <a:srgbClr val="363831"/>
                </a:solidFill>
                <a:latin typeface="Times New Roman"/>
                <a:cs typeface="Times New Roman"/>
              </a:rPr>
              <a:t>in </a:t>
            </a:r>
            <a:r>
              <a:rPr sz="1550" spc="-20" dirty="0">
                <a:solidFill>
                  <a:srgbClr val="363831"/>
                </a:solidFill>
                <a:latin typeface="Times New Roman"/>
                <a:cs typeface="Times New Roman"/>
              </a:rPr>
              <a:t>d</a:t>
            </a:r>
            <a:r>
              <a:rPr sz="1550" spc="-20" dirty="0">
                <a:solidFill>
                  <a:srgbClr val="4F544B"/>
                </a:solidFill>
                <a:latin typeface="Times New Roman"/>
                <a:cs typeface="Times New Roman"/>
              </a:rPr>
              <a:t>e</a:t>
            </a:r>
            <a:r>
              <a:rPr sz="1550" spc="-20" dirty="0">
                <a:solidFill>
                  <a:srgbClr val="363831"/>
                </a:solidFill>
                <a:latin typeface="Times New Roman"/>
                <a:cs typeface="Times New Roman"/>
              </a:rPr>
              <a:t>pendence</a:t>
            </a:r>
            <a:r>
              <a:rPr sz="1550" spc="-20" dirty="0">
                <a:solidFill>
                  <a:srgbClr val="4F544B"/>
                </a:solidFill>
                <a:latin typeface="Times New Roman"/>
                <a:cs typeface="Times New Roman"/>
              </a:rPr>
              <a:t>, </a:t>
            </a:r>
            <a:r>
              <a:rPr sz="1550" spc="-35" dirty="0">
                <a:solidFill>
                  <a:srgbClr val="363831"/>
                </a:solidFill>
                <a:latin typeface="Times New Roman"/>
                <a:cs typeface="Times New Roman"/>
              </a:rPr>
              <a:t>and </a:t>
            </a:r>
            <a:r>
              <a:rPr sz="1600" spc="-90" dirty="0">
                <a:solidFill>
                  <a:srgbClr val="363831"/>
                </a:solidFill>
                <a:latin typeface="Times New Roman"/>
                <a:cs typeface="Times New Roman"/>
              </a:rPr>
              <a:t>every </a:t>
            </a:r>
            <a:r>
              <a:rPr sz="1550" spc="-50" dirty="0">
                <a:solidFill>
                  <a:srgbClr val="363831"/>
                </a:solidFill>
                <a:latin typeface="Times New Roman"/>
                <a:cs typeface="Times New Roman"/>
              </a:rPr>
              <a:t>power,</a:t>
            </a:r>
            <a:r>
              <a:rPr sz="1550" spc="50" dirty="0">
                <a:solidFill>
                  <a:srgbClr val="363831"/>
                </a:solidFill>
                <a:latin typeface="Times New Roman"/>
                <a:cs typeface="Times New Roman"/>
              </a:rPr>
              <a:t> </a:t>
            </a:r>
            <a:r>
              <a:rPr sz="1550" spc="-30" dirty="0">
                <a:solidFill>
                  <a:srgbClr val="363831"/>
                </a:solidFill>
                <a:latin typeface="Times New Roman"/>
                <a:cs typeface="Times New Roman"/>
              </a:rPr>
              <a:t>juri</a:t>
            </a:r>
            <a:r>
              <a:rPr sz="1550" spc="229" dirty="0">
                <a:solidFill>
                  <a:srgbClr val="363831"/>
                </a:solidFill>
                <a:latin typeface="Times New Roman"/>
                <a:cs typeface="Times New Roman"/>
              </a:rPr>
              <a:t> </a:t>
            </a:r>
            <a:r>
              <a:rPr sz="1550" spc="-30" dirty="0">
                <a:solidFill>
                  <a:srgbClr val="363831"/>
                </a:solidFill>
                <a:latin typeface="Times New Roman"/>
                <a:cs typeface="Times New Roman"/>
              </a:rPr>
              <a:t>diction, </a:t>
            </a:r>
            <a:r>
              <a:rPr sz="1550" spc="-20" dirty="0">
                <a:solidFill>
                  <a:srgbClr val="363831"/>
                </a:solidFill>
                <a:latin typeface="Times New Roman"/>
                <a:cs typeface="Times New Roman"/>
              </a:rPr>
              <a:t> </a:t>
            </a:r>
            <a:r>
              <a:rPr sz="1550" spc="-20" dirty="0">
                <a:solidFill>
                  <a:srgbClr val="4F544B"/>
                </a:solidFill>
                <a:latin typeface="Times New Roman"/>
                <a:cs typeface="Times New Roman"/>
              </a:rPr>
              <a:t>and </a:t>
            </a:r>
            <a:r>
              <a:rPr sz="1550" spc="-75" dirty="0">
                <a:solidFill>
                  <a:srgbClr val="4F544B"/>
                </a:solidFill>
                <a:latin typeface="Times New Roman"/>
                <a:cs typeface="Times New Roman"/>
              </a:rPr>
              <a:t>righ,t,   </a:t>
            </a:r>
            <a:r>
              <a:rPr sz="900" spc="-225" baseline="18518" dirty="0">
                <a:solidFill>
                  <a:srgbClr val="4F544B"/>
                </a:solidFill>
                <a:latin typeface="Times New Roman"/>
                <a:cs typeface="Times New Roman"/>
              </a:rPr>
              <a:t>1</a:t>
            </a:r>
            <a:r>
              <a:rPr sz="900" spc="15" baseline="18518" dirty="0">
                <a:solidFill>
                  <a:srgbClr val="4F544B"/>
                </a:solidFill>
                <a:latin typeface="Times New Roman"/>
                <a:cs typeface="Times New Roman"/>
              </a:rPr>
              <a:t> </a:t>
            </a:r>
            <a:r>
              <a:rPr sz="1550" spc="-70" dirty="0">
                <a:solidFill>
                  <a:srgbClr val="4F544B"/>
                </a:solidFill>
                <a:latin typeface="Times New Roman"/>
                <a:cs typeface="Times New Roman"/>
              </a:rPr>
              <a:t>hich  </a:t>
            </a:r>
            <a:r>
              <a:rPr sz="1600" spc="-85" dirty="0">
                <a:solidFill>
                  <a:srgbClr val="4F544B"/>
                </a:solidFill>
                <a:latin typeface="Times New Roman"/>
                <a:cs typeface="Times New Roman"/>
              </a:rPr>
              <a:t>i   </a:t>
            </a:r>
            <a:r>
              <a:rPr sz="1550" spc="-35" dirty="0">
                <a:solidFill>
                  <a:srgbClr val="4F544B"/>
                </a:solidFill>
                <a:latin typeface="Times New Roman"/>
                <a:cs typeface="Times New Roman"/>
              </a:rPr>
              <a:t>not </a:t>
            </a:r>
            <a:r>
              <a:rPr sz="1550" spc="-90" dirty="0">
                <a:solidFill>
                  <a:srgbClr val="4F544B"/>
                </a:solidFill>
                <a:latin typeface="Times New Roman"/>
                <a:cs typeface="Times New Roman"/>
              </a:rPr>
              <a:t>by </a:t>
            </a:r>
            <a:r>
              <a:rPr sz="1500" spc="25" dirty="0">
                <a:solidFill>
                  <a:srgbClr val="4F544B"/>
                </a:solidFill>
                <a:latin typeface="Arial"/>
                <a:cs typeface="Arial"/>
              </a:rPr>
              <a:t>t</a:t>
            </a:r>
            <a:r>
              <a:rPr sz="1500" spc="25" dirty="0">
                <a:solidFill>
                  <a:srgbClr val="363831"/>
                </a:solidFill>
                <a:latin typeface="Arial"/>
                <a:cs typeface="Arial"/>
              </a:rPr>
              <a:t>hi  </a:t>
            </a:r>
            <a:r>
              <a:rPr sz="1450" spc="-95" dirty="0">
                <a:solidFill>
                  <a:srgbClr val="4F544B"/>
                </a:solidFill>
                <a:latin typeface="Arial"/>
                <a:cs typeface="Arial"/>
              </a:rPr>
              <a:t>Confi  </a:t>
            </a:r>
            <a:r>
              <a:rPr sz="1550" spc="-65" dirty="0">
                <a:solidFill>
                  <a:srgbClr val="4F544B"/>
                </a:solidFill>
                <a:latin typeface="Times New Roman"/>
                <a:cs typeface="Times New Roman"/>
              </a:rPr>
              <a:t>d  </a:t>
            </a:r>
            <a:r>
              <a:rPr sz="1550" spc="-30" dirty="0">
                <a:solidFill>
                  <a:srgbClr val="363831"/>
                </a:solidFill>
                <a:latin typeface="Times New Roman"/>
                <a:cs typeface="Times New Roman"/>
              </a:rPr>
              <a:t>r</a:t>
            </a:r>
            <a:r>
              <a:rPr sz="1550" spc="-30" dirty="0">
                <a:solidFill>
                  <a:srgbClr val="4F544B"/>
                </a:solidFill>
                <a:latin typeface="Times New Roman"/>
                <a:cs typeface="Times New Roman"/>
              </a:rPr>
              <a:t>a</a:t>
            </a:r>
            <a:r>
              <a:rPr sz="1550" spc="-30" dirty="0">
                <a:solidFill>
                  <a:srgbClr val="363831"/>
                </a:solidFill>
                <a:latin typeface="Times New Roman"/>
                <a:cs typeface="Times New Roman"/>
              </a:rPr>
              <a:t>ti</a:t>
            </a:r>
            <a:r>
              <a:rPr sz="1550" spc="-30" dirty="0">
                <a:solidFill>
                  <a:srgbClr val="4F544B"/>
                </a:solidFill>
                <a:latin typeface="Times New Roman"/>
                <a:cs typeface="Times New Roman"/>
              </a:rPr>
              <a:t>o</a:t>
            </a:r>
            <a:r>
              <a:rPr sz="1550" spc="-30" dirty="0">
                <a:solidFill>
                  <a:srgbClr val="363831"/>
                </a:solidFill>
                <a:latin typeface="Times New Roman"/>
                <a:cs typeface="Times New Roman"/>
              </a:rPr>
              <a:t>n </a:t>
            </a:r>
            <a:r>
              <a:rPr sz="1550" spc="-50" dirty="0">
                <a:solidFill>
                  <a:srgbClr val="363831"/>
                </a:solidFill>
                <a:latin typeface="Times New Roman"/>
                <a:cs typeface="Times New Roman"/>
              </a:rPr>
              <a:t>expr </a:t>
            </a:r>
            <a:r>
              <a:rPr sz="1550" spc="-250" dirty="0">
                <a:solidFill>
                  <a:srgbClr val="4F544B"/>
                </a:solidFill>
                <a:latin typeface="Times New Roman"/>
                <a:cs typeface="Times New Roman"/>
              </a:rPr>
              <a:t>.   </a:t>
            </a:r>
            <a:r>
              <a:rPr sz="1550" spc="-70" dirty="0">
                <a:solidFill>
                  <a:srgbClr val="363831"/>
                </a:solidFill>
                <a:latin typeface="Times New Roman"/>
                <a:cs typeface="Times New Roman"/>
              </a:rPr>
              <a:t>ly </a:t>
            </a:r>
            <a:r>
              <a:rPr sz="1550" spc="-40" dirty="0">
                <a:solidFill>
                  <a:srgbClr val="363831"/>
                </a:solidFill>
                <a:latin typeface="Times New Roman"/>
                <a:cs typeface="Times New Roman"/>
              </a:rPr>
              <a:t>d  </a:t>
            </a:r>
            <a:r>
              <a:rPr sz="1550" spc="-50" dirty="0">
                <a:solidFill>
                  <a:srgbClr val="363831"/>
                </a:solidFill>
                <a:latin typeface="Times New Roman"/>
                <a:cs typeface="Times New Roman"/>
              </a:rPr>
              <a:t>legat  </a:t>
            </a:r>
            <a:r>
              <a:rPr sz="1550" spc="-65" dirty="0">
                <a:solidFill>
                  <a:srgbClr val="363831"/>
                </a:solidFill>
                <a:latin typeface="Times New Roman"/>
                <a:cs typeface="Times New Roman"/>
              </a:rPr>
              <a:t>d </a:t>
            </a:r>
            <a:r>
              <a:rPr sz="1550" spc="-40" dirty="0">
                <a:solidFill>
                  <a:srgbClr val="363831"/>
                </a:solidFill>
                <a:latin typeface="Times New Roman"/>
                <a:cs typeface="Times New Roman"/>
              </a:rPr>
              <a:t>to </a:t>
            </a:r>
            <a:r>
              <a:rPr sz="1550" spc="-20" dirty="0">
                <a:solidFill>
                  <a:srgbClr val="363831"/>
                </a:solidFill>
                <a:latin typeface="Times New Roman"/>
                <a:cs typeface="Times New Roman"/>
              </a:rPr>
              <a:t>the</a:t>
            </a:r>
            <a:r>
              <a:rPr sz="1550" spc="10" dirty="0">
                <a:solidFill>
                  <a:srgbClr val="363831"/>
                </a:solidFill>
                <a:latin typeface="Times New Roman"/>
                <a:cs typeface="Times New Roman"/>
              </a:rPr>
              <a:t> </a:t>
            </a:r>
            <a:r>
              <a:rPr sz="1550" spc="-40" dirty="0">
                <a:solidFill>
                  <a:srgbClr val="363831"/>
                </a:solidFill>
                <a:latin typeface="Times New Roman"/>
                <a:cs typeface="Times New Roman"/>
              </a:rPr>
              <a:t>United</a:t>
            </a:r>
            <a:r>
              <a:rPr sz="1550" spc="10" dirty="0">
                <a:solidFill>
                  <a:srgbClr val="363831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solidFill>
                  <a:srgbClr val="363831"/>
                </a:solidFill>
                <a:latin typeface="Times New Roman"/>
                <a:cs typeface="Times New Roman"/>
              </a:rPr>
              <a:t>Stat	</a:t>
            </a:r>
            <a:r>
              <a:rPr sz="1550" spc="-5" dirty="0">
                <a:solidFill>
                  <a:srgbClr val="363831"/>
                </a:solidFill>
                <a:latin typeface="Times New Roman"/>
                <a:cs typeface="Times New Roman"/>
              </a:rPr>
              <a:t>,</a:t>
            </a:r>
            <a:r>
              <a:rPr sz="1550" spc="-160" dirty="0">
                <a:solidFill>
                  <a:srgbClr val="363831"/>
                </a:solidFill>
                <a:latin typeface="Times New Roman"/>
                <a:cs typeface="Times New Roman"/>
              </a:rPr>
              <a:t> </a:t>
            </a:r>
            <a:r>
              <a:rPr sz="1550" spc="-75" dirty="0">
                <a:solidFill>
                  <a:srgbClr val="363831"/>
                </a:solidFill>
                <a:latin typeface="Times New Roman"/>
                <a:cs typeface="Times New Roman"/>
              </a:rPr>
              <a:t>in </a:t>
            </a:r>
            <a:r>
              <a:rPr sz="1550" spc="-50" dirty="0">
                <a:solidFill>
                  <a:srgbClr val="363831"/>
                </a:solidFill>
                <a:latin typeface="Times New Roman"/>
                <a:cs typeface="Times New Roman"/>
              </a:rPr>
              <a:t> </a:t>
            </a:r>
            <a:r>
              <a:rPr sz="1600" spc="-75" dirty="0">
                <a:solidFill>
                  <a:srgbClr val="4F544B"/>
                </a:solidFill>
                <a:latin typeface="Times New Roman"/>
                <a:cs typeface="Times New Roman"/>
              </a:rPr>
              <a:t>Congres  </a:t>
            </a:r>
            <a:r>
              <a:rPr sz="1600" spc="-70" dirty="0">
                <a:solidFill>
                  <a:srgbClr val="4F544B"/>
                </a:solidFill>
                <a:latin typeface="Times New Roman"/>
                <a:cs typeface="Times New Roman"/>
              </a:rPr>
              <a:t> </a:t>
            </a:r>
            <a:r>
              <a:rPr sz="1600" spc="-90" dirty="0">
                <a:solidFill>
                  <a:srgbClr val="4F544B"/>
                </a:solidFill>
                <a:latin typeface="Times New Roman"/>
                <a:cs typeface="Times New Roman"/>
              </a:rPr>
              <a:t>a	</a:t>
            </a:r>
            <a:r>
              <a:rPr sz="1600" spc="-65" dirty="0">
                <a:solidFill>
                  <a:srgbClr val="4F544B"/>
                </a:solidFill>
                <a:latin typeface="Times New Roman"/>
                <a:cs typeface="Times New Roman"/>
              </a:rPr>
              <a:t>em</a:t>
            </a:r>
            <a:r>
              <a:rPr sz="1600" spc="210" dirty="0">
                <a:solidFill>
                  <a:srgbClr val="4F544B"/>
                </a:solidFill>
                <a:latin typeface="Times New Roman"/>
                <a:cs typeface="Times New Roman"/>
              </a:rPr>
              <a:t> </a:t>
            </a:r>
            <a:r>
              <a:rPr sz="1600" spc="-35" dirty="0">
                <a:solidFill>
                  <a:srgbClr val="4F544B"/>
                </a:solidFill>
                <a:latin typeface="Times New Roman"/>
                <a:cs typeface="Times New Roman"/>
              </a:rPr>
              <a:t>led.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72085" marR="274320" indent="-13335">
              <a:lnSpc>
                <a:spcPct val="85400"/>
              </a:lnSpc>
              <a:spcBef>
                <a:spcPts val="370"/>
              </a:spcBef>
              <a:tabLst>
                <a:tab pos="1059815" algn="l"/>
                <a:tab pos="1325245" algn="l"/>
                <a:tab pos="1602740" algn="l"/>
                <a:tab pos="1666875" algn="l"/>
                <a:tab pos="2033905" algn="l"/>
                <a:tab pos="2085975" algn="l"/>
                <a:tab pos="2368550" algn="l"/>
                <a:tab pos="3830954" algn="l"/>
                <a:tab pos="4013835" algn="l"/>
              </a:tabLst>
            </a:pPr>
            <a:r>
              <a:rPr spc="-40" dirty="0">
                <a:solidFill>
                  <a:srgbClr val="4F544B"/>
                </a:solidFill>
              </a:rPr>
              <a:t>The </a:t>
            </a:r>
            <a:r>
              <a:rPr spc="185" dirty="0">
                <a:solidFill>
                  <a:srgbClr val="4F544B"/>
                </a:solidFill>
              </a:rPr>
              <a:t> </a:t>
            </a:r>
            <a:r>
              <a:rPr spc="-35" dirty="0">
                <a:solidFill>
                  <a:srgbClr val="4F544B"/>
                </a:solidFill>
              </a:rPr>
              <a:t>aid	</a:t>
            </a:r>
            <a:r>
              <a:rPr sz="1450" spc="-25" dirty="0">
                <a:solidFill>
                  <a:srgbClr val="4F544B"/>
                </a:solidFill>
              </a:rPr>
              <a:t>t	</a:t>
            </a:r>
            <a:r>
              <a:rPr spc="-45" dirty="0">
                <a:solidFill>
                  <a:srgbClr val="4F544B"/>
                </a:solidFill>
              </a:rPr>
              <a:t>hereby	</a:t>
            </a:r>
            <a:r>
              <a:rPr spc="-70" dirty="0">
                <a:solidFill>
                  <a:srgbClr val="4F544B"/>
                </a:solidFill>
              </a:rPr>
              <a:t>\:era</a:t>
            </a:r>
            <a:r>
              <a:rPr spc="-70" dirty="0"/>
              <a:t>ll</a:t>
            </a:r>
            <a:r>
              <a:rPr spc="-70" dirty="0">
                <a:solidFill>
                  <a:srgbClr val="4F544B"/>
                </a:solidFill>
              </a:rPr>
              <a:t>y </a:t>
            </a:r>
            <a:r>
              <a:rPr spc="-65" dirty="0">
                <a:solidFill>
                  <a:srgbClr val="4F544B"/>
                </a:solidFill>
              </a:rPr>
              <a:t>c</a:t>
            </a:r>
            <a:r>
              <a:rPr spc="-65" dirty="0"/>
              <a:t>nt  </a:t>
            </a:r>
            <a:r>
              <a:rPr sz="1400" spc="10" dirty="0"/>
              <a:t>r </a:t>
            </a:r>
            <a:r>
              <a:rPr spc="-35" dirty="0"/>
              <a:t>int</a:t>
            </a:r>
            <a:r>
              <a:rPr spc="-35" dirty="0">
                <a:solidFill>
                  <a:srgbClr val="4F544B"/>
                </a:solidFill>
              </a:rPr>
              <a:t>o </a:t>
            </a:r>
            <a:r>
              <a:rPr spc="-90" dirty="0"/>
              <a:t>a </a:t>
            </a:r>
            <a:r>
              <a:rPr spc="-45" dirty="0"/>
              <a:t>firm </a:t>
            </a:r>
            <a:r>
              <a:rPr spc="-60" dirty="0"/>
              <a:t>league </a:t>
            </a:r>
            <a:r>
              <a:rPr spc="-85" dirty="0"/>
              <a:t>of </a:t>
            </a:r>
            <a:r>
              <a:rPr spc="-30" dirty="0"/>
              <a:t>friendship  </a:t>
            </a:r>
            <a:r>
              <a:rPr spc="-70" dirty="0"/>
              <a:t>with  </a:t>
            </a:r>
            <a:r>
              <a:rPr spc="-65" dirty="0"/>
              <a:t>each </a:t>
            </a:r>
            <a:r>
              <a:rPr spc="-15" dirty="0"/>
              <a:t>oth</a:t>
            </a:r>
            <a:r>
              <a:rPr spc="-150" dirty="0"/>
              <a:t> </a:t>
            </a:r>
            <a:r>
              <a:rPr spc="5" dirty="0"/>
              <a:t>r,</a:t>
            </a:r>
            <a:r>
              <a:rPr spc="-145" dirty="0"/>
              <a:t> </a:t>
            </a:r>
            <a:r>
              <a:rPr spc="-25" dirty="0"/>
              <a:t>for </a:t>
            </a:r>
            <a:r>
              <a:rPr spc="-20" dirty="0"/>
              <a:t> </a:t>
            </a:r>
            <a:r>
              <a:rPr spc="-10" dirty="0">
                <a:solidFill>
                  <a:srgbClr val="4F544B"/>
                </a:solidFill>
              </a:rPr>
              <a:t>their</a:t>
            </a:r>
            <a:r>
              <a:rPr spc="-15" dirty="0">
                <a:solidFill>
                  <a:srgbClr val="4F544B"/>
                </a:solidFill>
              </a:rPr>
              <a:t> </a:t>
            </a:r>
            <a:r>
              <a:rPr spc="-60" dirty="0">
                <a:solidFill>
                  <a:srgbClr val="4F544B"/>
                </a:solidFill>
              </a:rPr>
              <a:t>common</a:t>
            </a:r>
            <a:r>
              <a:rPr spc="50" dirty="0">
                <a:solidFill>
                  <a:srgbClr val="4F544B"/>
                </a:solidFill>
              </a:rPr>
              <a:t> </a:t>
            </a:r>
            <a:r>
              <a:rPr spc="-20" dirty="0">
                <a:solidFill>
                  <a:srgbClr val="4F544B"/>
                </a:solidFill>
              </a:rPr>
              <a:t>d	</a:t>
            </a:r>
            <a:r>
              <a:rPr spc="-70" dirty="0">
                <a:solidFill>
                  <a:srgbClr val="4F544B"/>
                </a:solidFill>
              </a:rPr>
              <a:t>n</a:t>
            </a:r>
            <a:r>
              <a:rPr spc="160" dirty="0">
                <a:solidFill>
                  <a:srgbClr val="4F544B"/>
                </a:solidFill>
              </a:rPr>
              <a:t> </a:t>
            </a:r>
            <a:r>
              <a:rPr spc="-15" dirty="0">
                <a:solidFill>
                  <a:srgbClr val="4F544B"/>
                </a:solidFill>
              </a:rPr>
              <a:t>e</a:t>
            </a:r>
            <a:r>
              <a:rPr spc="225" dirty="0">
                <a:solidFill>
                  <a:srgbClr val="4F544B"/>
                </a:solidFill>
              </a:rPr>
              <a:t> </a:t>
            </a:r>
            <a:r>
              <a:rPr spc="0" dirty="0">
                <a:solidFill>
                  <a:srgbClr val="4F544B"/>
                </a:solidFill>
              </a:rPr>
              <a:t>the	</a:t>
            </a:r>
            <a:r>
              <a:rPr spc="-35" dirty="0">
                <a:solidFill>
                  <a:srgbClr val="4F544B"/>
                </a:solidFill>
              </a:rPr>
              <a:t>curit)  </a:t>
            </a:r>
            <a:r>
              <a:rPr spc="-80" dirty="0">
                <a:solidFill>
                  <a:srgbClr val="4F544B"/>
                </a:solidFill>
              </a:rPr>
              <a:t>o</a:t>
            </a:r>
            <a:r>
              <a:rPr spc="-80" dirty="0"/>
              <a:t>f</a:t>
            </a:r>
            <a:r>
              <a:rPr spc="-220" dirty="0"/>
              <a:t> </a:t>
            </a:r>
            <a:r>
              <a:rPr spc="-35" dirty="0"/>
              <a:t>their</a:t>
            </a:r>
            <a:r>
              <a:rPr spc="-30" dirty="0"/>
              <a:t> </a:t>
            </a:r>
            <a:r>
              <a:rPr spc="-45" dirty="0"/>
              <a:t>liberti	</a:t>
            </a:r>
            <a:r>
              <a:rPr spc="25" dirty="0"/>
              <a:t>, </a:t>
            </a:r>
            <a:r>
              <a:rPr spc="-30" dirty="0"/>
              <a:t>and </a:t>
            </a:r>
            <a:r>
              <a:rPr spc="-35" dirty="0"/>
              <a:t>their </a:t>
            </a:r>
            <a:r>
              <a:rPr spc="-30" dirty="0"/>
              <a:t>mutual </a:t>
            </a:r>
            <a:r>
              <a:rPr spc="-35" dirty="0"/>
              <a:t>and</a:t>
            </a:r>
            <a:r>
              <a:rPr spc="35" dirty="0"/>
              <a:t> </a:t>
            </a:r>
            <a:r>
              <a:rPr spc="-35" dirty="0"/>
              <a:t>general</a:t>
            </a:r>
            <a:r>
              <a:rPr spc="35" dirty="0"/>
              <a:t> </a:t>
            </a:r>
            <a:r>
              <a:rPr spc="-60" dirty="0"/>
              <a:t>welfare, </a:t>
            </a:r>
            <a:r>
              <a:rPr spc="-40" dirty="0"/>
              <a:t> </a:t>
            </a:r>
            <a:r>
              <a:rPr spc="-30" dirty="0">
                <a:solidFill>
                  <a:srgbClr val="4F544B"/>
                </a:solidFill>
              </a:rPr>
              <a:t>binding </a:t>
            </a:r>
            <a:r>
              <a:rPr sz="1400" spc="50" dirty="0">
                <a:solidFill>
                  <a:srgbClr val="4F544B"/>
                </a:solidFill>
                <a:latin typeface="Arial"/>
                <a:cs typeface="Arial"/>
              </a:rPr>
              <a:t>th</a:t>
            </a:r>
            <a:r>
              <a:rPr sz="1400" spc="200" dirty="0">
                <a:solidFill>
                  <a:srgbClr val="4F544B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4F544B"/>
                </a:solidFill>
              </a:rPr>
              <a:t>m</a:t>
            </a:r>
            <a:r>
              <a:rPr spc="190" dirty="0">
                <a:solidFill>
                  <a:srgbClr val="4F544B"/>
                </a:solidFill>
              </a:rPr>
              <a:t> </a:t>
            </a:r>
            <a:r>
              <a:rPr spc="-90" dirty="0">
                <a:solidFill>
                  <a:srgbClr val="4F544B"/>
                </a:solidFill>
              </a:rPr>
              <a:t>elv		</a:t>
            </a:r>
            <a:r>
              <a:rPr spc="-15" dirty="0">
                <a:solidFill>
                  <a:srgbClr val="4F544B"/>
                </a:solidFill>
              </a:rPr>
              <a:t>to</a:t>
            </a:r>
            <a:r>
              <a:rPr spc="-125" dirty="0">
                <a:solidFill>
                  <a:srgbClr val="4F544B"/>
                </a:solidFill>
              </a:rPr>
              <a:t> </a:t>
            </a:r>
            <a:r>
              <a:rPr spc="-10" dirty="0">
                <a:solidFill>
                  <a:srgbClr val="4F544B"/>
                </a:solidFill>
              </a:rPr>
              <a:t>a		</a:t>
            </a:r>
            <a:r>
              <a:rPr sz="1600" spc="-55" dirty="0">
                <a:solidFill>
                  <a:srgbClr val="4F544B"/>
                </a:solidFill>
              </a:rPr>
              <a:t>i  </a:t>
            </a:r>
            <a:r>
              <a:rPr sz="1450" spc="-50" dirty="0">
                <a:solidFill>
                  <a:srgbClr val="4F544B"/>
                </a:solidFill>
              </a:rPr>
              <a:t>t   </a:t>
            </a:r>
            <a:r>
              <a:rPr spc="-55" dirty="0">
                <a:solidFill>
                  <a:srgbClr val="4F544B"/>
                </a:solidFill>
              </a:rPr>
              <a:t>ach </a:t>
            </a:r>
            <a:r>
              <a:rPr spc="-20" dirty="0">
                <a:solidFill>
                  <a:srgbClr val="4F544B"/>
                </a:solidFill>
              </a:rPr>
              <a:t>o</a:t>
            </a:r>
            <a:r>
              <a:rPr spc="-20" dirty="0"/>
              <a:t>th</a:t>
            </a:r>
            <a:r>
              <a:rPr spc="-20" dirty="0">
                <a:solidFill>
                  <a:srgbClr val="4F544B"/>
                </a:solidFill>
              </a:rPr>
              <a:t>e</a:t>
            </a:r>
            <a:r>
              <a:rPr spc="-20" dirty="0"/>
              <a:t>r, </a:t>
            </a:r>
            <a:r>
              <a:rPr spc="-15" dirty="0">
                <a:solidFill>
                  <a:srgbClr val="4F544B"/>
                </a:solidFill>
              </a:rPr>
              <a:t>a</a:t>
            </a:r>
            <a:r>
              <a:rPr spc="-15" dirty="0"/>
              <a:t>g</a:t>
            </a:r>
            <a:r>
              <a:rPr spc="-15" dirty="0">
                <a:solidFill>
                  <a:srgbClr val="4F544B"/>
                </a:solidFill>
              </a:rPr>
              <a:t>a</a:t>
            </a:r>
            <a:r>
              <a:rPr spc="-15" dirty="0"/>
              <a:t>install </a:t>
            </a:r>
            <a:r>
              <a:rPr spc="-70" dirty="0"/>
              <a:t>force </a:t>
            </a:r>
            <a:r>
              <a:rPr spc="-110" dirty="0"/>
              <a:t>off  </a:t>
            </a:r>
            <a:r>
              <a:rPr spc="-15" dirty="0"/>
              <a:t>r  </a:t>
            </a:r>
            <a:r>
              <a:rPr spc="-120" dirty="0"/>
              <a:t>d </a:t>
            </a:r>
            <a:r>
              <a:rPr spc="-50" dirty="0"/>
              <a:t>to, </a:t>
            </a:r>
            <a:r>
              <a:rPr spc="0" dirty="0"/>
              <a:t>or </a:t>
            </a:r>
            <a:r>
              <a:rPr spc="-30" dirty="0"/>
              <a:t>attacks</a:t>
            </a:r>
            <a:r>
              <a:rPr spc="-15" dirty="0"/>
              <a:t> </a:t>
            </a:r>
            <a:r>
              <a:rPr spc="-30" dirty="0"/>
              <a:t>made</a:t>
            </a:r>
            <a:r>
              <a:rPr spc="-5" dirty="0"/>
              <a:t> </a:t>
            </a:r>
            <a:r>
              <a:rPr spc="-50" dirty="0"/>
              <a:t>upon </a:t>
            </a:r>
            <a:r>
              <a:rPr spc="-25" dirty="0"/>
              <a:t> </a:t>
            </a:r>
            <a:r>
              <a:rPr spc="-20" dirty="0">
                <a:solidFill>
                  <a:srgbClr val="4F544B"/>
                </a:solidFill>
              </a:rPr>
              <a:t>them, or an </a:t>
            </a:r>
            <a:r>
              <a:rPr spc="-254" dirty="0">
                <a:solidFill>
                  <a:srgbClr val="4F544B"/>
                </a:solidFill>
              </a:rPr>
              <a:t>·  </a:t>
            </a:r>
            <a:r>
              <a:rPr spc="-90" dirty="0">
                <a:solidFill>
                  <a:srgbClr val="4F544B"/>
                </a:solidFill>
              </a:rPr>
              <a:t>o   </a:t>
            </a:r>
            <a:r>
              <a:rPr spc="-45" dirty="0">
                <a:solidFill>
                  <a:srgbClr val="4F544B"/>
                </a:solidFill>
              </a:rPr>
              <a:t>them  </a:t>
            </a:r>
            <a:r>
              <a:rPr spc="-35" dirty="0">
                <a:solidFill>
                  <a:srgbClr val="4F544B"/>
                </a:solidFill>
              </a:rPr>
              <a:t>on a  </a:t>
            </a:r>
            <a:r>
              <a:rPr spc="-45" dirty="0">
                <a:solidFill>
                  <a:srgbClr val="4F544B"/>
                </a:solidFill>
              </a:rPr>
              <a:t>co</a:t>
            </a:r>
            <a:r>
              <a:rPr spc="-45" dirty="0"/>
              <a:t>un</a:t>
            </a:r>
            <a:r>
              <a:rPr spc="-45" dirty="0">
                <a:solidFill>
                  <a:srgbClr val="4F544B"/>
                </a:solidFill>
              </a:rPr>
              <a:t>t </a:t>
            </a:r>
            <a:r>
              <a:rPr spc="-55" dirty="0">
                <a:solidFill>
                  <a:srgbClr val="4F544B"/>
                </a:solidFill>
              </a:rPr>
              <a:t>o  </a:t>
            </a:r>
            <a:r>
              <a:rPr spc="-35" dirty="0">
                <a:solidFill>
                  <a:srgbClr val="4F544B"/>
                </a:solidFill>
              </a:rPr>
              <a:t>r  </a:t>
            </a:r>
            <a:r>
              <a:rPr sz="1600" spc="-65" dirty="0"/>
              <a:t>li</a:t>
            </a:r>
            <a:r>
              <a:rPr sz="1600" spc="-200" dirty="0"/>
              <a:t> </a:t>
            </a:r>
            <a:r>
              <a:rPr sz="1600" spc="-55" dirty="0">
                <a:solidFill>
                  <a:srgbClr val="4F544B"/>
                </a:solidFill>
              </a:rPr>
              <a:t>·</a:t>
            </a:r>
            <a:r>
              <a:rPr spc="-55" dirty="0">
                <a:solidFill>
                  <a:srgbClr val="4F544B"/>
                </a:solidFill>
              </a:rPr>
              <a:t>o</a:t>
            </a:r>
            <a:r>
              <a:rPr spc="-55" dirty="0"/>
              <a:t>n </a:t>
            </a:r>
            <a:r>
              <a:rPr spc="200" dirty="0"/>
              <a:t> </a:t>
            </a:r>
            <a:r>
              <a:rPr spc="-105" dirty="0">
                <a:solidFill>
                  <a:srgbClr val="4F544B"/>
                </a:solidFill>
              </a:rPr>
              <a:t>,</a:t>
            </a:r>
            <a:r>
              <a:rPr spc="-105" dirty="0"/>
              <a:t>o	</a:t>
            </a:r>
            <a:r>
              <a:rPr spc="-55" dirty="0"/>
              <a:t>reignty  </a:t>
            </a:r>
            <a:r>
              <a:rPr spc="-20" dirty="0"/>
              <a:t>trade, or </a:t>
            </a:r>
            <a:r>
              <a:rPr spc="-50" dirty="0"/>
              <a:t>any</a:t>
            </a:r>
            <a:r>
              <a:rPr spc="-130" dirty="0"/>
              <a:t> </a:t>
            </a:r>
            <a:r>
              <a:rPr spc="-10" dirty="0"/>
              <a:t>other</a:t>
            </a:r>
            <a:r>
              <a:rPr spc="-35" dirty="0"/>
              <a:t> </a:t>
            </a:r>
            <a:r>
              <a:rPr spc="-15" dirty="0"/>
              <a:t>pretense </a:t>
            </a:r>
            <a:r>
              <a:rPr spc="-10" dirty="0"/>
              <a:t> </a:t>
            </a:r>
            <a:r>
              <a:rPr spc="-50" dirty="0">
                <a:solidFill>
                  <a:srgbClr val="4F544B"/>
                </a:solidFill>
              </a:rPr>
              <a:t>vhatever</a:t>
            </a:r>
            <a:r>
              <a:rPr spc="-50" dirty="0">
                <a:solidFill>
                  <a:srgbClr val="6E7067"/>
                </a:solidFill>
              </a:rPr>
              <a:t>.</a:t>
            </a:r>
            <a:r>
              <a:rPr spc="-50" dirty="0">
                <a:solidFill>
                  <a:srgbClr val="4F544B"/>
                </a:solidFill>
              </a:rPr>
              <a:t>..</a:t>
            </a:r>
            <a:endParaRPr sz="16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  <a:spcBef>
                <a:spcPts val="5"/>
              </a:spcBef>
            </a:pPr>
            <a:endParaRPr sz="1450"/>
          </a:p>
          <a:p>
            <a:pPr marL="279400" marR="153670" indent="-62865">
              <a:lnSpc>
                <a:spcPts val="1630"/>
              </a:lnSpc>
              <a:tabLst>
                <a:tab pos="1586865" algn="l"/>
                <a:tab pos="2623820" algn="l"/>
                <a:tab pos="3867150" algn="l"/>
              </a:tabLst>
            </a:pPr>
            <a:r>
              <a:rPr spc="-120" dirty="0">
                <a:solidFill>
                  <a:srgbClr val="4F544B"/>
                </a:solidFill>
              </a:rPr>
              <a:t>Fo </a:t>
            </a:r>
            <a:r>
              <a:rPr spc="140" dirty="0">
                <a:solidFill>
                  <a:srgbClr val="4F544B"/>
                </a:solidFill>
              </a:rPr>
              <a:t> </a:t>
            </a:r>
            <a:r>
              <a:rPr spc="-25" dirty="0">
                <a:solidFill>
                  <a:srgbClr val="4F544B"/>
                </a:solidFill>
              </a:rPr>
              <a:t>the </a:t>
            </a:r>
            <a:r>
              <a:rPr spc="-95" dirty="0">
                <a:solidFill>
                  <a:srgbClr val="4F544B"/>
                </a:solidFill>
              </a:rPr>
              <a:t>mo  </a:t>
            </a:r>
            <a:r>
              <a:rPr sz="1450" spc="-40" dirty="0">
                <a:solidFill>
                  <a:srgbClr val="4F544B"/>
                </a:solidFill>
              </a:rPr>
              <a:t>t </a:t>
            </a:r>
            <a:r>
              <a:rPr spc="-75" dirty="0">
                <a:solidFill>
                  <a:srgbClr val="4F544B"/>
                </a:solidFill>
              </a:rPr>
              <a:t>conv   </a:t>
            </a:r>
            <a:r>
              <a:rPr spc="-65" dirty="0">
                <a:solidFill>
                  <a:srgbClr val="4F544B"/>
                </a:solidFill>
              </a:rPr>
              <a:t>ni</a:t>
            </a:r>
            <a:r>
              <a:rPr spc="185" dirty="0">
                <a:solidFill>
                  <a:srgbClr val="4F544B"/>
                </a:solidFill>
              </a:rPr>
              <a:t> </a:t>
            </a:r>
            <a:r>
              <a:rPr spc="-35" dirty="0">
                <a:solidFill>
                  <a:srgbClr val="4F544B"/>
                </a:solidFill>
              </a:rPr>
              <a:t>nt</a:t>
            </a:r>
            <a:r>
              <a:rPr dirty="0">
                <a:solidFill>
                  <a:srgbClr val="4F544B"/>
                </a:solidFill>
              </a:rPr>
              <a:t> </a:t>
            </a:r>
            <a:r>
              <a:rPr spc="-65" dirty="0">
                <a:solidFill>
                  <a:srgbClr val="4F544B"/>
                </a:solidFill>
              </a:rPr>
              <a:t>mana	</a:t>
            </a:r>
            <a:r>
              <a:rPr spc="-35" dirty="0"/>
              <a:t>m</a:t>
            </a:r>
            <a:r>
              <a:rPr spc="-35" dirty="0">
                <a:solidFill>
                  <a:srgbClr val="4F544B"/>
                </a:solidFill>
              </a:rPr>
              <a:t>e</a:t>
            </a:r>
            <a:r>
              <a:rPr spc="-35" dirty="0"/>
              <a:t>nt </a:t>
            </a:r>
            <a:r>
              <a:rPr spc="-100" dirty="0"/>
              <a:t>of  </a:t>
            </a:r>
            <a:r>
              <a:rPr spc="-45" dirty="0"/>
              <a:t>the </a:t>
            </a:r>
            <a:r>
              <a:rPr spc="-40" dirty="0"/>
              <a:t>general </a:t>
            </a:r>
            <a:r>
              <a:rPr spc="-20" dirty="0"/>
              <a:t>interests </a:t>
            </a:r>
            <a:r>
              <a:rPr spc="-85" dirty="0"/>
              <a:t>of </a:t>
            </a:r>
            <a:r>
              <a:rPr spc="-20" dirty="0"/>
              <a:t>the </a:t>
            </a:r>
            <a:r>
              <a:rPr spc="-55" dirty="0"/>
              <a:t>United</a:t>
            </a:r>
            <a:r>
              <a:rPr spc="-254" dirty="0"/>
              <a:t> </a:t>
            </a:r>
            <a:r>
              <a:rPr spc="-20" dirty="0"/>
              <a:t>States </a:t>
            </a:r>
            <a:r>
              <a:rPr spc="-10" dirty="0"/>
              <a:t> </a:t>
            </a:r>
            <a:r>
              <a:rPr spc="-35" dirty="0"/>
              <a:t>delegates </a:t>
            </a:r>
            <a:r>
              <a:rPr spc="-20" dirty="0"/>
              <a:t> </a:t>
            </a:r>
            <a:r>
              <a:rPr spc="-45" dirty="0">
                <a:solidFill>
                  <a:srgbClr val="4F544B"/>
                </a:solidFill>
              </a:rPr>
              <a:t>hall</a:t>
            </a:r>
            <a:r>
              <a:rPr spc="-90" dirty="0">
                <a:solidFill>
                  <a:srgbClr val="4F544B"/>
                </a:solidFill>
              </a:rPr>
              <a:t> </a:t>
            </a:r>
            <a:r>
              <a:rPr spc="10" dirty="0">
                <a:solidFill>
                  <a:srgbClr val="4F544B"/>
                </a:solidFill>
              </a:rPr>
              <a:t>b </a:t>
            </a:r>
            <a:r>
              <a:rPr spc="150" dirty="0">
                <a:solidFill>
                  <a:srgbClr val="4F544B"/>
                </a:solidFill>
              </a:rPr>
              <a:t> </a:t>
            </a:r>
            <a:r>
              <a:rPr sz="1600" spc="-70" dirty="0">
                <a:solidFill>
                  <a:srgbClr val="4F544B"/>
                </a:solidFill>
              </a:rPr>
              <a:t>annually	</a:t>
            </a:r>
            <a:r>
              <a:rPr spc="-40" dirty="0">
                <a:solidFill>
                  <a:srgbClr val="4F544B"/>
                </a:solidFill>
              </a:rPr>
              <a:t>ppoi</a:t>
            </a:r>
            <a:r>
              <a:rPr spc="-40" dirty="0"/>
              <a:t>n</a:t>
            </a:r>
            <a:r>
              <a:rPr spc="-40" dirty="0">
                <a:solidFill>
                  <a:srgbClr val="4F544B"/>
                </a:solidFill>
              </a:rPr>
              <a:t>te</a:t>
            </a:r>
            <a:r>
              <a:rPr spc="-40" dirty="0"/>
              <a:t>d</a:t>
            </a:r>
            <a:r>
              <a:rPr spc="-40" dirty="0">
                <a:solidFill>
                  <a:srgbClr val="4F544B"/>
                </a:solidFill>
              </a:rPr>
              <a:t>..</a:t>
            </a:r>
            <a:r>
              <a:rPr spc="-40" dirty="0"/>
              <a:t>. </a:t>
            </a:r>
            <a:r>
              <a:rPr spc="-25" dirty="0"/>
              <a:t>t</a:t>
            </a:r>
            <a:r>
              <a:rPr spc="-25" dirty="0">
                <a:solidFill>
                  <a:srgbClr val="4F544B"/>
                </a:solidFill>
              </a:rPr>
              <a:t>o </a:t>
            </a:r>
            <a:r>
              <a:rPr spc="-40" dirty="0"/>
              <a:t>m</a:t>
            </a:r>
            <a:r>
              <a:rPr spc="-40" dirty="0">
                <a:solidFill>
                  <a:srgbClr val="4F544B"/>
                </a:solidFill>
              </a:rPr>
              <a:t>ee</a:t>
            </a:r>
            <a:r>
              <a:rPr spc="-40" dirty="0"/>
              <a:t>t</a:t>
            </a:r>
            <a:r>
              <a:rPr spc="-190" dirty="0"/>
              <a:t> </a:t>
            </a:r>
            <a:r>
              <a:rPr spc="-45" dirty="0"/>
              <a:t>in</a:t>
            </a:r>
            <a:r>
              <a:rPr spc="-65" dirty="0"/>
              <a:t> </a:t>
            </a:r>
            <a:r>
              <a:rPr spc="-90" dirty="0"/>
              <a:t>Congr	</a:t>
            </a:r>
            <a:r>
              <a:rPr spc="-65" dirty="0"/>
              <a:t>...every </a:t>
            </a:r>
            <a:r>
              <a:rPr spc="-30" dirty="0"/>
              <a:t>year...  </a:t>
            </a:r>
            <a:r>
              <a:rPr spc="-55" dirty="0"/>
              <a:t>The United </a:t>
            </a:r>
            <a:r>
              <a:rPr spc="-15" dirty="0"/>
              <a:t>States</a:t>
            </a:r>
            <a:r>
              <a:rPr spc="-90" dirty="0"/>
              <a:t> </a:t>
            </a:r>
            <a:r>
              <a:rPr spc="-25" dirty="0"/>
              <a:t>in</a:t>
            </a:r>
            <a:endParaRPr sz="1600"/>
          </a:p>
          <a:p>
            <a:pPr marL="229870" indent="-17780">
              <a:lnSpc>
                <a:spcPts val="1480"/>
              </a:lnSpc>
              <a:tabLst>
                <a:tab pos="929640" algn="l"/>
                <a:tab pos="1158240" algn="l"/>
                <a:tab pos="1864995" algn="l"/>
              </a:tabLst>
            </a:pPr>
            <a:r>
              <a:rPr spc="-120" dirty="0">
                <a:solidFill>
                  <a:srgbClr val="4F544B"/>
                </a:solidFill>
              </a:rPr>
              <a:t>Con	</a:t>
            </a:r>
            <a:r>
              <a:rPr spc="-114" dirty="0">
                <a:solidFill>
                  <a:srgbClr val="4F544B"/>
                </a:solidFill>
              </a:rPr>
              <a:t>a	</a:t>
            </a:r>
            <a:r>
              <a:rPr spc="-70" dirty="0">
                <a:solidFill>
                  <a:srgbClr val="4F544B"/>
                </a:solidFill>
              </a:rPr>
              <a:t>em </a:t>
            </a:r>
            <a:r>
              <a:rPr spc="60" dirty="0">
                <a:solidFill>
                  <a:srgbClr val="4F544B"/>
                </a:solidFill>
              </a:rPr>
              <a:t> </a:t>
            </a:r>
            <a:r>
              <a:rPr spc="-55" dirty="0"/>
              <a:t>l</a:t>
            </a:r>
            <a:r>
              <a:rPr spc="-55" dirty="0">
                <a:solidFill>
                  <a:srgbClr val="4F544B"/>
                </a:solidFill>
              </a:rPr>
              <a:t>ed	</a:t>
            </a:r>
            <a:r>
              <a:rPr spc="-70" dirty="0"/>
              <a:t>h</a:t>
            </a:r>
            <a:r>
              <a:rPr spc="-70" dirty="0">
                <a:solidFill>
                  <a:srgbClr val="4F544B"/>
                </a:solidFill>
              </a:rPr>
              <a:t>all  </a:t>
            </a:r>
            <a:r>
              <a:rPr spc="-95" dirty="0"/>
              <a:t>h</a:t>
            </a:r>
            <a:r>
              <a:rPr spc="-95" dirty="0">
                <a:solidFill>
                  <a:srgbClr val="4F544B"/>
                </a:solidFill>
              </a:rPr>
              <a:t>ave </a:t>
            </a:r>
            <a:r>
              <a:rPr spc="-30" dirty="0"/>
              <a:t>the   </a:t>
            </a:r>
            <a:r>
              <a:rPr spc="-80" dirty="0"/>
              <a:t>ol   </a:t>
            </a:r>
            <a:r>
              <a:rPr spc="-50" dirty="0"/>
              <a:t>and </a:t>
            </a:r>
            <a:r>
              <a:rPr spc="-85" dirty="0"/>
              <a:t>exclusive  </a:t>
            </a:r>
            <a:r>
              <a:rPr spc="-45" dirty="0"/>
              <a:t>right </a:t>
            </a:r>
            <a:r>
              <a:rPr spc="-50" dirty="0"/>
              <a:t>and </a:t>
            </a:r>
            <a:r>
              <a:rPr spc="-55" dirty="0"/>
              <a:t>power </a:t>
            </a:r>
            <a:r>
              <a:rPr spc="-85" dirty="0"/>
              <a:t>of </a:t>
            </a:r>
            <a:r>
              <a:rPr spc="-25" dirty="0"/>
              <a:t>determining</a:t>
            </a:r>
            <a:r>
              <a:rPr spc="-175" dirty="0"/>
              <a:t> </a:t>
            </a:r>
            <a:r>
              <a:rPr spc="-35" dirty="0"/>
              <a:t>on</a:t>
            </a:r>
          </a:p>
          <a:p>
            <a:pPr marL="212725" marR="113664" indent="16510">
              <a:lnSpc>
                <a:spcPts val="1610"/>
              </a:lnSpc>
              <a:spcBef>
                <a:spcPts val="145"/>
              </a:spcBef>
              <a:tabLst>
                <a:tab pos="928369" algn="l"/>
                <a:tab pos="1320165" algn="l"/>
                <a:tab pos="1935480" algn="l"/>
                <a:tab pos="2830195" algn="l"/>
                <a:tab pos="2887980" algn="l"/>
                <a:tab pos="3730625" algn="l"/>
                <a:tab pos="4050029" algn="l"/>
                <a:tab pos="4632325" algn="l"/>
              </a:tabLst>
            </a:pPr>
            <a:r>
              <a:rPr sz="1450" spc="-40" dirty="0">
                <a:solidFill>
                  <a:srgbClr val="4F544B"/>
                </a:solidFill>
              </a:rPr>
              <a:t>peace </a:t>
            </a:r>
            <a:r>
              <a:rPr spc="-45" dirty="0">
                <a:solidFill>
                  <a:srgbClr val="4F544B"/>
                </a:solidFill>
              </a:rPr>
              <a:t>and</a:t>
            </a:r>
            <a:r>
              <a:rPr spc="50" dirty="0">
                <a:solidFill>
                  <a:srgbClr val="4F544B"/>
                </a:solidFill>
              </a:rPr>
              <a:t> </a:t>
            </a:r>
            <a:r>
              <a:rPr spc="-45" dirty="0">
                <a:solidFill>
                  <a:srgbClr val="4F544B"/>
                </a:solidFill>
              </a:rPr>
              <a:t>war....</a:t>
            </a:r>
            <a:r>
              <a:rPr spc="-105" dirty="0">
                <a:solidFill>
                  <a:srgbClr val="4F544B"/>
                </a:solidFill>
              </a:rPr>
              <a:t> </a:t>
            </a:r>
            <a:r>
              <a:rPr spc="-60" dirty="0">
                <a:solidFill>
                  <a:srgbClr val="4F544B"/>
                </a:solidFill>
              </a:rPr>
              <a:t>The	</a:t>
            </a:r>
            <a:r>
              <a:rPr sz="1400" spc="25" dirty="0">
                <a:solidFill>
                  <a:srgbClr val="4F544B"/>
                </a:solidFill>
              </a:rPr>
              <a:t>ni</a:t>
            </a:r>
            <a:r>
              <a:rPr sz="1400" spc="110" dirty="0">
                <a:solidFill>
                  <a:srgbClr val="4F544B"/>
                </a:solidFill>
              </a:rPr>
              <a:t> </a:t>
            </a:r>
            <a:r>
              <a:rPr spc="-55" dirty="0">
                <a:solidFill>
                  <a:srgbClr val="4F544B"/>
                </a:solidFill>
              </a:rPr>
              <a:t>e</a:t>
            </a:r>
            <a:r>
              <a:rPr spc="-55" dirty="0"/>
              <a:t>d</a:t>
            </a:r>
            <a:r>
              <a:rPr spc="-85" dirty="0"/>
              <a:t> </a:t>
            </a:r>
            <a:r>
              <a:rPr spc="-35" dirty="0"/>
              <a:t>St</a:t>
            </a:r>
            <a:r>
              <a:rPr spc="-35" dirty="0">
                <a:solidFill>
                  <a:srgbClr val="4F544B"/>
                </a:solidFill>
              </a:rPr>
              <a:t>a</a:t>
            </a:r>
            <a:r>
              <a:rPr spc="-35" dirty="0"/>
              <a:t>t	</a:t>
            </a:r>
            <a:r>
              <a:rPr sz="1450" spc="15" dirty="0"/>
              <a:t>in</a:t>
            </a:r>
            <a:r>
              <a:rPr sz="1450" spc="-15" dirty="0"/>
              <a:t> </a:t>
            </a:r>
            <a:r>
              <a:rPr spc="-90" dirty="0"/>
              <a:t>Congr	a	</a:t>
            </a:r>
            <a:r>
              <a:rPr spc="-70" dirty="0"/>
              <a:t>mbled	</a:t>
            </a:r>
            <a:r>
              <a:rPr spc="-65" dirty="0"/>
              <a:t>hall </a:t>
            </a:r>
            <a:r>
              <a:rPr spc="-45" dirty="0"/>
              <a:t>also </a:t>
            </a:r>
            <a:r>
              <a:rPr spc="-55" dirty="0"/>
              <a:t>be </a:t>
            </a:r>
            <a:r>
              <a:rPr spc="-5" dirty="0"/>
              <a:t>the </a:t>
            </a:r>
            <a:r>
              <a:rPr spc="-15" dirty="0"/>
              <a:t>last</a:t>
            </a:r>
            <a:r>
              <a:rPr spc="-25" dirty="0"/>
              <a:t> </a:t>
            </a:r>
            <a:r>
              <a:rPr spc="-20" dirty="0"/>
              <a:t>resort</a:t>
            </a:r>
            <a:r>
              <a:rPr spc="-40" dirty="0"/>
              <a:t> </a:t>
            </a:r>
            <a:r>
              <a:rPr spc="-50" dirty="0"/>
              <a:t>on </a:t>
            </a:r>
            <a:r>
              <a:rPr spc="-25" dirty="0"/>
              <a:t> </a:t>
            </a:r>
            <a:r>
              <a:rPr spc="-50" dirty="0">
                <a:solidFill>
                  <a:srgbClr val="4F544B"/>
                </a:solidFill>
              </a:rPr>
              <a:t>ppeal </a:t>
            </a:r>
            <a:r>
              <a:rPr spc="25" dirty="0">
                <a:solidFill>
                  <a:srgbClr val="4F544B"/>
                </a:solidFill>
                <a:latin typeface="Arial"/>
                <a:cs typeface="Arial"/>
              </a:rPr>
              <a:t>in </a:t>
            </a:r>
            <a:r>
              <a:rPr sz="1400" spc="5" dirty="0">
                <a:solidFill>
                  <a:srgbClr val="4F544B"/>
                </a:solidFill>
                <a:latin typeface="Arial"/>
                <a:cs typeface="Arial"/>
              </a:rPr>
              <a:t>all </a:t>
            </a:r>
            <a:r>
              <a:rPr spc="-35" dirty="0">
                <a:solidFill>
                  <a:srgbClr val="4F544B"/>
                </a:solidFill>
              </a:rPr>
              <a:t>dispute</a:t>
            </a:r>
            <a:r>
              <a:rPr spc="185" dirty="0">
                <a:solidFill>
                  <a:srgbClr val="4F544B"/>
                </a:solidFill>
              </a:rPr>
              <a:t> </a:t>
            </a:r>
            <a:r>
              <a:rPr spc="-40" dirty="0">
                <a:solidFill>
                  <a:srgbClr val="4F544B"/>
                </a:solidFill>
              </a:rPr>
              <a:t>a</a:t>
            </a:r>
            <a:r>
              <a:rPr spc="-40" dirty="0"/>
              <a:t>n</a:t>
            </a:r>
            <a:r>
              <a:rPr spc="-40" dirty="0">
                <a:solidFill>
                  <a:srgbClr val="4F544B"/>
                </a:solidFill>
              </a:rPr>
              <a:t>d</a:t>
            </a:r>
            <a:r>
              <a:rPr spc="-35" dirty="0">
                <a:solidFill>
                  <a:srgbClr val="4F544B"/>
                </a:solidFill>
              </a:rPr>
              <a:t> </a:t>
            </a:r>
            <a:r>
              <a:rPr spc="-60" dirty="0"/>
              <a:t>differenc		</a:t>
            </a:r>
            <a:r>
              <a:rPr spc="-90" dirty="0"/>
              <a:t>now </a:t>
            </a:r>
            <a:r>
              <a:rPr spc="-45" dirty="0"/>
              <a:t>subsisting </a:t>
            </a:r>
            <a:r>
              <a:rPr spc="-20" dirty="0"/>
              <a:t>or </a:t>
            </a:r>
            <a:r>
              <a:rPr spc="-10" dirty="0"/>
              <a:t>that </a:t>
            </a:r>
            <a:r>
              <a:rPr spc="-35" dirty="0"/>
              <a:t>hereafter </a:t>
            </a:r>
            <a:r>
              <a:rPr spc="-70" dirty="0"/>
              <a:t>may </a:t>
            </a:r>
            <a:r>
              <a:rPr spc="-10" dirty="0"/>
              <a:t>arise</a:t>
            </a:r>
            <a:r>
              <a:rPr spc="15" dirty="0"/>
              <a:t> </a:t>
            </a:r>
            <a:r>
              <a:rPr spc="-45" dirty="0"/>
              <a:t>between</a:t>
            </a:r>
            <a:r>
              <a:rPr spc="5" dirty="0"/>
              <a:t> </a:t>
            </a:r>
            <a:r>
              <a:rPr spc="-45" dirty="0"/>
              <a:t>two </a:t>
            </a:r>
            <a:r>
              <a:rPr spc="-25" dirty="0"/>
              <a:t> </a:t>
            </a:r>
            <a:r>
              <a:rPr spc="-20" dirty="0">
                <a:solidFill>
                  <a:srgbClr val="4F544B"/>
                </a:solidFill>
              </a:rPr>
              <a:t>or</a:t>
            </a:r>
            <a:r>
              <a:rPr spc="-65" dirty="0">
                <a:solidFill>
                  <a:srgbClr val="4F544B"/>
                </a:solidFill>
              </a:rPr>
              <a:t> </a:t>
            </a:r>
            <a:r>
              <a:rPr spc="-45" dirty="0">
                <a:solidFill>
                  <a:srgbClr val="4F544B"/>
                </a:solidFill>
              </a:rPr>
              <a:t>mor	</a:t>
            </a:r>
            <a:r>
              <a:rPr spc="15" dirty="0">
                <a:solidFill>
                  <a:srgbClr val="4F544B"/>
                </a:solidFill>
              </a:rPr>
              <a:t>tat	</a:t>
            </a:r>
            <a:r>
              <a:rPr spc="-45" dirty="0">
                <a:solidFill>
                  <a:srgbClr val="4F544B"/>
                </a:solidFill>
              </a:rPr>
              <a:t>conce</a:t>
            </a:r>
            <a:r>
              <a:rPr spc="-45" dirty="0"/>
              <a:t>rnin</a:t>
            </a:r>
            <a:r>
              <a:rPr spc="-45" dirty="0">
                <a:solidFill>
                  <a:srgbClr val="4F544B"/>
                </a:solidFill>
              </a:rPr>
              <a:t>g </a:t>
            </a:r>
            <a:r>
              <a:rPr spc="-60" dirty="0"/>
              <a:t>boundary, </a:t>
            </a:r>
            <a:r>
              <a:rPr sz="1400" spc="5" dirty="0"/>
              <a:t>juri  </a:t>
            </a:r>
            <a:r>
              <a:rPr spc="-50" dirty="0"/>
              <a:t>diction </a:t>
            </a:r>
            <a:r>
              <a:rPr spc="-20" dirty="0"/>
              <a:t>or </a:t>
            </a:r>
            <a:r>
              <a:rPr spc="-50" dirty="0"/>
              <a:t>any </a:t>
            </a:r>
            <a:r>
              <a:rPr spc="-20" dirty="0"/>
              <a:t>other </a:t>
            </a:r>
            <a:r>
              <a:rPr spc="-45" dirty="0"/>
              <a:t>causes</a:t>
            </a:r>
            <a:r>
              <a:rPr spc="-100" dirty="0"/>
              <a:t> </a:t>
            </a:r>
            <a:r>
              <a:rPr spc="-40" dirty="0"/>
              <a:t>whatever.</a:t>
            </a:r>
            <a:endParaRPr sz="1400">
              <a:latin typeface="Arial"/>
              <a:cs typeface="Arial"/>
            </a:endParaRPr>
          </a:p>
          <a:p>
            <a:pPr marL="146685">
              <a:lnSpc>
                <a:spcPct val="100000"/>
              </a:lnSpc>
            </a:pPr>
            <a:endParaRPr sz="1700"/>
          </a:p>
          <a:p>
            <a:pPr marL="146685">
              <a:lnSpc>
                <a:spcPct val="100000"/>
              </a:lnSpc>
              <a:spcBef>
                <a:spcPts val="5"/>
              </a:spcBef>
            </a:pPr>
            <a:endParaRPr sz="2050"/>
          </a:p>
          <a:p>
            <a:pPr marL="4736465">
              <a:lnSpc>
                <a:spcPct val="100000"/>
              </a:lnSpc>
            </a:pPr>
            <a:r>
              <a:rPr sz="1850" spc="-170" dirty="0"/>
              <a:t>--Articles </a:t>
            </a:r>
            <a:r>
              <a:rPr sz="1750" spc="-120" dirty="0">
                <a:latin typeface="Arial"/>
                <a:cs typeface="Arial"/>
              </a:rPr>
              <a:t>of</a:t>
            </a:r>
            <a:r>
              <a:rPr sz="1750" spc="-125" dirty="0">
                <a:latin typeface="Arial"/>
                <a:cs typeface="Arial"/>
              </a:rPr>
              <a:t> </a:t>
            </a:r>
            <a:r>
              <a:rPr sz="1850" spc="-120" dirty="0"/>
              <a:t>Confederation.</a:t>
            </a:r>
            <a:r>
              <a:rPr sz="2100" spc="-120" dirty="0"/>
              <a:t>1m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4532" y="4039870"/>
            <a:ext cx="2088514" cy="44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>
              <a:lnSpc>
                <a:spcPts val="1565"/>
              </a:lnSpc>
              <a:spcBef>
                <a:spcPts val="100"/>
              </a:spcBef>
            </a:pPr>
            <a:r>
              <a:rPr sz="1450" spc="100" dirty="0">
                <a:solidFill>
                  <a:srgbClr val="363831"/>
                </a:solidFill>
                <a:latin typeface="Times New Roman"/>
                <a:cs typeface="Times New Roman"/>
              </a:rPr>
              <a:t>'k</a:t>
            </a:r>
            <a:r>
              <a:rPr sz="1450" spc="500" dirty="0">
                <a:solidFill>
                  <a:srgbClr val="363831"/>
                </a:solidFill>
                <a:latin typeface="Times New Roman"/>
                <a:cs typeface="Times New Roman"/>
              </a:rPr>
              <a:t> </a:t>
            </a:r>
            <a:r>
              <a:rPr sz="1450" spc="100" dirty="0">
                <a:solidFill>
                  <a:srgbClr val="363831"/>
                </a:solidFill>
                <a:latin typeface="Times New Roman"/>
                <a:cs typeface="Times New Roman"/>
              </a:rPr>
              <a:t>;:s::::===::::::=::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45"/>
              </a:lnSpc>
            </a:pPr>
            <a:r>
              <a:rPr sz="1600" spc="-35" dirty="0">
                <a:solidFill>
                  <a:srgbClr val="363831"/>
                </a:solidFill>
                <a:latin typeface="Times New Roman"/>
                <a:cs typeface="Times New Roman"/>
              </a:rPr>
              <a:t>'11ie  </a:t>
            </a:r>
            <a:r>
              <a:rPr sz="1600" spc="25" dirty="0">
                <a:solidFill>
                  <a:srgbClr val="363831"/>
                </a:solidFill>
                <a:latin typeface="Times New Roman"/>
                <a:cs typeface="Times New Roman"/>
              </a:rPr>
              <a:t>inhabitants</a:t>
            </a:r>
            <a:r>
              <a:rPr sz="1600" spc="-160" dirty="0">
                <a:solidFill>
                  <a:srgbClr val="363831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363831"/>
                </a:solidFill>
                <a:latin typeface="Times New Roman"/>
                <a:cs typeface="Times New Roman"/>
              </a:rPr>
              <a:t>of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1548" y="4240276"/>
            <a:ext cx="37560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363831"/>
                </a:solidFill>
                <a:latin typeface="Times New Roman"/>
                <a:cs typeface="Times New Roman"/>
              </a:rPr>
              <a:t>ork  pulling </a:t>
            </a:r>
            <a:r>
              <a:rPr sz="1600" spc="0" dirty="0">
                <a:solidFill>
                  <a:srgbClr val="363831"/>
                </a:solidFill>
                <a:latin typeface="Times New Roman"/>
                <a:cs typeface="Times New Roman"/>
              </a:rPr>
              <a:t>down  </a:t>
            </a:r>
            <a:r>
              <a:rPr sz="1600" spc="15" dirty="0">
                <a:solidFill>
                  <a:srgbClr val="363831"/>
                </a:solidFill>
                <a:latin typeface="Times New Roman"/>
                <a:cs typeface="Times New Roman"/>
              </a:rPr>
              <a:t>the </a:t>
            </a:r>
            <a:r>
              <a:rPr sz="1600" spc="75" dirty="0">
                <a:solidFill>
                  <a:srgbClr val="363831"/>
                </a:solidFill>
                <a:latin typeface="Times New Roman"/>
                <a:cs typeface="Times New Roman"/>
              </a:rPr>
              <a:t>statue </a:t>
            </a:r>
            <a:r>
              <a:rPr sz="1600" spc="5" dirty="0">
                <a:solidFill>
                  <a:srgbClr val="363831"/>
                </a:solidFill>
                <a:latin typeface="Times New Roman"/>
                <a:cs typeface="Times New Roman"/>
              </a:rPr>
              <a:t>of </a:t>
            </a:r>
            <a:r>
              <a:rPr sz="1600" spc="60" dirty="0">
                <a:solidFill>
                  <a:srgbClr val="363831"/>
                </a:solidFill>
                <a:latin typeface="Times New Roman"/>
                <a:cs typeface="Times New Roman"/>
              </a:rPr>
              <a:t>George </a:t>
            </a:r>
            <a:r>
              <a:rPr sz="1600" spc="40" dirty="0">
                <a:solidFill>
                  <a:srgbClr val="363831"/>
                </a:solidFill>
                <a:latin typeface="Times New Roman"/>
                <a:cs typeface="Times New Roman"/>
              </a:rPr>
              <a:t>II</a:t>
            </a:r>
            <a:r>
              <a:rPr sz="1600" spc="285" dirty="0">
                <a:solidFill>
                  <a:srgbClr val="363831"/>
                </a:solidFill>
                <a:latin typeface="Times New Roman"/>
                <a:cs typeface="Times New Roman"/>
              </a:rPr>
              <a:t> </a:t>
            </a:r>
            <a:r>
              <a:rPr sz="1600" spc="30" dirty="0">
                <a:solidFill>
                  <a:srgbClr val="363831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736" y="380745"/>
            <a:ext cx="421259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Shay’s</a:t>
            </a:r>
            <a:r>
              <a:rPr spc="-95" dirty="0"/>
              <a:t> </a:t>
            </a:r>
            <a:r>
              <a:rPr dirty="0"/>
              <a:t>Rebellion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370787"/>
            <a:ext cx="4003142" cy="34118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marR="348615" indent="-354965">
              <a:lnSpc>
                <a:spcPct val="100000"/>
              </a:lnSpc>
              <a:spcBef>
                <a:spcPts val="105"/>
              </a:spcBef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Farmers’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rebellion against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high state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taxes,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imprisonment for debt,</a:t>
            </a:r>
            <a:r>
              <a:rPr sz="20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 lack of paper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67665" marR="348615" indent="-354965">
              <a:lnSpc>
                <a:spcPct val="100000"/>
              </a:lnSpc>
              <a:spcBef>
                <a:spcPts val="105"/>
              </a:spcBef>
              <a:buChar char="●"/>
              <a:tabLst>
                <a:tab pos="367665" algn="l"/>
                <a:tab pos="368300" algn="l"/>
              </a:tabLst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No formal military to help out</a:t>
            </a:r>
            <a:endParaRPr sz="2000" dirty="0">
              <a:latin typeface="Arial"/>
              <a:cs typeface="Arial"/>
            </a:endParaRPr>
          </a:p>
          <a:p>
            <a:pPr marL="367665" marR="161925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Strengthened the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movement  to produce a new national  constitution</a:t>
            </a:r>
            <a:endParaRPr sz="2000" dirty="0">
              <a:latin typeface="Arial"/>
              <a:cs typeface="Arial"/>
            </a:endParaRPr>
          </a:p>
          <a:p>
            <a:pPr marL="367665" marR="5080" indent="-354965" algn="just">
              <a:lnSpc>
                <a:spcPct val="100000"/>
              </a:lnSpc>
              <a:buChar char="●"/>
              <a:tabLst>
                <a:tab pos="36830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State militia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Massachusetts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broke the rebellion in January  1787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7091" y="1299972"/>
            <a:ext cx="3759708" cy="3546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7154" y="245490"/>
            <a:ext cx="2866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Social</a:t>
            </a:r>
            <a:r>
              <a:rPr sz="4000" spc="-65" dirty="0"/>
              <a:t> </a:t>
            </a:r>
            <a:r>
              <a:rPr sz="4000" spc="-10" dirty="0"/>
              <a:t>Change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8876" y="1517054"/>
            <a:ext cx="4032885" cy="28644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SzPct val="958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Abolition 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Aristocratic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Titles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Elimination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titles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nobility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primogeniture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Confiscation of Loyalist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estates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SzPct val="9583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Separation of Church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5"/>
              </a:spcBef>
              <a:buClr>
                <a:srgbClr val="FFFFFF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u="heavy" spc="-5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Virginia </a:t>
            </a:r>
            <a:r>
              <a:rPr sz="2000" u="heavy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Statutes</a:t>
            </a:r>
            <a:r>
              <a:rPr sz="2000" spc="-35" dirty="0">
                <a:solidFill>
                  <a:srgbClr val="ABF14D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(Jefferson,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1786)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333207"/>
            <a:ext cx="4038600" cy="3129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3248" y="380745"/>
            <a:ext cx="439928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Women &amp;</a:t>
            </a:r>
            <a:r>
              <a:rPr spc="-80" dirty="0"/>
              <a:t> </a:t>
            </a:r>
            <a:r>
              <a:rPr spc="-5" dirty="0"/>
              <a:t>Slaves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1503045">
              <a:lnSpc>
                <a:spcPct val="100000"/>
              </a:lnSpc>
              <a:spcBef>
                <a:spcPts val="1714"/>
              </a:spcBef>
            </a:pPr>
            <a:r>
              <a:rPr dirty="0"/>
              <a:t>Women</a:t>
            </a:r>
          </a:p>
          <a:p>
            <a:pPr marL="299085" marR="5080" indent="-286385">
              <a:lnSpc>
                <a:spcPct val="100000"/>
              </a:lnSpc>
              <a:spcBef>
                <a:spcPts val="121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latin typeface="Arial"/>
                <a:cs typeface="Arial"/>
              </a:rPr>
              <a:t>The </a:t>
            </a:r>
            <a:r>
              <a:rPr sz="1800" b="0" spc="-5" dirty="0">
                <a:latin typeface="Arial"/>
                <a:cs typeface="Arial"/>
              </a:rPr>
              <a:t>revolution had a significant  </a:t>
            </a:r>
            <a:r>
              <a:rPr sz="1800" b="0" dirty="0">
                <a:latin typeface="Arial"/>
                <a:cs typeface="Arial"/>
              </a:rPr>
              <a:t>effect </a:t>
            </a:r>
            <a:r>
              <a:rPr sz="1800" b="0" spc="-5" dirty="0">
                <a:latin typeface="Arial"/>
                <a:cs typeface="Arial"/>
              </a:rPr>
              <a:t>on </a:t>
            </a:r>
            <a:r>
              <a:rPr sz="1800" b="0" spc="-15" dirty="0">
                <a:latin typeface="Arial"/>
                <a:cs typeface="Arial"/>
              </a:rPr>
              <a:t>women </a:t>
            </a:r>
            <a:r>
              <a:rPr sz="1800" b="0" spc="-5" dirty="0">
                <a:latin typeface="Arial"/>
                <a:cs typeface="Arial"/>
              </a:rPr>
              <a:t>because </a:t>
            </a:r>
            <a:r>
              <a:rPr sz="1800" b="0" dirty="0">
                <a:latin typeface="Arial"/>
                <a:cs typeface="Arial"/>
              </a:rPr>
              <a:t>of </a:t>
            </a:r>
            <a:r>
              <a:rPr sz="1800" b="0" spc="-5" dirty="0">
                <a:latin typeface="Arial"/>
                <a:cs typeface="Arial"/>
              </a:rPr>
              <a:t>their  roles as teachers </a:t>
            </a:r>
            <a:r>
              <a:rPr sz="1800" b="0" dirty="0">
                <a:latin typeface="Arial"/>
                <a:cs typeface="Arial"/>
              </a:rPr>
              <a:t>of </a:t>
            </a:r>
            <a:r>
              <a:rPr sz="1800" b="0" spc="-5" dirty="0">
                <a:latin typeface="Arial"/>
                <a:cs typeface="Arial"/>
              </a:rPr>
              <a:t>republican  virtue </a:t>
            </a:r>
            <a:r>
              <a:rPr sz="1800" b="0" dirty="0">
                <a:latin typeface="Arial"/>
                <a:cs typeface="Arial"/>
              </a:rPr>
              <a:t>to </a:t>
            </a:r>
            <a:r>
              <a:rPr sz="1800" b="0" spc="-5" dirty="0">
                <a:latin typeface="Arial"/>
                <a:cs typeface="Arial"/>
              </a:rPr>
              <a:t>their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children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b="0" spc="-5" dirty="0">
                <a:latin typeface="Arial"/>
                <a:cs typeface="Arial"/>
              </a:rPr>
              <a:t>They also provided food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R="556260" algn="ctr">
              <a:lnSpc>
                <a:spcPct val="100000"/>
              </a:lnSpc>
            </a:pPr>
            <a:r>
              <a:rPr sz="1800" b="0" spc="-5" dirty="0">
                <a:latin typeface="Arial"/>
                <a:cs typeface="Arial"/>
              </a:rPr>
              <a:t>clothing </a:t>
            </a:r>
            <a:r>
              <a:rPr sz="1800" b="0" dirty="0">
                <a:latin typeface="Arial"/>
                <a:cs typeface="Arial"/>
              </a:rPr>
              <a:t>for the </a:t>
            </a:r>
            <a:r>
              <a:rPr sz="1800" b="0" spc="-20" dirty="0">
                <a:latin typeface="Arial"/>
                <a:cs typeface="Arial"/>
              </a:rPr>
              <a:t>war </a:t>
            </a:r>
            <a:r>
              <a:rPr sz="1800" b="0" spc="-5" dirty="0">
                <a:latin typeface="Arial"/>
                <a:cs typeface="Arial"/>
              </a:rPr>
              <a:t>effort</a:t>
            </a:r>
            <a:endParaRPr sz="1800">
              <a:latin typeface="Arial"/>
              <a:cs typeface="Arial"/>
            </a:endParaRPr>
          </a:p>
          <a:p>
            <a:pPr marL="299085" marR="349885" indent="-286385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b="0" spc="-5" dirty="0">
                <a:latin typeface="Arial"/>
                <a:cs typeface="Arial"/>
              </a:rPr>
              <a:t>Still remained in second-class  </a:t>
            </a:r>
            <a:r>
              <a:rPr sz="1800" b="0" dirty="0">
                <a:latin typeface="Arial"/>
                <a:cs typeface="Arial"/>
              </a:rPr>
              <a:t>status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17804" rIns="0" bIns="0" rtlCol="0">
            <a:spAutoFit/>
          </a:bodyPr>
          <a:lstStyle/>
          <a:p>
            <a:pPr marL="230504" algn="ctr">
              <a:lnSpc>
                <a:spcPct val="100000"/>
              </a:lnSpc>
              <a:spcBef>
                <a:spcPts val="1714"/>
              </a:spcBef>
            </a:pPr>
            <a:r>
              <a:rPr spc="-5" dirty="0"/>
              <a:t>Slaves</a:t>
            </a:r>
          </a:p>
          <a:p>
            <a:pPr marL="299085" indent="-286385">
              <a:lnSpc>
                <a:spcPct val="100000"/>
              </a:lnSpc>
              <a:spcBef>
                <a:spcPts val="121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b="0" spc="-5" dirty="0">
                <a:latin typeface="Arial"/>
                <a:cs typeface="Arial"/>
              </a:rPr>
              <a:t>Slavery contradicted the spirit</a:t>
            </a:r>
            <a:r>
              <a:rPr sz="1800" b="0" spc="1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299085" marR="5080">
              <a:lnSpc>
                <a:spcPct val="100000"/>
              </a:lnSpc>
            </a:pPr>
            <a:r>
              <a:rPr sz="1800" b="0" dirty="0">
                <a:latin typeface="Arial"/>
                <a:cs typeface="Arial"/>
              </a:rPr>
              <a:t>the </a:t>
            </a:r>
            <a:r>
              <a:rPr sz="1800" b="0" spc="-5" dirty="0">
                <a:latin typeface="Arial"/>
                <a:cs typeface="Arial"/>
              </a:rPr>
              <a:t>Revolution and </a:t>
            </a:r>
            <a:r>
              <a:rPr sz="1800" b="0" dirty="0">
                <a:latin typeface="Arial"/>
                <a:cs typeface="Arial"/>
              </a:rPr>
              <a:t>the </a:t>
            </a:r>
            <a:r>
              <a:rPr sz="1800" b="0" spc="-5" dirty="0">
                <a:latin typeface="Arial"/>
                <a:cs typeface="Arial"/>
              </a:rPr>
              <a:t>idea that </a:t>
            </a:r>
            <a:r>
              <a:rPr sz="1800" b="0" spc="-10" dirty="0">
                <a:latin typeface="Arial"/>
                <a:cs typeface="Arial"/>
              </a:rPr>
              <a:t>‘all  </a:t>
            </a:r>
            <a:r>
              <a:rPr sz="1800" b="0" spc="-5" dirty="0">
                <a:latin typeface="Arial"/>
                <a:cs typeface="Arial"/>
              </a:rPr>
              <a:t>men are created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equal’</a:t>
            </a:r>
            <a:endParaRPr sz="1800">
              <a:latin typeface="Arial"/>
              <a:cs typeface="Arial"/>
            </a:endParaRPr>
          </a:p>
          <a:p>
            <a:pPr marL="299085" marR="307975" indent="-286385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b="0" dirty="0">
                <a:latin typeface="Arial"/>
                <a:cs typeface="Arial"/>
              </a:rPr>
              <a:t>For most </a:t>
            </a:r>
            <a:r>
              <a:rPr sz="1800" b="0" spc="-5" dirty="0">
                <a:latin typeface="Arial"/>
                <a:cs typeface="Arial"/>
              </a:rPr>
              <a:t>African Americans,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the  </a:t>
            </a:r>
            <a:r>
              <a:rPr sz="1800" b="0" spc="-5" dirty="0">
                <a:latin typeface="Arial"/>
                <a:cs typeface="Arial"/>
              </a:rPr>
              <a:t>Revolution had little</a:t>
            </a:r>
            <a:r>
              <a:rPr sz="1800" b="0" spc="0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significance</a:t>
            </a:r>
            <a:endParaRPr sz="1800">
              <a:latin typeface="Arial"/>
              <a:cs typeface="Arial"/>
            </a:endParaRPr>
          </a:p>
          <a:p>
            <a:pPr marL="299085" marR="690880" indent="-286385">
              <a:lnSpc>
                <a:spcPct val="100000"/>
              </a:lnSpc>
              <a:spcBef>
                <a:spcPts val="12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b="0" spc="-5" dirty="0">
                <a:latin typeface="Arial"/>
                <a:cs typeface="Arial"/>
              </a:rPr>
              <a:t>Many Northern states ended  slavery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5954" y="344170"/>
            <a:ext cx="7232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American </a:t>
            </a:r>
            <a:r>
              <a:rPr sz="4000" b="1" spc="-5" dirty="0">
                <a:latin typeface="Calibri"/>
                <a:cs typeface="Calibri"/>
              </a:rPr>
              <a:t>Rev</a:t>
            </a:r>
            <a:r>
              <a:rPr sz="4000" spc="-5" dirty="0"/>
              <a:t>olution or</a:t>
            </a:r>
            <a:r>
              <a:rPr sz="4000" spc="-20" dirty="0"/>
              <a:t> </a:t>
            </a:r>
            <a:r>
              <a:rPr sz="4000" b="1" spc="-10" dirty="0">
                <a:latin typeface="Calibri"/>
                <a:cs typeface="Calibri"/>
              </a:rPr>
              <a:t>Ev</a:t>
            </a:r>
            <a:r>
              <a:rPr sz="4000" spc="-10" dirty="0"/>
              <a:t>olution?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82446"/>
            <a:ext cx="3550285" cy="319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radical were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changes made by the  American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Revolution?</a:t>
            </a:r>
            <a:endParaRPr sz="2800">
              <a:latin typeface="Calibri"/>
              <a:cs typeface="Calibri"/>
            </a:endParaRPr>
          </a:p>
          <a:p>
            <a:pPr marL="756285" marR="34925" indent="-287020">
              <a:lnSpc>
                <a:spcPct val="100000"/>
              </a:lnSpc>
              <a:spcBef>
                <a:spcPts val="434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 revolution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radical break from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past or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conservative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attempt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safeguard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traditional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liberties?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554289"/>
            <a:ext cx="4038600" cy="2687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0389" y="368630"/>
            <a:ext cx="444373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Past </a:t>
            </a:r>
            <a:r>
              <a:rPr spc="-5" dirty="0"/>
              <a:t>Essay</a:t>
            </a:r>
            <a:r>
              <a:rPr spc="-100" dirty="0"/>
              <a:t> </a:t>
            </a:r>
            <a:r>
              <a:rPr spc="-5" dirty="0"/>
              <a:t>Topics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8631" y="1591817"/>
            <a:ext cx="7867015" cy="2829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0" marR="824865" indent="-1397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530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Analyze the political,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diplomatic, and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military reasons for the  United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victory in the Revolutionary War.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Confine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your  answer to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1775–1783</a:t>
            </a:r>
            <a:endParaRPr sz="2200">
              <a:latin typeface="Calibri"/>
              <a:cs typeface="Calibri"/>
            </a:endParaRPr>
          </a:p>
          <a:p>
            <a:pPr marL="152400" marR="5080" indent="-1397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30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Analyze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how 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ideas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experiences of the revolutionary era  influenced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principles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embodied in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Articles of</a:t>
            </a:r>
            <a:r>
              <a:rPr sz="22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Confederation.</a:t>
            </a:r>
            <a:endParaRPr sz="2200">
              <a:latin typeface="Calibri"/>
              <a:cs typeface="Calibri"/>
            </a:endParaRPr>
          </a:p>
          <a:p>
            <a:pPr marL="152400" marR="292735" indent="-1397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1530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Evaluate the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extent to which the Articles 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Confederation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were  effective in solving 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problems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that confronted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 new</a:t>
            </a:r>
            <a:r>
              <a:rPr sz="22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nation.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0622" y="336550"/>
            <a:ext cx="3759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Fighting</a:t>
            </a:r>
            <a:r>
              <a:rPr sz="4800" spc="-95" dirty="0"/>
              <a:t> </a:t>
            </a:r>
            <a:r>
              <a:rPr sz="4800" dirty="0"/>
              <a:t>Begins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35940" y="1333891"/>
            <a:ext cx="3445510" cy="30511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5"/>
              </a:spcBef>
              <a:buSzPct val="9807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Lexington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Concord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9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(April,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1775)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SzPct val="102272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“Minutemen”</a:t>
            </a:r>
            <a:endParaRPr sz="2200">
              <a:latin typeface="Calibri"/>
              <a:cs typeface="Calibri"/>
            </a:endParaRPr>
          </a:p>
          <a:p>
            <a:pPr marL="355600" marR="344170" indent="-342900">
              <a:lnSpc>
                <a:spcPct val="109700"/>
              </a:lnSpc>
              <a:spcBef>
                <a:spcPts val="450"/>
              </a:spcBef>
              <a:buSzPct val="9807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Bunker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Hill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(June 17, 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1775)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SzPct val="102272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British </a:t>
            </a: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tactical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victory,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285"/>
              </a:spcBef>
            </a:pP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American moral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0" dirty="0">
                <a:solidFill>
                  <a:srgbClr val="FFFFFF"/>
                </a:solidFill>
                <a:latin typeface="Calibri"/>
                <a:cs typeface="Calibri"/>
              </a:rPr>
              <a:t>victory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6240" y="2019300"/>
            <a:ext cx="4762500" cy="1837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9913" y="380745"/>
            <a:ext cx="596074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Lexington and</a:t>
            </a:r>
            <a:r>
              <a:rPr spc="-60" dirty="0"/>
              <a:t> </a:t>
            </a:r>
            <a:r>
              <a:rPr spc="-10" dirty="0"/>
              <a:t>Concord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6465" y="1547317"/>
            <a:ext cx="719074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74295" indent="-354965">
              <a:lnSpc>
                <a:spcPct val="100000"/>
              </a:lnSpc>
              <a:spcBef>
                <a:spcPts val="100"/>
              </a:spcBef>
              <a:buChar char="●"/>
              <a:tabLst>
                <a:tab pos="367665" algn="l"/>
                <a:tab pos="368300" algn="l"/>
              </a:tabLst>
            </a:pP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Commander </a:t>
            </a:r>
            <a:r>
              <a:rPr sz="2400" dirty="0">
                <a:solidFill>
                  <a:srgbClr val="F3F3F3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British Troop, Thomas Gage, led  an </a:t>
            </a:r>
            <a:r>
              <a:rPr sz="2400" dirty="0">
                <a:solidFill>
                  <a:srgbClr val="F3F3F3"/>
                </a:solidFill>
                <a:latin typeface="Arial"/>
                <a:cs typeface="Arial"/>
              </a:rPr>
              <a:t>army </a:t>
            </a: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into the town </a:t>
            </a:r>
            <a:r>
              <a:rPr sz="2400" dirty="0">
                <a:solidFill>
                  <a:srgbClr val="F3F3F3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Concord </a:t>
            </a:r>
            <a:r>
              <a:rPr sz="2400" dirty="0">
                <a:solidFill>
                  <a:srgbClr val="F3F3F3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seize colonial  military</a:t>
            </a:r>
            <a:r>
              <a:rPr sz="2400" spc="-4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supplies</a:t>
            </a:r>
            <a:endParaRPr sz="24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British </a:t>
            </a:r>
            <a:r>
              <a:rPr sz="2400" dirty="0">
                <a:solidFill>
                  <a:srgbClr val="F3F3F3"/>
                </a:solidFill>
                <a:latin typeface="Arial"/>
                <a:cs typeface="Arial"/>
              </a:rPr>
              <a:t>troops </a:t>
            </a: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also traveled </a:t>
            </a:r>
            <a:r>
              <a:rPr sz="2400" dirty="0">
                <a:solidFill>
                  <a:srgbClr val="F3F3F3"/>
                </a:solidFill>
                <a:latin typeface="Arial"/>
                <a:cs typeface="Arial"/>
              </a:rPr>
              <a:t>to arrest </a:t>
            </a: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John</a:t>
            </a:r>
            <a:r>
              <a:rPr sz="2400" spc="3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Hancock</a:t>
            </a:r>
            <a:endParaRPr sz="24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and Samuel</a:t>
            </a:r>
            <a:r>
              <a:rPr sz="2400" spc="-4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Adams</a:t>
            </a:r>
            <a:endParaRPr sz="24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“Shot </a:t>
            </a:r>
            <a:r>
              <a:rPr sz="2400" spc="-10" dirty="0">
                <a:solidFill>
                  <a:srgbClr val="F3F3F3"/>
                </a:solidFill>
                <a:latin typeface="Arial"/>
                <a:cs typeface="Arial"/>
              </a:rPr>
              <a:t>Heard </a:t>
            </a:r>
            <a:r>
              <a:rPr sz="2400" dirty="0">
                <a:solidFill>
                  <a:srgbClr val="F3F3F3"/>
                </a:solidFill>
                <a:latin typeface="Arial"/>
                <a:cs typeface="Arial"/>
              </a:rPr>
              <a:t>Around the</a:t>
            </a:r>
            <a:r>
              <a:rPr sz="2400" spc="-3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3F3F3"/>
                </a:solidFill>
                <a:latin typeface="Arial"/>
                <a:cs typeface="Arial"/>
              </a:rPr>
              <a:t>World”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0870" y="380745"/>
            <a:ext cx="284099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Bunker</a:t>
            </a:r>
            <a:r>
              <a:rPr spc="-105" dirty="0"/>
              <a:t> </a:t>
            </a:r>
            <a:r>
              <a:rPr spc="-5" dirty="0"/>
              <a:t>Hill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7872" y="1380489"/>
            <a:ext cx="772350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100"/>
              </a:spcBef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June 17,</a:t>
            </a:r>
            <a:r>
              <a:rPr sz="2000" spc="-11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1775</a:t>
            </a:r>
            <a:endParaRPr sz="2000" dirty="0">
              <a:latin typeface="Arial"/>
              <a:cs typeface="Arial"/>
            </a:endParaRPr>
          </a:p>
          <a:p>
            <a:pPr marL="367665" marR="5080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British troops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attacked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colonists’ position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and took the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hill, but 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suffered over a thousand</a:t>
            </a:r>
            <a:r>
              <a:rPr sz="2000" spc="-12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casualties</a:t>
            </a:r>
            <a:endParaRPr sz="2000" dirty="0">
              <a:latin typeface="Arial"/>
              <a:cs typeface="Arial"/>
            </a:endParaRPr>
          </a:p>
          <a:p>
            <a:pPr marL="367665" marR="182245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Americans succeeded in inflicting heavy losses on the</a:t>
            </a:r>
            <a:r>
              <a:rPr sz="2000" spc="-8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attacking  British</a:t>
            </a:r>
            <a:r>
              <a:rPr sz="2000" spc="-9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army</a:t>
            </a:r>
            <a:endParaRPr lang="en-US" sz="2000" dirty="0">
              <a:solidFill>
                <a:srgbClr val="F3F3F3"/>
              </a:solidFill>
              <a:latin typeface="Arial"/>
              <a:cs typeface="Arial"/>
            </a:endParaRPr>
          </a:p>
          <a:p>
            <a:pPr marL="824865" marR="182245" lvl="1" indent="-354965">
              <a:buChar char="●"/>
              <a:tabLst>
                <a:tab pos="367665" algn="l"/>
                <a:tab pos="368300" algn="l"/>
              </a:tabLst>
            </a:pPr>
            <a:r>
              <a:rPr lang="en-US" sz="2000" dirty="0">
                <a:solidFill>
                  <a:srgbClr val="F3F3F3"/>
                </a:solidFill>
                <a:latin typeface="Arial"/>
                <a:cs typeface="Arial"/>
              </a:rPr>
              <a:t>“Don’t shoot until you see the whites of their eyes!”</a:t>
            </a:r>
            <a:endParaRPr sz="2000" dirty="0">
              <a:latin typeface="Arial"/>
              <a:cs typeface="Arial"/>
            </a:endParaRPr>
          </a:p>
          <a:p>
            <a:pPr marL="824865" lvl="1" indent="-354965">
              <a:lnSpc>
                <a:spcPct val="100000"/>
              </a:lnSpc>
              <a:buChar char="○"/>
              <a:tabLst>
                <a:tab pos="824865" algn="l"/>
                <a:tab pos="8255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showed the British that American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military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was organized</a:t>
            </a:r>
            <a:r>
              <a:rPr sz="2000" spc="-12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and</a:t>
            </a:r>
            <a:endParaRPr sz="2000" dirty="0">
              <a:latin typeface="Arial"/>
              <a:cs typeface="Arial"/>
            </a:endParaRPr>
          </a:p>
          <a:p>
            <a:pPr marL="8248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determined, and more than a local</a:t>
            </a:r>
            <a:r>
              <a:rPr sz="2000" spc="-15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conflict</a:t>
            </a:r>
            <a:endParaRPr lang="en-US" sz="2000" dirty="0">
              <a:solidFill>
                <a:srgbClr val="F3F3F3"/>
              </a:solidFill>
              <a:latin typeface="Arial"/>
              <a:cs typeface="Arial"/>
            </a:endParaRPr>
          </a:p>
          <a:p>
            <a:pPr marL="824865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450" y="274065"/>
            <a:ext cx="6910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 Second </a:t>
            </a:r>
            <a:r>
              <a:rPr sz="4000" spc="-5" dirty="0"/>
              <a:t>Continental </a:t>
            </a:r>
            <a:r>
              <a:rPr sz="4000" spc="-10" dirty="0"/>
              <a:t>Congress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5407" y="1010843"/>
            <a:ext cx="4088129" cy="34391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May,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1775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Radicals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Moderates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Actions &amp;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Resolutions</a:t>
            </a:r>
            <a:endParaRPr sz="2000">
              <a:latin typeface="Calibri"/>
              <a:cs typeface="Calibri"/>
            </a:endParaRPr>
          </a:p>
          <a:p>
            <a:pPr marL="756285" marR="53340" lvl="1" indent="-286385">
              <a:lnSpc>
                <a:spcPts val="2160"/>
              </a:lnSpc>
              <a:spcBef>
                <a:spcPts val="280"/>
              </a:spcBef>
              <a:buSzPct val="102777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George Washington selected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commander-in-chief of Continental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Army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80"/>
              </a:spcBef>
              <a:buSzPct val="102777"/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Olive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Branch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Petition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(July)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25"/>
              </a:spcBef>
              <a:buSzPct val="91666"/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George’s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Response (Prohibitory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Act –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August)</a:t>
            </a:r>
            <a:endParaRPr sz="1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Paine’s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sz="20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Sense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95"/>
              </a:spcBef>
            </a:pP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push for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independence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-break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ties with British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monarchy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90515" y="1030224"/>
            <a:ext cx="3884676" cy="3541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848" y="380745"/>
            <a:ext cx="546163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Olive </a:t>
            </a:r>
            <a:r>
              <a:rPr dirty="0"/>
              <a:t>Branch</a:t>
            </a:r>
            <a:r>
              <a:rPr spc="-75" dirty="0"/>
              <a:t> </a:t>
            </a:r>
            <a:r>
              <a:rPr spc="-5" dirty="0"/>
              <a:t>Petition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1543" y="1445513"/>
            <a:ext cx="791527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spcBef>
                <a:spcPts val="100"/>
              </a:spcBef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Goal: seek reconciliation with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Crown by stating</a:t>
            </a:r>
            <a:r>
              <a:rPr sz="2000" spc="-15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colonial</a:t>
            </a:r>
            <a:endParaRPr sz="20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grievances</a:t>
            </a:r>
            <a:endParaRPr sz="2000">
              <a:latin typeface="Arial"/>
              <a:cs typeface="Arial"/>
            </a:endParaRPr>
          </a:p>
          <a:p>
            <a:pPr marL="367665" marR="5080" indent="-354965">
              <a:lnSpc>
                <a:spcPct val="100000"/>
              </a:lnSpc>
              <a:spcBef>
                <a:spcPts val="5"/>
              </a:spcBef>
              <a:buChar char="●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Colonists pledged their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loyalty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and asked the King to intercede</a:t>
            </a:r>
            <a:r>
              <a:rPr sz="2000" spc="-15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with  Parliament to secure peace and the protection of colonial</a:t>
            </a:r>
            <a:r>
              <a:rPr sz="2000" spc="-19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rights</a:t>
            </a:r>
            <a:endParaRPr sz="20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Char char="●"/>
              <a:tabLst>
                <a:tab pos="367665" algn="l"/>
                <a:tab pos="368300" algn="l"/>
              </a:tabLst>
            </a:pP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King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George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ignored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the colonists’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plea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instead agreed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to</a:t>
            </a:r>
            <a:r>
              <a:rPr sz="2000" spc="-12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Prohibitory Act, which declared the colonies in</a:t>
            </a:r>
            <a:r>
              <a:rPr sz="2000" spc="-13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rebellion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0454" y="377139"/>
            <a:ext cx="34004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i="1" spc="-10" dirty="0">
                <a:latin typeface="Calibri"/>
                <a:cs typeface="Calibri"/>
              </a:rPr>
              <a:t>Common</a:t>
            </a:r>
            <a:r>
              <a:rPr sz="4300" i="1" spc="-25" dirty="0">
                <a:latin typeface="Calibri"/>
                <a:cs typeface="Calibri"/>
              </a:rPr>
              <a:t> </a:t>
            </a:r>
            <a:r>
              <a:rPr sz="4300" i="1" spc="-10" dirty="0">
                <a:latin typeface="Calibri"/>
                <a:cs typeface="Calibri"/>
              </a:rPr>
              <a:t>Sense</a:t>
            </a:r>
            <a:endParaRPr sz="4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048" y="1259839"/>
            <a:ext cx="3573145" cy="3075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227329" indent="-354965">
              <a:lnSpc>
                <a:spcPct val="100000"/>
              </a:lnSpc>
              <a:spcBef>
                <a:spcPts val="100"/>
              </a:spcBef>
              <a:buChar char="○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written by Thomas Paine;  published in January</a:t>
            </a:r>
            <a:r>
              <a:rPr sz="2000" spc="-9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1776</a:t>
            </a:r>
            <a:endParaRPr sz="2000">
              <a:latin typeface="Arial"/>
              <a:cs typeface="Arial"/>
            </a:endParaRPr>
          </a:p>
          <a:p>
            <a:pPr marL="367665" marR="5080" indent="-354965">
              <a:lnSpc>
                <a:spcPct val="100000"/>
              </a:lnSpc>
              <a:buChar char="○"/>
              <a:tabLst>
                <a:tab pos="367665" algn="l"/>
                <a:tab pos="3683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was used to gain support</a:t>
            </a:r>
            <a:r>
              <a:rPr sz="2000" spc="-11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for  the idea of independence  from Great</a:t>
            </a:r>
            <a:r>
              <a:rPr sz="2000" spc="-12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Britain</a:t>
            </a:r>
            <a:endParaRPr sz="2000">
              <a:latin typeface="Arial"/>
              <a:cs typeface="Arial"/>
            </a:endParaRPr>
          </a:p>
          <a:p>
            <a:pPr marL="824865" marR="169545" lvl="1" indent="-354965">
              <a:lnSpc>
                <a:spcPct val="100000"/>
              </a:lnSpc>
              <a:buChar char="■"/>
              <a:tabLst>
                <a:tab pos="824865" algn="l"/>
                <a:tab pos="825500" algn="l"/>
              </a:tabLst>
            </a:pP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used clear and</a:t>
            </a:r>
            <a:r>
              <a:rPr sz="2000" spc="-114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forceful  language to convince  colonists to break all  political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ties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with </a:t>
            </a:r>
            <a:r>
              <a:rPr sz="2000" spc="-5" dirty="0">
                <a:solidFill>
                  <a:srgbClr val="F3F3F3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British</a:t>
            </a:r>
            <a:r>
              <a:rPr sz="2000" spc="-90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3F3F3"/>
                </a:solidFill>
                <a:latin typeface="Arial"/>
                <a:cs typeface="Arial"/>
              </a:rPr>
              <a:t>monarchy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57700" y="1286255"/>
            <a:ext cx="4485132" cy="3526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BF14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1402</Words>
  <Application>Microsoft Office PowerPoint</Application>
  <PresentationFormat>On-screen Show (16:9)</PresentationFormat>
  <Paragraphs>265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PowerPoint Presentation</vt:lpstr>
      <vt:lpstr>Essential Question</vt:lpstr>
      <vt:lpstr>The First Continental Congress</vt:lpstr>
      <vt:lpstr>Fighting Begins</vt:lpstr>
      <vt:lpstr>Lexington and Concord</vt:lpstr>
      <vt:lpstr>Bunker Hill</vt:lpstr>
      <vt:lpstr>The Second Continental Congress</vt:lpstr>
      <vt:lpstr>Olive Branch Petition</vt:lpstr>
      <vt:lpstr>Common Sense</vt:lpstr>
      <vt:lpstr>PowerPoint Presentation</vt:lpstr>
      <vt:lpstr>M/C Question</vt:lpstr>
      <vt:lpstr>ANSWERS</vt:lpstr>
      <vt:lpstr>The Second Continental Congress</vt:lpstr>
      <vt:lpstr>Second Continental Congress Additional Info</vt:lpstr>
      <vt:lpstr>John Locke</vt:lpstr>
      <vt:lpstr>Declaration of Independence</vt:lpstr>
      <vt:lpstr>The Revolutionary War</vt:lpstr>
      <vt:lpstr>M/C Question</vt:lpstr>
      <vt:lpstr>ANSWERS</vt:lpstr>
      <vt:lpstr>Major Events &amp; Crises</vt:lpstr>
      <vt:lpstr>The Turning Point</vt:lpstr>
      <vt:lpstr>Battle of Saratoga</vt:lpstr>
      <vt:lpstr>Victory</vt:lpstr>
      <vt:lpstr>Battle of Yorktown</vt:lpstr>
      <vt:lpstr>Treaty of Paris, 1783</vt:lpstr>
      <vt:lpstr>Organization of New Governments</vt:lpstr>
      <vt:lpstr>The Articles</vt:lpstr>
      <vt:lpstr>Under the Articles</vt:lpstr>
      <vt:lpstr>Under the Articles</vt:lpstr>
      <vt:lpstr>..Each  tat r  tains its  over  ignty  fr edom, and in dependence, and every power, juri diction,  and righ,t,   1 hich  i   not by thi  Confi  d  ration expr .   ly d  legat  d to the United Stat , in  Congres   a em led.</vt:lpstr>
      <vt:lpstr>PowerPoint Presentation</vt:lpstr>
      <vt:lpstr>Shay’s Rebellion</vt:lpstr>
      <vt:lpstr>Social Change</vt:lpstr>
      <vt:lpstr>Women &amp; Slaves</vt:lpstr>
      <vt:lpstr>American Revolution or Evolution?</vt:lpstr>
      <vt:lpstr>Past Essay Topics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  &amp; Confederation</dc:title>
  <dc:creator>Stacy Ray</dc:creator>
  <cp:lastModifiedBy>Jessica Parfitt</cp:lastModifiedBy>
  <cp:revision>2</cp:revision>
  <dcterms:created xsi:type="dcterms:W3CDTF">2017-09-15T17:59:34Z</dcterms:created>
  <dcterms:modified xsi:type="dcterms:W3CDTF">2018-12-18T19:36:44Z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2017-09-15T00:00:00Z</vt:filetime>
  </property>
</Properties>
</file>