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8" r:id="rId3"/>
    <p:sldId id="257" r:id="rId4"/>
    <p:sldId id="259" r:id="rId5"/>
    <p:sldId id="260" r:id="rId6"/>
    <p:sldId id="261" r:id="rId7"/>
    <p:sldId id="262" r:id="rId8"/>
    <p:sldId id="263" r:id="rId9"/>
    <p:sldId id="264" r:id="rId10"/>
    <p:sldId id="265" r:id="rId11"/>
    <p:sldId id="276" r:id="rId12"/>
    <p:sldId id="266" r:id="rId13"/>
    <p:sldId id="267" r:id="rId14"/>
    <p:sldId id="268" r:id="rId15"/>
    <p:sldId id="269" r:id="rId16"/>
    <p:sldId id="270" r:id="rId17"/>
    <p:sldId id="271" r:id="rId18"/>
    <p:sldId id="272" r:id="rId19"/>
    <p:sldId id="273" r:id="rId20"/>
    <p:sldId id="275" r:id="rId21"/>
    <p:sldId id="274" r:id="rId22"/>
  </p:sldIdLst>
  <p:sldSz cx="6858000" cy="51435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426" y="84"/>
      </p:cViewPr>
      <p:guideLst>
        <p:guide orient="horz" pos="162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DED50B2-5D44-0F4A-922F-536919BD55A6}" type="datetimeFigureOut">
              <a:rPr lang="en-US" smtClean="0"/>
              <a:t>12/19/2018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526A30-3CE1-094D-9221-3B1130E319A4}" type="slidenum">
              <a:rPr lang="en-US" smtClean="0"/>
              <a:t>‹#›</a:t>
            </a:fld>
            <a:endParaRPr lang="en-US"/>
          </a:p>
        </p:txBody>
      </p:sp>
    </p:spTree>
    <p:extLst>
      <p:ext uri="{BB962C8B-B14F-4D97-AF65-F5344CB8AC3E}">
        <p14:creationId xmlns:p14="http://schemas.microsoft.com/office/powerpoint/2010/main" val="558828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A52F4A-8423-304F-895E-B6049367A1D1}" type="datetimeFigureOut">
              <a:rPr lang="en-US" smtClean="0"/>
              <a:t>12/19/2018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206CE9-265F-7E4E-B337-5BD3E21D5E6A}" type="slidenum">
              <a:rPr lang="en-US" smtClean="0"/>
              <a:t>‹#›</a:t>
            </a:fld>
            <a:endParaRPr lang="en-US"/>
          </a:p>
        </p:txBody>
      </p:sp>
    </p:spTree>
    <p:extLst>
      <p:ext uri="{BB962C8B-B14F-4D97-AF65-F5344CB8AC3E}">
        <p14:creationId xmlns:p14="http://schemas.microsoft.com/office/powerpoint/2010/main" val="40021060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Image: http://rolandsheppard.com/Site/Return_of_the_%22Robber_Barons_%22_Energy_Cartels_Rip_Off_California.html</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2</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http://commons.wikimedia.org/wiki/File:Standard_oil_octopus_loc_color.jpg</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11</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Laying the transatlantic:</a:t>
            </a:r>
            <a:r>
              <a:rPr lang="en-US" baseline="0" dirty="0" smtClean="0"/>
              <a:t> http://www.canadaka.net/achievements/33-the-first-submarine-transatlantic-telephone-cable-system.html</a:t>
            </a:r>
          </a:p>
          <a:p>
            <a:r>
              <a:rPr lang="en-US" baseline="0" dirty="0" smtClean="0"/>
              <a:t>Cables Map: http://atlantic-cable.com/CableCos/AngloAmerican/</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12</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Edison vs. Westinghouse: http://</a:t>
            </a:r>
            <a:r>
              <a:rPr lang="en-US" dirty="0" err="1" smtClean="0"/>
              <a:t>www.smithsonianmag.com</a:t>
            </a:r>
            <a:r>
              <a:rPr lang="en-US" dirty="0" smtClean="0"/>
              <a:t>/</a:t>
            </a:r>
            <a:r>
              <a:rPr lang="en-US" dirty="0" err="1" smtClean="0"/>
              <a:t>ist</a:t>
            </a:r>
            <a:r>
              <a:rPr lang="en-US" dirty="0" smtClean="0"/>
              <a:t>/?next=/history/edison-vs-westinghouse-a-shocking-rivalry-102146036/ </a:t>
            </a:r>
          </a:p>
          <a:p>
            <a:r>
              <a:rPr lang="en-US" b="1" dirty="0" smtClean="0"/>
              <a:t>Picture</a:t>
            </a:r>
            <a:r>
              <a:rPr lang="en-US" b="1" baseline="0" dirty="0" smtClean="0"/>
              <a:t> is a link to video of electrocution:</a:t>
            </a:r>
            <a:r>
              <a:rPr lang="en-US" b="0" baseline="0" dirty="0" smtClean="0"/>
              <a:t> http://</a:t>
            </a:r>
            <a:r>
              <a:rPr lang="en-US" b="0" baseline="0" dirty="0" err="1" smtClean="0"/>
              <a:t>www.youtube.com</a:t>
            </a:r>
            <a:r>
              <a:rPr lang="en-US" b="0" baseline="0" dirty="0" smtClean="0"/>
              <a:t>/</a:t>
            </a:r>
            <a:r>
              <a:rPr lang="en-US" b="0" baseline="0" dirty="0" err="1" smtClean="0"/>
              <a:t>watch?v</a:t>
            </a:r>
            <a:r>
              <a:rPr lang="en-US" b="0" baseline="0" dirty="0" smtClean="0"/>
              <a:t>=VD0Q5FeF_wU</a:t>
            </a:r>
            <a:endParaRPr lang="en-US" b="1" dirty="0"/>
          </a:p>
        </p:txBody>
      </p:sp>
      <p:sp>
        <p:nvSpPr>
          <p:cNvPr id="4" name="Slide Number Placeholder 3"/>
          <p:cNvSpPr>
            <a:spLocks noGrp="1"/>
          </p:cNvSpPr>
          <p:nvPr>
            <p:ph type="sldNum" sz="quarter" idx="10"/>
          </p:nvPr>
        </p:nvSpPr>
        <p:spPr/>
        <p:txBody>
          <a:bodyPr/>
          <a:lstStyle/>
          <a:p>
            <a:fld id="{55206CE9-265F-7E4E-B337-5BD3E21D5E6A}" type="slidenum">
              <a:rPr lang="en-US" smtClean="0"/>
              <a:t>13</a:t>
            </a:fld>
            <a:endParaRPr lang="en-US"/>
          </a:p>
        </p:txBody>
      </p:sp>
    </p:spTree>
    <p:extLst>
      <p:ext uri="{BB962C8B-B14F-4D97-AF65-F5344CB8AC3E}">
        <p14:creationId xmlns:p14="http://schemas.microsoft.com/office/powerpoint/2010/main" val="1444182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0" dirty="0" smtClean="0"/>
              <a:t>Sears Image: http://</a:t>
            </a:r>
            <a:r>
              <a:rPr lang="en-US" b="0" dirty="0" err="1" smtClean="0"/>
              <a:t>upload.wikimedia.org</a:t>
            </a:r>
            <a:r>
              <a:rPr lang="en-US" b="0" dirty="0" smtClean="0"/>
              <a:t>/</a:t>
            </a:r>
            <a:r>
              <a:rPr lang="en-US" b="0" dirty="0" err="1" smtClean="0"/>
              <a:t>wikipedia</a:t>
            </a:r>
            <a:r>
              <a:rPr lang="en-US" b="0" dirty="0" smtClean="0"/>
              <a:t>/commons/3/3b/Sears,_Robuck_%26_Co._letterhead_1907.jpg</a:t>
            </a:r>
          </a:p>
          <a:p>
            <a:r>
              <a:rPr lang="en-US" b="0" dirty="0" smtClean="0"/>
              <a:t>Battle of Battle Creek Link: http://</a:t>
            </a:r>
            <a:r>
              <a:rPr lang="en-US" b="0" dirty="0" err="1" smtClean="0"/>
              <a:t>www.digitaldeliftp.com</a:t>
            </a:r>
            <a:r>
              <a:rPr lang="en-US" b="0" dirty="0" smtClean="0"/>
              <a:t>/</a:t>
            </a:r>
            <a:r>
              <a:rPr lang="en-US" b="0" dirty="0" err="1" smtClean="0"/>
              <a:t>LookAround</a:t>
            </a:r>
            <a:r>
              <a:rPr lang="en-US" b="0" dirty="0" smtClean="0"/>
              <a:t>/</a:t>
            </a:r>
            <a:r>
              <a:rPr lang="en-US" b="0" dirty="0" err="1" smtClean="0"/>
              <a:t>advertspot_kelloggs.htm</a:t>
            </a:r>
            <a:endParaRPr lang="en-US" b="0" dirty="0" smtClean="0"/>
          </a:p>
          <a:p>
            <a:r>
              <a:rPr lang="en-US" b="0" dirty="0" smtClean="0"/>
              <a:t>Swift Refrigerator</a:t>
            </a:r>
            <a:r>
              <a:rPr lang="en-US" b="0" baseline="0" dirty="0" smtClean="0"/>
              <a:t> Car: http://historyproject802.wikispaces.com/</a:t>
            </a:r>
            <a:r>
              <a:rPr lang="en-US" b="0" baseline="0" dirty="0" err="1" smtClean="0"/>
              <a:t>Gustavus+Swift</a:t>
            </a:r>
            <a:endParaRPr lang="en-US" b="0" dirty="0" smtClean="0"/>
          </a:p>
          <a:p>
            <a:endParaRPr lang="en-US" b="0" dirty="0"/>
          </a:p>
        </p:txBody>
      </p:sp>
      <p:sp>
        <p:nvSpPr>
          <p:cNvPr id="4" name="Slide Number Placeholder 3"/>
          <p:cNvSpPr>
            <a:spLocks noGrp="1"/>
          </p:cNvSpPr>
          <p:nvPr>
            <p:ph type="sldNum" sz="quarter" idx="10"/>
          </p:nvPr>
        </p:nvSpPr>
        <p:spPr/>
        <p:txBody>
          <a:bodyPr/>
          <a:lstStyle/>
          <a:p>
            <a:fld id="{55206CE9-265F-7E4E-B337-5BD3E21D5E6A}" type="slidenum">
              <a:rPr lang="en-US" smtClean="0"/>
              <a:t>14</a:t>
            </a:fld>
            <a:endParaRPr lang="en-US"/>
          </a:p>
        </p:txBody>
      </p:sp>
    </p:spTree>
    <p:extLst>
      <p:ext uri="{BB962C8B-B14F-4D97-AF65-F5344CB8AC3E}">
        <p14:creationId xmlns:p14="http://schemas.microsoft.com/office/powerpoint/2010/main" val="1444182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0" dirty="0" smtClean="0"/>
              <a:t>https://</a:t>
            </a:r>
            <a:r>
              <a:rPr lang="en-US" b="0" dirty="0" err="1" smtClean="0"/>
              <a:t>apus-b.wikispaces.com</a:t>
            </a:r>
            <a:r>
              <a:rPr lang="en-US" b="0" dirty="0" smtClean="0"/>
              <a:t>/</a:t>
            </a:r>
            <a:r>
              <a:rPr lang="en-US" b="0" dirty="0" err="1" smtClean="0"/>
              <a:t>gilded+age+political+cartoons</a:t>
            </a:r>
            <a:endParaRPr lang="en-US" b="0" dirty="0"/>
          </a:p>
        </p:txBody>
      </p:sp>
      <p:sp>
        <p:nvSpPr>
          <p:cNvPr id="4" name="Slide Number Placeholder 3"/>
          <p:cNvSpPr>
            <a:spLocks noGrp="1"/>
          </p:cNvSpPr>
          <p:nvPr>
            <p:ph type="sldNum" sz="quarter" idx="10"/>
          </p:nvPr>
        </p:nvSpPr>
        <p:spPr/>
        <p:txBody>
          <a:bodyPr/>
          <a:lstStyle/>
          <a:p>
            <a:fld id="{55206CE9-265F-7E4E-B337-5BD3E21D5E6A}" type="slidenum">
              <a:rPr lang="en-US" smtClean="0"/>
              <a:t>15</a:t>
            </a:fld>
            <a:endParaRPr lang="en-US"/>
          </a:p>
        </p:txBody>
      </p:sp>
    </p:spTree>
    <p:extLst>
      <p:ext uri="{BB962C8B-B14F-4D97-AF65-F5344CB8AC3E}">
        <p14:creationId xmlns:p14="http://schemas.microsoft.com/office/powerpoint/2010/main" val="1444182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0" dirty="0" smtClean="0"/>
              <a:t>Child Labor: https://progressivesapush4.wikispaces.com/Woman+and+Child+Labor</a:t>
            </a:r>
          </a:p>
          <a:p>
            <a:r>
              <a:rPr lang="en-US" b="0" dirty="0" smtClean="0"/>
              <a:t>Breaker Boys: https://www.mca-marines.org/mcaf-blog/2011/08/29/warrant-officer-faustin-wirkus-breaker-boy-king</a:t>
            </a:r>
          </a:p>
          <a:p>
            <a:endParaRPr lang="en-US" b="0" dirty="0"/>
          </a:p>
        </p:txBody>
      </p:sp>
      <p:sp>
        <p:nvSpPr>
          <p:cNvPr id="4" name="Slide Number Placeholder 3"/>
          <p:cNvSpPr>
            <a:spLocks noGrp="1"/>
          </p:cNvSpPr>
          <p:nvPr>
            <p:ph type="sldNum" sz="quarter" idx="10"/>
          </p:nvPr>
        </p:nvSpPr>
        <p:spPr/>
        <p:txBody>
          <a:bodyPr/>
          <a:lstStyle/>
          <a:p>
            <a:fld id="{55206CE9-265F-7E4E-B337-5BD3E21D5E6A}" type="slidenum">
              <a:rPr lang="en-US" smtClean="0"/>
              <a:t>16</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b="0" dirty="0" smtClean="0"/>
              <a:t>Great Railroad Strike: http://libcom.org/history/1877-the-great-railroad-strike</a:t>
            </a:r>
            <a:endParaRPr lang="en-US" b="0" dirty="0"/>
          </a:p>
        </p:txBody>
      </p:sp>
      <p:sp>
        <p:nvSpPr>
          <p:cNvPr id="4" name="Slide Number Placeholder 3"/>
          <p:cNvSpPr>
            <a:spLocks noGrp="1"/>
          </p:cNvSpPr>
          <p:nvPr>
            <p:ph type="sldNum" sz="quarter" idx="10"/>
          </p:nvPr>
        </p:nvSpPr>
        <p:spPr/>
        <p:txBody>
          <a:bodyPr/>
          <a:lstStyle/>
          <a:p>
            <a:fld id="{55206CE9-265F-7E4E-B337-5BD3E21D5E6A}" type="slidenum">
              <a:rPr lang="en-US" smtClean="0"/>
              <a:t>17</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http://explorepahistory.com/hmarker.php?markerId=1-A-3BE</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18</a:t>
            </a:fld>
            <a:endParaRPr lang="en-US" dirty="0"/>
          </a:p>
        </p:txBody>
      </p:sp>
    </p:spTree>
    <p:extLst>
      <p:ext uri="{BB962C8B-B14F-4D97-AF65-F5344CB8AC3E}">
        <p14:creationId xmlns:p14="http://schemas.microsoft.com/office/powerpoint/2010/main" val="21220581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Homestead Strike: http://</a:t>
            </a:r>
            <a:r>
              <a:rPr lang="en-US" dirty="0" err="1" smtClean="0"/>
              <a:t>explorepahistory.com</a:t>
            </a:r>
            <a:r>
              <a:rPr lang="en-US" dirty="0" smtClean="0"/>
              <a:t>/</a:t>
            </a:r>
            <a:r>
              <a:rPr lang="en-US" dirty="0" err="1" smtClean="0"/>
              <a:t>hmarker.php?markerId</a:t>
            </a:r>
            <a:r>
              <a:rPr lang="en-US" dirty="0" smtClean="0"/>
              <a:t>=1-A-3BE</a:t>
            </a:r>
          </a:p>
          <a:p>
            <a:r>
              <a:rPr lang="en-US" dirty="0" smtClean="0"/>
              <a:t>Debs: http://2012books.lardbucket.org/books/united-states-history-volume-2/s06-02-national-politics-and-the-popu.html</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19</a:t>
            </a:fld>
            <a:endParaRPr lang="en-US"/>
          </a:p>
        </p:txBody>
      </p:sp>
    </p:spTree>
    <p:extLst>
      <p:ext uri="{BB962C8B-B14F-4D97-AF65-F5344CB8AC3E}">
        <p14:creationId xmlns:p14="http://schemas.microsoft.com/office/powerpoint/2010/main" val="2122058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Gilded Age Cartoons:</a:t>
            </a:r>
            <a:r>
              <a:rPr lang="en-US" baseline="0" dirty="0" smtClean="0"/>
              <a:t> https://</a:t>
            </a:r>
            <a:r>
              <a:rPr lang="en-US" baseline="0" dirty="0" err="1" smtClean="0"/>
              <a:t>apus-b.wikispaces.com</a:t>
            </a:r>
            <a:r>
              <a:rPr lang="en-US" baseline="0" dirty="0" smtClean="0"/>
              <a:t>/</a:t>
            </a:r>
            <a:r>
              <a:rPr lang="en-US" baseline="0" dirty="0" err="1" smtClean="0"/>
              <a:t>gilded+age+political+cartoons</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21</a:t>
            </a:fld>
            <a:endParaRPr lang="en-US"/>
          </a:p>
        </p:txBody>
      </p:sp>
    </p:spTree>
    <p:extLst>
      <p:ext uri="{BB962C8B-B14F-4D97-AF65-F5344CB8AC3E}">
        <p14:creationId xmlns:p14="http://schemas.microsoft.com/office/powerpoint/2010/main" val="2103320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Graph: http://en.wikipedia.org/wiki/Economic_history_of_the_United_Kingdom</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3</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Map: http://users.humboldt.edu/ogayle/hist111/industrial.html</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4</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Map: http://claver.gprep.org/fac/sjochs/historical-blank_maps_for_quizzes-.htm</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5</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Chinese Workers: http://blogs.baruch.cuny.edu/his1005fall2010/2010/09/21/the-transcontinental-railroad/ &amp; http://apa.si.edu/ongoldmountain/gallery2/gallery2.html</a:t>
            </a:r>
          </a:p>
          <a:p>
            <a:r>
              <a:rPr lang="en-US" dirty="0" smtClean="0"/>
              <a:t>C/C pictures – although the Central Pacific and Union Pacific were constructed</a:t>
            </a:r>
            <a:r>
              <a:rPr lang="en-US" baseline="0" dirty="0" smtClean="0"/>
              <a:t> mainly by Irish (UP) and Chinese (CP) immigrants, why were they left out of the “Golden Spike” ceremony?</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6</a:t>
            </a:fld>
            <a:endParaRPr lang="en-US" dirty="0"/>
          </a:p>
        </p:txBody>
      </p:sp>
    </p:spTree>
    <p:extLst>
      <p:ext uri="{BB962C8B-B14F-4D97-AF65-F5344CB8AC3E}">
        <p14:creationId xmlns:p14="http://schemas.microsoft.com/office/powerpoint/2010/main" val="4160836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Cartoon: http://commons.wikimedia.org/wiki/File:Jay_Gould's_Private_Bowling_Alley_-_Opper_1882.jpg</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7</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Harper’s Weekly, 1901</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8</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Image: http://explorepahistory.com/imagegallery.php?gallery_id=1-7-3A&amp;bcolor=Red&amp;display_image=1&amp;imgId=1-2-1936</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9</a:t>
            </a:fld>
            <a:endParaRPr lang="en-US" dirty="0"/>
          </a:p>
        </p:txBody>
      </p:sp>
    </p:spTree>
    <p:extLst>
      <p:ext uri="{BB962C8B-B14F-4D97-AF65-F5344CB8AC3E}">
        <p14:creationId xmlns:p14="http://schemas.microsoft.com/office/powerpoint/2010/main" val="1444182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Cartoon: http://www.libraryhistorybuff.com/carnegie-175th.htm</a:t>
            </a:r>
            <a:endParaRPr lang="en-US" dirty="0"/>
          </a:p>
        </p:txBody>
      </p:sp>
      <p:sp>
        <p:nvSpPr>
          <p:cNvPr id="4" name="Slide Number Placeholder 3"/>
          <p:cNvSpPr>
            <a:spLocks noGrp="1"/>
          </p:cNvSpPr>
          <p:nvPr>
            <p:ph type="sldNum" sz="quarter" idx="10"/>
          </p:nvPr>
        </p:nvSpPr>
        <p:spPr/>
        <p:txBody>
          <a:bodyPr/>
          <a:lstStyle/>
          <a:p>
            <a:fld id="{55206CE9-265F-7E4E-B337-5BD3E21D5E6A}" type="slidenum">
              <a:rPr lang="en-US" smtClean="0"/>
              <a:t>10</a:t>
            </a:fld>
            <a:endParaRPr lang="en-US" dirty="0"/>
          </a:p>
        </p:txBody>
      </p:sp>
    </p:spTree>
    <p:extLst>
      <p:ext uri="{BB962C8B-B14F-4D97-AF65-F5344CB8AC3E}">
        <p14:creationId xmlns:p14="http://schemas.microsoft.com/office/powerpoint/2010/main" val="1444182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6858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68580" tIns="34290" rIns="68580" bIns="34290" anchor="t" compatLnSpc="1"/>
          <a:lstStyle/>
          <a:p>
            <a:endParaRPr kumimoji="0" lang="en-US" sz="1350"/>
          </a:p>
        </p:txBody>
      </p:sp>
      <p:sp>
        <p:nvSpPr>
          <p:cNvPr id="8" name="Freeform 7"/>
          <p:cNvSpPr>
            <a:spLocks/>
          </p:cNvSpPr>
          <p:nvPr/>
        </p:nvSpPr>
        <p:spPr bwMode="auto">
          <a:xfrm>
            <a:off x="4579145" y="0"/>
            <a:ext cx="2278856"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68580" tIns="34290" rIns="68580" bIns="34290" anchor="t" compatLnSpc="1"/>
          <a:lstStyle/>
          <a:p>
            <a:endParaRPr kumimoji="0" lang="en-US" sz="1350"/>
          </a:p>
        </p:txBody>
      </p:sp>
      <p:sp>
        <p:nvSpPr>
          <p:cNvPr id="9" name="Title 8"/>
          <p:cNvSpPr>
            <a:spLocks noGrp="1"/>
          </p:cNvSpPr>
          <p:nvPr>
            <p:ph type="ctrTitle"/>
          </p:nvPr>
        </p:nvSpPr>
        <p:spPr>
          <a:xfrm>
            <a:off x="321798" y="2503170"/>
            <a:ext cx="4860036"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endParaRPr kumimoji="0" lang="en-US"/>
          </a:p>
        </p:txBody>
      </p:sp>
      <p:sp>
        <p:nvSpPr>
          <p:cNvPr id="17" name="Subtitle 16"/>
          <p:cNvSpPr>
            <a:spLocks noGrp="1"/>
          </p:cNvSpPr>
          <p:nvPr>
            <p:ph type="subTitle" idx="1"/>
          </p:nvPr>
        </p:nvSpPr>
        <p:spPr>
          <a:xfrm>
            <a:off x="324788" y="1158609"/>
            <a:ext cx="4860036" cy="1314450"/>
          </a:xfrm>
        </p:spPr>
        <p:txBody>
          <a:bodyPr tIns="0" rIns="45720" bIns="0" anchor="b">
            <a:normAutofit/>
          </a:bodyPr>
          <a:lstStyle>
            <a:lvl1pPr marL="0" indent="0" algn="r">
              <a:buNone/>
              <a:defRPr sz="1500">
                <a:solidFill>
                  <a:schemeClr val="tx1"/>
                </a:solidFill>
                <a:effectLst/>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kumimoji="0" lang="en-US"/>
          </a:p>
        </p:txBody>
      </p:sp>
      <p:sp>
        <p:nvSpPr>
          <p:cNvPr id="3" name="Vertical Text Placeholder 2"/>
          <p:cNvSpPr>
            <a:spLocks noGrp="1"/>
          </p:cNvSpPr>
          <p:nvPr>
            <p:ph type="body" orient="vert" idx="1"/>
          </p:nvPr>
        </p:nvSpPr>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205979"/>
            <a:ext cx="1543050" cy="4388644"/>
          </a:xfrm>
        </p:spPr>
        <p:txBody>
          <a:bodyPr vert="eaVert"/>
          <a:lstStyle/>
          <a:p>
            <a:endParaRPr kumimoji="0" lang="en-US"/>
          </a:p>
        </p:txBody>
      </p:sp>
      <p:sp>
        <p:nvSpPr>
          <p:cNvPr id="3" name="Vertical Text Placeholder 2"/>
          <p:cNvSpPr>
            <a:spLocks noGrp="1"/>
          </p:cNvSpPr>
          <p:nvPr>
            <p:ph type="body" orient="vert" idx="1"/>
          </p:nvPr>
        </p:nvSpPr>
        <p:spPr>
          <a:xfrm>
            <a:off x="342900" y="205979"/>
            <a:ext cx="4514850" cy="4388644"/>
          </a:xfrm>
        </p:spPr>
        <p:txBody>
          <a:bodyPr vert="eaVert"/>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endParaRPr kumimoji="0" lang="en-US"/>
          </a:p>
        </p:txBody>
      </p:sp>
      <p:sp>
        <p:nvSpPr>
          <p:cNvPr id="3" name="Content Placeholder 2"/>
          <p:cNvSpPr>
            <a:spLocks noGrp="1"/>
          </p:cNvSpPr>
          <p:nvPr>
            <p:ph idx="1"/>
          </p:nvPr>
        </p:nvSpPr>
        <p:spPr/>
        <p:txBody>
          <a:body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3564094"/>
            <a:ext cx="6858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68580" tIns="34290" rIns="68580" bIns="34290" anchor="t" compatLnSpc="1"/>
          <a:lstStyle/>
          <a:p>
            <a:endParaRPr kumimoji="0" lang="en-US" sz="1350"/>
          </a:p>
        </p:txBody>
      </p:sp>
      <p:sp>
        <p:nvSpPr>
          <p:cNvPr id="9" name="Freeform 8"/>
          <p:cNvSpPr>
            <a:spLocks/>
          </p:cNvSpPr>
          <p:nvPr/>
        </p:nvSpPr>
        <p:spPr bwMode="auto">
          <a:xfrm>
            <a:off x="4579145" y="0"/>
            <a:ext cx="2278856"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68580" tIns="34290" rIns="68580" bIns="34290" anchor="t" compatLnSpc="1"/>
          <a:lstStyle/>
          <a:p>
            <a:endParaRPr kumimoji="0" lang="en-US" sz="1350"/>
          </a:p>
        </p:txBody>
      </p:sp>
      <p:sp>
        <p:nvSpPr>
          <p:cNvPr id="2" name="Title 1"/>
          <p:cNvSpPr>
            <a:spLocks noGrp="1"/>
          </p:cNvSpPr>
          <p:nvPr>
            <p:ph type="title"/>
          </p:nvPr>
        </p:nvSpPr>
        <p:spPr>
          <a:xfrm>
            <a:off x="514350" y="2687878"/>
            <a:ext cx="4972050" cy="1369772"/>
          </a:xfrm>
        </p:spPr>
        <p:txBody>
          <a:bodyPr tIns="0" bIns="0" anchor="t"/>
          <a:lstStyle>
            <a:lvl1pPr algn="l">
              <a:buNone/>
              <a:defRPr sz="315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endParaRPr kumimoji="0" lang="en-US"/>
          </a:p>
        </p:txBody>
      </p:sp>
      <p:sp>
        <p:nvSpPr>
          <p:cNvPr id="3" name="Text Placeholder 2"/>
          <p:cNvSpPr>
            <a:spLocks noGrp="1"/>
          </p:cNvSpPr>
          <p:nvPr>
            <p:ph type="body" idx="1"/>
          </p:nvPr>
        </p:nvSpPr>
        <p:spPr>
          <a:xfrm>
            <a:off x="514350" y="1864350"/>
            <a:ext cx="4972050" cy="800016"/>
          </a:xfrm>
        </p:spPr>
        <p:txBody>
          <a:bodyPr lIns="45720" tIns="0" rIns="45720" bIns="0" anchor="b"/>
          <a:lstStyle>
            <a:lvl1pPr marL="0" indent="0" algn="l">
              <a:buNone/>
              <a:defRPr sz="1500">
                <a:solidFill>
                  <a:schemeClr val="tx1"/>
                </a:solidFill>
                <a:effectLst/>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05979"/>
            <a:ext cx="5600700" cy="857250"/>
          </a:xfrm>
        </p:spPr>
        <p:txBody>
          <a:bodyPr/>
          <a:lstStyle/>
          <a:p>
            <a:endParaRPr kumimoji="0" lang="en-US"/>
          </a:p>
        </p:txBody>
      </p:sp>
      <p:sp>
        <p:nvSpPr>
          <p:cNvPr id="3" name="Content Placeholder 2"/>
          <p:cNvSpPr>
            <a:spLocks noGrp="1"/>
          </p:cNvSpPr>
          <p:nvPr>
            <p:ph sz="half" idx="1"/>
          </p:nvPr>
        </p:nvSpPr>
        <p:spPr>
          <a:xfrm>
            <a:off x="342900" y="1200151"/>
            <a:ext cx="2743200" cy="3394472"/>
          </a:xfrm>
        </p:spPr>
        <p:txBody>
          <a:bodyPr/>
          <a:lstStyle>
            <a:lvl1pPr>
              <a:defRPr sz="1950"/>
            </a:lvl1pPr>
            <a:lvl2pPr>
              <a:defRPr sz="1650"/>
            </a:lvl2pPr>
            <a:lvl3pPr>
              <a:defRPr sz="1500"/>
            </a:lvl3pPr>
            <a:lvl4pPr>
              <a:defRPr sz="1350"/>
            </a:lvl4pPr>
            <a:lvl5pPr>
              <a:defRPr sz="135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4" name="Content Placeholder 3"/>
          <p:cNvSpPr>
            <a:spLocks noGrp="1"/>
          </p:cNvSpPr>
          <p:nvPr>
            <p:ph sz="half" idx="2"/>
          </p:nvPr>
        </p:nvSpPr>
        <p:spPr>
          <a:xfrm>
            <a:off x="3200400" y="1200151"/>
            <a:ext cx="2743200" cy="3394472"/>
          </a:xfrm>
        </p:spPr>
        <p:txBody>
          <a:bodyPr/>
          <a:lstStyle>
            <a:lvl1pPr>
              <a:defRPr sz="1950"/>
            </a:lvl1pPr>
            <a:lvl2pPr>
              <a:defRPr sz="1650"/>
            </a:lvl2pPr>
            <a:lvl3pPr>
              <a:defRPr sz="1500"/>
            </a:lvl3pPr>
            <a:lvl4pPr>
              <a:defRPr sz="1350"/>
            </a:lvl4pPr>
            <a:lvl5pPr>
              <a:defRPr sz="135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204788"/>
            <a:ext cx="6172200" cy="857250"/>
          </a:xfrm>
        </p:spPr>
        <p:txBody>
          <a:bodyPr anchor="ctr"/>
          <a:lstStyle>
            <a:lvl1pPr>
              <a:defRPr/>
            </a:lvl1pPr>
          </a:lstStyle>
          <a:p>
            <a:endParaRPr kumimoji="0" lang="en-US"/>
          </a:p>
        </p:txBody>
      </p:sp>
      <p:sp>
        <p:nvSpPr>
          <p:cNvPr id="3" name="Text Placeholder 2"/>
          <p:cNvSpPr>
            <a:spLocks noGrp="1"/>
          </p:cNvSpPr>
          <p:nvPr>
            <p:ph type="body" idx="1"/>
          </p:nvPr>
        </p:nvSpPr>
        <p:spPr>
          <a:xfrm>
            <a:off x="342900" y="4114800"/>
            <a:ext cx="3030141" cy="628650"/>
          </a:xfrm>
        </p:spPr>
        <p:txBody>
          <a:bodyPr anchor="t"/>
          <a:lstStyle>
            <a:lvl1pPr marL="0" indent="0">
              <a:buNone/>
              <a:defRPr sz="1800" b="1">
                <a:solidFill>
                  <a:schemeClr val="accent1"/>
                </a:solidFill>
              </a:defRPr>
            </a:lvl1pPr>
            <a:lvl2pPr>
              <a:buNone/>
              <a:defRPr sz="1500" b="1"/>
            </a:lvl2pPr>
            <a:lvl3pPr>
              <a:buNone/>
              <a:defRPr sz="1350" b="1"/>
            </a:lvl3pPr>
            <a:lvl4pPr>
              <a:buNone/>
              <a:defRPr sz="1200" b="1"/>
            </a:lvl4pPr>
            <a:lvl5pPr>
              <a:buNone/>
              <a:defRPr sz="1200" b="1"/>
            </a:lvl5pPr>
          </a:lstStyle>
          <a:p>
            <a:pPr lvl="0" eaLnBrk="1" latinLnBrk="0" hangingPunct="1"/>
            <a:endParaRPr kumimoji="0" lang="en-US"/>
          </a:p>
        </p:txBody>
      </p:sp>
      <p:sp>
        <p:nvSpPr>
          <p:cNvPr id="4" name="Text Placeholder 3"/>
          <p:cNvSpPr>
            <a:spLocks noGrp="1"/>
          </p:cNvSpPr>
          <p:nvPr>
            <p:ph type="body" sz="half" idx="3"/>
          </p:nvPr>
        </p:nvSpPr>
        <p:spPr>
          <a:xfrm>
            <a:off x="3483770" y="4114800"/>
            <a:ext cx="3031331" cy="628650"/>
          </a:xfrm>
        </p:spPr>
        <p:txBody>
          <a:bodyPr anchor="t"/>
          <a:lstStyle>
            <a:lvl1pPr marL="0" indent="0">
              <a:buNone/>
              <a:defRPr sz="1800" b="1">
                <a:solidFill>
                  <a:schemeClr val="accent1"/>
                </a:solidFill>
              </a:defRPr>
            </a:lvl1pPr>
            <a:lvl2pPr>
              <a:buNone/>
              <a:defRPr sz="1500" b="1"/>
            </a:lvl2pPr>
            <a:lvl3pPr>
              <a:buNone/>
              <a:defRPr sz="1350" b="1"/>
            </a:lvl3pPr>
            <a:lvl4pPr>
              <a:buNone/>
              <a:defRPr sz="1200" b="1"/>
            </a:lvl4pPr>
            <a:lvl5pPr>
              <a:buNone/>
              <a:defRPr sz="1200" b="1"/>
            </a:lvl5pPr>
          </a:lstStyle>
          <a:p>
            <a:pPr lvl="0" eaLnBrk="1" latinLnBrk="0" hangingPunct="1"/>
            <a:endParaRPr kumimoji="0" lang="en-US"/>
          </a:p>
        </p:txBody>
      </p:sp>
      <p:sp>
        <p:nvSpPr>
          <p:cNvPr id="5" name="Content Placeholder 4"/>
          <p:cNvSpPr>
            <a:spLocks noGrp="1"/>
          </p:cNvSpPr>
          <p:nvPr>
            <p:ph sz="quarter" idx="2"/>
          </p:nvPr>
        </p:nvSpPr>
        <p:spPr>
          <a:xfrm>
            <a:off x="342900" y="1137685"/>
            <a:ext cx="3030141" cy="2956322"/>
          </a:xfrm>
        </p:spPr>
        <p:txBody>
          <a:bodyPr/>
          <a:lstStyle>
            <a:lvl1pPr>
              <a:defRPr sz="1800"/>
            </a:lvl1pPr>
            <a:lvl2pPr>
              <a:defRPr sz="1500"/>
            </a:lvl2pPr>
            <a:lvl3pPr>
              <a:defRPr sz="1350"/>
            </a:lvl3pPr>
            <a:lvl4pPr>
              <a:defRPr sz="1200"/>
            </a:lvl4pPr>
            <a:lvl5pPr>
              <a:defRPr sz="120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6" name="Content Placeholder 5"/>
          <p:cNvSpPr>
            <a:spLocks noGrp="1"/>
          </p:cNvSpPr>
          <p:nvPr>
            <p:ph sz="quarter" idx="4"/>
          </p:nvPr>
        </p:nvSpPr>
        <p:spPr>
          <a:xfrm>
            <a:off x="3483770" y="1137685"/>
            <a:ext cx="3031331" cy="2956322"/>
          </a:xfrm>
        </p:spPr>
        <p:txBody>
          <a:bodyPr/>
          <a:lstStyle>
            <a:lvl1pPr>
              <a:defRPr sz="1800"/>
            </a:lvl1pPr>
            <a:lvl2pPr>
              <a:defRPr sz="1500"/>
            </a:lvl2pPr>
            <a:lvl3pPr>
              <a:defRPr sz="1350"/>
            </a:lvl3pPr>
            <a:lvl4pPr>
              <a:defRPr sz="1200"/>
            </a:lvl4pPr>
            <a:lvl5pPr>
              <a:defRPr sz="120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205740"/>
            <a:ext cx="5602986" cy="857250"/>
          </a:xfrm>
        </p:spPr>
        <p:txBody>
          <a:bodyPr anchor="ctr"/>
          <a:lstStyle>
            <a:lvl1pPr algn="l">
              <a:defRPr sz="3450"/>
            </a:lvl1pPr>
          </a:lstStyle>
          <a:p>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889146"/>
            <a:ext cx="2400300" cy="547688"/>
          </a:xfrm>
        </p:spPr>
        <p:txBody>
          <a:bodyPr tIns="0" bIns="0" anchor="t"/>
          <a:lstStyle>
            <a:lvl1pPr algn="l">
              <a:buNone/>
              <a:defRPr sz="1350" b="1">
                <a:solidFill>
                  <a:schemeClr val="accent1"/>
                </a:solidFill>
              </a:defRPr>
            </a:lvl1pPr>
          </a:lstStyle>
          <a:p>
            <a:endParaRPr kumimoji="0" lang="en-US"/>
          </a:p>
        </p:txBody>
      </p:sp>
      <p:sp>
        <p:nvSpPr>
          <p:cNvPr id="3" name="Text Placeholder 2"/>
          <p:cNvSpPr>
            <a:spLocks noGrp="1"/>
          </p:cNvSpPr>
          <p:nvPr>
            <p:ph type="body" idx="2"/>
          </p:nvPr>
        </p:nvSpPr>
        <p:spPr>
          <a:xfrm>
            <a:off x="342900" y="160818"/>
            <a:ext cx="2057400" cy="685800"/>
          </a:xfrm>
        </p:spPr>
        <p:txBody>
          <a:bodyPr lIns="45720" tIns="0" rIns="45720" bIns="0" anchor="b"/>
          <a:lstStyle>
            <a:lvl1pPr marL="0" indent="0" algn="l">
              <a:buNone/>
              <a:defRPr sz="1050"/>
            </a:lvl1pPr>
            <a:lvl2pPr>
              <a:buNone/>
              <a:defRPr sz="900"/>
            </a:lvl2pPr>
            <a:lvl3pPr>
              <a:buNone/>
              <a:defRPr sz="750"/>
            </a:lvl3pPr>
            <a:lvl4pPr>
              <a:buNone/>
              <a:defRPr sz="675"/>
            </a:lvl4pPr>
            <a:lvl5pPr>
              <a:buNone/>
              <a:defRPr sz="675"/>
            </a:lvl5pPr>
          </a:lstStyle>
          <a:p>
            <a:pPr lvl="0" eaLnBrk="1" latinLnBrk="0" hangingPunct="1"/>
            <a:endParaRPr kumimoji="0" lang="en-US"/>
          </a:p>
        </p:txBody>
      </p:sp>
      <p:sp>
        <p:nvSpPr>
          <p:cNvPr id="4" name="Content Placeholder 3"/>
          <p:cNvSpPr>
            <a:spLocks noGrp="1"/>
          </p:cNvSpPr>
          <p:nvPr>
            <p:ph sz="half" idx="1"/>
          </p:nvPr>
        </p:nvSpPr>
        <p:spPr>
          <a:xfrm>
            <a:off x="342900" y="1485900"/>
            <a:ext cx="5314950" cy="2857500"/>
          </a:xfrm>
        </p:spPr>
        <p:txBody>
          <a:bodyPr/>
          <a:lstStyle>
            <a:lvl1pPr>
              <a:defRPr sz="2100"/>
            </a:lvl1pPr>
            <a:lvl2pPr>
              <a:defRPr sz="1800"/>
            </a:lvl2pPr>
            <a:lvl3pPr>
              <a:defRPr sz="1650"/>
            </a:lvl3pPr>
            <a:lvl4pPr>
              <a:defRPr sz="1500"/>
            </a:lvl4pPr>
            <a:lvl5pPr>
              <a:defRPr sz="1500"/>
            </a:lvl5pPr>
          </a:lstStyle>
          <a:p>
            <a:pPr lvl="0" eaLnBrk="1" latinLnBrk="0" hangingPunct="1"/>
            <a:endParaRPr/>
          </a:p>
          <a:p>
            <a:pPr lvl="1" eaLnBrk="1" latinLnBrk="0" hangingPunct="1"/>
            <a:endParaRPr/>
          </a:p>
          <a:p>
            <a:pPr lvl="2" eaLnBrk="1" latinLnBrk="0" hangingPunct="1"/>
            <a:endParaRPr/>
          </a:p>
          <a:p>
            <a:pPr lvl="3" eaLnBrk="1" latinLnBrk="0" hangingPunct="1"/>
            <a:endParaRPr/>
          </a:p>
          <a:p>
            <a:pPr lvl="4" eaLnBrk="1" latinLnBrk="0" hangingPunct="1"/>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12/19/2018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6117336" y="4816548"/>
            <a:ext cx="571500" cy="273844"/>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67549" y="1279282"/>
            <a:ext cx="2290401" cy="940356"/>
          </a:xfrm>
        </p:spPr>
        <p:txBody>
          <a:bodyPr anchor="b"/>
          <a:lstStyle>
            <a:lvl1pPr algn="l">
              <a:buNone/>
              <a:defRPr sz="1650" b="1">
                <a:solidFill>
                  <a:schemeClr val="accent1"/>
                </a:solidFill>
              </a:defRPr>
            </a:lvl1pPr>
          </a:lstStyle>
          <a:p>
            <a:endParaRPr kumimoji="0" lang="en-US"/>
          </a:p>
        </p:txBody>
      </p:sp>
      <p:sp>
        <p:nvSpPr>
          <p:cNvPr id="3" name="Picture Placeholder 2"/>
          <p:cNvSpPr>
            <a:spLocks noGrp="1"/>
          </p:cNvSpPr>
          <p:nvPr>
            <p:ph type="pic" idx="1"/>
          </p:nvPr>
        </p:nvSpPr>
        <p:spPr>
          <a:xfrm>
            <a:off x="799221" y="764930"/>
            <a:ext cx="30861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2400"/>
            </a:lvl1pPr>
          </a:lstStyle>
          <a:p>
            <a:endParaRPr kumimoji="0" lang="en-US" dirty="0"/>
          </a:p>
        </p:txBody>
      </p:sp>
      <p:sp>
        <p:nvSpPr>
          <p:cNvPr id="4" name="Text Placeholder 3"/>
          <p:cNvSpPr>
            <a:spLocks noGrp="1"/>
          </p:cNvSpPr>
          <p:nvPr>
            <p:ph type="body" sz="half" idx="2"/>
          </p:nvPr>
        </p:nvSpPr>
        <p:spPr>
          <a:xfrm>
            <a:off x="4167550" y="2249074"/>
            <a:ext cx="2290400" cy="1997612"/>
          </a:xfrm>
        </p:spPr>
        <p:txBody>
          <a:bodyPr lIns="45720" rIns="45720"/>
          <a:lstStyle>
            <a:lvl1pPr marL="0" indent="0">
              <a:buFontTx/>
              <a:buNone/>
              <a:defRPr sz="900"/>
            </a:lvl1pPr>
            <a:lvl2pPr>
              <a:buFontTx/>
              <a:buNone/>
              <a:defRPr sz="900"/>
            </a:lvl2pPr>
            <a:lvl3pPr>
              <a:buFontTx/>
              <a:buNone/>
              <a:defRPr sz="750"/>
            </a:lvl3pPr>
            <a:lvl4pPr>
              <a:buFontTx/>
              <a:buNone/>
              <a:defRPr sz="675"/>
            </a:lvl4pPr>
            <a:lvl5pPr>
              <a:buFontTx/>
              <a:buNone/>
              <a:defRPr sz="675"/>
            </a:lvl5pPr>
          </a:lstStyle>
          <a:p>
            <a:pPr lvl="0" eaLnBrk="1" latinLnBrk="0" hangingPunct="1"/>
            <a:endParaRPr kumimoji="0" lang="en-US"/>
          </a:p>
        </p:txBody>
      </p:sp>
      <p:sp>
        <p:nvSpPr>
          <p:cNvPr id="5" name="Date Placeholder 4"/>
          <p:cNvSpPr>
            <a:spLocks noGrp="1"/>
          </p:cNvSpPr>
          <p:nvPr>
            <p:ph type="dt" sz="half" idx="10"/>
          </p:nvPr>
        </p:nvSpPr>
        <p:spPr>
          <a:xfrm>
            <a:off x="342900" y="4816548"/>
            <a:ext cx="1600200" cy="273844"/>
          </a:xfrm>
        </p:spPr>
        <p:txBody>
          <a:bodyPr/>
          <a:lstStyle/>
          <a:p>
            <a:pPr eaLnBrk="1" latinLnBrk="0" hangingPunct="1"/>
            <a:fld id="{E637BB6B-EE1B-48FB-8575-0D55C373DE88}" type="datetimeFigureOut">
              <a:rPr lang="en-US" smtClean="0"/>
              <a:pPr eaLnBrk="1" latinLnBrk="0" hangingPunct="1"/>
              <a:t>12/19/2018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3564094"/>
            <a:ext cx="6858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68580" tIns="34290" rIns="68580" bIns="34290" anchor="t" compatLnSpc="1"/>
          <a:lstStyle/>
          <a:p>
            <a:endParaRPr kumimoji="0" lang="en-US" sz="1350"/>
          </a:p>
        </p:txBody>
      </p:sp>
      <p:sp>
        <p:nvSpPr>
          <p:cNvPr id="16" name="Freeform 15"/>
          <p:cNvSpPr>
            <a:spLocks/>
          </p:cNvSpPr>
          <p:nvPr/>
        </p:nvSpPr>
        <p:spPr bwMode="auto">
          <a:xfrm>
            <a:off x="5486400" y="0"/>
            <a:ext cx="13716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68580" tIns="34290" rIns="68580" bIns="34290" anchor="t" compatLnSpc="1"/>
          <a:lstStyle/>
          <a:p>
            <a:endParaRPr kumimoji="0" lang="en-US" sz="1350"/>
          </a:p>
        </p:txBody>
      </p:sp>
      <p:sp>
        <p:nvSpPr>
          <p:cNvPr id="9" name="Title Placeholder 8"/>
          <p:cNvSpPr>
            <a:spLocks noGrp="1"/>
          </p:cNvSpPr>
          <p:nvPr>
            <p:ph type="title"/>
          </p:nvPr>
        </p:nvSpPr>
        <p:spPr>
          <a:xfrm>
            <a:off x="342900" y="205979"/>
            <a:ext cx="5600700" cy="85725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1200151"/>
            <a:ext cx="5600700" cy="33944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342900" y="4816548"/>
            <a:ext cx="1600200" cy="273844"/>
          </a:xfrm>
          <a:prstGeom prst="rect">
            <a:avLst/>
          </a:prstGeom>
        </p:spPr>
        <p:txBody>
          <a:bodyPr vert="horz" bIns="0" anchor="b"/>
          <a:lstStyle>
            <a:lvl1pPr algn="l" eaLnBrk="1" latinLnBrk="0" hangingPunct="1">
              <a:defRPr kumimoji="0" sz="750">
                <a:solidFill>
                  <a:schemeClr val="tx2">
                    <a:shade val="50000"/>
                  </a:schemeClr>
                </a:solidFill>
              </a:defRPr>
            </a:lvl1pPr>
          </a:lstStyle>
          <a:p>
            <a:pPr eaLnBrk="1" latinLnBrk="0" hangingPunct="1"/>
            <a:fld id="{E637BB6B-EE1B-48FB-8575-0D55C373DE88}" type="datetimeFigureOut">
              <a:rPr lang="en-US" smtClean="0"/>
              <a:pPr eaLnBrk="1" latinLnBrk="0" hangingPunct="1"/>
              <a:t>12/19/2018</a:t>
            </a:fld>
            <a:endParaRPr lang="en-US" sz="750">
              <a:solidFill>
                <a:schemeClr val="tx2">
                  <a:shade val="50000"/>
                </a:schemeClr>
              </a:solidFill>
            </a:endParaRPr>
          </a:p>
        </p:txBody>
      </p:sp>
      <p:sp>
        <p:nvSpPr>
          <p:cNvPr id="22" name="Footer Placeholder 21"/>
          <p:cNvSpPr>
            <a:spLocks noGrp="1"/>
          </p:cNvSpPr>
          <p:nvPr>
            <p:ph type="ftr" sz="quarter" idx="3"/>
          </p:nvPr>
        </p:nvSpPr>
        <p:spPr>
          <a:xfrm>
            <a:off x="2343150" y="4816548"/>
            <a:ext cx="2171700" cy="273844"/>
          </a:xfrm>
          <a:prstGeom prst="rect">
            <a:avLst/>
          </a:prstGeom>
        </p:spPr>
        <p:txBody>
          <a:bodyPr vert="horz" lIns="0" rIns="0" bIns="0" anchor="b"/>
          <a:lstStyle>
            <a:lvl1pPr algn="ctr" eaLnBrk="1" latinLnBrk="0" hangingPunct="1">
              <a:defRPr kumimoji="0" sz="750">
                <a:solidFill>
                  <a:schemeClr val="tx2">
                    <a:shade val="50000"/>
                  </a:schemeClr>
                </a:solidFill>
              </a:defRPr>
            </a:lvl1pPr>
          </a:lstStyle>
          <a:p>
            <a:pPr algn="ctr" eaLnBrk="1" latinLnBrk="0" hangingPunct="1"/>
            <a:endParaRPr kumimoji="0" lang="en-US" sz="750" dirty="0">
              <a:solidFill>
                <a:schemeClr val="tx2">
                  <a:shade val="50000"/>
                </a:schemeClr>
              </a:solidFill>
            </a:endParaRPr>
          </a:p>
        </p:txBody>
      </p:sp>
      <p:sp>
        <p:nvSpPr>
          <p:cNvPr id="18" name="Slide Number Placeholder 17"/>
          <p:cNvSpPr>
            <a:spLocks noGrp="1"/>
          </p:cNvSpPr>
          <p:nvPr>
            <p:ph type="sldNum" sz="quarter" idx="4"/>
          </p:nvPr>
        </p:nvSpPr>
        <p:spPr>
          <a:xfrm>
            <a:off x="6115050" y="4816548"/>
            <a:ext cx="571500" cy="273844"/>
          </a:xfrm>
          <a:prstGeom prst="rect">
            <a:avLst/>
          </a:prstGeom>
        </p:spPr>
        <p:txBody>
          <a:bodyPr vert="horz" lIns="0" tIns="0" rIns="0" bIns="0" anchor="b"/>
          <a:lstStyle>
            <a:lvl1pPr algn="r" eaLnBrk="1" latinLnBrk="0" hangingPunct="1">
              <a:defRPr kumimoji="0" sz="750">
                <a:solidFill>
                  <a:schemeClr val="tx2">
                    <a:shade val="50000"/>
                  </a:schemeClr>
                </a:solidFill>
              </a:defRPr>
            </a:lvl1pPr>
          </a:lstStyle>
          <a:p>
            <a:fld id="{2AA957AF-53C0-420B-9C2D-77DB1416566C}" type="slidenum">
              <a:rPr kumimoji="0" lang="en-US" smtClean="0"/>
              <a:pPr eaLnBrk="1" latinLnBrk="0" hangingPunct="1"/>
              <a:t>‹#›</a:t>
            </a:fld>
            <a:endParaRPr kumimoji="0" lang="en-US" sz="75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450" kern="1200">
          <a:solidFill>
            <a:schemeClr val="tx1"/>
          </a:solidFill>
          <a:latin typeface="+mj-lt"/>
          <a:ea typeface="+mj-ea"/>
          <a:cs typeface="+mj-cs"/>
        </a:defRPr>
      </a:lvl1pPr>
    </p:titleStyle>
    <p:bodyStyle>
      <a:lvl1pPr marL="315468" indent="-288036" algn="l" rtl="0" eaLnBrk="1" latinLnBrk="0" hangingPunct="1">
        <a:spcBef>
          <a:spcPct val="20000"/>
        </a:spcBef>
        <a:buClr>
          <a:schemeClr val="accent1"/>
        </a:buClr>
        <a:buSzPct val="80000"/>
        <a:buFont typeface="Wingdings 2"/>
        <a:buChar char=""/>
        <a:defRPr kumimoji="0" sz="2250" kern="1200">
          <a:solidFill>
            <a:schemeClr val="tx1"/>
          </a:solidFill>
          <a:latin typeface="+mn-lt"/>
          <a:ea typeface="+mn-ea"/>
          <a:cs typeface="+mn-cs"/>
        </a:defRPr>
      </a:lvl1pPr>
      <a:lvl2pPr marL="541782" indent="-205740" algn="l" rtl="0" eaLnBrk="1" latinLnBrk="0" hangingPunct="1">
        <a:spcBef>
          <a:spcPct val="20000"/>
        </a:spcBef>
        <a:buClr>
          <a:schemeClr val="accent1"/>
        </a:buClr>
        <a:buSzPct val="90000"/>
        <a:buFont typeface="Wingdings 2"/>
        <a:buChar char=""/>
        <a:defRPr kumimoji="0" sz="1950" kern="1200">
          <a:solidFill>
            <a:schemeClr val="tx1"/>
          </a:solidFill>
          <a:latin typeface="+mn-lt"/>
          <a:ea typeface="+mn-ea"/>
          <a:cs typeface="+mn-cs"/>
        </a:defRPr>
      </a:lvl2pPr>
      <a:lvl3pPr marL="754380" indent="-192024" algn="l" rtl="0" eaLnBrk="1" latinLnBrk="0" hangingPunct="1">
        <a:spcBef>
          <a:spcPct val="20000"/>
        </a:spcBef>
        <a:buClr>
          <a:schemeClr val="accent2"/>
        </a:buClr>
        <a:buSzPct val="85000"/>
        <a:buFont typeface="Arial"/>
        <a:buChar char="○"/>
        <a:defRPr kumimoji="0" sz="1800" kern="1200">
          <a:solidFill>
            <a:schemeClr val="tx1"/>
          </a:solidFill>
          <a:latin typeface="+mn-lt"/>
          <a:ea typeface="+mn-ea"/>
          <a:cs typeface="+mn-cs"/>
        </a:defRPr>
      </a:lvl3pPr>
      <a:lvl4pPr marL="960120" indent="-178308" algn="l" rtl="0" eaLnBrk="1" latinLnBrk="0" hangingPunct="1">
        <a:spcBef>
          <a:spcPct val="20000"/>
        </a:spcBef>
        <a:buClr>
          <a:schemeClr val="accent3"/>
        </a:buClr>
        <a:buSzPct val="90000"/>
        <a:buFont typeface="Wingdings 2"/>
        <a:buChar char=""/>
        <a:defRPr kumimoji="0" sz="1500" kern="1200">
          <a:solidFill>
            <a:schemeClr val="tx1"/>
          </a:solidFill>
          <a:latin typeface="+mn-lt"/>
          <a:ea typeface="+mn-ea"/>
          <a:cs typeface="+mn-cs"/>
        </a:defRPr>
      </a:lvl4pPr>
      <a:lvl5pPr marL="1117854" indent="-137160" algn="l" rtl="0" eaLnBrk="1" latinLnBrk="0" hangingPunct="1">
        <a:spcBef>
          <a:spcPct val="20000"/>
        </a:spcBef>
        <a:buClr>
          <a:schemeClr val="accent4"/>
        </a:buClr>
        <a:buSzPct val="100000"/>
        <a:buFont typeface="Arial"/>
        <a:buChar char="-"/>
        <a:defRPr kumimoji="0" sz="1500" kern="1200">
          <a:solidFill>
            <a:schemeClr val="tx1"/>
          </a:solidFill>
          <a:latin typeface="+mn-lt"/>
          <a:ea typeface="+mn-ea"/>
          <a:cs typeface="+mn-cs"/>
        </a:defRPr>
      </a:lvl5pPr>
      <a:lvl6pPr marL="1275588" indent="-137160" algn="l" rtl="0" eaLnBrk="1" latinLnBrk="0" hangingPunct="1">
        <a:spcBef>
          <a:spcPct val="20000"/>
        </a:spcBef>
        <a:buClr>
          <a:schemeClr val="accent5"/>
        </a:buClr>
        <a:buFont typeface="Arial"/>
        <a:buChar char="-"/>
        <a:defRPr kumimoji="0" sz="1500" kern="1200" baseline="0">
          <a:solidFill>
            <a:schemeClr val="tx1"/>
          </a:solidFill>
          <a:latin typeface="+mn-lt"/>
          <a:ea typeface="+mn-ea"/>
          <a:cs typeface="+mn-cs"/>
        </a:defRPr>
      </a:lvl6pPr>
      <a:lvl7pPr marL="1440180" indent="-137160" algn="l" rtl="0" eaLnBrk="1" latinLnBrk="0" hangingPunct="1">
        <a:spcBef>
          <a:spcPct val="20000"/>
        </a:spcBef>
        <a:buClr>
          <a:schemeClr val="accent6"/>
        </a:buClr>
        <a:buSzPct val="100000"/>
        <a:buFont typeface="Arial"/>
        <a:buChar char="•"/>
        <a:defRPr kumimoji="0" sz="1350" kern="1200" baseline="0">
          <a:solidFill>
            <a:schemeClr val="tx1"/>
          </a:solidFill>
          <a:latin typeface="+mn-lt"/>
          <a:ea typeface="+mn-ea"/>
          <a:cs typeface="+mn-cs"/>
        </a:defRPr>
      </a:lvl7pPr>
      <a:lvl8pPr marL="1604772" indent="-137160" algn="l" rtl="0" eaLnBrk="1" latinLnBrk="0" hangingPunct="1">
        <a:spcBef>
          <a:spcPct val="20000"/>
        </a:spcBef>
        <a:buClr>
          <a:schemeClr val="accent6"/>
        </a:buClr>
        <a:buFont typeface="Arial"/>
        <a:buChar char="▪"/>
        <a:defRPr kumimoji="0" sz="1200" kern="1200">
          <a:solidFill>
            <a:schemeClr val="tx1"/>
          </a:solidFill>
          <a:latin typeface="+mn-lt"/>
          <a:ea typeface="+mn-ea"/>
          <a:cs typeface="+mn-cs"/>
        </a:defRPr>
      </a:lvl8pPr>
      <a:lvl9pPr marL="1748790" indent="-137160" algn="l" rtl="0" eaLnBrk="1" latinLnBrk="0" hangingPunct="1">
        <a:spcBef>
          <a:spcPct val="20000"/>
        </a:spcBef>
        <a:buClr>
          <a:schemeClr val="accent6"/>
        </a:buClr>
        <a:buFont typeface="Arial"/>
        <a:buChar char="•"/>
        <a:defRPr kumimoji="0" sz="12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VD0Q5FeF_wU"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3" Type="http://schemas.openxmlformats.org/officeDocument/2006/relationships/hyperlink" Target="http://www.digitaldeliftp.com/LookAround/advertspot_kelloggs.htm"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image" Target="../media/image18.jpeg"/><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25.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ildLabor.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642938"/>
            <a:ext cx="4027923" cy="3857625"/>
          </a:xfrm>
          <a:prstGeom prst="rect">
            <a:avLst/>
          </a:prstGeom>
          <a:effectLst>
            <a:softEdge rad="76200"/>
          </a:effectLst>
        </p:spPr>
      </p:pic>
      <p:sp>
        <p:nvSpPr>
          <p:cNvPr id="2" name="Title 1"/>
          <p:cNvSpPr>
            <a:spLocks noGrp="1"/>
          </p:cNvSpPr>
          <p:nvPr>
            <p:ph type="ctrTitle"/>
          </p:nvPr>
        </p:nvSpPr>
        <p:spPr>
          <a:xfrm>
            <a:off x="4030912" y="1395209"/>
            <a:ext cx="2672348" cy="1380588"/>
          </a:xfrm>
        </p:spPr>
        <p:txBody>
          <a:bodyPr>
            <a:noAutofit/>
          </a:bodyPr>
          <a:lstStyle/>
          <a:p>
            <a:pPr algn="ctr"/>
            <a:r>
              <a:rPr lang="en-US" sz="3000" dirty="0"/>
              <a:t>The Rise of </a:t>
            </a:r>
            <a:br>
              <a:rPr lang="en-US" sz="3000" dirty="0"/>
            </a:br>
            <a:r>
              <a:rPr lang="en-US" sz="3000" dirty="0"/>
              <a:t>Industrial </a:t>
            </a:r>
            <a:br>
              <a:rPr lang="en-US" sz="3000" dirty="0"/>
            </a:br>
            <a:r>
              <a:rPr lang="en-US" sz="3000" dirty="0"/>
              <a:t>America</a:t>
            </a:r>
            <a:endParaRPr lang="en-US" sz="3000" dirty="0"/>
          </a:p>
        </p:txBody>
      </p:sp>
      <p:sp>
        <p:nvSpPr>
          <p:cNvPr id="3" name="Subtitle 2"/>
          <p:cNvSpPr>
            <a:spLocks noGrp="1"/>
          </p:cNvSpPr>
          <p:nvPr>
            <p:ph type="subTitle" idx="1"/>
          </p:nvPr>
        </p:nvSpPr>
        <p:spPr>
          <a:xfrm>
            <a:off x="4027923" y="2879338"/>
            <a:ext cx="2675338" cy="391478"/>
          </a:xfrm>
        </p:spPr>
        <p:txBody>
          <a:bodyPr>
            <a:normAutofit/>
          </a:bodyPr>
          <a:lstStyle/>
          <a:p>
            <a:pPr algn="ctr"/>
            <a:r>
              <a:rPr lang="en-US" sz="1050" dirty="0"/>
              <a:t>Economic Expansion</a:t>
            </a:r>
          </a:p>
          <a:p>
            <a:pPr algn="ctr"/>
            <a:r>
              <a:rPr lang="en-US" sz="1050" dirty="0"/>
              <a:t> from 1865-1900</a:t>
            </a:r>
            <a:endParaRPr lang="en-US" sz="1050" dirty="0"/>
          </a:p>
        </p:txBody>
      </p:sp>
    </p:spTree>
    <p:extLst>
      <p:ext uri="{BB962C8B-B14F-4D97-AF65-F5344CB8AC3E}">
        <p14:creationId xmlns:p14="http://schemas.microsoft.com/office/powerpoint/2010/main" val="2373969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77174"/>
            <a:ext cx="5600700" cy="642938"/>
          </a:xfrm>
        </p:spPr>
        <p:txBody>
          <a:bodyPr>
            <a:normAutofit/>
          </a:bodyPr>
          <a:lstStyle/>
          <a:p>
            <a:r>
              <a:rPr lang="en-US" sz="2700" i="1" dirty="0"/>
              <a:t>Laissez-Faire</a:t>
            </a:r>
            <a:r>
              <a:rPr lang="en-US" sz="2700" dirty="0"/>
              <a:t> Capitalism</a:t>
            </a:r>
            <a:endParaRPr lang="en-US" sz="2700" i="1" dirty="0"/>
          </a:p>
        </p:txBody>
      </p:sp>
      <p:sp>
        <p:nvSpPr>
          <p:cNvPr id="3" name="Content Placeholder 2"/>
          <p:cNvSpPr>
            <a:spLocks noGrp="1"/>
          </p:cNvSpPr>
          <p:nvPr>
            <p:ph sz="half" idx="1"/>
          </p:nvPr>
        </p:nvSpPr>
        <p:spPr>
          <a:xfrm>
            <a:off x="262148" y="820112"/>
            <a:ext cx="4923555" cy="3560502"/>
          </a:xfrm>
        </p:spPr>
        <p:txBody>
          <a:bodyPr>
            <a:noAutofit/>
          </a:bodyPr>
          <a:lstStyle/>
          <a:p>
            <a:r>
              <a:rPr lang="en-US" sz="1400" dirty="0" smtClean="0"/>
              <a:t>Conservative Economic Theories</a:t>
            </a:r>
          </a:p>
          <a:p>
            <a:pPr lvl="1"/>
            <a:r>
              <a:rPr lang="en-US" sz="1200" dirty="0" smtClean="0"/>
              <a:t>Adam Smith, </a:t>
            </a:r>
            <a:r>
              <a:rPr lang="en-US" sz="1200" i="1" dirty="0" smtClean="0"/>
              <a:t>The Wealth of Nations – </a:t>
            </a:r>
            <a:r>
              <a:rPr lang="en-US" sz="1200" dirty="0" smtClean="0"/>
              <a:t>business should be regulated not by the government but by the “invisible hand”</a:t>
            </a:r>
          </a:p>
          <a:p>
            <a:pPr lvl="3"/>
            <a:r>
              <a:rPr lang="en-US" sz="900" dirty="0" smtClean="0"/>
              <a:t>Laws of supply and demand should control it. </a:t>
            </a:r>
          </a:p>
          <a:p>
            <a:pPr lvl="3"/>
            <a:r>
              <a:rPr lang="en-US" sz="900" dirty="0" smtClean="0"/>
              <a:t>Business will be motivated by their own self-interest to offer improved goods and services at low prices</a:t>
            </a:r>
          </a:p>
          <a:p>
            <a:pPr lvl="1"/>
            <a:r>
              <a:rPr lang="en-US" sz="1200" dirty="0" smtClean="0"/>
              <a:t>Impact of monopolization</a:t>
            </a:r>
          </a:p>
          <a:p>
            <a:pPr lvl="2"/>
            <a:r>
              <a:rPr lang="en-US" sz="1100" dirty="0" smtClean="0"/>
              <a:t>Argument for:</a:t>
            </a:r>
          </a:p>
          <a:p>
            <a:pPr lvl="3"/>
            <a:r>
              <a:rPr lang="en-US" sz="900" dirty="0" smtClean="0"/>
              <a:t>Maintained high-quality, consistent product</a:t>
            </a:r>
          </a:p>
          <a:p>
            <a:pPr lvl="2"/>
            <a:r>
              <a:rPr lang="en-US" sz="1100" dirty="0" smtClean="0"/>
              <a:t>Argument against:</a:t>
            </a:r>
          </a:p>
          <a:p>
            <a:pPr lvl="3"/>
            <a:r>
              <a:rPr lang="en-US" sz="900" dirty="0" smtClean="0"/>
              <a:t>Gouged consumers and allowed for inferior products (non-competition)</a:t>
            </a:r>
          </a:p>
          <a:p>
            <a:r>
              <a:rPr lang="en-US" sz="1400" dirty="0" smtClean="0"/>
              <a:t>Social Darwinism (Spencer)</a:t>
            </a:r>
          </a:p>
          <a:p>
            <a:pPr lvl="1"/>
            <a:r>
              <a:rPr lang="en-US" sz="1200" dirty="0" smtClean="0"/>
              <a:t>Darwin’s natural selection applied to economics</a:t>
            </a:r>
          </a:p>
          <a:p>
            <a:pPr lvl="1"/>
            <a:r>
              <a:rPr lang="en-US" sz="1200" dirty="0" smtClean="0"/>
              <a:t>Concentrate wealth in the hands of the “fit” benefited everyone</a:t>
            </a:r>
          </a:p>
          <a:p>
            <a:r>
              <a:rPr lang="en-US" sz="1400" dirty="0" smtClean="0"/>
              <a:t>Gospel of Wealth (Carnegie)</a:t>
            </a:r>
          </a:p>
          <a:p>
            <a:pPr lvl="1"/>
            <a:r>
              <a:rPr lang="en-US" sz="1200" dirty="0" smtClean="0"/>
              <a:t>Responsibility of the wealthy to give back – civic philanthropy</a:t>
            </a:r>
          </a:p>
          <a:p>
            <a:pPr lvl="2"/>
            <a:r>
              <a:rPr lang="en-US" sz="1100" dirty="0" smtClean="0"/>
              <a:t>Over $350 million for libraries, universities, and other public institutions</a:t>
            </a:r>
          </a:p>
        </p:txBody>
      </p:sp>
      <p:pic>
        <p:nvPicPr>
          <p:cNvPr id="6" name="Content Placeholder 5" descr="pic-carnegie-cartoon-72.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l="-15699" r="-15699"/>
          <a:stretch>
            <a:fillRect/>
          </a:stretch>
        </p:blipFill>
        <p:spPr>
          <a:xfrm>
            <a:off x="4801766" y="659377"/>
            <a:ext cx="2283669" cy="2119382"/>
          </a:xfrm>
          <a:effectLst>
            <a:softEdge rad="38100"/>
          </a:effectLst>
        </p:spPr>
      </p:pic>
    </p:spTree>
    <p:extLst>
      <p:ext uri="{BB962C8B-B14F-4D97-AF65-F5344CB8AC3E}">
        <p14:creationId xmlns:p14="http://schemas.microsoft.com/office/powerpoint/2010/main" val="266642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83670"/>
            <a:ext cx="5600700" cy="642938"/>
          </a:xfrm>
        </p:spPr>
        <p:txBody>
          <a:bodyPr>
            <a:normAutofit/>
          </a:bodyPr>
          <a:lstStyle/>
          <a:p>
            <a:r>
              <a:rPr lang="en-US" sz="2700" dirty="0"/>
              <a:t>Antitrust Movement</a:t>
            </a:r>
            <a:endParaRPr lang="en-US" sz="2700" dirty="0"/>
          </a:p>
        </p:txBody>
      </p:sp>
      <p:sp>
        <p:nvSpPr>
          <p:cNvPr id="3" name="Content Placeholder 2"/>
          <p:cNvSpPr>
            <a:spLocks noGrp="1"/>
          </p:cNvSpPr>
          <p:nvPr>
            <p:ph sz="half" idx="1"/>
          </p:nvPr>
        </p:nvSpPr>
        <p:spPr>
          <a:xfrm>
            <a:off x="262148" y="926608"/>
            <a:ext cx="3889580" cy="3783615"/>
          </a:xfrm>
        </p:spPr>
        <p:txBody>
          <a:bodyPr>
            <a:normAutofit fontScale="77500" lnSpcReduction="20000"/>
          </a:bodyPr>
          <a:lstStyle/>
          <a:p>
            <a:r>
              <a:rPr lang="en-US" dirty="0" smtClean="0"/>
              <a:t>Trust - </a:t>
            </a:r>
            <a:r>
              <a:rPr lang="en-US" dirty="0"/>
              <a:t>A trust is a three-party fiduciary relationship in which the first party, the trustor or settlor, transfers a property upon the second party for the benefit of the third party, the beneficiary</a:t>
            </a:r>
            <a:endParaRPr lang="en-US" dirty="0" smtClean="0"/>
          </a:p>
          <a:p>
            <a:r>
              <a:rPr lang="en-US" dirty="0" smtClean="0"/>
              <a:t>Trusts Under Attack</a:t>
            </a:r>
          </a:p>
          <a:p>
            <a:pPr lvl="1"/>
            <a:r>
              <a:rPr lang="en-US" dirty="0" smtClean="0"/>
              <a:t>Middle-class rises up against perceived unchecked power</a:t>
            </a:r>
          </a:p>
          <a:p>
            <a:pPr lvl="1"/>
            <a:r>
              <a:rPr lang="en-US" dirty="0" smtClean="0"/>
              <a:t>Old wealth vs. </a:t>
            </a:r>
            <a:r>
              <a:rPr lang="en-US" i="1" dirty="0" smtClean="0"/>
              <a:t>nouveau riche</a:t>
            </a:r>
            <a:endParaRPr lang="en-US" dirty="0" smtClean="0"/>
          </a:p>
          <a:p>
            <a:r>
              <a:rPr lang="en-US" dirty="0" smtClean="0"/>
              <a:t>Sherman Antitrust Act (1890)</a:t>
            </a:r>
          </a:p>
          <a:p>
            <a:pPr lvl="1"/>
            <a:r>
              <a:rPr lang="en-US" dirty="0" smtClean="0"/>
              <a:t>Prohibited organizations created with intent to regulate or control interstate trade or commerce</a:t>
            </a:r>
          </a:p>
          <a:p>
            <a:pPr lvl="1"/>
            <a:r>
              <a:rPr lang="en-US" dirty="0" smtClean="0"/>
              <a:t>Monopolies now illegal</a:t>
            </a:r>
          </a:p>
          <a:p>
            <a:pPr lvl="1"/>
            <a:r>
              <a:rPr lang="en-US" dirty="0" smtClean="0"/>
              <a:t>Impact:</a:t>
            </a:r>
          </a:p>
          <a:p>
            <a:pPr lvl="2"/>
            <a:r>
              <a:rPr lang="en-US" dirty="0" smtClean="0"/>
              <a:t>Weakened by Supreme Court</a:t>
            </a:r>
          </a:p>
          <a:p>
            <a:pPr lvl="3"/>
            <a:r>
              <a:rPr lang="en-US" i="1" dirty="0" smtClean="0"/>
              <a:t>US v. E.C. Knight</a:t>
            </a:r>
            <a:r>
              <a:rPr lang="en-US" dirty="0" smtClean="0"/>
              <a:t> (1895)</a:t>
            </a:r>
          </a:p>
          <a:p>
            <a:pPr lvl="4"/>
            <a:r>
              <a:rPr lang="en-US" dirty="0" smtClean="0"/>
              <a:t>Could not apply to manufacturing</a:t>
            </a:r>
          </a:p>
          <a:p>
            <a:pPr lvl="3"/>
            <a:r>
              <a:rPr lang="en-US" dirty="0" smtClean="0"/>
              <a:t>Used primarily against labor unions</a:t>
            </a:r>
          </a:p>
        </p:txBody>
      </p:sp>
      <p:pic>
        <p:nvPicPr>
          <p:cNvPr id="5" name="Content Placeholder 4" descr="Standard_oil_octopus_loc_color.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27819" b="-27819"/>
          <a:stretch>
            <a:fillRect/>
          </a:stretch>
        </p:blipFill>
        <p:spPr>
          <a:xfrm>
            <a:off x="4228455" y="331690"/>
            <a:ext cx="2459216" cy="2282300"/>
          </a:xfrm>
          <a:effectLst>
            <a:softEdge rad="25400"/>
          </a:effectLst>
        </p:spPr>
      </p:pic>
    </p:spTree>
    <p:extLst>
      <p:ext uri="{BB962C8B-B14F-4D97-AF65-F5344CB8AC3E}">
        <p14:creationId xmlns:p14="http://schemas.microsoft.com/office/powerpoint/2010/main" val="232779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128" y="337908"/>
            <a:ext cx="5600700" cy="642938"/>
          </a:xfrm>
        </p:spPr>
        <p:txBody>
          <a:bodyPr>
            <a:normAutofit/>
          </a:bodyPr>
          <a:lstStyle/>
          <a:p>
            <a:r>
              <a:rPr lang="en-US" sz="2400" b="1" dirty="0"/>
              <a:t>Technology and Innovations</a:t>
            </a:r>
            <a:endParaRPr lang="en-US" sz="2400" b="1" dirty="0"/>
          </a:p>
        </p:txBody>
      </p:sp>
      <p:sp>
        <p:nvSpPr>
          <p:cNvPr id="3" name="Content Placeholder 2"/>
          <p:cNvSpPr>
            <a:spLocks noGrp="1"/>
          </p:cNvSpPr>
          <p:nvPr>
            <p:ph sz="half" idx="1"/>
          </p:nvPr>
        </p:nvSpPr>
        <p:spPr>
          <a:xfrm>
            <a:off x="262148" y="1116419"/>
            <a:ext cx="2880330" cy="3530009"/>
          </a:xfrm>
        </p:spPr>
        <p:txBody>
          <a:bodyPr>
            <a:normAutofit fontScale="92500" lnSpcReduction="20000"/>
          </a:bodyPr>
          <a:lstStyle/>
          <a:p>
            <a:r>
              <a:rPr lang="en-US" dirty="0" smtClean="0"/>
              <a:t>Inventions</a:t>
            </a:r>
          </a:p>
          <a:p>
            <a:pPr lvl="1"/>
            <a:r>
              <a:rPr lang="en-US" dirty="0" smtClean="0"/>
              <a:t>Telegraph</a:t>
            </a:r>
          </a:p>
          <a:p>
            <a:pPr lvl="2"/>
            <a:r>
              <a:rPr lang="en-US" dirty="0" smtClean="0"/>
              <a:t>Morse (1844)</a:t>
            </a:r>
          </a:p>
          <a:p>
            <a:pPr lvl="2"/>
            <a:r>
              <a:rPr lang="en-US" dirty="0" smtClean="0"/>
              <a:t>Field</a:t>
            </a:r>
          </a:p>
          <a:p>
            <a:pPr lvl="3"/>
            <a:r>
              <a:rPr lang="en-US" dirty="0" smtClean="0"/>
              <a:t>Transatlantic cable (1866)</a:t>
            </a:r>
          </a:p>
          <a:p>
            <a:pPr lvl="1"/>
            <a:r>
              <a:rPr lang="en-US" dirty="0" smtClean="0"/>
              <a:t>Conveniences</a:t>
            </a:r>
          </a:p>
          <a:p>
            <a:pPr lvl="2"/>
            <a:r>
              <a:rPr lang="en-US" dirty="0" smtClean="0"/>
              <a:t>Typewriter (Remington, 1867)</a:t>
            </a:r>
          </a:p>
          <a:p>
            <a:pPr lvl="2"/>
            <a:r>
              <a:rPr lang="en-US" dirty="0" smtClean="0"/>
              <a:t>Telephone (Bell, 1876)</a:t>
            </a:r>
          </a:p>
          <a:p>
            <a:pPr lvl="2"/>
            <a:r>
              <a:rPr lang="en-US" dirty="0" smtClean="0"/>
              <a:t>Cash register (1879)</a:t>
            </a:r>
          </a:p>
          <a:p>
            <a:pPr lvl="2"/>
            <a:r>
              <a:rPr lang="en-US" dirty="0" smtClean="0"/>
              <a:t>Adding machine (1888)</a:t>
            </a:r>
          </a:p>
          <a:p>
            <a:pPr lvl="2"/>
            <a:r>
              <a:rPr lang="en-US" dirty="0" smtClean="0"/>
              <a:t>Kodak Camera (Eastman, 1888)</a:t>
            </a:r>
          </a:p>
          <a:p>
            <a:pPr lvl="2"/>
            <a:r>
              <a:rPr lang="en-US" dirty="0" smtClean="0"/>
              <a:t>Safety blade (Gillette, 1895)</a:t>
            </a:r>
          </a:p>
        </p:txBody>
      </p:sp>
      <p:pic>
        <p:nvPicPr>
          <p:cNvPr id="5" name="Content Placeholder 4" descr="the-first-submarine-transatlantic-telephone-cable-system.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21368" b="-21368"/>
          <a:stretch>
            <a:fillRect/>
          </a:stretch>
        </p:blipFill>
        <p:spPr>
          <a:xfrm>
            <a:off x="3773173" y="783592"/>
            <a:ext cx="2743200" cy="2545854"/>
          </a:xfrm>
          <a:effectLst>
            <a:softEdge rad="25400"/>
          </a:effectLst>
        </p:spPr>
      </p:pic>
      <p:pic>
        <p:nvPicPr>
          <p:cNvPr id="7" name="Picture 6" descr="AAMap.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97534" y="3013019"/>
            <a:ext cx="3099575" cy="1359509"/>
          </a:xfrm>
          <a:prstGeom prst="rect">
            <a:avLst/>
          </a:prstGeom>
          <a:effectLst>
            <a:softEdge rad="25400"/>
          </a:effectLst>
        </p:spPr>
      </p:pic>
    </p:spTree>
    <p:extLst>
      <p:ext uri="{BB962C8B-B14F-4D97-AF65-F5344CB8AC3E}">
        <p14:creationId xmlns:p14="http://schemas.microsoft.com/office/powerpoint/2010/main" val="1898648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06338"/>
            <a:ext cx="5600700" cy="642938"/>
          </a:xfrm>
        </p:spPr>
        <p:txBody>
          <a:bodyPr>
            <a:normAutofit/>
          </a:bodyPr>
          <a:lstStyle/>
          <a:p>
            <a:r>
              <a:rPr lang="en-US" sz="2700" b="1" dirty="0"/>
              <a:t>“Let There Be Light”</a:t>
            </a:r>
            <a:endParaRPr lang="en-US" sz="2700" b="1" dirty="0"/>
          </a:p>
        </p:txBody>
      </p:sp>
      <p:sp>
        <p:nvSpPr>
          <p:cNvPr id="3" name="Content Placeholder 2"/>
          <p:cNvSpPr>
            <a:spLocks noGrp="1"/>
          </p:cNvSpPr>
          <p:nvPr>
            <p:ph sz="half" idx="1"/>
          </p:nvPr>
        </p:nvSpPr>
        <p:spPr>
          <a:xfrm>
            <a:off x="67032" y="849275"/>
            <a:ext cx="3307129" cy="3850315"/>
          </a:xfrm>
        </p:spPr>
        <p:txBody>
          <a:bodyPr>
            <a:normAutofit fontScale="77500" lnSpcReduction="20000"/>
          </a:bodyPr>
          <a:lstStyle/>
          <a:p>
            <a:r>
              <a:rPr lang="en-US" dirty="0" smtClean="0"/>
              <a:t>The “Wizard of Menlo Park”</a:t>
            </a:r>
          </a:p>
          <a:p>
            <a:pPr lvl="1"/>
            <a:r>
              <a:rPr lang="en-US" dirty="0" smtClean="0"/>
              <a:t>More than 1,000 inventions</a:t>
            </a:r>
          </a:p>
          <a:p>
            <a:pPr lvl="2"/>
            <a:r>
              <a:rPr lang="en-US" dirty="0" smtClean="0"/>
              <a:t>Vote-recording machine </a:t>
            </a:r>
          </a:p>
          <a:p>
            <a:pPr lvl="2"/>
            <a:r>
              <a:rPr lang="en-US" dirty="0" smtClean="0"/>
              <a:t>Phonograph</a:t>
            </a:r>
          </a:p>
          <a:p>
            <a:pPr lvl="2"/>
            <a:r>
              <a:rPr lang="en-US" dirty="0" smtClean="0"/>
              <a:t>Dynamo</a:t>
            </a:r>
          </a:p>
          <a:p>
            <a:pPr lvl="2"/>
            <a:r>
              <a:rPr lang="en-US" dirty="0" smtClean="0"/>
              <a:t>Mimeograph</a:t>
            </a:r>
          </a:p>
          <a:p>
            <a:pPr lvl="2"/>
            <a:r>
              <a:rPr lang="en-US" dirty="0" smtClean="0"/>
              <a:t>Motion-picture</a:t>
            </a:r>
          </a:p>
          <a:p>
            <a:pPr lvl="2"/>
            <a:r>
              <a:rPr lang="en-US" b="1" dirty="0" smtClean="0"/>
              <a:t>Light bulb</a:t>
            </a:r>
          </a:p>
          <a:p>
            <a:r>
              <a:rPr lang="en-US" dirty="0" smtClean="0"/>
              <a:t>Edison vs. Westinghouse</a:t>
            </a:r>
          </a:p>
          <a:p>
            <a:pPr lvl="1"/>
            <a:r>
              <a:rPr lang="en-US" dirty="0" smtClean="0"/>
              <a:t>Direct current vs. alternating current</a:t>
            </a:r>
          </a:p>
          <a:p>
            <a:pPr lvl="2"/>
            <a:r>
              <a:rPr lang="en-US" dirty="0" smtClean="0"/>
              <a:t>“Westinghouse” </a:t>
            </a:r>
            <a:r>
              <a:rPr lang="en-US" dirty="0" smtClean="0">
                <a:sym typeface="Wingdings"/>
              </a:rPr>
              <a:t> </a:t>
            </a:r>
            <a:r>
              <a:rPr lang="en-US" dirty="0" err="1" smtClean="0">
                <a:sym typeface="Wingdings"/>
              </a:rPr>
              <a:t>Topsy</a:t>
            </a:r>
            <a:endParaRPr lang="en-US" dirty="0" smtClean="0">
              <a:sym typeface="Wingdings"/>
            </a:endParaRPr>
          </a:p>
          <a:p>
            <a:r>
              <a:rPr lang="en-US" dirty="0" smtClean="0">
                <a:sym typeface="Wingdings"/>
              </a:rPr>
              <a:t>Impact:</a:t>
            </a:r>
          </a:p>
          <a:p>
            <a:pPr lvl="1"/>
            <a:r>
              <a:rPr lang="en-US" dirty="0" smtClean="0">
                <a:sym typeface="Wingdings"/>
              </a:rPr>
              <a:t>Westinghouse wins contract for World’s Columbian Exhibition, 1893</a:t>
            </a:r>
          </a:p>
          <a:p>
            <a:pPr lvl="1"/>
            <a:r>
              <a:rPr lang="en-US" dirty="0" smtClean="0">
                <a:sym typeface="Wingdings"/>
              </a:rPr>
              <a:t>Electrified cities</a:t>
            </a:r>
          </a:p>
          <a:p>
            <a:pPr lvl="2"/>
            <a:r>
              <a:rPr lang="en-US" dirty="0" smtClean="0">
                <a:sym typeface="Wingdings"/>
              </a:rPr>
              <a:t>Streets, streetcars, subways, machinery, and appliances</a:t>
            </a:r>
            <a:endParaRPr lang="en-US" dirty="0" smtClean="0"/>
          </a:p>
        </p:txBody>
      </p:sp>
      <p:pic>
        <p:nvPicPr>
          <p:cNvPr id="6" name="Content Placeholder 5" descr="topsy.jpg">
            <a:hlinkClick r:id="rId3"/>
          </p:cNvPr>
          <p:cNvPicPr>
            <a:picLocks noGrp="1" noChangeAspect="1"/>
          </p:cNvPicPr>
          <p:nvPr>
            <p:ph sz="half" idx="2"/>
          </p:nvPr>
        </p:nvPicPr>
        <p:blipFill>
          <a:blip r:embed="rId4" cstate="email">
            <a:extLst>
              <a:ext uri="{28A0092B-C50C-407E-A947-70E740481C1C}">
                <a14:useLocalDpi xmlns:a14="http://schemas.microsoft.com/office/drawing/2010/main" val="0"/>
              </a:ext>
            </a:extLst>
          </a:blip>
          <a:srcRect t="-7465" b="-7465"/>
          <a:stretch>
            <a:fillRect/>
          </a:stretch>
        </p:blipFill>
        <p:spPr>
          <a:xfrm>
            <a:off x="3374162" y="1246991"/>
            <a:ext cx="3138725" cy="2912925"/>
          </a:xfrm>
          <a:effectLst>
            <a:softEdge rad="25400"/>
          </a:effectLst>
        </p:spPr>
      </p:pic>
    </p:spTree>
    <p:extLst>
      <p:ext uri="{BB962C8B-B14F-4D97-AF65-F5344CB8AC3E}">
        <p14:creationId xmlns:p14="http://schemas.microsoft.com/office/powerpoint/2010/main" val="702767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44" y="154132"/>
            <a:ext cx="5600700" cy="642938"/>
          </a:xfrm>
        </p:spPr>
        <p:txBody>
          <a:bodyPr>
            <a:normAutofit/>
          </a:bodyPr>
          <a:lstStyle/>
          <a:p>
            <a:r>
              <a:rPr lang="en-US" sz="2700" b="1" dirty="0"/>
              <a:t>Marketing Consumer Goods</a:t>
            </a:r>
            <a:endParaRPr lang="en-US" sz="2700" b="1" dirty="0"/>
          </a:p>
        </p:txBody>
      </p:sp>
      <p:sp>
        <p:nvSpPr>
          <p:cNvPr id="3" name="Content Placeholder 2"/>
          <p:cNvSpPr>
            <a:spLocks noGrp="1"/>
          </p:cNvSpPr>
          <p:nvPr>
            <p:ph sz="half" idx="1"/>
          </p:nvPr>
        </p:nvSpPr>
        <p:spPr>
          <a:xfrm>
            <a:off x="234532" y="1020353"/>
            <a:ext cx="2880330" cy="3553048"/>
          </a:xfrm>
        </p:spPr>
        <p:txBody>
          <a:bodyPr>
            <a:normAutofit fontScale="70000" lnSpcReduction="20000"/>
          </a:bodyPr>
          <a:lstStyle/>
          <a:p>
            <a:r>
              <a:rPr lang="en-US" dirty="0" smtClean="0"/>
              <a:t>Department Stores</a:t>
            </a:r>
          </a:p>
          <a:p>
            <a:pPr lvl="1"/>
            <a:r>
              <a:rPr lang="en-US" dirty="0" smtClean="0"/>
              <a:t>Cities</a:t>
            </a:r>
          </a:p>
          <a:p>
            <a:pPr lvl="2"/>
            <a:r>
              <a:rPr lang="en-US" dirty="0" smtClean="0"/>
              <a:t>RH Macy’s (NY)</a:t>
            </a:r>
          </a:p>
          <a:p>
            <a:pPr lvl="2"/>
            <a:r>
              <a:rPr lang="en-US" dirty="0" smtClean="0"/>
              <a:t>Marshall Field’s (Chicago)</a:t>
            </a:r>
          </a:p>
          <a:p>
            <a:pPr lvl="1"/>
            <a:r>
              <a:rPr lang="en-US" dirty="0" smtClean="0"/>
              <a:t>Rural America</a:t>
            </a:r>
          </a:p>
          <a:p>
            <a:pPr lvl="2"/>
            <a:r>
              <a:rPr lang="en-US" dirty="0" smtClean="0"/>
              <a:t>Woolworth’s</a:t>
            </a:r>
          </a:p>
          <a:p>
            <a:pPr lvl="2"/>
            <a:r>
              <a:rPr lang="en-US" b="1" dirty="0" smtClean="0"/>
              <a:t>RFD </a:t>
            </a:r>
            <a:r>
              <a:rPr lang="en-US" dirty="0" smtClean="0"/>
              <a:t>(Rural Free Delivery)</a:t>
            </a:r>
          </a:p>
          <a:p>
            <a:pPr lvl="3"/>
            <a:r>
              <a:rPr lang="en-US" dirty="0" smtClean="0"/>
              <a:t>Sears-Roebuck</a:t>
            </a:r>
          </a:p>
          <a:p>
            <a:pPr lvl="3"/>
            <a:r>
              <a:rPr lang="en-US" dirty="0" smtClean="0"/>
              <a:t>Montgomery Ward</a:t>
            </a:r>
          </a:p>
          <a:p>
            <a:r>
              <a:rPr lang="en-US" dirty="0" smtClean="0"/>
              <a:t>Transportation</a:t>
            </a:r>
          </a:p>
          <a:p>
            <a:pPr lvl="1"/>
            <a:r>
              <a:rPr lang="en-US" dirty="0" smtClean="0"/>
              <a:t>Packaged foods</a:t>
            </a:r>
          </a:p>
          <a:p>
            <a:pPr lvl="2"/>
            <a:r>
              <a:rPr lang="en-US" dirty="0" smtClean="0"/>
              <a:t>Kellogg and Post</a:t>
            </a:r>
          </a:p>
          <a:p>
            <a:pPr lvl="3"/>
            <a:r>
              <a:rPr lang="en-US" dirty="0" smtClean="0"/>
              <a:t>The “</a:t>
            </a:r>
            <a:r>
              <a:rPr lang="en-US" dirty="0" smtClean="0">
                <a:hlinkClick r:id="rId3"/>
              </a:rPr>
              <a:t>Battle of Battle Creek</a:t>
            </a:r>
            <a:r>
              <a:rPr lang="en-US" dirty="0" smtClean="0"/>
              <a:t>”</a:t>
            </a:r>
          </a:p>
          <a:p>
            <a:pPr lvl="1"/>
            <a:r>
              <a:rPr lang="en-US" dirty="0" smtClean="0"/>
              <a:t>Refrigerated Car (Swift)</a:t>
            </a:r>
          </a:p>
          <a:p>
            <a:pPr lvl="2"/>
            <a:r>
              <a:rPr lang="en-US" dirty="0" smtClean="0"/>
              <a:t>Mass produced meats &amp; vegetables</a:t>
            </a:r>
          </a:p>
          <a:p>
            <a:r>
              <a:rPr lang="en-US" dirty="0" smtClean="0"/>
              <a:t>Advertising</a:t>
            </a:r>
          </a:p>
          <a:p>
            <a:pPr lvl="1"/>
            <a:r>
              <a:rPr lang="en-US" dirty="0" smtClean="0"/>
              <a:t>Birth of the consumer culture (shopping)</a:t>
            </a:r>
          </a:p>
          <a:p>
            <a:pPr lvl="3"/>
            <a:endParaRPr lang="en-US" b="1" dirty="0" smtClean="0"/>
          </a:p>
          <a:p>
            <a:pPr lvl="1"/>
            <a:endParaRPr lang="en-US" dirty="0" smtClean="0"/>
          </a:p>
        </p:txBody>
      </p:sp>
      <p:pic>
        <p:nvPicPr>
          <p:cNvPr id="5" name="Content Placeholder 4" descr="Sears,_Robuck_&amp;_Co._letterhead_1907.jpg"/>
          <p:cNvPicPr>
            <a:picLocks noGrp="1" noChangeAspect="1"/>
          </p:cNvPicPr>
          <p:nvPr>
            <p:ph sz="half" idx="2"/>
          </p:nvPr>
        </p:nvPicPr>
        <p:blipFill>
          <a:blip r:embed="rId4" cstate="email">
            <a:extLst>
              <a:ext uri="{28A0092B-C50C-407E-A947-70E740481C1C}">
                <a14:useLocalDpi xmlns:a14="http://schemas.microsoft.com/office/drawing/2010/main" val="0"/>
              </a:ext>
            </a:extLst>
          </a:blip>
          <a:srcRect t="-63707" b="-63707"/>
          <a:stretch>
            <a:fillRect/>
          </a:stretch>
        </p:blipFill>
        <p:spPr>
          <a:xfrm>
            <a:off x="3155349" y="475601"/>
            <a:ext cx="3473380" cy="3223505"/>
          </a:xfrm>
          <a:effectLst>
            <a:softEdge rad="25400"/>
          </a:effectLst>
        </p:spPr>
      </p:pic>
      <p:pic>
        <p:nvPicPr>
          <p:cNvPr id="7" name="Picture 6" descr="ref3.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155351" y="2936467"/>
            <a:ext cx="3473379" cy="1298201"/>
          </a:xfrm>
          <a:prstGeom prst="rect">
            <a:avLst/>
          </a:prstGeom>
          <a:effectLst>
            <a:softEdge rad="25400"/>
          </a:effectLst>
        </p:spPr>
      </p:pic>
    </p:spTree>
    <p:extLst>
      <p:ext uri="{BB962C8B-B14F-4D97-AF65-F5344CB8AC3E}">
        <p14:creationId xmlns:p14="http://schemas.microsoft.com/office/powerpoint/2010/main" val="272748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3443"/>
            <a:ext cx="5600700" cy="642938"/>
          </a:xfrm>
        </p:spPr>
        <p:txBody>
          <a:bodyPr>
            <a:normAutofit/>
          </a:bodyPr>
          <a:lstStyle/>
          <a:p>
            <a:r>
              <a:rPr lang="en-US" sz="2700" b="1" dirty="0"/>
              <a:t>Impact of Industrialization</a:t>
            </a:r>
            <a:endParaRPr lang="en-US" sz="2700" b="1" dirty="0"/>
          </a:p>
        </p:txBody>
      </p:sp>
      <p:sp>
        <p:nvSpPr>
          <p:cNvPr id="3" name="Content Placeholder 2"/>
          <p:cNvSpPr>
            <a:spLocks noGrp="1"/>
          </p:cNvSpPr>
          <p:nvPr>
            <p:ph sz="half" idx="1"/>
          </p:nvPr>
        </p:nvSpPr>
        <p:spPr>
          <a:xfrm>
            <a:off x="152740" y="866381"/>
            <a:ext cx="3709397" cy="3886372"/>
          </a:xfrm>
        </p:spPr>
        <p:txBody>
          <a:bodyPr>
            <a:normAutofit fontScale="92500" lnSpcReduction="10000"/>
          </a:bodyPr>
          <a:lstStyle/>
          <a:p>
            <a:r>
              <a:rPr lang="en-US" dirty="0" smtClean="0"/>
              <a:t>The Concentration of Wealth</a:t>
            </a:r>
          </a:p>
          <a:p>
            <a:pPr lvl="1"/>
            <a:r>
              <a:rPr lang="en-US" dirty="0" smtClean="0"/>
              <a:t>By 1890’s, 10% controlled 90% of the nation’s wealth</a:t>
            </a:r>
          </a:p>
          <a:p>
            <a:pPr lvl="1"/>
            <a:r>
              <a:rPr lang="en-US" dirty="0" smtClean="0"/>
              <a:t>The New Class of Multi-millionaires</a:t>
            </a:r>
          </a:p>
          <a:p>
            <a:pPr lvl="2"/>
            <a:r>
              <a:rPr lang="en-US" dirty="0" err="1" smtClean="0"/>
              <a:t>Vanderbilts</a:t>
            </a:r>
            <a:r>
              <a:rPr lang="en-US" dirty="0" smtClean="0"/>
              <a:t>, Morgan, Carnegie, Rockefellers</a:t>
            </a:r>
          </a:p>
          <a:p>
            <a:pPr lvl="2"/>
            <a:r>
              <a:rPr lang="en-US" dirty="0" smtClean="0"/>
              <a:t>Mansions, yachts, and lavish parties</a:t>
            </a:r>
          </a:p>
          <a:p>
            <a:pPr lvl="2"/>
            <a:r>
              <a:rPr lang="en-US" dirty="0" smtClean="0"/>
              <a:t>Wealthy neighborhoods</a:t>
            </a:r>
          </a:p>
          <a:p>
            <a:pPr lvl="3"/>
            <a:r>
              <a:rPr lang="en-US" dirty="0" smtClean="0"/>
              <a:t>Park Avenue (NY)</a:t>
            </a:r>
          </a:p>
          <a:p>
            <a:pPr lvl="3"/>
            <a:r>
              <a:rPr lang="en-US" dirty="0" smtClean="0"/>
              <a:t>Gold Coast (Chicago)</a:t>
            </a:r>
          </a:p>
          <a:p>
            <a:pPr lvl="3"/>
            <a:r>
              <a:rPr lang="en-US" dirty="0" smtClean="0"/>
              <a:t>Nob Hill (SF)</a:t>
            </a:r>
          </a:p>
          <a:p>
            <a:pPr lvl="1"/>
            <a:r>
              <a:rPr lang="en-US" dirty="0" smtClean="0"/>
              <a:t>Horatio Alger Myth</a:t>
            </a:r>
          </a:p>
          <a:p>
            <a:pPr lvl="2"/>
            <a:r>
              <a:rPr lang="en-US" dirty="0" smtClean="0"/>
              <a:t>The “self-made man”</a:t>
            </a:r>
          </a:p>
          <a:p>
            <a:pPr lvl="3"/>
            <a:r>
              <a:rPr lang="en-US" i="1" dirty="0" smtClean="0"/>
              <a:t>Ragged Dick, Mark the Match Boy</a:t>
            </a:r>
            <a:endParaRPr lang="en-US" dirty="0" smtClean="0"/>
          </a:p>
          <a:p>
            <a:pPr lvl="3"/>
            <a:r>
              <a:rPr lang="en-US" dirty="0" smtClean="0"/>
              <a:t>Carnegie was the exception, not the norm</a:t>
            </a:r>
          </a:p>
        </p:txBody>
      </p:sp>
      <p:pic>
        <p:nvPicPr>
          <p:cNvPr id="6" name="Content Placeholder 5" descr="PC_R1.pn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12848" b="-12848"/>
          <a:stretch>
            <a:fillRect/>
          </a:stretch>
        </p:blipFill>
        <p:spPr>
          <a:xfrm>
            <a:off x="3941170" y="1055450"/>
            <a:ext cx="2795687" cy="2594565"/>
          </a:xfrm>
        </p:spPr>
      </p:pic>
    </p:spTree>
    <p:extLst>
      <p:ext uri="{BB962C8B-B14F-4D97-AF65-F5344CB8AC3E}">
        <p14:creationId xmlns:p14="http://schemas.microsoft.com/office/powerpoint/2010/main" val="76458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95851"/>
            <a:ext cx="5600700" cy="642938"/>
          </a:xfrm>
        </p:spPr>
        <p:txBody>
          <a:bodyPr>
            <a:normAutofit/>
          </a:bodyPr>
          <a:lstStyle/>
          <a:p>
            <a:r>
              <a:rPr lang="en-US" sz="2700" b="1" dirty="0"/>
              <a:t>Industrial Workers</a:t>
            </a:r>
            <a:endParaRPr lang="en-US" sz="2700" b="1" dirty="0"/>
          </a:p>
        </p:txBody>
      </p:sp>
      <p:sp>
        <p:nvSpPr>
          <p:cNvPr id="3" name="Content Placeholder 2"/>
          <p:cNvSpPr>
            <a:spLocks noGrp="1"/>
          </p:cNvSpPr>
          <p:nvPr>
            <p:ph sz="half" idx="1"/>
          </p:nvPr>
        </p:nvSpPr>
        <p:spPr>
          <a:xfrm>
            <a:off x="152740" y="738789"/>
            <a:ext cx="3147350" cy="4045862"/>
          </a:xfrm>
        </p:spPr>
        <p:txBody>
          <a:bodyPr>
            <a:noAutofit/>
          </a:bodyPr>
          <a:lstStyle/>
          <a:p>
            <a:r>
              <a:rPr lang="en-US" sz="1050" dirty="0" smtClean="0"/>
              <a:t>Growth of corporations led to increase in both white-collar and blue-collar positions</a:t>
            </a:r>
          </a:p>
          <a:p>
            <a:pPr lvl="1"/>
            <a:r>
              <a:rPr lang="en-US" sz="1050" dirty="0" smtClean="0"/>
              <a:t>Higher paying jobs </a:t>
            </a:r>
            <a:r>
              <a:rPr lang="en-US" sz="1050" dirty="0" smtClean="0">
                <a:sym typeface="Wingdings"/>
              </a:rPr>
              <a:t> increase demand for services  increase service sector</a:t>
            </a:r>
          </a:p>
          <a:p>
            <a:pPr lvl="1"/>
            <a:r>
              <a:rPr lang="en-US" sz="1050" dirty="0" smtClean="0">
                <a:sym typeface="Wingdings"/>
              </a:rPr>
              <a:t>Overall impact:</a:t>
            </a:r>
          </a:p>
          <a:p>
            <a:pPr lvl="2"/>
            <a:r>
              <a:rPr lang="en-US" sz="1050" dirty="0" smtClean="0">
                <a:sym typeface="Wingdings"/>
              </a:rPr>
              <a:t>More wage earners = more spending  expanding middle class</a:t>
            </a:r>
          </a:p>
          <a:p>
            <a:r>
              <a:rPr lang="en-US" sz="1050" dirty="0" smtClean="0">
                <a:sym typeface="Wingdings"/>
              </a:rPr>
              <a:t>Wage Earners</a:t>
            </a:r>
          </a:p>
          <a:p>
            <a:pPr lvl="1"/>
            <a:r>
              <a:rPr lang="en-US" sz="1050" dirty="0" smtClean="0">
                <a:sym typeface="Wingdings"/>
              </a:rPr>
              <a:t>By 1900, </a:t>
            </a:r>
            <a:r>
              <a:rPr lang="en-US" sz="1050" dirty="0" smtClean="0"/>
              <a:t>2/3 </a:t>
            </a:r>
            <a:r>
              <a:rPr lang="en-US" sz="1050" dirty="0" smtClean="0">
                <a:sym typeface="Wingdings"/>
              </a:rPr>
              <a:t>of Americans</a:t>
            </a:r>
          </a:p>
          <a:p>
            <a:pPr lvl="1"/>
            <a:r>
              <a:rPr lang="en-US" sz="1050" dirty="0" smtClean="0">
                <a:sym typeface="Wingdings"/>
              </a:rPr>
              <a:t>Large #’s of immigrants kept wages low</a:t>
            </a:r>
          </a:p>
          <a:p>
            <a:pPr lvl="2"/>
            <a:r>
              <a:rPr lang="en-US" sz="1050" dirty="0" smtClean="0">
                <a:sym typeface="Wingdings"/>
              </a:rPr>
              <a:t>“iron law of wages”</a:t>
            </a:r>
          </a:p>
          <a:p>
            <a:pPr lvl="3"/>
            <a:r>
              <a:rPr lang="en-US" sz="1050" dirty="0" smtClean="0">
                <a:sym typeface="Wingdings"/>
              </a:rPr>
              <a:t>Most did not earn enough to survive</a:t>
            </a:r>
          </a:p>
          <a:p>
            <a:pPr lvl="3"/>
            <a:r>
              <a:rPr lang="en-US" sz="1050" dirty="0" smtClean="0">
                <a:sym typeface="Wingdings"/>
              </a:rPr>
              <a:t>Families depended on income of women and children</a:t>
            </a:r>
          </a:p>
          <a:p>
            <a:r>
              <a:rPr lang="en-US" sz="1050" dirty="0" smtClean="0">
                <a:sym typeface="Wingdings"/>
              </a:rPr>
              <a:t>Working Women</a:t>
            </a:r>
          </a:p>
          <a:p>
            <a:pPr lvl="1"/>
            <a:r>
              <a:rPr lang="en-US" sz="1050" dirty="0" smtClean="0">
                <a:sym typeface="Wingdings"/>
              </a:rPr>
              <a:t>By 1900, 1 in 5</a:t>
            </a:r>
          </a:p>
          <a:p>
            <a:pPr lvl="2"/>
            <a:r>
              <a:rPr lang="en-US" sz="1050" dirty="0" smtClean="0">
                <a:sym typeface="Wingdings"/>
              </a:rPr>
              <a:t>Only 5% of married</a:t>
            </a:r>
          </a:p>
          <a:p>
            <a:pPr lvl="1"/>
            <a:r>
              <a:rPr lang="en-US" sz="1050" dirty="0" smtClean="0">
                <a:sym typeface="Wingdings"/>
              </a:rPr>
              <a:t>Gender roles extended to factories</a:t>
            </a:r>
          </a:p>
          <a:p>
            <a:pPr lvl="2"/>
            <a:r>
              <a:rPr lang="en-US" sz="1050" dirty="0" smtClean="0">
                <a:sym typeface="Wingdings"/>
              </a:rPr>
              <a:t>Resulted in lower pay</a:t>
            </a:r>
          </a:p>
          <a:p>
            <a:pPr lvl="1"/>
            <a:r>
              <a:rPr lang="en-US" sz="1050" dirty="0" smtClean="0">
                <a:sym typeface="Wingdings"/>
              </a:rPr>
              <a:t>Clerical work expanded w/white collar jobs</a:t>
            </a:r>
          </a:p>
        </p:txBody>
      </p:sp>
      <p:pic>
        <p:nvPicPr>
          <p:cNvPr id="5" name="Content Placeholder 4" descr="001.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14773" b="-14773"/>
          <a:stretch>
            <a:fillRect/>
          </a:stretch>
        </p:blipFill>
        <p:spPr>
          <a:xfrm>
            <a:off x="3895451" y="500404"/>
            <a:ext cx="2743200" cy="2545854"/>
          </a:xfrm>
          <a:effectLst>
            <a:softEdge rad="25400"/>
          </a:effectLst>
        </p:spPr>
      </p:pic>
      <p:pic>
        <p:nvPicPr>
          <p:cNvPr id="7" name="Picture 6" descr="3.breaker_boys.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372285" y="2533652"/>
            <a:ext cx="2428423" cy="1863187"/>
          </a:xfrm>
          <a:prstGeom prst="rect">
            <a:avLst/>
          </a:prstGeom>
          <a:effectLst>
            <a:softEdge rad="25400"/>
          </a:effectLst>
        </p:spPr>
      </p:pic>
    </p:spTree>
    <p:extLst>
      <p:ext uri="{BB962C8B-B14F-4D97-AF65-F5344CB8AC3E}">
        <p14:creationId xmlns:p14="http://schemas.microsoft.com/office/powerpoint/2010/main" val="245529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475" y="669681"/>
            <a:ext cx="3944015" cy="642938"/>
          </a:xfrm>
        </p:spPr>
        <p:txBody>
          <a:bodyPr>
            <a:normAutofit fontScale="90000"/>
          </a:bodyPr>
          <a:lstStyle/>
          <a:p>
            <a:pPr algn="ctr"/>
            <a:r>
              <a:rPr lang="en-US" sz="2700" b="1" dirty="0"/>
              <a:t>The Struggle of Organized Labor</a:t>
            </a:r>
            <a:endParaRPr lang="en-US" sz="2700" b="1" dirty="0"/>
          </a:p>
        </p:txBody>
      </p:sp>
      <p:sp>
        <p:nvSpPr>
          <p:cNvPr id="3" name="Content Placeholder 2"/>
          <p:cNvSpPr>
            <a:spLocks noGrp="1"/>
          </p:cNvSpPr>
          <p:nvPr>
            <p:ph sz="half" idx="1"/>
          </p:nvPr>
        </p:nvSpPr>
        <p:spPr>
          <a:xfrm>
            <a:off x="152740" y="1376643"/>
            <a:ext cx="5024140" cy="3248520"/>
          </a:xfrm>
        </p:spPr>
        <p:txBody>
          <a:bodyPr>
            <a:normAutofit fontScale="77500" lnSpcReduction="20000"/>
          </a:bodyPr>
          <a:lstStyle/>
          <a:p>
            <a:r>
              <a:rPr lang="en-US" dirty="0" smtClean="0">
                <a:sym typeface="Wingdings"/>
              </a:rPr>
              <a:t>Labor Discontent</a:t>
            </a:r>
          </a:p>
          <a:p>
            <a:pPr lvl="1"/>
            <a:r>
              <a:rPr lang="en-US" dirty="0" smtClean="0">
                <a:sym typeface="Wingdings"/>
              </a:rPr>
              <a:t>Poor conditions, long hours, low pay</a:t>
            </a:r>
          </a:p>
          <a:p>
            <a:pPr lvl="1"/>
            <a:r>
              <a:rPr lang="en-US" dirty="0" smtClean="0">
                <a:sym typeface="Wingdings"/>
              </a:rPr>
              <a:t>Workers easily replaceable</a:t>
            </a:r>
          </a:p>
          <a:p>
            <a:r>
              <a:rPr lang="en-US" dirty="0" smtClean="0">
                <a:sym typeface="Wingdings"/>
              </a:rPr>
              <a:t>Industrial Warfare</a:t>
            </a:r>
          </a:p>
          <a:p>
            <a:pPr lvl="1"/>
            <a:r>
              <a:rPr lang="en-US" dirty="0" smtClean="0">
                <a:sym typeface="Wingdings"/>
              </a:rPr>
              <a:t>Lockouts – closing factory to break labor movement before organized</a:t>
            </a:r>
          </a:p>
          <a:p>
            <a:pPr lvl="1"/>
            <a:r>
              <a:rPr lang="en-US" dirty="0" smtClean="0">
                <a:sym typeface="Wingdings"/>
              </a:rPr>
              <a:t>Blacklists – pro-union workers circulated</a:t>
            </a:r>
          </a:p>
          <a:p>
            <a:pPr lvl="1"/>
            <a:r>
              <a:rPr lang="en-US" dirty="0" smtClean="0">
                <a:sym typeface="Wingdings"/>
              </a:rPr>
              <a:t>Yellow-dog contracts – sign agreement to not join union</a:t>
            </a:r>
          </a:p>
          <a:p>
            <a:r>
              <a:rPr lang="en-US" dirty="0" smtClean="0">
                <a:sym typeface="Wingdings"/>
              </a:rPr>
              <a:t>Great Railroad Strike of 1877</a:t>
            </a:r>
          </a:p>
          <a:p>
            <a:pPr lvl="1"/>
            <a:r>
              <a:rPr lang="en-US" dirty="0" smtClean="0">
                <a:sym typeface="Wingdings"/>
              </a:rPr>
              <a:t>Began with B &amp; O Railroad and spread to 11 states and 500,000 workers from other industries</a:t>
            </a:r>
          </a:p>
          <a:p>
            <a:pPr lvl="1"/>
            <a:r>
              <a:rPr lang="en-US" dirty="0" smtClean="0">
                <a:sym typeface="Wingdings"/>
              </a:rPr>
              <a:t>Hayes forced to call in troops to end strike</a:t>
            </a:r>
          </a:p>
          <a:p>
            <a:pPr lvl="1"/>
            <a:r>
              <a:rPr lang="en-US" dirty="0" smtClean="0">
                <a:sym typeface="Wingdings"/>
              </a:rPr>
              <a:t>Results:</a:t>
            </a:r>
          </a:p>
          <a:p>
            <a:pPr lvl="2"/>
            <a:r>
              <a:rPr lang="en-US" dirty="0" smtClean="0">
                <a:sym typeface="Wingdings"/>
              </a:rPr>
              <a:t>Millions in damages and over 100 dead</a:t>
            </a:r>
          </a:p>
          <a:p>
            <a:pPr lvl="2"/>
            <a:r>
              <a:rPr lang="en-US" dirty="0" smtClean="0">
                <a:sym typeface="Wingdings"/>
              </a:rPr>
              <a:t>Some employers began to address workers’ grievances</a:t>
            </a:r>
          </a:p>
          <a:p>
            <a:pPr lvl="2"/>
            <a:r>
              <a:rPr lang="en-US" dirty="0" smtClean="0">
                <a:sym typeface="Wingdings"/>
              </a:rPr>
              <a:t>Strengthened resolve for organized labor</a:t>
            </a:r>
          </a:p>
        </p:txBody>
      </p:sp>
      <p:pic>
        <p:nvPicPr>
          <p:cNvPr id="6" name="Content Placeholder 5" descr="m11-hay1-1877-480[1].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26541" b="-26541"/>
          <a:stretch>
            <a:fillRect/>
          </a:stretch>
        </p:blipFill>
        <p:spPr>
          <a:xfrm>
            <a:off x="4283027" y="84588"/>
            <a:ext cx="2486120" cy="2307268"/>
          </a:xfrm>
        </p:spPr>
      </p:pic>
    </p:spTree>
    <p:extLst>
      <p:ext uri="{BB962C8B-B14F-4D97-AF65-F5344CB8AC3E}">
        <p14:creationId xmlns:p14="http://schemas.microsoft.com/office/powerpoint/2010/main" val="143005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9740"/>
            <a:ext cx="5600700" cy="642938"/>
          </a:xfrm>
        </p:spPr>
        <p:txBody>
          <a:bodyPr>
            <a:noAutofit/>
          </a:bodyPr>
          <a:lstStyle/>
          <a:p>
            <a:r>
              <a:rPr lang="en-US" sz="2700" dirty="0"/>
              <a:t>Attempts to Organize National Unions</a:t>
            </a:r>
            <a:endParaRPr lang="en-US" sz="2700" dirty="0"/>
          </a:p>
        </p:txBody>
      </p:sp>
      <p:sp>
        <p:nvSpPr>
          <p:cNvPr id="3" name="Content Placeholder 2"/>
          <p:cNvSpPr>
            <a:spLocks noGrp="1"/>
          </p:cNvSpPr>
          <p:nvPr>
            <p:ph sz="half" idx="1"/>
          </p:nvPr>
        </p:nvSpPr>
        <p:spPr>
          <a:xfrm>
            <a:off x="342900" y="802678"/>
            <a:ext cx="2743200" cy="3939443"/>
          </a:xfrm>
        </p:spPr>
        <p:txBody>
          <a:bodyPr>
            <a:normAutofit fontScale="62500" lnSpcReduction="20000"/>
          </a:bodyPr>
          <a:lstStyle/>
          <a:p>
            <a:r>
              <a:rPr lang="en-US" dirty="0" smtClean="0"/>
              <a:t>National Labor Union (1866)</a:t>
            </a:r>
          </a:p>
          <a:p>
            <a:pPr lvl="1"/>
            <a:r>
              <a:rPr lang="en-US" dirty="0" smtClean="0"/>
              <a:t>Goals:</a:t>
            </a:r>
          </a:p>
          <a:p>
            <a:pPr lvl="2"/>
            <a:r>
              <a:rPr lang="en-US" dirty="0" smtClean="0"/>
              <a:t>Higher wages</a:t>
            </a:r>
          </a:p>
          <a:p>
            <a:pPr lvl="2"/>
            <a:r>
              <a:rPr lang="en-US" dirty="0" smtClean="0"/>
              <a:t>8-hour workday</a:t>
            </a:r>
          </a:p>
          <a:p>
            <a:pPr lvl="1"/>
            <a:r>
              <a:rPr lang="en-US" dirty="0" smtClean="0"/>
              <a:t>Failed during depression (1873-1877)</a:t>
            </a:r>
          </a:p>
          <a:p>
            <a:r>
              <a:rPr lang="en-US" dirty="0" smtClean="0"/>
              <a:t>Knights of Labor (Powderly, 1869)</a:t>
            </a:r>
          </a:p>
          <a:p>
            <a:pPr lvl="1"/>
            <a:r>
              <a:rPr lang="en-US" dirty="0" smtClean="0"/>
              <a:t>Unskilled</a:t>
            </a:r>
          </a:p>
          <a:p>
            <a:pPr lvl="1"/>
            <a:r>
              <a:rPr lang="en-US" dirty="0" smtClean="0"/>
              <a:t>Included African Americans and Women</a:t>
            </a:r>
          </a:p>
          <a:p>
            <a:pPr lvl="1"/>
            <a:r>
              <a:rPr lang="en-US" dirty="0" smtClean="0"/>
              <a:t>Tenets:</a:t>
            </a:r>
          </a:p>
          <a:p>
            <a:pPr lvl="2"/>
            <a:r>
              <a:rPr lang="en-US" dirty="0" smtClean="0"/>
              <a:t>Worker cooperatives, abolish child labor, abolish trusts</a:t>
            </a:r>
          </a:p>
          <a:p>
            <a:pPr lvl="1"/>
            <a:r>
              <a:rPr lang="en-US" dirty="0" smtClean="0"/>
              <a:t>Strategy: strikes</a:t>
            </a:r>
          </a:p>
          <a:p>
            <a:r>
              <a:rPr lang="en-US" dirty="0" smtClean="0"/>
              <a:t>American Federation of Labor (Gompers, 1886)</a:t>
            </a:r>
          </a:p>
          <a:p>
            <a:pPr lvl="1"/>
            <a:r>
              <a:rPr lang="en-US" dirty="0" smtClean="0"/>
              <a:t>Skilled workers</a:t>
            </a:r>
          </a:p>
          <a:p>
            <a:pPr lvl="1"/>
            <a:r>
              <a:rPr lang="en-US" dirty="0" smtClean="0"/>
              <a:t>Created associations of trades workers</a:t>
            </a:r>
          </a:p>
          <a:p>
            <a:pPr lvl="1"/>
            <a:r>
              <a:rPr lang="en-US" dirty="0" smtClean="0"/>
              <a:t>Discouraged membership of women, immigrants, and minorities</a:t>
            </a:r>
          </a:p>
          <a:p>
            <a:pPr lvl="1"/>
            <a:r>
              <a:rPr lang="en-US" dirty="0" smtClean="0"/>
              <a:t>“Bread and Butter” Unionism</a:t>
            </a:r>
          </a:p>
          <a:p>
            <a:pPr lvl="2"/>
            <a:r>
              <a:rPr lang="en-US" dirty="0" smtClean="0"/>
              <a:t>Better hours, conditions, wages</a:t>
            </a:r>
          </a:p>
          <a:p>
            <a:pPr lvl="1"/>
            <a:r>
              <a:rPr lang="en-US" dirty="0" smtClean="0"/>
              <a:t>Strategies: strikes and </a:t>
            </a:r>
            <a:r>
              <a:rPr lang="en-US" b="1" dirty="0" smtClean="0"/>
              <a:t>collective bargaining</a:t>
            </a:r>
            <a:endParaRPr lang="en-US" dirty="0" smtClean="0"/>
          </a:p>
        </p:txBody>
      </p:sp>
      <p:pic>
        <p:nvPicPr>
          <p:cNvPr id="5" name="Content Placeholder 4" descr="1-2-1D15-25-ExplorePAHistory-a0m7g1-a_349.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l="-6998" r="-6998"/>
          <a:stretch>
            <a:fillRect/>
          </a:stretch>
        </p:blipFill>
        <p:spPr>
          <a:xfrm>
            <a:off x="3140602" y="1182631"/>
            <a:ext cx="3388643" cy="3144864"/>
          </a:xfrm>
        </p:spPr>
      </p:pic>
    </p:spTree>
    <p:extLst>
      <p:ext uri="{BB962C8B-B14F-4D97-AF65-F5344CB8AC3E}">
        <p14:creationId xmlns:p14="http://schemas.microsoft.com/office/powerpoint/2010/main" val="352907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20684"/>
            <a:ext cx="5600700" cy="642938"/>
          </a:xfrm>
        </p:spPr>
        <p:txBody>
          <a:bodyPr>
            <a:noAutofit/>
          </a:bodyPr>
          <a:lstStyle/>
          <a:p>
            <a:r>
              <a:rPr lang="en-US" sz="2700" dirty="0"/>
              <a:t>Major Strikes</a:t>
            </a:r>
            <a:endParaRPr lang="en-US" sz="2700" dirty="0"/>
          </a:p>
        </p:txBody>
      </p:sp>
      <p:sp>
        <p:nvSpPr>
          <p:cNvPr id="3" name="Content Placeholder 2"/>
          <p:cNvSpPr>
            <a:spLocks noGrp="1"/>
          </p:cNvSpPr>
          <p:nvPr>
            <p:ph sz="half" idx="1"/>
          </p:nvPr>
        </p:nvSpPr>
        <p:spPr>
          <a:xfrm>
            <a:off x="342900" y="763622"/>
            <a:ext cx="2743200" cy="3957233"/>
          </a:xfrm>
        </p:spPr>
        <p:txBody>
          <a:bodyPr>
            <a:noAutofit/>
          </a:bodyPr>
          <a:lstStyle/>
          <a:p>
            <a:r>
              <a:rPr lang="en-US" sz="1100" dirty="0" smtClean="0"/>
              <a:t>Haymarket Riot (Chicago, 1886)</a:t>
            </a:r>
          </a:p>
          <a:p>
            <a:pPr lvl="1"/>
            <a:r>
              <a:rPr lang="en-US" sz="1000" dirty="0" smtClean="0"/>
              <a:t>May Day strike at McCormick plant</a:t>
            </a:r>
          </a:p>
          <a:p>
            <a:pPr lvl="1"/>
            <a:r>
              <a:rPr lang="en-US" sz="1000" dirty="0" smtClean="0"/>
              <a:t>Blamed on Knights of Labor</a:t>
            </a:r>
          </a:p>
          <a:p>
            <a:pPr lvl="1"/>
            <a:r>
              <a:rPr lang="en-US" sz="1000" dirty="0" smtClean="0"/>
              <a:t>Became symbol of anarchist movement</a:t>
            </a:r>
          </a:p>
          <a:p>
            <a:r>
              <a:rPr lang="en-US" sz="1100" dirty="0" smtClean="0"/>
              <a:t>Homestead Strike (Pittsburgh, 1892)</a:t>
            </a:r>
          </a:p>
          <a:p>
            <a:pPr lvl="1"/>
            <a:r>
              <a:rPr lang="en-US" sz="1000" dirty="0" smtClean="0"/>
              <a:t>Frick vs. steel workers</a:t>
            </a:r>
          </a:p>
          <a:p>
            <a:pPr lvl="1"/>
            <a:r>
              <a:rPr lang="en-US" sz="1000" dirty="0" smtClean="0"/>
              <a:t>Use of </a:t>
            </a:r>
            <a:r>
              <a:rPr lang="en-US" sz="1000" dirty="0" err="1" smtClean="0"/>
              <a:t>Pinkertons</a:t>
            </a:r>
            <a:r>
              <a:rPr lang="en-US" sz="1000" dirty="0" smtClean="0"/>
              <a:t> &amp; strikebreakers</a:t>
            </a:r>
          </a:p>
          <a:p>
            <a:pPr lvl="1"/>
            <a:r>
              <a:rPr lang="en-US" sz="1000" dirty="0" smtClean="0"/>
              <a:t>Failure</a:t>
            </a:r>
          </a:p>
          <a:p>
            <a:r>
              <a:rPr lang="en-US" sz="1100" dirty="0" smtClean="0"/>
              <a:t>Pullman Strike (Chicago, 1894)</a:t>
            </a:r>
          </a:p>
          <a:p>
            <a:pPr lvl="1"/>
            <a:r>
              <a:rPr lang="en-US" sz="1000" dirty="0" smtClean="0"/>
              <a:t>American Railway Union (Debs)</a:t>
            </a:r>
          </a:p>
          <a:p>
            <a:pPr lvl="1"/>
            <a:r>
              <a:rPr lang="en-US" sz="1000" dirty="0" smtClean="0"/>
              <a:t>Cleveland sends army and federal court issues injunction – mail service</a:t>
            </a:r>
          </a:p>
          <a:p>
            <a:pPr lvl="2"/>
            <a:r>
              <a:rPr lang="en-US" sz="800" i="1" dirty="0" smtClean="0"/>
              <a:t>In re Debs</a:t>
            </a:r>
            <a:r>
              <a:rPr lang="en-US" sz="800" dirty="0" smtClean="0"/>
              <a:t> (1895)</a:t>
            </a:r>
          </a:p>
          <a:p>
            <a:pPr lvl="1"/>
            <a:r>
              <a:rPr lang="en-US" sz="1000" dirty="0" smtClean="0"/>
              <a:t>Led to formation of American Socialist Party (1900)</a:t>
            </a:r>
          </a:p>
          <a:p>
            <a:r>
              <a:rPr lang="en-US" sz="1100" dirty="0" smtClean="0"/>
              <a:t>Impact of Strikes</a:t>
            </a:r>
          </a:p>
          <a:p>
            <a:pPr lvl="1"/>
            <a:r>
              <a:rPr lang="en-US" sz="1000" dirty="0" smtClean="0"/>
              <a:t>Limited success, mostly failures</a:t>
            </a:r>
          </a:p>
          <a:p>
            <a:pPr lvl="1"/>
            <a:r>
              <a:rPr lang="en-US" sz="1000" dirty="0" smtClean="0"/>
              <a:t>By 1900, only 3% of workers belong to unions</a:t>
            </a:r>
          </a:p>
        </p:txBody>
      </p:sp>
      <p:pic>
        <p:nvPicPr>
          <p:cNvPr id="6" name="Content Placeholder 5" descr="K_repulse-of-Pinks29.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38387" b="-38387"/>
          <a:stretch>
            <a:fillRect/>
          </a:stretch>
        </p:blipFill>
        <p:spPr>
          <a:xfrm>
            <a:off x="3791609" y="212203"/>
            <a:ext cx="2454468" cy="2277893"/>
          </a:xfrm>
          <a:effectLst>
            <a:softEdge rad="38100"/>
          </a:effectLst>
        </p:spPr>
      </p:pic>
      <p:pic>
        <p:nvPicPr>
          <p:cNvPr id="7" name="Picture 6" descr="16a5350de23afa75eab78171d91d51be.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42202" y="1968773"/>
            <a:ext cx="3022171" cy="2526871"/>
          </a:xfrm>
          <a:prstGeom prst="rect">
            <a:avLst/>
          </a:prstGeom>
          <a:effectLst>
            <a:softEdge rad="114300"/>
          </a:effectLst>
        </p:spPr>
      </p:pic>
    </p:spTree>
    <p:extLst>
      <p:ext uri="{BB962C8B-B14F-4D97-AF65-F5344CB8AC3E}">
        <p14:creationId xmlns:p14="http://schemas.microsoft.com/office/powerpoint/2010/main" val="3091027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39" y="686986"/>
            <a:ext cx="5600700" cy="642938"/>
          </a:xfrm>
        </p:spPr>
        <p:txBody>
          <a:bodyPr>
            <a:normAutofit/>
          </a:bodyPr>
          <a:lstStyle/>
          <a:p>
            <a:r>
              <a:rPr lang="en-US" sz="3000" dirty="0"/>
              <a:t>Essential Questions</a:t>
            </a:r>
            <a:endParaRPr lang="en-US" sz="3000" dirty="0"/>
          </a:p>
        </p:txBody>
      </p:sp>
      <p:sp>
        <p:nvSpPr>
          <p:cNvPr id="3" name="Content Placeholder 2"/>
          <p:cNvSpPr>
            <a:spLocks noGrp="1"/>
          </p:cNvSpPr>
          <p:nvPr>
            <p:ph sz="half" idx="1"/>
          </p:nvPr>
        </p:nvSpPr>
        <p:spPr>
          <a:xfrm>
            <a:off x="156539" y="1502480"/>
            <a:ext cx="2743200" cy="2683057"/>
          </a:xfrm>
        </p:spPr>
        <p:txBody>
          <a:bodyPr>
            <a:normAutofit fontScale="62500" lnSpcReduction="20000"/>
          </a:bodyPr>
          <a:lstStyle/>
          <a:p>
            <a:pPr>
              <a:spcBef>
                <a:spcPts val="450"/>
              </a:spcBef>
            </a:pPr>
            <a:r>
              <a:rPr lang="en-US" dirty="0"/>
              <a:t>To what extent was economic expansion during the period 1865-1900 a continuation of prior industrialization, and to what extent was it a departure?</a:t>
            </a:r>
          </a:p>
          <a:p>
            <a:pPr>
              <a:spcBef>
                <a:spcPts val="450"/>
              </a:spcBef>
            </a:pPr>
            <a:r>
              <a:rPr lang="en-US" dirty="0" smtClean="0"/>
              <a:t>For some, the new entrepreneurs and industrialists of the late 19</a:t>
            </a:r>
            <a:r>
              <a:rPr lang="en-US" baseline="30000" dirty="0" smtClean="0"/>
              <a:t>th</a:t>
            </a:r>
            <a:r>
              <a:rPr lang="en-US" dirty="0" smtClean="0"/>
              <a:t> century were “Captains of Industry,” who piloted revolutionary growth for both business and labor, as opposed to the “Robber Barons,” who created massive profits for themselves and their investors at the cost of laborers and the environment. Support, modify, or refute this contention.</a:t>
            </a:r>
          </a:p>
        </p:txBody>
      </p:sp>
      <p:pic>
        <p:nvPicPr>
          <p:cNvPr id="6" name="Content Placeholder 5" descr="RobberBarons.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21207" b="-21207"/>
          <a:stretch>
            <a:fillRect/>
          </a:stretch>
        </p:blipFill>
        <p:spPr>
          <a:xfrm>
            <a:off x="2993338" y="1068402"/>
            <a:ext cx="3765146" cy="3494281"/>
          </a:xfrm>
          <a:effectLst>
            <a:softEdge rad="25400"/>
          </a:effectLst>
        </p:spPr>
      </p:pic>
    </p:spTree>
    <p:extLst>
      <p:ext uri="{BB962C8B-B14F-4D97-AF65-F5344CB8AC3E}">
        <p14:creationId xmlns:p14="http://schemas.microsoft.com/office/powerpoint/2010/main" val="828599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300" dirty="0"/>
              <a:t>The New Industrialists:</a:t>
            </a:r>
            <a:endParaRPr lang="en-US" sz="3300" dirty="0"/>
          </a:p>
        </p:txBody>
      </p:sp>
      <p:sp>
        <p:nvSpPr>
          <p:cNvPr id="6" name="Text Placeholder 5"/>
          <p:cNvSpPr>
            <a:spLocks noGrp="1"/>
          </p:cNvSpPr>
          <p:nvPr>
            <p:ph type="body" idx="1"/>
          </p:nvPr>
        </p:nvSpPr>
        <p:spPr/>
        <p:txBody>
          <a:bodyPr/>
          <a:lstStyle/>
          <a:p>
            <a:r>
              <a:rPr lang="en-US"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Robber Barons or</a:t>
            </a:r>
            <a:endParaRPr lang="en-US"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8" name="Text Placeholder 7"/>
          <p:cNvSpPr>
            <a:spLocks noGrp="1"/>
          </p:cNvSpPr>
          <p:nvPr>
            <p:ph type="body" sz="half" idx="3"/>
          </p:nvPr>
        </p:nvSpPr>
        <p:spPr/>
        <p:txBody>
          <a:bodyPr/>
          <a:lstStyle/>
          <a:p>
            <a:r>
              <a:rPr lang="en-US"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Captains of Industry</a:t>
            </a:r>
            <a:endParaRPr lang="en-US"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7" name="Content Placeholder 6"/>
          <p:cNvSpPr>
            <a:spLocks noGrp="1"/>
          </p:cNvSpPr>
          <p:nvPr>
            <p:ph sz="quarter" idx="2"/>
          </p:nvPr>
        </p:nvSpPr>
        <p:spPr/>
        <p:txBody>
          <a:bodyPr>
            <a:normAutofit/>
          </a:bodyPr>
          <a:lstStyle/>
          <a:p>
            <a:pPr>
              <a:lnSpc>
                <a:spcPct val="90000"/>
              </a:lnSpc>
            </a:pPr>
            <a:r>
              <a:rPr lang="en-US" dirty="0">
                <a:latin typeface="Times" charset="0"/>
                <a:ea typeface="ＭＳ Ｐゴシック" charset="0"/>
              </a:rPr>
              <a:t>Made massive profits at expense of workers</a:t>
            </a:r>
          </a:p>
          <a:p>
            <a:pPr>
              <a:lnSpc>
                <a:spcPct val="90000"/>
              </a:lnSpc>
            </a:pPr>
            <a:r>
              <a:rPr lang="en-US" dirty="0">
                <a:latin typeface="Times" charset="0"/>
                <a:ea typeface="ＭＳ Ｐゴシック" charset="0"/>
              </a:rPr>
              <a:t>Annual salaries were more than anyone could spend</a:t>
            </a:r>
          </a:p>
          <a:p>
            <a:pPr lvl="1">
              <a:lnSpc>
                <a:spcPct val="90000"/>
              </a:lnSpc>
            </a:pPr>
            <a:r>
              <a:rPr lang="en-US" dirty="0">
                <a:latin typeface="Times" charset="0"/>
                <a:ea typeface="ＭＳ Ｐゴシック" charset="0"/>
              </a:rPr>
              <a:t>lived in lavish mansions</a:t>
            </a:r>
          </a:p>
          <a:p>
            <a:pPr>
              <a:lnSpc>
                <a:spcPct val="90000"/>
              </a:lnSpc>
            </a:pPr>
            <a:r>
              <a:rPr lang="en-US" dirty="0">
                <a:latin typeface="Times" charset="0"/>
                <a:ea typeface="ＭＳ Ｐゴシック" charset="0"/>
              </a:rPr>
              <a:t>Fostered poor working conditions</a:t>
            </a:r>
          </a:p>
          <a:p>
            <a:pPr>
              <a:lnSpc>
                <a:spcPct val="90000"/>
              </a:lnSpc>
            </a:pPr>
            <a:r>
              <a:rPr lang="en-US" dirty="0">
                <a:latin typeface="Times" charset="0"/>
                <a:ea typeface="ＭＳ Ｐゴシック" charset="0"/>
              </a:rPr>
              <a:t>Monopolized trade so as to regulate prices</a:t>
            </a:r>
          </a:p>
          <a:p>
            <a:pPr marL="27432" indent="0">
              <a:buNone/>
            </a:pPr>
            <a:endParaRPr lang="en-US" dirty="0"/>
          </a:p>
        </p:txBody>
      </p:sp>
      <p:sp>
        <p:nvSpPr>
          <p:cNvPr id="9" name="Content Placeholder 8"/>
          <p:cNvSpPr>
            <a:spLocks noGrp="1"/>
          </p:cNvSpPr>
          <p:nvPr>
            <p:ph sz="quarter" idx="4"/>
          </p:nvPr>
        </p:nvSpPr>
        <p:spPr/>
        <p:txBody>
          <a:bodyPr>
            <a:normAutofit fontScale="85000" lnSpcReduction="20000"/>
          </a:bodyPr>
          <a:lstStyle/>
          <a:p>
            <a:r>
              <a:rPr lang="en-US" dirty="0">
                <a:latin typeface="Times" charset="0"/>
                <a:ea typeface="ＭＳ Ｐゴシック" charset="0"/>
              </a:rPr>
              <a:t>Revolutionized:</a:t>
            </a:r>
          </a:p>
          <a:p>
            <a:pPr lvl="1"/>
            <a:r>
              <a:rPr lang="en-US" dirty="0">
                <a:latin typeface="Times" charset="0"/>
                <a:ea typeface="ＭＳ Ｐゴシック" charset="0"/>
              </a:rPr>
              <a:t>travel</a:t>
            </a:r>
          </a:p>
          <a:p>
            <a:pPr lvl="1"/>
            <a:r>
              <a:rPr lang="en-US" dirty="0">
                <a:latin typeface="Times" charset="0"/>
                <a:ea typeface="ＭＳ Ｐゴシック" charset="0"/>
              </a:rPr>
              <a:t>oil production</a:t>
            </a:r>
          </a:p>
          <a:p>
            <a:pPr lvl="1"/>
            <a:r>
              <a:rPr lang="en-US" dirty="0">
                <a:latin typeface="Times" charset="0"/>
                <a:ea typeface="ＭＳ Ｐゴシック" charset="0"/>
              </a:rPr>
              <a:t>steel</a:t>
            </a:r>
          </a:p>
          <a:p>
            <a:r>
              <a:rPr lang="en-US" dirty="0">
                <a:latin typeface="Times" charset="0"/>
                <a:ea typeface="ＭＳ Ｐゴシック" charset="0"/>
              </a:rPr>
              <a:t>Large volume of production:</a:t>
            </a:r>
          </a:p>
          <a:p>
            <a:pPr lvl="1"/>
            <a:r>
              <a:rPr lang="en-US" dirty="0">
                <a:latin typeface="Times" charset="0"/>
                <a:ea typeface="ＭＳ Ｐゴシック" charset="0"/>
              </a:rPr>
              <a:t>drove down prices</a:t>
            </a:r>
          </a:p>
          <a:p>
            <a:pPr lvl="1"/>
            <a:r>
              <a:rPr lang="en-US" dirty="0">
                <a:latin typeface="Times" charset="0"/>
                <a:ea typeface="ＭＳ Ｐゴシック" charset="0"/>
              </a:rPr>
              <a:t>created convenience products</a:t>
            </a:r>
          </a:p>
          <a:p>
            <a:pPr lvl="1"/>
            <a:r>
              <a:rPr lang="en-US" dirty="0">
                <a:latin typeface="Times" charset="0"/>
                <a:ea typeface="ＭＳ Ｐゴシック" charset="0"/>
              </a:rPr>
              <a:t>created jobs</a:t>
            </a:r>
          </a:p>
          <a:p>
            <a:r>
              <a:rPr lang="en-US" dirty="0">
                <a:latin typeface="Times" charset="0"/>
                <a:ea typeface="ＭＳ Ｐゴシック" charset="0"/>
              </a:rPr>
              <a:t>Philanthropy created:</a:t>
            </a:r>
          </a:p>
          <a:p>
            <a:pPr lvl="1"/>
            <a:r>
              <a:rPr lang="en-US" dirty="0">
                <a:latin typeface="Times" charset="0"/>
                <a:ea typeface="ＭＳ Ｐゴシック" charset="0"/>
              </a:rPr>
              <a:t>m</a:t>
            </a:r>
            <a:r>
              <a:rPr lang="en-US" dirty="0" smtClean="0">
                <a:latin typeface="Times" charset="0"/>
                <a:ea typeface="ＭＳ Ｐゴシック" charset="0"/>
              </a:rPr>
              <a:t>useums</a:t>
            </a:r>
            <a:endParaRPr lang="en-US" dirty="0">
              <a:latin typeface="Times" charset="0"/>
              <a:ea typeface="ＭＳ Ｐゴシック" charset="0"/>
            </a:endParaRPr>
          </a:p>
          <a:p>
            <a:pPr lvl="1"/>
            <a:r>
              <a:rPr lang="en-US" dirty="0" smtClean="0">
                <a:latin typeface="Times" charset="0"/>
                <a:ea typeface="ＭＳ Ｐゴシック" charset="0"/>
              </a:rPr>
              <a:t>institutes </a:t>
            </a:r>
            <a:r>
              <a:rPr lang="en-US" dirty="0">
                <a:latin typeface="Times" charset="0"/>
                <a:ea typeface="ＭＳ Ｐゴシック" charset="0"/>
              </a:rPr>
              <a:t>of higher education</a:t>
            </a:r>
          </a:p>
          <a:p>
            <a:r>
              <a:rPr lang="en-US" dirty="0">
                <a:latin typeface="Times" charset="0"/>
                <a:ea typeface="ＭＳ Ｐゴシック" charset="0"/>
              </a:rPr>
              <a:t>Made America #1 industrial </a:t>
            </a:r>
            <a:r>
              <a:rPr lang="en-US" dirty="0" smtClean="0">
                <a:latin typeface="Times" charset="0"/>
                <a:ea typeface="ＭＳ Ｐゴシック" charset="0"/>
              </a:rPr>
              <a:t>producer</a:t>
            </a:r>
            <a:endParaRPr lang="en-US" dirty="0">
              <a:latin typeface="Times" charset="0"/>
              <a:ea typeface="ＭＳ Ｐゴシック" charset="0"/>
            </a:endParaRPr>
          </a:p>
        </p:txBody>
      </p:sp>
    </p:spTree>
    <p:extLst>
      <p:ext uri="{BB962C8B-B14F-4D97-AF65-F5344CB8AC3E}">
        <p14:creationId xmlns:p14="http://schemas.microsoft.com/office/powerpoint/2010/main" val="306299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heckerboard(across)">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heckerboard(across)">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7" grpId="0" build="p" bldLvl="5"/>
      <p:bldP spid="9"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4664" y="1512293"/>
            <a:ext cx="1928286" cy="705267"/>
          </a:xfrm>
        </p:spPr>
        <p:txBody>
          <a:bodyPr/>
          <a:lstStyle/>
          <a:p>
            <a:pPr algn="r"/>
            <a:r>
              <a:rPr lang="en-US" sz="2100" dirty="0">
                <a:effectLst>
                  <a:glow rad="12700">
                    <a:schemeClr val="tx1"/>
                  </a:glow>
                  <a:outerShdw blurRad="50800" dist="38100" dir="2700000" algn="tl" rotWithShape="0">
                    <a:srgbClr val="000000">
                      <a:alpha val="43000"/>
                    </a:srgbClr>
                  </a:outerShdw>
                </a:effectLst>
              </a:rPr>
              <a:t>Image Analysis</a:t>
            </a:r>
            <a:endParaRPr lang="en-US" sz="2100" dirty="0">
              <a:effectLst>
                <a:glow rad="12700">
                  <a:schemeClr val="tx1"/>
                </a:glow>
                <a:outerShdw blurRad="50800" dist="38100" dir="2700000" algn="tl" rotWithShape="0">
                  <a:srgbClr val="000000">
                    <a:alpha val="43000"/>
                  </a:srgbClr>
                </a:outerShdw>
              </a:effectLst>
            </a:endParaRPr>
          </a:p>
        </p:txBody>
      </p:sp>
      <p:sp>
        <p:nvSpPr>
          <p:cNvPr id="4" name="Text Placeholder 3"/>
          <p:cNvSpPr>
            <a:spLocks noGrp="1"/>
          </p:cNvSpPr>
          <p:nvPr>
            <p:ph type="body" sz="half" idx="2"/>
          </p:nvPr>
        </p:nvSpPr>
        <p:spPr>
          <a:xfrm>
            <a:off x="4884665" y="2239637"/>
            <a:ext cx="1928285" cy="1498209"/>
          </a:xfrm>
        </p:spPr>
        <p:txBody>
          <a:bodyPr>
            <a:normAutofit/>
          </a:bodyPr>
          <a:lstStyle/>
          <a:p>
            <a:pPr algn="r"/>
            <a:r>
              <a:rPr lang="en-US" sz="1200" dirty="0"/>
              <a:t>Historical Context – </a:t>
            </a:r>
            <a:r>
              <a:rPr lang="en-US" sz="1200" b="1" dirty="0" smtClean="0"/>
              <a:t>H</a:t>
            </a:r>
            <a:endParaRPr lang="en-US" sz="1200" b="1" dirty="0"/>
          </a:p>
          <a:p>
            <a:pPr algn="r"/>
            <a:r>
              <a:rPr lang="en-US" sz="1200" dirty="0"/>
              <a:t>Intended Audience </a:t>
            </a:r>
            <a:r>
              <a:rPr lang="en-US" sz="1200"/>
              <a:t>– </a:t>
            </a:r>
            <a:r>
              <a:rPr lang="en-US" sz="1200" b="1" dirty="0" smtClean="0"/>
              <a:t>I</a:t>
            </a:r>
            <a:endParaRPr lang="en-US" sz="1200" b="1" dirty="0"/>
          </a:p>
          <a:p>
            <a:pPr algn="r"/>
            <a:r>
              <a:rPr lang="en-US" sz="1200" dirty="0"/>
              <a:t>Purpose – </a:t>
            </a:r>
            <a:r>
              <a:rPr lang="en-US" sz="1200" b="1" dirty="0"/>
              <a:t>P</a:t>
            </a:r>
          </a:p>
          <a:p>
            <a:pPr algn="r"/>
            <a:r>
              <a:rPr lang="en-US" sz="1200" dirty="0"/>
              <a:t>Point of View - </a:t>
            </a:r>
            <a:r>
              <a:rPr lang="en-US" sz="1200" b="1" dirty="0"/>
              <a:t>P</a:t>
            </a:r>
          </a:p>
          <a:p>
            <a:pPr algn="r"/>
            <a:endParaRPr lang="en-US" sz="1200" dirty="0"/>
          </a:p>
        </p:txBody>
      </p:sp>
      <p:pic>
        <p:nvPicPr>
          <p:cNvPr id="6" name="Picture 5" descr="Trust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778094"/>
            <a:ext cx="4980774" cy="3574438"/>
          </a:xfrm>
          <a:prstGeom prst="rect">
            <a:avLst/>
          </a:prstGeom>
          <a:effectLst>
            <a:softEdge rad="38100"/>
          </a:effectLst>
        </p:spPr>
      </p:pic>
    </p:spTree>
    <p:extLst>
      <p:ext uri="{BB962C8B-B14F-4D97-AF65-F5344CB8AC3E}">
        <p14:creationId xmlns:p14="http://schemas.microsoft.com/office/powerpoint/2010/main" val="2779509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76624"/>
            <a:ext cx="5600700" cy="642938"/>
          </a:xfrm>
        </p:spPr>
        <p:txBody>
          <a:bodyPr>
            <a:normAutofit/>
          </a:bodyPr>
          <a:lstStyle/>
          <a:p>
            <a:r>
              <a:rPr lang="en-US" sz="3000" dirty="0"/>
              <a:t>The United States by 1900</a:t>
            </a:r>
            <a:endParaRPr lang="en-US" sz="3000" dirty="0"/>
          </a:p>
        </p:txBody>
      </p:sp>
      <p:sp>
        <p:nvSpPr>
          <p:cNvPr id="3" name="Content Placeholder 2"/>
          <p:cNvSpPr>
            <a:spLocks noGrp="1"/>
          </p:cNvSpPr>
          <p:nvPr>
            <p:ph sz="half" idx="1"/>
          </p:nvPr>
        </p:nvSpPr>
        <p:spPr>
          <a:xfrm>
            <a:off x="342900" y="744280"/>
            <a:ext cx="3333607" cy="4295554"/>
          </a:xfrm>
        </p:spPr>
        <p:txBody>
          <a:bodyPr>
            <a:normAutofit fontScale="77500" lnSpcReduction="20000"/>
          </a:bodyPr>
          <a:lstStyle/>
          <a:p>
            <a:r>
              <a:rPr lang="en-US" dirty="0" smtClean="0"/>
              <a:t>Leading industrial power in the world</a:t>
            </a:r>
          </a:p>
          <a:p>
            <a:pPr lvl="1"/>
            <a:r>
              <a:rPr lang="en-US" sz="1425" dirty="0"/>
              <a:t>Out-produced all European powers</a:t>
            </a:r>
          </a:p>
          <a:p>
            <a:r>
              <a:rPr lang="en-US" dirty="0" smtClean="0"/>
              <a:t>Wealth of natural resources</a:t>
            </a:r>
          </a:p>
          <a:p>
            <a:pPr lvl="1"/>
            <a:r>
              <a:rPr lang="en-US" dirty="0" smtClean="0"/>
              <a:t>Coal, oil, iron, timber</a:t>
            </a:r>
          </a:p>
          <a:p>
            <a:r>
              <a:rPr lang="en-US" dirty="0" smtClean="0"/>
              <a:t>Tremendous labor supply - immigration</a:t>
            </a:r>
          </a:p>
          <a:p>
            <a:r>
              <a:rPr lang="en-US" dirty="0" smtClean="0"/>
              <a:t>Ever-increasing population </a:t>
            </a:r>
          </a:p>
          <a:p>
            <a:r>
              <a:rPr lang="en-US" dirty="0" smtClean="0"/>
              <a:t>Large investment of capital – Europeans and Americans investing in economic expansion</a:t>
            </a:r>
          </a:p>
          <a:p>
            <a:r>
              <a:rPr lang="en-US" dirty="0" smtClean="0"/>
              <a:t>Extreme ingenuity and productivity</a:t>
            </a:r>
          </a:p>
          <a:p>
            <a:pPr lvl="1"/>
            <a:r>
              <a:rPr lang="en-US" sz="1425" dirty="0"/>
              <a:t>More than 400,000 patents filed from 1860-1900</a:t>
            </a:r>
          </a:p>
          <a:p>
            <a:r>
              <a:rPr lang="en-US" sz="1650" dirty="0"/>
              <a:t>Business-friendly government policies</a:t>
            </a:r>
          </a:p>
          <a:p>
            <a:pPr lvl="1"/>
            <a:r>
              <a:rPr lang="en-US" sz="1425" dirty="0"/>
              <a:t>Subsidies, land-grants, loans, and protective tariffs</a:t>
            </a:r>
          </a:p>
          <a:p>
            <a:r>
              <a:rPr lang="en-US" dirty="0" smtClean="0"/>
              <a:t>A new class of entrepreneurs and enterprise</a:t>
            </a:r>
            <a:endParaRPr lang="en-US" dirty="0"/>
          </a:p>
        </p:txBody>
      </p:sp>
      <p:pic>
        <p:nvPicPr>
          <p:cNvPr id="5" name="Content Placeholder 4" descr="Graph_rel_share_world_manuf_1750_1900_02.pn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31787" b="-31787"/>
          <a:stretch>
            <a:fillRect/>
          </a:stretch>
        </p:blipFill>
        <p:spPr>
          <a:xfrm>
            <a:off x="3676507" y="498093"/>
            <a:ext cx="2935611" cy="2724423"/>
          </a:xfrm>
          <a:effectLst>
            <a:outerShdw blurRad="50800" dist="38100" dir="9960000" sx="102000" sy="102000" algn="tl" rotWithShape="0">
              <a:srgbClr val="000000">
                <a:alpha val="41000"/>
              </a:srgbClr>
            </a:outerShdw>
          </a:effectLst>
        </p:spPr>
      </p:pic>
    </p:spTree>
    <p:extLst>
      <p:ext uri="{BB962C8B-B14F-4D97-AF65-F5344CB8AC3E}">
        <p14:creationId xmlns:p14="http://schemas.microsoft.com/office/powerpoint/2010/main" val="376433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81744"/>
            <a:ext cx="5600700" cy="642938"/>
          </a:xfrm>
        </p:spPr>
        <p:txBody>
          <a:bodyPr>
            <a:normAutofit/>
          </a:bodyPr>
          <a:lstStyle/>
          <a:p>
            <a:r>
              <a:rPr lang="en-US" sz="3000" dirty="0"/>
              <a:t>The Business of Railroads</a:t>
            </a:r>
            <a:endParaRPr lang="en-US" sz="3000" dirty="0"/>
          </a:p>
        </p:txBody>
      </p:sp>
      <p:sp>
        <p:nvSpPr>
          <p:cNvPr id="3" name="Content Placeholder 2"/>
          <p:cNvSpPr>
            <a:spLocks noGrp="1"/>
          </p:cNvSpPr>
          <p:nvPr>
            <p:ph sz="half" idx="1"/>
          </p:nvPr>
        </p:nvSpPr>
        <p:spPr>
          <a:xfrm>
            <a:off x="197953" y="899436"/>
            <a:ext cx="2611156" cy="3654691"/>
          </a:xfrm>
        </p:spPr>
        <p:txBody>
          <a:bodyPr>
            <a:normAutofit fontScale="77500" lnSpcReduction="20000"/>
          </a:bodyPr>
          <a:lstStyle/>
          <a:p>
            <a:r>
              <a:rPr lang="en-US" dirty="0" smtClean="0"/>
              <a:t>Fivefold increase in RR’s following the Civil War</a:t>
            </a:r>
          </a:p>
          <a:p>
            <a:pPr lvl="1"/>
            <a:r>
              <a:rPr lang="en-US" dirty="0" smtClean="0"/>
              <a:t>Created:</a:t>
            </a:r>
          </a:p>
          <a:p>
            <a:pPr lvl="2"/>
            <a:r>
              <a:rPr lang="en-US" dirty="0" smtClean="0"/>
              <a:t>Mass production</a:t>
            </a:r>
          </a:p>
          <a:p>
            <a:pPr lvl="2"/>
            <a:r>
              <a:rPr lang="en-US" dirty="0" smtClean="0"/>
              <a:t>Mass markets</a:t>
            </a:r>
          </a:p>
          <a:p>
            <a:pPr lvl="2"/>
            <a:r>
              <a:rPr lang="en-US" dirty="0" smtClean="0"/>
              <a:t>Mass consumption</a:t>
            </a:r>
          </a:p>
          <a:p>
            <a:pPr lvl="2"/>
            <a:r>
              <a:rPr lang="en-US" dirty="0" smtClean="0"/>
              <a:t>Economic specialization</a:t>
            </a:r>
          </a:p>
          <a:p>
            <a:pPr lvl="1"/>
            <a:r>
              <a:rPr lang="en-US" dirty="0" smtClean="0"/>
              <a:t>Impact:</a:t>
            </a:r>
          </a:p>
          <a:p>
            <a:pPr lvl="2"/>
            <a:r>
              <a:rPr lang="en-US" dirty="0" smtClean="0"/>
              <a:t>Growth of related industries:</a:t>
            </a:r>
          </a:p>
          <a:p>
            <a:pPr lvl="3"/>
            <a:r>
              <a:rPr lang="en-US" dirty="0" smtClean="0"/>
              <a:t>Coal, steel, travel and transportation</a:t>
            </a:r>
          </a:p>
          <a:p>
            <a:pPr lvl="2"/>
            <a:r>
              <a:rPr lang="en-US" dirty="0" smtClean="0"/>
              <a:t>Time zones (1883)</a:t>
            </a:r>
          </a:p>
          <a:p>
            <a:pPr lvl="2"/>
            <a:r>
              <a:rPr lang="en-US" dirty="0" smtClean="0"/>
              <a:t>Boom in stockholder corporations</a:t>
            </a:r>
          </a:p>
          <a:p>
            <a:r>
              <a:rPr lang="en-US" dirty="0" smtClean="0"/>
              <a:t>Other Developments</a:t>
            </a:r>
          </a:p>
          <a:p>
            <a:pPr lvl="1"/>
            <a:r>
              <a:rPr lang="en-US" dirty="0" smtClean="0"/>
              <a:t>Technology &amp; Safety</a:t>
            </a:r>
          </a:p>
          <a:p>
            <a:pPr lvl="2"/>
            <a:r>
              <a:rPr lang="en-US" dirty="0" smtClean="0"/>
              <a:t>Airbrakes, standard gauge, telegraphy</a:t>
            </a:r>
          </a:p>
          <a:p>
            <a:pPr lvl="1"/>
            <a:r>
              <a:rPr lang="en-US" dirty="0" smtClean="0"/>
              <a:t>Government Subsidies</a:t>
            </a:r>
          </a:p>
          <a:p>
            <a:endParaRPr lang="en-US" dirty="0"/>
          </a:p>
        </p:txBody>
      </p:sp>
      <p:pic>
        <p:nvPicPr>
          <p:cNvPr id="6" name="Content Placeholder 5" descr="RR1890.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22018" b="-22018"/>
          <a:stretch>
            <a:fillRect/>
          </a:stretch>
        </p:blipFill>
        <p:spPr>
          <a:xfrm>
            <a:off x="2692687" y="907159"/>
            <a:ext cx="4057470" cy="3765575"/>
          </a:xfrm>
          <a:effectLst>
            <a:softEdge rad="38100"/>
          </a:effectLst>
        </p:spPr>
      </p:pic>
    </p:spTree>
    <p:extLst>
      <p:ext uri="{BB962C8B-B14F-4D97-AF65-F5344CB8AC3E}">
        <p14:creationId xmlns:p14="http://schemas.microsoft.com/office/powerpoint/2010/main" val="2492169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77" y="222861"/>
            <a:ext cx="3253043" cy="642938"/>
          </a:xfrm>
        </p:spPr>
        <p:txBody>
          <a:bodyPr>
            <a:normAutofit/>
          </a:bodyPr>
          <a:lstStyle/>
          <a:p>
            <a:r>
              <a:rPr lang="en-US" sz="3000" dirty="0"/>
              <a:t>Railroad Expansion</a:t>
            </a:r>
            <a:endParaRPr lang="en-US" sz="3000" dirty="0"/>
          </a:p>
        </p:txBody>
      </p:sp>
      <p:sp>
        <p:nvSpPr>
          <p:cNvPr id="3" name="Content Placeholder 2"/>
          <p:cNvSpPr>
            <a:spLocks noGrp="1"/>
          </p:cNvSpPr>
          <p:nvPr>
            <p:ph sz="half" idx="1"/>
          </p:nvPr>
        </p:nvSpPr>
        <p:spPr>
          <a:xfrm>
            <a:off x="48337" y="1116657"/>
            <a:ext cx="6683618" cy="3359650"/>
          </a:xfrm>
        </p:spPr>
        <p:txBody>
          <a:bodyPr>
            <a:normAutofit fontScale="92500" lnSpcReduction="20000"/>
          </a:bodyPr>
          <a:lstStyle/>
          <a:p>
            <a:r>
              <a:rPr lang="en-US" dirty="0" smtClean="0"/>
              <a:t>Eastern Trunk Lines</a:t>
            </a:r>
          </a:p>
          <a:p>
            <a:pPr lvl="1"/>
            <a:r>
              <a:rPr lang="en-US" dirty="0" smtClean="0"/>
              <a:t>Consolidation/integration of competing RR’s</a:t>
            </a:r>
          </a:p>
          <a:p>
            <a:pPr lvl="2"/>
            <a:r>
              <a:rPr lang="en-US" dirty="0" smtClean="0"/>
              <a:t>Vanderbilt’s New York Central (1867)</a:t>
            </a:r>
          </a:p>
          <a:p>
            <a:pPr lvl="2"/>
            <a:r>
              <a:rPr lang="en-US" dirty="0" smtClean="0"/>
              <a:t>Baltimore &amp; Ohio and Pennsylvania Railroads</a:t>
            </a:r>
          </a:p>
          <a:p>
            <a:r>
              <a:rPr lang="en-US" dirty="0" smtClean="0"/>
              <a:t>Western Railroads</a:t>
            </a:r>
          </a:p>
          <a:p>
            <a:pPr lvl="1"/>
            <a:r>
              <a:rPr lang="en-US" dirty="0" smtClean="0"/>
              <a:t>Impact of Federal Land Grants</a:t>
            </a:r>
          </a:p>
          <a:p>
            <a:pPr lvl="2"/>
            <a:r>
              <a:rPr lang="en-US" dirty="0" smtClean="0"/>
              <a:t>Homestead Act (1862) – helps sell the land to new settlers</a:t>
            </a:r>
          </a:p>
          <a:p>
            <a:pPr lvl="2"/>
            <a:r>
              <a:rPr lang="en-US" dirty="0" smtClean="0"/>
              <a:t>Pacific Railway Act (1862) </a:t>
            </a:r>
          </a:p>
          <a:p>
            <a:r>
              <a:rPr lang="en-US" dirty="0" smtClean="0"/>
              <a:t>Transcontinental Railroads</a:t>
            </a:r>
          </a:p>
          <a:p>
            <a:pPr lvl="1"/>
            <a:r>
              <a:rPr lang="en-US" dirty="0" smtClean="0"/>
              <a:t>Central Pacific and Union Pacific – May 10, 1869 - Utah</a:t>
            </a:r>
          </a:p>
          <a:p>
            <a:pPr lvl="1"/>
            <a:r>
              <a:rPr lang="en-US" dirty="0" smtClean="0"/>
              <a:t>The Southern Pacific</a:t>
            </a:r>
          </a:p>
          <a:p>
            <a:pPr lvl="1"/>
            <a:r>
              <a:rPr lang="en-US" dirty="0" smtClean="0"/>
              <a:t>Atchison, Topeka, and Santa Fe</a:t>
            </a:r>
          </a:p>
          <a:p>
            <a:pPr lvl="1"/>
            <a:r>
              <a:rPr lang="en-US" dirty="0" smtClean="0"/>
              <a:t>Northern Pacific</a:t>
            </a:r>
            <a:endParaRPr lang="en-US" dirty="0"/>
          </a:p>
        </p:txBody>
      </p:sp>
      <p:pic>
        <p:nvPicPr>
          <p:cNvPr id="5" name="Content Placeholder 4" descr="DIVI362.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t="-25452" b="-25452"/>
          <a:stretch>
            <a:fillRect/>
          </a:stretch>
        </p:blipFill>
        <p:spPr>
          <a:xfrm>
            <a:off x="4439305" y="-5691"/>
            <a:ext cx="2418695" cy="2244695"/>
          </a:xfrm>
        </p:spPr>
      </p:pic>
    </p:spTree>
    <p:extLst>
      <p:ext uri="{BB962C8B-B14F-4D97-AF65-F5344CB8AC3E}">
        <p14:creationId xmlns:p14="http://schemas.microsoft.com/office/powerpoint/2010/main" val="184689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00611"/>
            <a:ext cx="5602986" cy="642938"/>
          </a:xfrm>
        </p:spPr>
        <p:txBody>
          <a:bodyPr>
            <a:normAutofit/>
          </a:bodyPr>
          <a:lstStyle/>
          <a:p>
            <a:pPr algn="ctr"/>
            <a:r>
              <a:rPr lang="en-US" sz="3300" dirty="0"/>
              <a:t>The Transcontinental</a:t>
            </a:r>
            <a:endParaRPr lang="en-US" sz="3300" dirty="0"/>
          </a:p>
        </p:txBody>
      </p:sp>
      <p:pic>
        <p:nvPicPr>
          <p:cNvPr id="4" name="Picture 3" descr="chinese-railroad-worker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7963" y="1440180"/>
            <a:ext cx="2330127" cy="1684488"/>
          </a:xfrm>
          <a:prstGeom prst="rect">
            <a:avLst/>
          </a:prstGeom>
        </p:spPr>
      </p:pic>
      <p:pic>
        <p:nvPicPr>
          <p:cNvPr id="3" name="Picture 2" descr="2RAILROA_12.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138834" y="2909384"/>
            <a:ext cx="1808856" cy="1235702"/>
          </a:xfrm>
          <a:prstGeom prst="rect">
            <a:avLst/>
          </a:prstGeom>
        </p:spPr>
      </p:pic>
      <p:pic>
        <p:nvPicPr>
          <p:cNvPr id="5" name="Picture 4" descr="Golden-Spike-wiki.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3024781" y="1488496"/>
            <a:ext cx="3778001" cy="2573763"/>
          </a:xfrm>
          <a:prstGeom prst="rect">
            <a:avLst/>
          </a:prstGeom>
        </p:spPr>
      </p:pic>
    </p:spTree>
    <p:extLst>
      <p:ext uri="{BB962C8B-B14F-4D97-AF65-F5344CB8AC3E}">
        <p14:creationId xmlns:p14="http://schemas.microsoft.com/office/powerpoint/2010/main" val="986739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64" y="268885"/>
            <a:ext cx="5600700" cy="642938"/>
          </a:xfrm>
        </p:spPr>
        <p:txBody>
          <a:bodyPr>
            <a:normAutofit/>
          </a:bodyPr>
          <a:lstStyle/>
          <a:p>
            <a:r>
              <a:rPr lang="en-US" sz="2700" dirty="0"/>
              <a:t>Competition and Consolidation</a:t>
            </a:r>
            <a:endParaRPr lang="en-US" sz="2700" dirty="0"/>
          </a:p>
        </p:txBody>
      </p:sp>
      <p:sp>
        <p:nvSpPr>
          <p:cNvPr id="3" name="Content Placeholder 2"/>
          <p:cNvSpPr>
            <a:spLocks noGrp="1"/>
          </p:cNvSpPr>
          <p:nvPr>
            <p:ph sz="half" idx="1"/>
          </p:nvPr>
        </p:nvSpPr>
        <p:spPr>
          <a:xfrm>
            <a:off x="51564" y="912118"/>
            <a:ext cx="4032298" cy="3529714"/>
          </a:xfrm>
        </p:spPr>
        <p:txBody>
          <a:bodyPr>
            <a:noAutofit/>
          </a:bodyPr>
          <a:lstStyle/>
          <a:p>
            <a:r>
              <a:rPr lang="en-US" sz="1400" dirty="0" smtClean="0"/>
              <a:t>Investments lead to over-speculation and corruption</a:t>
            </a:r>
          </a:p>
          <a:p>
            <a:pPr lvl="1"/>
            <a:r>
              <a:rPr lang="en-US" sz="1100" dirty="0" smtClean="0"/>
              <a:t>Jay Gould</a:t>
            </a:r>
          </a:p>
          <a:p>
            <a:pPr lvl="2"/>
            <a:r>
              <a:rPr lang="en-US" sz="1000" dirty="0" smtClean="0"/>
              <a:t>Overexpansion and stock-watering- inflating the value of a corporations assets and profits before selling its stock to the public</a:t>
            </a:r>
          </a:p>
          <a:p>
            <a:pPr lvl="1"/>
            <a:r>
              <a:rPr lang="en-US" sz="1100" dirty="0" smtClean="0"/>
              <a:t>RR companies begin to offer rebates and kickbacks to maintain competition</a:t>
            </a:r>
          </a:p>
          <a:p>
            <a:pPr lvl="2"/>
            <a:r>
              <a:rPr lang="en-US" sz="1000" dirty="0" smtClean="0"/>
              <a:t>Offers for large companies, punished small farmers</a:t>
            </a:r>
          </a:p>
          <a:p>
            <a:pPr lvl="1"/>
            <a:r>
              <a:rPr lang="en-US" sz="1100" dirty="0" smtClean="0"/>
              <a:t>Formation of pools</a:t>
            </a:r>
          </a:p>
          <a:p>
            <a:pPr lvl="2"/>
            <a:r>
              <a:rPr lang="en-US" sz="1000" dirty="0" smtClean="0"/>
              <a:t>Competing companies agreed secretly to fix rates</a:t>
            </a:r>
          </a:p>
          <a:p>
            <a:r>
              <a:rPr lang="en-US" sz="1400" dirty="0" smtClean="0"/>
              <a:t>Panic of 1893</a:t>
            </a:r>
          </a:p>
          <a:p>
            <a:pPr lvl="1"/>
            <a:r>
              <a:rPr lang="en-US" sz="1100" dirty="0" smtClean="0"/>
              <a:t>¼ of all RR’s bankrupt</a:t>
            </a:r>
          </a:p>
          <a:p>
            <a:pPr lvl="1"/>
            <a:r>
              <a:rPr lang="en-US" sz="1100" dirty="0" smtClean="0"/>
              <a:t>Rise of JP Morgan</a:t>
            </a:r>
          </a:p>
          <a:p>
            <a:pPr lvl="2"/>
            <a:r>
              <a:rPr lang="en-US" sz="1000" dirty="0" smtClean="0"/>
              <a:t>Consolidation = elimination of competition</a:t>
            </a:r>
          </a:p>
          <a:p>
            <a:pPr lvl="1"/>
            <a:r>
              <a:rPr lang="en-US" sz="1100" dirty="0" smtClean="0"/>
              <a:t>By 1900, seven companies controlled 2/3 of RR’s</a:t>
            </a:r>
          </a:p>
          <a:p>
            <a:pPr lvl="1"/>
            <a:r>
              <a:rPr lang="en-US" sz="1100" dirty="0" smtClean="0"/>
              <a:t>Made the system more efficient but only a few powerful men dominated the boards of competing railroad corporations</a:t>
            </a:r>
            <a:endParaRPr lang="en-US" sz="1100" dirty="0"/>
          </a:p>
        </p:txBody>
      </p:sp>
      <p:pic>
        <p:nvPicPr>
          <p:cNvPr id="5" name="Content Placeholder 4" descr="Jay_Gould's_Private_Bowling_Alley_-_Opper_1882.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l="-1060" r="-1060"/>
          <a:stretch>
            <a:fillRect/>
          </a:stretch>
        </p:blipFill>
        <p:spPr>
          <a:xfrm>
            <a:off x="4007743" y="1233292"/>
            <a:ext cx="2850257" cy="2645209"/>
          </a:xfrm>
        </p:spPr>
      </p:pic>
    </p:spTree>
    <p:extLst>
      <p:ext uri="{BB962C8B-B14F-4D97-AF65-F5344CB8AC3E}">
        <p14:creationId xmlns:p14="http://schemas.microsoft.com/office/powerpoint/2010/main" val="392603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37908"/>
            <a:ext cx="5600700" cy="642938"/>
          </a:xfrm>
        </p:spPr>
        <p:txBody>
          <a:bodyPr>
            <a:normAutofit/>
          </a:bodyPr>
          <a:lstStyle/>
          <a:p>
            <a:r>
              <a:rPr lang="en-US" sz="2700" dirty="0"/>
              <a:t>Industrial Empires - Steel</a:t>
            </a:r>
            <a:endParaRPr lang="en-US" sz="2700" dirty="0"/>
          </a:p>
        </p:txBody>
      </p:sp>
      <p:sp>
        <p:nvSpPr>
          <p:cNvPr id="3" name="Content Placeholder 2"/>
          <p:cNvSpPr>
            <a:spLocks noGrp="1"/>
          </p:cNvSpPr>
          <p:nvPr>
            <p:ph sz="half" idx="1"/>
          </p:nvPr>
        </p:nvSpPr>
        <p:spPr>
          <a:xfrm>
            <a:off x="0" y="1073888"/>
            <a:ext cx="4852164" cy="3572540"/>
          </a:xfrm>
        </p:spPr>
        <p:txBody>
          <a:bodyPr>
            <a:normAutofit fontScale="85000" lnSpcReduction="20000"/>
          </a:bodyPr>
          <a:lstStyle/>
          <a:p>
            <a:r>
              <a:rPr lang="en-US" dirty="0" smtClean="0"/>
              <a:t>Impact of the Bessemer (England) Process (Kelly in KY) – production of high quality steel</a:t>
            </a:r>
          </a:p>
          <a:p>
            <a:r>
              <a:rPr lang="en-US" dirty="0" smtClean="0"/>
              <a:t>Carnegie Steel</a:t>
            </a:r>
          </a:p>
          <a:p>
            <a:pPr lvl="1"/>
            <a:r>
              <a:rPr lang="en-US" dirty="0" smtClean="0"/>
              <a:t>Vertical Integration</a:t>
            </a:r>
          </a:p>
          <a:p>
            <a:pPr lvl="2"/>
            <a:r>
              <a:rPr lang="en-US" dirty="0" smtClean="0"/>
              <a:t>Assume/purchase all parts of the process</a:t>
            </a:r>
          </a:p>
          <a:p>
            <a:pPr lvl="1"/>
            <a:r>
              <a:rPr lang="en-US" dirty="0" smtClean="0"/>
              <a:t>Andrew Carnegie</a:t>
            </a:r>
          </a:p>
          <a:p>
            <a:pPr lvl="2"/>
            <a:r>
              <a:rPr lang="en-US" dirty="0" smtClean="0"/>
              <a:t>Scottish immigrant</a:t>
            </a:r>
          </a:p>
          <a:p>
            <a:pPr lvl="2"/>
            <a:r>
              <a:rPr lang="en-US" dirty="0" smtClean="0"/>
              <a:t>Started in telegraphy &amp; RR’s, used profit to form Pittsburgh steel industry</a:t>
            </a:r>
          </a:p>
          <a:p>
            <a:pPr lvl="1"/>
            <a:r>
              <a:rPr lang="en-US" dirty="0" smtClean="0"/>
              <a:t>Sold to Morgan in 1900 for $400 million, became: </a:t>
            </a:r>
          </a:p>
          <a:p>
            <a:r>
              <a:rPr lang="en-US" b="1" dirty="0" smtClean="0"/>
              <a:t>US Steel</a:t>
            </a:r>
          </a:p>
          <a:p>
            <a:pPr lvl="1"/>
            <a:r>
              <a:rPr lang="en-US" dirty="0" smtClean="0"/>
              <a:t>First billion $ company</a:t>
            </a:r>
          </a:p>
          <a:p>
            <a:pPr lvl="1"/>
            <a:r>
              <a:rPr lang="en-US" dirty="0" smtClean="0"/>
              <a:t>Employed over 168,000</a:t>
            </a:r>
          </a:p>
          <a:p>
            <a:pPr lvl="1"/>
            <a:r>
              <a:rPr lang="en-US" dirty="0" smtClean="0"/>
              <a:t>Controlled 3/5 of all steel production</a:t>
            </a:r>
            <a:endParaRPr lang="en-US" dirty="0"/>
          </a:p>
        </p:txBody>
      </p:sp>
      <p:pic>
        <p:nvPicPr>
          <p:cNvPr id="8" name="Content Placeholder 7" descr="CarnegieCartoon.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l="-11039" r="-11039"/>
          <a:stretch>
            <a:fillRect/>
          </a:stretch>
        </p:blipFill>
        <p:spPr>
          <a:xfrm>
            <a:off x="4696002" y="734379"/>
            <a:ext cx="2320632" cy="2153686"/>
          </a:xfrm>
        </p:spPr>
      </p:pic>
    </p:spTree>
    <p:extLst>
      <p:ext uri="{BB962C8B-B14F-4D97-AF65-F5344CB8AC3E}">
        <p14:creationId xmlns:p14="http://schemas.microsoft.com/office/powerpoint/2010/main" val="26800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64460"/>
            <a:ext cx="5600700" cy="642938"/>
          </a:xfrm>
        </p:spPr>
        <p:txBody>
          <a:bodyPr>
            <a:normAutofit/>
          </a:bodyPr>
          <a:lstStyle/>
          <a:p>
            <a:r>
              <a:rPr lang="en-US" sz="2700" dirty="0"/>
              <a:t>Industrial Empires - Oil</a:t>
            </a:r>
            <a:endParaRPr lang="en-US" sz="2700" dirty="0"/>
          </a:p>
        </p:txBody>
      </p:sp>
      <p:sp>
        <p:nvSpPr>
          <p:cNvPr id="3" name="Content Placeholder 2"/>
          <p:cNvSpPr>
            <a:spLocks noGrp="1"/>
          </p:cNvSpPr>
          <p:nvPr>
            <p:ph sz="half" idx="1"/>
          </p:nvPr>
        </p:nvSpPr>
        <p:spPr>
          <a:xfrm>
            <a:off x="0" y="907398"/>
            <a:ext cx="4305587" cy="3749662"/>
          </a:xfrm>
        </p:spPr>
        <p:txBody>
          <a:bodyPr>
            <a:normAutofit/>
          </a:bodyPr>
          <a:lstStyle/>
          <a:p>
            <a:r>
              <a:rPr lang="en-US" dirty="0" smtClean="0"/>
              <a:t>First oil discovery – Edwin Drake, Titusville, PA (1859)</a:t>
            </a:r>
          </a:p>
          <a:p>
            <a:pPr lvl="1"/>
            <a:r>
              <a:rPr lang="en-US" dirty="0" smtClean="0"/>
              <a:t>Boom in drilling as a result of demand</a:t>
            </a:r>
          </a:p>
          <a:p>
            <a:r>
              <a:rPr lang="en-US" dirty="0" smtClean="0"/>
              <a:t>John D. Rockefeller - $900 million by his retirement</a:t>
            </a:r>
          </a:p>
          <a:p>
            <a:r>
              <a:rPr lang="en-US" dirty="0" smtClean="0"/>
              <a:t>Standard Oil</a:t>
            </a:r>
          </a:p>
          <a:p>
            <a:pPr lvl="1"/>
            <a:r>
              <a:rPr lang="en-US" dirty="0" smtClean="0"/>
              <a:t>Horizontal integration &amp; predatory pricing – former competitors were brought under a single corporate umbrella</a:t>
            </a:r>
          </a:p>
          <a:p>
            <a:pPr lvl="1"/>
            <a:r>
              <a:rPr lang="en-US" dirty="0" smtClean="0"/>
              <a:t>By 1881, 90% of all refineries</a:t>
            </a:r>
          </a:p>
          <a:p>
            <a:pPr lvl="2"/>
            <a:r>
              <a:rPr lang="en-US" dirty="0" smtClean="0"/>
              <a:t>Formation of trusts</a:t>
            </a:r>
          </a:p>
        </p:txBody>
      </p:sp>
      <p:pic>
        <p:nvPicPr>
          <p:cNvPr id="5" name="Content Placeholder 4" descr="1-2-1936-25-ExplorePAHistory-a0m0a4-a_349.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l="-42175" r="-42175"/>
          <a:stretch>
            <a:fillRect/>
          </a:stretch>
        </p:blipFill>
        <p:spPr>
          <a:xfrm>
            <a:off x="3530376" y="1105396"/>
            <a:ext cx="3430063" cy="3183304"/>
          </a:xfrm>
          <a:effectLst>
            <a:softEdge rad="38100"/>
          </a:effectLst>
        </p:spPr>
      </p:pic>
    </p:spTree>
    <p:extLst>
      <p:ext uri="{BB962C8B-B14F-4D97-AF65-F5344CB8AC3E}">
        <p14:creationId xmlns:p14="http://schemas.microsoft.com/office/powerpoint/2010/main" val="74780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315</TotalTime>
  <Words>1753</Words>
  <Application>Microsoft Office PowerPoint</Application>
  <PresentationFormat>Custom</PresentationFormat>
  <Paragraphs>313</Paragraphs>
  <Slides>21</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ＭＳ Ｐゴシック</vt:lpstr>
      <vt:lpstr>Arial</vt:lpstr>
      <vt:lpstr>Calibri</vt:lpstr>
      <vt:lpstr>Franklin Gothic Book</vt:lpstr>
      <vt:lpstr>Times</vt:lpstr>
      <vt:lpstr>Wingdings</vt:lpstr>
      <vt:lpstr>Wingdings 2</vt:lpstr>
      <vt:lpstr>Technic</vt:lpstr>
      <vt:lpstr>The Rise of  Industrial  America</vt:lpstr>
      <vt:lpstr>Essential Questions</vt:lpstr>
      <vt:lpstr>The United States by 1900</vt:lpstr>
      <vt:lpstr>The Business of Railroads</vt:lpstr>
      <vt:lpstr>Railroad Expansion</vt:lpstr>
      <vt:lpstr>The Transcontinental</vt:lpstr>
      <vt:lpstr>Competition and Consolidation</vt:lpstr>
      <vt:lpstr>Industrial Empires - Steel</vt:lpstr>
      <vt:lpstr>Industrial Empires - Oil</vt:lpstr>
      <vt:lpstr>Laissez-Faire Capitalism</vt:lpstr>
      <vt:lpstr>Antitrust Movement</vt:lpstr>
      <vt:lpstr>Technology and Innovations</vt:lpstr>
      <vt:lpstr>“Let There Be Light”</vt:lpstr>
      <vt:lpstr>Marketing Consumer Goods</vt:lpstr>
      <vt:lpstr>Impact of Industrialization</vt:lpstr>
      <vt:lpstr>Industrial Workers</vt:lpstr>
      <vt:lpstr>The Struggle of Organized Labor</vt:lpstr>
      <vt:lpstr>Attempts to Organize National Unions</vt:lpstr>
      <vt:lpstr>Major Strikes</vt:lpstr>
      <vt:lpstr>The New Industrialists:</vt:lpstr>
      <vt:lpstr>Image Analysis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Industrial America</dc:title>
  <dc:creator>ARHS</dc:creator>
  <cp:lastModifiedBy>Jessica Parfitt</cp:lastModifiedBy>
  <cp:revision>48</cp:revision>
  <cp:lastPrinted>2014-11-01T18:15:29Z</cp:lastPrinted>
  <dcterms:created xsi:type="dcterms:W3CDTF">2014-10-31T17:31:44Z</dcterms:created>
  <dcterms:modified xsi:type="dcterms:W3CDTF">2018-12-19T15:58:46Z</dcterms:modified>
</cp:coreProperties>
</file>