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71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44E4-025F-B448-B4A9-662EFBEF9A4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DD97E-70B7-2242-B4B6-D1FE665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Image, 1870:</a:t>
            </a:r>
            <a:r>
              <a:rPr lang="en-US" baseline="0" dirty="0"/>
              <a:t> http://</a:t>
            </a:r>
            <a:r>
              <a:rPr lang="en-US" baseline="0" dirty="0" err="1"/>
              <a:t>hd.housedivided.dickinson.edu</a:t>
            </a:r>
            <a:r>
              <a:rPr lang="en-US" baseline="0" dirty="0"/>
              <a:t>/node/18438</a:t>
            </a:r>
          </a:p>
          <a:p>
            <a:r>
              <a:rPr lang="en-US" baseline="0" dirty="0"/>
              <a:t>Image, 1916: http://</a:t>
            </a:r>
            <a:r>
              <a:rPr lang="en-US" baseline="0" dirty="0" err="1"/>
              <a:t>memory.loc.gov</a:t>
            </a:r>
            <a:r>
              <a:rPr lang="en-US" baseline="0" dirty="0"/>
              <a:t>/</a:t>
            </a:r>
            <a:r>
              <a:rPr lang="en-US" baseline="0" dirty="0" err="1"/>
              <a:t>cgi</a:t>
            </a:r>
            <a:r>
              <a:rPr lang="en-US" baseline="0" dirty="0"/>
              <a:t>-bin/query/</a:t>
            </a:r>
            <a:r>
              <a:rPr lang="en-US" baseline="0" dirty="0" err="1"/>
              <a:t>r?ammem</a:t>
            </a:r>
            <a:r>
              <a:rPr lang="en-US" baseline="0" dirty="0"/>
              <a:t>/</a:t>
            </a:r>
            <a:r>
              <a:rPr lang="en-US" baseline="0" dirty="0" err="1"/>
              <a:t>gmd</a:t>
            </a:r>
            <a:r>
              <a:rPr lang="en-US" baseline="0" dirty="0"/>
              <a:t>:@</a:t>
            </a:r>
            <a:r>
              <a:rPr lang="en-US" baseline="0" dirty="0" err="1"/>
              <a:t>filreq</a:t>
            </a:r>
            <a:r>
              <a:rPr lang="en-US" baseline="0" dirty="0"/>
              <a:t>(@field(NUMBER+@band(g4104c+pm001550))+@field(</a:t>
            </a:r>
            <a:r>
              <a:rPr lang="en-US" baseline="0" dirty="0" err="1"/>
              <a:t>COLLID+pmmap</a:t>
            </a:r>
            <a:r>
              <a:rPr lang="en-US" baseline="0" dirty="0"/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 Bellows: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George_Bellows</a:t>
            </a:r>
            <a:endParaRPr lang="en-US" dirty="0"/>
          </a:p>
          <a:p>
            <a:r>
              <a:rPr lang="en-US" dirty="0"/>
              <a:t>Wright Home: http://</a:t>
            </a:r>
            <a:r>
              <a:rPr lang="en-US" dirty="0" err="1"/>
              <a:t>www.chicagotraveler.com</a:t>
            </a:r>
            <a:r>
              <a:rPr lang="en-US" dirty="0"/>
              <a:t>/attractions/frank-</a:t>
            </a:r>
            <a:r>
              <a:rPr lang="en-US" dirty="0" err="1"/>
              <a:t>lloyd</a:t>
            </a:r>
            <a:r>
              <a:rPr lang="en-US" dirty="0"/>
              <a:t>-wright-home-and-</a:t>
            </a:r>
            <a:r>
              <a:rPr lang="en-US" dirty="0" err="1"/>
              <a:t>studio.html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Journalism: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Joseph_Pulitzer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www.collectorsweekly.com</a:t>
            </a:r>
            <a:r>
              <a:rPr lang="en-US" dirty="0"/>
              <a:t>/articles/</a:t>
            </a:r>
            <a:r>
              <a:rPr lang="en-US" dirty="0" err="1"/>
              <a:t>wp</a:t>
            </a:r>
            <a:r>
              <a:rPr lang="en-US" dirty="0"/>
              <a:t>-content/uploads/2014/01/</a:t>
            </a:r>
            <a:r>
              <a:rPr lang="en-US" dirty="0" err="1"/>
              <a:t>offending_chinreducer.jpg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/commons/2/23/Buffalo_bill_wild_west_show_c1899.jpg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dig.lib.niu.edu</a:t>
            </a:r>
            <a:r>
              <a:rPr lang="en-US" dirty="0"/>
              <a:t>/</a:t>
            </a:r>
            <a:r>
              <a:rPr lang="en-US" dirty="0" err="1"/>
              <a:t>gildedage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grossmanproject.net</a:t>
            </a:r>
            <a:r>
              <a:rPr lang="en-US"/>
              <a:t>/The%20Exodus.htm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historyproject.ucdavis.edu</a:t>
            </a:r>
            <a:r>
              <a:rPr lang="en-US" dirty="0"/>
              <a:t>/</a:t>
            </a:r>
            <a:r>
              <a:rPr lang="en-US" dirty="0" err="1"/>
              <a:t>ic</a:t>
            </a:r>
            <a:r>
              <a:rPr lang="en-US" dirty="0"/>
              <a:t>/</a:t>
            </a:r>
            <a:r>
              <a:rPr lang="en-US" dirty="0" err="1"/>
              <a:t>image_details.php?id</a:t>
            </a:r>
            <a:r>
              <a:rPr lang="en-US" dirty="0"/>
              <a:t>=9158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chicagopubliclibrary.tumblr.com</a:t>
            </a:r>
            <a:r>
              <a:rPr lang="en-US" dirty="0"/>
              <a:t>/post/197902876/</a:t>
            </a:r>
            <a:r>
              <a:rPr lang="en-US" dirty="0" err="1"/>
              <a:t>chicago</a:t>
            </a:r>
            <a:r>
              <a:rPr lang="en-US" dirty="0"/>
              <a:t>-home-to-the-first-skyscraper-the-home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 Street, Dumbbell</a:t>
            </a:r>
            <a:r>
              <a:rPr lang="en-US" baseline="0" dirty="0"/>
              <a:t> Tenement Blueprint, Rooftop view of dumbbell tenement</a:t>
            </a:r>
            <a:endParaRPr lang="en-US" dirty="0"/>
          </a:p>
          <a:p>
            <a:r>
              <a:rPr lang="en-US" dirty="0"/>
              <a:t>Central Park: http://</a:t>
            </a:r>
            <a:r>
              <a:rPr lang="en-US" dirty="0" err="1"/>
              <a:t>macaulay.cuny.edu</a:t>
            </a:r>
            <a:r>
              <a:rPr lang="en-US" dirty="0"/>
              <a:t>/</a:t>
            </a:r>
            <a:r>
              <a:rPr lang="en-US" dirty="0" err="1"/>
              <a:t>eportfolios</a:t>
            </a:r>
            <a:r>
              <a:rPr lang="en-US" dirty="0"/>
              <a:t>/</a:t>
            </a:r>
            <a:r>
              <a:rPr lang="en-US" dirty="0" err="1"/>
              <a:t>groupd</a:t>
            </a:r>
            <a:r>
              <a:rPr lang="en-US" dirty="0"/>
              <a:t>/</a:t>
            </a:r>
            <a:r>
              <a:rPr lang="en-US" dirty="0" err="1"/>
              <a:t>sam</a:t>
            </a:r>
            <a:r>
              <a:rPr lang="en-US" dirty="0"/>
              <a:t>-</a:t>
            </a:r>
            <a:r>
              <a:rPr lang="en-US" dirty="0" err="1"/>
              <a:t>rodriguezs</a:t>
            </a:r>
            <a:r>
              <a:rPr lang="en-US" dirty="0"/>
              <a:t>-lab-two-d/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B. Anthony: http://</a:t>
            </a:r>
            <a:r>
              <a:rPr lang="en-US" dirty="0" err="1"/>
              <a:t>www.americaslibrary.gov</a:t>
            </a:r>
            <a:r>
              <a:rPr lang="en-US" dirty="0"/>
              <a:t>/</a:t>
            </a:r>
            <a:r>
              <a:rPr lang="en-US" dirty="0" err="1"/>
              <a:t>jb</a:t>
            </a:r>
            <a:r>
              <a:rPr lang="en-US" dirty="0"/>
              <a:t>/gilded/jb_gilded_susanb_2_e.html</a:t>
            </a:r>
          </a:p>
          <a:p>
            <a:r>
              <a:rPr lang="en-US" dirty="0"/>
              <a:t>Carrie</a:t>
            </a:r>
            <a:r>
              <a:rPr lang="en-US" baseline="0" dirty="0"/>
              <a:t> A. Nation: http://</a:t>
            </a:r>
            <a:r>
              <a:rPr lang="en-US" baseline="0" dirty="0" err="1"/>
              <a:t>porterbriggs.com</a:t>
            </a:r>
            <a:r>
              <a:rPr lang="en-US" baseline="0" dirty="0"/>
              <a:t>/</a:t>
            </a:r>
            <a:r>
              <a:rPr lang="en-US" baseline="0" dirty="0" err="1"/>
              <a:t>carrie</a:t>
            </a:r>
            <a:r>
              <a:rPr lang="en-US" baseline="0" dirty="0"/>
              <a:t>-a-nation-a-bulldog-with-a-battle-axe/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www.glogster.com</a:t>
            </a:r>
            <a:r>
              <a:rPr lang="en-US" dirty="0"/>
              <a:t>/</a:t>
            </a:r>
            <a:r>
              <a:rPr lang="en-US" dirty="0" err="1"/>
              <a:t>eswaym</a:t>
            </a:r>
            <a:r>
              <a:rPr lang="en-US" dirty="0"/>
              <a:t>/social-gospel-movement/g-6l8403u8p0vli9c1ojk8va0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okeechobee.ifas.ufl.edu</a:t>
            </a:r>
            <a:r>
              <a:rPr lang="en-US" dirty="0"/>
              <a:t>/Morrill.150.htm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8" y="0"/>
            <a:ext cx="7315200" cy="15689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Growth of Cities and American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8" y="1510686"/>
            <a:ext cx="7315200" cy="858474"/>
          </a:xfrm>
        </p:spPr>
        <p:txBody>
          <a:bodyPr>
            <a:normAutofit/>
          </a:bodyPr>
          <a:lstStyle/>
          <a:p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Immigration, Urbanization, and Entertainment</a:t>
            </a:r>
          </a:p>
          <a:p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During the Gilded Age: 1865-1900</a:t>
            </a:r>
          </a:p>
        </p:txBody>
      </p:sp>
      <p:pic>
        <p:nvPicPr>
          <p:cNvPr id="4" name="Picture 3" descr="HD_Chicago_pre1871.previ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6" y="2371222"/>
            <a:ext cx="4411132" cy="246747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Box 4"/>
          <p:cNvSpPr txBox="1"/>
          <p:nvPr/>
        </p:nvSpPr>
        <p:spPr>
          <a:xfrm>
            <a:off x="1560658" y="4804939"/>
            <a:ext cx="211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Chicago, 1870</a:t>
            </a:r>
          </a:p>
        </p:txBody>
      </p:sp>
      <p:pic>
        <p:nvPicPr>
          <p:cNvPr id="6" name="Picture 5" descr="chicagomap1916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47" y="2371222"/>
            <a:ext cx="4006984" cy="248101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TextBox 6"/>
          <p:cNvSpPr txBox="1"/>
          <p:nvPr/>
        </p:nvSpPr>
        <p:spPr>
          <a:xfrm>
            <a:off x="5936014" y="4804939"/>
            <a:ext cx="211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Chicago, 1916</a:t>
            </a:r>
          </a:p>
        </p:txBody>
      </p:sp>
    </p:spTree>
    <p:extLst>
      <p:ext uri="{BB962C8B-B14F-4D97-AF65-F5344CB8AC3E}">
        <p14:creationId xmlns:p14="http://schemas.microsoft.com/office/powerpoint/2010/main" val="278107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Social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71963"/>
            <a:ext cx="4025768" cy="44178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Problems Associated w/Urban living</a:t>
            </a:r>
          </a:p>
          <a:p>
            <a:pPr lvl="1"/>
            <a:r>
              <a:rPr lang="en-US" dirty="0"/>
              <a:t>Conditions and sanitation</a:t>
            </a:r>
          </a:p>
          <a:p>
            <a:r>
              <a:rPr lang="en-US" dirty="0"/>
              <a:t>Impact of Urbanization on the American Family</a:t>
            </a:r>
          </a:p>
          <a:p>
            <a:pPr lvl="1"/>
            <a:r>
              <a:rPr lang="en-US" dirty="0"/>
              <a:t>Families became isolated</a:t>
            </a:r>
          </a:p>
          <a:p>
            <a:pPr lvl="1"/>
            <a:r>
              <a:rPr lang="en-US" dirty="0"/>
              <a:t>Birth and Marriage Rates Decreased</a:t>
            </a:r>
          </a:p>
          <a:p>
            <a:pPr lvl="1"/>
            <a:r>
              <a:rPr lang="en-US" dirty="0"/>
              <a:t>Family size decreased</a:t>
            </a:r>
          </a:p>
          <a:p>
            <a:r>
              <a:rPr lang="en-US" dirty="0"/>
              <a:t>Votes for Women</a:t>
            </a:r>
          </a:p>
          <a:p>
            <a:pPr lvl="1"/>
            <a:r>
              <a:rPr lang="en-US" dirty="0"/>
              <a:t>Renewed Suffrage Debate</a:t>
            </a:r>
          </a:p>
          <a:p>
            <a:pPr lvl="2"/>
            <a:r>
              <a:rPr lang="en-US" dirty="0"/>
              <a:t>NAWSA</a:t>
            </a:r>
          </a:p>
          <a:p>
            <a:pPr lvl="3"/>
            <a:r>
              <a:rPr lang="en-US" dirty="0"/>
              <a:t>Stanton and Susan B. Anthony</a:t>
            </a:r>
          </a:p>
          <a:p>
            <a:pPr lvl="3"/>
            <a:r>
              <a:rPr lang="en-US" dirty="0"/>
              <a:t>Wyoming first to grant suffrage</a:t>
            </a:r>
          </a:p>
          <a:p>
            <a:r>
              <a:rPr lang="en-US" dirty="0"/>
              <a:t>Renewed Temperance Movement</a:t>
            </a:r>
          </a:p>
          <a:p>
            <a:pPr lvl="1"/>
            <a:r>
              <a:rPr lang="en-US" dirty="0"/>
              <a:t>WCTU (1874)</a:t>
            </a:r>
          </a:p>
        </p:txBody>
      </p:sp>
      <p:pic>
        <p:nvPicPr>
          <p:cNvPr id="6" name="Picture 5" descr="jb_gilded_susanb_2_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07" y="621071"/>
            <a:ext cx="3410571" cy="409602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Content Placeholder 4" descr="Carrie_Nation_1910.jpg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30" r="-32930"/>
          <a:stretch>
            <a:fillRect/>
          </a:stretch>
        </p:blipFill>
        <p:spPr>
          <a:xfrm>
            <a:off x="3874990" y="621071"/>
            <a:ext cx="5777996" cy="4368227"/>
          </a:xfrm>
        </p:spPr>
      </p:pic>
    </p:spTree>
    <p:extLst>
      <p:ext uri="{BB962C8B-B14F-4D97-AF65-F5344CB8AC3E}">
        <p14:creationId xmlns:p14="http://schemas.microsoft.com/office/powerpoint/2010/main" val="33341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Other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71963"/>
            <a:ext cx="4025768" cy="4417887"/>
          </a:xfrm>
        </p:spPr>
        <p:txBody>
          <a:bodyPr>
            <a:normAutofit/>
          </a:bodyPr>
          <a:lstStyle/>
          <a:p>
            <a:r>
              <a:rPr lang="en-US" dirty="0"/>
              <a:t>Settlement House Movement</a:t>
            </a:r>
          </a:p>
          <a:p>
            <a:pPr lvl="1"/>
            <a:r>
              <a:rPr lang="en-US" dirty="0"/>
              <a:t>Jane Addams and Hull House (1889)</a:t>
            </a:r>
          </a:p>
          <a:p>
            <a:r>
              <a:rPr lang="en-US" dirty="0"/>
              <a:t>Social Gospel</a:t>
            </a:r>
          </a:p>
          <a:p>
            <a:pPr lvl="1"/>
            <a:r>
              <a:rPr lang="en-US" dirty="0"/>
              <a:t>Apply Christian principles to social problems</a:t>
            </a:r>
          </a:p>
          <a:p>
            <a:r>
              <a:rPr lang="en-US" dirty="0"/>
              <a:t>Urban Reforms</a:t>
            </a:r>
          </a:p>
          <a:p>
            <a:pPr lvl="1"/>
            <a:r>
              <a:rPr lang="en-US" dirty="0"/>
              <a:t>Grassroots efforts to combat municipal corruption</a:t>
            </a:r>
          </a:p>
          <a:p>
            <a:pPr lvl="2"/>
            <a:r>
              <a:rPr lang="en-US" dirty="0"/>
              <a:t>Teddy Roosevelt – clean up Police </a:t>
            </a:r>
            <a:r>
              <a:rPr lang="en-US" dirty="0" err="1"/>
              <a:t>dept</a:t>
            </a:r>
            <a:endParaRPr lang="en-US" dirty="0"/>
          </a:p>
          <a:p>
            <a:pPr lvl="3"/>
            <a:r>
              <a:rPr lang="en-US" dirty="0"/>
              <a:t>VP 1896, P 1900</a:t>
            </a:r>
          </a:p>
        </p:txBody>
      </p:sp>
      <p:pic>
        <p:nvPicPr>
          <p:cNvPr id="6" name="Content Placeholder 5" descr="img088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7" b="-1787"/>
          <a:stretch>
            <a:fillRect/>
          </a:stretch>
        </p:blipFill>
        <p:spPr>
          <a:xfrm>
            <a:off x="4589260" y="1140492"/>
            <a:ext cx="4340062" cy="3281133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979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9077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Changes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762693"/>
            <a:ext cx="3933065" cy="44178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Public Schools</a:t>
            </a:r>
          </a:p>
          <a:p>
            <a:pPr lvl="1"/>
            <a:r>
              <a:rPr lang="en-US" dirty="0"/>
              <a:t>Compulsory attendance laws</a:t>
            </a:r>
          </a:p>
          <a:p>
            <a:pPr lvl="1"/>
            <a:r>
              <a:rPr lang="en-US" dirty="0"/>
              <a:t>Literacy rate improves to 90% by 1900</a:t>
            </a:r>
          </a:p>
          <a:p>
            <a:pPr lvl="1"/>
            <a:r>
              <a:rPr lang="en-US" dirty="0"/>
              <a:t>Introduction of kindergarten</a:t>
            </a:r>
          </a:p>
          <a:p>
            <a:pPr lvl="1"/>
            <a:r>
              <a:rPr lang="en-US" dirty="0"/>
              <a:t>Tax-supported high schools</a:t>
            </a:r>
          </a:p>
          <a:p>
            <a:r>
              <a:rPr lang="en-US" dirty="0"/>
              <a:t>Higher Education</a:t>
            </a:r>
          </a:p>
          <a:p>
            <a:pPr lvl="1"/>
            <a:r>
              <a:rPr lang="en-US" dirty="0"/>
              <a:t>Impact of the Morrill Land Grant Act (1862, 1890)</a:t>
            </a:r>
          </a:p>
          <a:p>
            <a:pPr lvl="1"/>
            <a:r>
              <a:rPr lang="en-US" dirty="0"/>
              <a:t>Universities Established through philanthropy</a:t>
            </a:r>
          </a:p>
          <a:p>
            <a:pPr lvl="2"/>
            <a:r>
              <a:rPr lang="en-US" dirty="0"/>
              <a:t>University of Chicago (Rockefeller), Stanford, Vanderbilt</a:t>
            </a:r>
          </a:p>
          <a:p>
            <a:pPr lvl="1"/>
            <a:r>
              <a:rPr lang="en-US" dirty="0"/>
              <a:t>Colleges for Women</a:t>
            </a:r>
          </a:p>
          <a:p>
            <a:pPr lvl="2"/>
            <a:r>
              <a:rPr lang="en-US" dirty="0"/>
              <a:t>Smith, Bryn </a:t>
            </a:r>
            <a:r>
              <a:rPr lang="en-US" dirty="0" err="1"/>
              <a:t>Mawr</a:t>
            </a:r>
            <a:r>
              <a:rPr lang="en-US" dirty="0"/>
              <a:t>, Mount Holyoke</a:t>
            </a:r>
          </a:p>
          <a:p>
            <a:pPr lvl="2"/>
            <a:r>
              <a:rPr lang="en-US" dirty="0"/>
              <a:t>By 1900, 71% of colleges coeducational</a:t>
            </a:r>
          </a:p>
          <a:p>
            <a:pPr lvl="1"/>
            <a:r>
              <a:rPr lang="en-US" dirty="0"/>
              <a:t>Changes toward liberal arts curriculum &amp; expansion of graduate schools</a:t>
            </a:r>
          </a:p>
          <a:p>
            <a:pPr lvl="2"/>
            <a:r>
              <a:rPr lang="en-US" dirty="0"/>
              <a:t>Effects on liberal thought, sciences, and progressive leanings</a:t>
            </a:r>
          </a:p>
        </p:txBody>
      </p:sp>
      <p:pic>
        <p:nvPicPr>
          <p:cNvPr id="5" name="Content Placeholder 4" descr="LandGrantMap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9" r="-17629"/>
          <a:stretch>
            <a:fillRect/>
          </a:stretch>
        </p:blipFill>
        <p:spPr>
          <a:xfrm>
            <a:off x="3661771" y="317749"/>
            <a:ext cx="6248580" cy="4725237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343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4442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Literature and the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669993"/>
            <a:ext cx="3933065" cy="44735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Realism and Naturalism</a:t>
            </a:r>
          </a:p>
          <a:p>
            <a:pPr lvl="1"/>
            <a:r>
              <a:rPr lang="en-US" dirty="0"/>
              <a:t>Literature</a:t>
            </a:r>
          </a:p>
          <a:p>
            <a:pPr lvl="2"/>
            <a:r>
              <a:rPr lang="en-US" dirty="0"/>
              <a:t>Mark Twain – racism, violence, greed – Huckleberry Finn</a:t>
            </a:r>
          </a:p>
          <a:p>
            <a:pPr lvl="2"/>
            <a:r>
              <a:rPr lang="en-US" dirty="0"/>
              <a:t>Jack London</a:t>
            </a:r>
          </a:p>
          <a:p>
            <a:pPr lvl="3"/>
            <a:r>
              <a:rPr lang="en-US" dirty="0"/>
              <a:t>Impact on early environmentalist movement</a:t>
            </a:r>
          </a:p>
          <a:p>
            <a:pPr lvl="1"/>
            <a:r>
              <a:rPr lang="en-US" dirty="0"/>
              <a:t>Painting</a:t>
            </a:r>
          </a:p>
          <a:p>
            <a:pPr lvl="2"/>
            <a:r>
              <a:rPr lang="en-US" dirty="0"/>
              <a:t>Winslow Homer</a:t>
            </a:r>
          </a:p>
          <a:p>
            <a:pPr lvl="2"/>
            <a:r>
              <a:rPr lang="en-US" dirty="0"/>
              <a:t>Thomas Eakins</a:t>
            </a:r>
          </a:p>
          <a:p>
            <a:pPr lvl="3"/>
            <a:r>
              <a:rPr lang="en-US" dirty="0"/>
              <a:t>Technology and anatomy</a:t>
            </a:r>
          </a:p>
          <a:p>
            <a:pPr lvl="2"/>
            <a:r>
              <a:rPr lang="en-US" dirty="0"/>
              <a:t>James Whistler</a:t>
            </a:r>
          </a:p>
          <a:p>
            <a:pPr lvl="2"/>
            <a:r>
              <a:rPr lang="en-US" dirty="0"/>
              <a:t>The “Ashcan School”</a:t>
            </a:r>
          </a:p>
          <a:p>
            <a:pPr lvl="3"/>
            <a:r>
              <a:rPr lang="en-US" dirty="0"/>
              <a:t>George Bellows</a:t>
            </a:r>
          </a:p>
          <a:p>
            <a:pPr lvl="1"/>
            <a:r>
              <a:rPr lang="en-US" dirty="0"/>
              <a:t>Architecture</a:t>
            </a:r>
          </a:p>
          <a:p>
            <a:pPr lvl="2"/>
            <a:r>
              <a:rPr lang="en-US" dirty="0"/>
              <a:t>Louis Sullivan</a:t>
            </a:r>
          </a:p>
          <a:p>
            <a:pPr lvl="3"/>
            <a:r>
              <a:rPr lang="en-US" dirty="0"/>
              <a:t>“Form follows function”</a:t>
            </a:r>
          </a:p>
          <a:p>
            <a:pPr lvl="2"/>
            <a:r>
              <a:rPr lang="en-US" dirty="0"/>
              <a:t>Impact of Columbian Exposition &amp; City Beautiful Movement</a:t>
            </a:r>
          </a:p>
          <a:p>
            <a:pPr lvl="3"/>
            <a:r>
              <a:rPr lang="en-US" dirty="0"/>
              <a:t>Olmstead</a:t>
            </a:r>
          </a:p>
          <a:p>
            <a:pPr lvl="3"/>
            <a:r>
              <a:rPr lang="en-US" dirty="0"/>
              <a:t>Burnham &amp; Root</a:t>
            </a:r>
          </a:p>
          <a:p>
            <a:pPr lvl="2"/>
            <a:r>
              <a:rPr lang="en-US" dirty="0"/>
              <a:t>Frank Lloyd Wright</a:t>
            </a:r>
          </a:p>
          <a:p>
            <a:pPr lvl="1"/>
            <a:r>
              <a:rPr lang="en-US" dirty="0"/>
              <a:t>Music</a:t>
            </a:r>
          </a:p>
          <a:p>
            <a:pPr lvl="2"/>
            <a:r>
              <a:rPr lang="en-US" dirty="0"/>
              <a:t>City Orchestras &amp; Marching Bands (Sousa)</a:t>
            </a:r>
          </a:p>
          <a:p>
            <a:pPr lvl="2"/>
            <a:r>
              <a:rPr lang="en-US" dirty="0"/>
              <a:t>Blues &amp; Early Jazz</a:t>
            </a:r>
          </a:p>
        </p:txBody>
      </p:sp>
      <p:pic>
        <p:nvPicPr>
          <p:cNvPr id="6" name="Content Placeholder 5" descr="1909_Stag_at_Sharkey's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9" b="-6479"/>
          <a:stretch>
            <a:fillRect/>
          </a:stretch>
        </p:blipFill>
        <p:spPr>
          <a:xfrm>
            <a:off x="4589023" y="-148780"/>
            <a:ext cx="4310471" cy="3259620"/>
          </a:xfrm>
          <a:effectLst>
            <a:softEdge rad="38100"/>
          </a:effectLst>
        </p:spPr>
      </p:pic>
      <p:pic>
        <p:nvPicPr>
          <p:cNvPr id="7" name="Picture 6" descr="frank-lloyd_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22" y="2940076"/>
            <a:ext cx="4310471" cy="215523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2788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litzerHearstWarYellowKi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37" y="1167976"/>
            <a:ext cx="4526801" cy="307636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4442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Popular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697803"/>
            <a:ext cx="3933065" cy="4473507"/>
          </a:xfrm>
        </p:spPr>
        <p:txBody>
          <a:bodyPr>
            <a:normAutofit/>
          </a:bodyPr>
          <a:lstStyle/>
          <a:p>
            <a:r>
              <a:rPr lang="en-US" dirty="0"/>
              <a:t>Popular Press</a:t>
            </a:r>
          </a:p>
          <a:p>
            <a:pPr lvl="1"/>
            <a:r>
              <a:rPr lang="en-US" dirty="0"/>
              <a:t>Newspapers</a:t>
            </a:r>
          </a:p>
          <a:p>
            <a:pPr lvl="2"/>
            <a:r>
              <a:rPr lang="en-US" dirty="0"/>
              <a:t>New York World (Pulitzer) vs. New York Journal (Hearst)</a:t>
            </a:r>
          </a:p>
          <a:p>
            <a:pPr lvl="1"/>
            <a:r>
              <a:rPr lang="en-US" dirty="0"/>
              <a:t>Magazines</a:t>
            </a:r>
          </a:p>
          <a:p>
            <a:pPr lvl="2"/>
            <a:r>
              <a:rPr lang="en-US" i="1" dirty="0"/>
              <a:t>Cosmopolitan, McClure’s, Ladies Home Journal</a:t>
            </a:r>
          </a:p>
          <a:p>
            <a:pPr lvl="2"/>
            <a:r>
              <a:rPr lang="en-US" dirty="0"/>
              <a:t>Importance of Advertising</a:t>
            </a:r>
          </a:p>
          <a:p>
            <a:r>
              <a:rPr lang="en-US" dirty="0"/>
              <a:t>Birth of the “Weekend”</a:t>
            </a:r>
          </a:p>
          <a:p>
            <a:pPr lvl="1"/>
            <a:r>
              <a:rPr lang="en-US" dirty="0"/>
              <a:t>Decreased working hours, increased leisure time, disposable incomes </a:t>
            </a:r>
            <a:r>
              <a:rPr lang="en-US" dirty="0">
                <a:sym typeface="Wingdings"/>
              </a:rPr>
              <a:t> demand for entertainment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 descr="offending_chinreducer.jpg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72" r="-37372"/>
          <a:stretch>
            <a:fillRect/>
          </a:stretch>
        </p:blipFill>
        <p:spPr>
          <a:xfrm>
            <a:off x="3550093" y="296167"/>
            <a:ext cx="6264474" cy="4737256"/>
          </a:xfrm>
        </p:spPr>
      </p:pic>
    </p:spTree>
    <p:extLst>
      <p:ext uri="{BB962C8B-B14F-4D97-AF65-F5344CB8AC3E}">
        <p14:creationId xmlns:p14="http://schemas.microsoft.com/office/powerpoint/2010/main" val="30978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4442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697803"/>
            <a:ext cx="3933065" cy="44735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Amusements</a:t>
            </a:r>
          </a:p>
          <a:p>
            <a:pPr lvl="1"/>
            <a:r>
              <a:rPr lang="en-US" dirty="0"/>
              <a:t>Theaters</a:t>
            </a:r>
          </a:p>
          <a:p>
            <a:pPr lvl="2"/>
            <a:r>
              <a:rPr lang="en-US" dirty="0"/>
              <a:t>Vaudeville</a:t>
            </a:r>
          </a:p>
          <a:p>
            <a:pPr lvl="1"/>
            <a:r>
              <a:rPr lang="en-US" dirty="0"/>
              <a:t>The Circus</a:t>
            </a:r>
          </a:p>
          <a:p>
            <a:pPr lvl="2"/>
            <a:r>
              <a:rPr lang="en-US" dirty="0"/>
              <a:t>Ringling Brothers and Barnum &amp; Bailey</a:t>
            </a:r>
          </a:p>
          <a:p>
            <a:pPr lvl="1"/>
            <a:r>
              <a:rPr lang="en-US" dirty="0"/>
              <a:t>Buffalo Bill’s “Wild West” Show</a:t>
            </a:r>
          </a:p>
          <a:p>
            <a:pPr lvl="1"/>
            <a:r>
              <a:rPr lang="en-US" dirty="0"/>
              <a:t>Parks for Sunday Picnics and Outings</a:t>
            </a:r>
          </a:p>
          <a:p>
            <a:pPr lvl="2"/>
            <a:r>
              <a:rPr lang="en-US" dirty="0"/>
              <a:t>Sponsored by streetcar and rail companies</a:t>
            </a:r>
          </a:p>
          <a:p>
            <a:pPr lvl="1"/>
            <a:r>
              <a:rPr lang="en-US" dirty="0"/>
              <a:t>Amusement Parks</a:t>
            </a:r>
          </a:p>
          <a:p>
            <a:pPr lvl="2"/>
            <a:r>
              <a:rPr lang="en-US" dirty="0"/>
              <a:t>Coney Island</a:t>
            </a:r>
          </a:p>
          <a:p>
            <a:r>
              <a:rPr lang="en-US" dirty="0"/>
              <a:t>Spectator Sports</a:t>
            </a:r>
          </a:p>
          <a:p>
            <a:pPr lvl="1"/>
            <a:r>
              <a:rPr lang="en-US" dirty="0"/>
              <a:t>Boxing</a:t>
            </a:r>
          </a:p>
          <a:p>
            <a:pPr lvl="1"/>
            <a:r>
              <a:rPr lang="en-US" dirty="0"/>
              <a:t>Baseball (Cartwright </a:t>
            </a:r>
            <a:r>
              <a:rPr lang="en-US" i="1" dirty="0"/>
              <a:t>Knickerbockers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Football (Walter Camp)</a:t>
            </a:r>
          </a:p>
          <a:p>
            <a:pPr lvl="2"/>
            <a:r>
              <a:rPr lang="en-US" dirty="0"/>
              <a:t>College &gt; Professional</a:t>
            </a:r>
          </a:p>
          <a:p>
            <a:pPr lvl="1"/>
            <a:r>
              <a:rPr lang="en-US" dirty="0"/>
              <a:t>Basketball (James Naismith)</a:t>
            </a:r>
          </a:p>
          <a:p>
            <a:r>
              <a:rPr lang="en-US" dirty="0"/>
              <a:t>Amateur Sports</a:t>
            </a:r>
          </a:p>
          <a:p>
            <a:pPr lvl="1"/>
            <a:r>
              <a:rPr lang="en-US" dirty="0"/>
              <a:t>Croquet, bicycling</a:t>
            </a:r>
          </a:p>
          <a:p>
            <a:pPr lvl="1"/>
            <a:r>
              <a:rPr lang="en-US" dirty="0"/>
              <a:t>Athletic Clubs</a:t>
            </a:r>
          </a:p>
          <a:p>
            <a:pPr lvl="2"/>
            <a:r>
              <a:rPr lang="en-US" dirty="0"/>
              <a:t>Golf and tennis</a:t>
            </a:r>
          </a:p>
          <a:p>
            <a:pPr lvl="2"/>
            <a:r>
              <a:rPr lang="en-US" dirty="0"/>
              <a:t>Polo and yachting</a:t>
            </a:r>
          </a:p>
        </p:txBody>
      </p:sp>
      <p:pic>
        <p:nvPicPr>
          <p:cNvPr id="6" name="Content Placeholder 5" descr="Buffalo_bill_wild_west_show_c1899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20" b="-6920"/>
          <a:stretch>
            <a:fillRect/>
          </a:stretch>
        </p:blipFill>
        <p:spPr>
          <a:xfrm>
            <a:off x="4245798" y="824538"/>
            <a:ext cx="4854798" cy="3671246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7088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8" y="359606"/>
            <a:ext cx="7315200" cy="616294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600" y="1590678"/>
            <a:ext cx="3566160" cy="26633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Explain the impact of industrialization on the growth of cities and the shift in population, both in terms of immigration and urbanization.</a:t>
            </a:r>
          </a:p>
          <a:p>
            <a:r>
              <a:rPr lang="en-US" dirty="0"/>
              <a:t>In what ways and to what extent did industrialization and urbanization create a new American culture?</a:t>
            </a:r>
          </a:p>
        </p:txBody>
      </p:sp>
      <p:pic>
        <p:nvPicPr>
          <p:cNvPr id="4" name="Content Placeholder 3" descr="gasplash2_03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22" b="-7522"/>
          <a:stretch>
            <a:fillRect/>
          </a:stretch>
        </p:blipFill>
        <p:spPr>
          <a:xfrm>
            <a:off x="4388759" y="1269483"/>
            <a:ext cx="4536089" cy="3430235"/>
          </a:xfrm>
        </p:spPr>
      </p:pic>
    </p:spTree>
    <p:extLst>
      <p:ext uri="{BB962C8B-B14F-4D97-AF65-F5344CB8AC3E}">
        <p14:creationId xmlns:p14="http://schemas.microsoft.com/office/powerpoint/2010/main" val="13158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60748"/>
            <a:ext cx="5410200" cy="5965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Gilded 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314" y="914400"/>
            <a:ext cx="4256288" cy="377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Coined by Mark Twain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gild: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To cover with or as if with a thin layer of gold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gilded: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1.covered or highlighted with gold or something of a golden color. 2.having a pleasing or showy appearance that conceals something of little worth</a:t>
            </a:r>
          </a:p>
        </p:txBody>
      </p:sp>
      <p:pic>
        <p:nvPicPr>
          <p:cNvPr id="20484" name="Picture 4" descr="Mark-Twin-The-Gilded-Age.jpg                                   0007E569faculty                        BB1F731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7988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7463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8" y="359606"/>
            <a:ext cx="7315200" cy="616294"/>
          </a:xfrm>
        </p:spPr>
        <p:txBody>
          <a:bodyPr>
            <a:normAutofit fontScale="90000"/>
          </a:bodyPr>
          <a:lstStyle/>
          <a:p>
            <a:r>
              <a:rPr lang="en-US" dirty="0"/>
              <a:t>A Nation of Immigrants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600" y="975899"/>
            <a:ext cx="3566160" cy="39361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Growth of Immigration</a:t>
            </a:r>
          </a:p>
          <a:p>
            <a:pPr lvl="1"/>
            <a:r>
              <a:rPr lang="en-US" dirty="0"/>
              <a:t>By end of 19</a:t>
            </a:r>
            <a:r>
              <a:rPr lang="en-US" baseline="30000" dirty="0"/>
              <a:t>th</a:t>
            </a:r>
            <a:r>
              <a:rPr lang="en-US" dirty="0"/>
              <a:t> Century, US population had tripled</a:t>
            </a:r>
          </a:p>
          <a:p>
            <a:pPr lvl="2"/>
            <a:r>
              <a:rPr lang="en-US" dirty="0"/>
              <a:t>23.3 million (1850) </a:t>
            </a:r>
            <a:r>
              <a:rPr lang="en-US" dirty="0">
                <a:sym typeface="Wingdings"/>
              </a:rPr>
              <a:t> 76.2 million (1900)</a:t>
            </a:r>
          </a:p>
          <a:p>
            <a:pPr lvl="2"/>
            <a:r>
              <a:rPr lang="en-US" dirty="0">
                <a:sym typeface="Wingdings"/>
              </a:rPr>
              <a:t>16.2 million immigrants</a:t>
            </a:r>
          </a:p>
          <a:p>
            <a:pPr lvl="1"/>
            <a:r>
              <a:rPr lang="en-US" dirty="0">
                <a:sym typeface="Wingdings"/>
              </a:rPr>
              <a:t>Causes:</a:t>
            </a:r>
          </a:p>
          <a:p>
            <a:pPr lvl="2"/>
            <a:r>
              <a:rPr lang="en-US" dirty="0">
                <a:sym typeface="Wingdings"/>
              </a:rPr>
              <a:t>Push factors</a:t>
            </a:r>
          </a:p>
          <a:p>
            <a:pPr lvl="3"/>
            <a:r>
              <a:rPr lang="en-US" dirty="0">
                <a:sym typeface="Wingdings"/>
              </a:rPr>
              <a:t>Poverty, political turmoil, overcrowding, religious persecution</a:t>
            </a:r>
          </a:p>
          <a:p>
            <a:pPr lvl="2"/>
            <a:r>
              <a:rPr lang="en-US" dirty="0">
                <a:sym typeface="Wingdings"/>
              </a:rPr>
              <a:t>Pull factors</a:t>
            </a:r>
          </a:p>
          <a:p>
            <a:pPr lvl="3"/>
            <a:r>
              <a:rPr lang="en-US" dirty="0">
                <a:sym typeface="Wingdings"/>
              </a:rPr>
              <a:t>“land of opportunity”</a:t>
            </a:r>
          </a:p>
          <a:p>
            <a:pPr lvl="3"/>
            <a:r>
              <a:rPr lang="en-US" dirty="0">
                <a:sym typeface="Wingdings"/>
              </a:rPr>
              <a:t>Availability of industrial jobs</a:t>
            </a:r>
          </a:p>
          <a:p>
            <a:r>
              <a:rPr lang="en-US" dirty="0">
                <a:sym typeface="Wingdings"/>
              </a:rPr>
              <a:t>“Old” vs. “New” Immigrants</a:t>
            </a:r>
          </a:p>
          <a:p>
            <a:pPr lvl="1"/>
            <a:r>
              <a:rPr lang="en-US" dirty="0">
                <a:sym typeface="Wingdings"/>
              </a:rPr>
              <a:t>Southern &amp; Eastern Europeans</a:t>
            </a:r>
          </a:p>
          <a:p>
            <a:pPr lvl="2"/>
            <a:r>
              <a:rPr lang="en-US" dirty="0">
                <a:sym typeface="Wingdings"/>
              </a:rPr>
              <a:t>Many poor and illiterate</a:t>
            </a:r>
          </a:p>
          <a:p>
            <a:pPr lvl="2"/>
            <a:r>
              <a:rPr lang="en-US" dirty="0">
                <a:sym typeface="Wingdings"/>
              </a:rPr>
              <a:t>Catholic, Greek Orthodox, Russian Orthodox, and Jewish</a:t>
            </a:r>
          </a:p>
          <a:p>
            <a:pPr lvl="2"/>
            <a:r>
              <a:rPr lang="en-US" dirty="0">
                <a:sym typeface="Wingdings"/>
              </a:rPr>
              <a:t>Non-WASP</a:t>
            </a:r>
          </a:p>
          <a:p>
            <a:pPr lvl="2"/>
            <a:r>
              <a:rPr lang="en-US" dirty="0">
                <a:sym typeface="Wingdings"/>
              </a:rPr>
              <a:t>“birds of passage”</a:t>
            </a:r>
          </a:p>
          <a:p>
            <a:pPr lvl="1"/>
            <a:r>
              <a:rPr lang="en-US" dirty="0">
                <a:sym typeface="Wingdings"/>
              </a:rPr>
              <a:t>Largely retained old world customs</a:t>
            </a:r>
          </a:p>
          <a:p>
            <a:pPr lvl="2"/>
            <a:r>
              <a:rPr lang="en-US" dirty="0">
                <a:sym typeface="Wingdings"/>
              </a:rPr>
              <a:t>Segregated</a:t>
            </a:r>
          </a:p>
          <a:p>
            <a:pPr lvl="3"/>
            <a:r>
              <a:rPr lang="en-US" dirty="0">
                <a:sym typeface="Wingdings"/>
              </a:rPr>
              <a:t>“Little Italy’s” and “Chinatowns”</a:t>
            </a:r>
          </a:p>
          <a:p>
            <a:pPr lvl="3"/>
            <a:endParaRPr lang="en-US" dirty="0"/>
          </a:p>
        </p:txBody>
      </p:sp>
      <p:pic>
        <p:nvPicPr>
          <p:cNvPr id="6" name="Content Placeholder 5" descr="Immigrants_arrive_New_York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0" b="-3890"/>
          <a:stretch>
            <a:fillRect/>
          </a:stretch>
        </p:blipFill>
        <p:spPr>
          <a:xfrm>
            <a:off x="4490472" y="1101004"/>
            <a:ext cx="4574252" cy="3459094"/>
          </a:xfrm>
        </p:spPr>
      </p:pic>
    </p:spTree>
    <p:extLst>
      <p:ext uri="{BB962C8B-B14F-4D97-AF65-F5344CB8AC3E}">
        <p14:creationId xmlns:p14="http://schemas.microsoft.com/office/powerpoint/2010/main" val="1953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Reaction to Immigration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25613"/>
            <a:ext cx="4025768" cy="44178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Statue of Liberty (1886)</a:t>
            </a:r>
          </a:p>
          <a:p>
            <a:r>
              <a:rPr lang="en-US" dirty="0"/>
              <a:t>Restricting Immigration</a:t>
            </a:r>
          </a:p>
          <a:p>
            <a:pPr lvl="1"/>
            <a:r>
              <a:rPr lang="en-US" dirty="0"/>
              <a:t>Chinese Exclusion Act (1882)</a:t>
            </a:r>
          </a:p>
          <a:p>
            <a:pPr lvl="1"/>
            <a:r>
              <a:rPr lang="en-US" dirty="0"/>
              <a:t>Restrictions on “undesirables” (1882)</a:t>
            </a:r>
          </a:p>
          <a:p>
            <a:pPr lvl="1"/>
            <a:r>
              <a:rPr lang="en-US" dirty="0"/>
              <a:t>Contract Labor Law (1885)</a:t>
            </a:r>
          </a:p>
          <a:p>
            <a:pPr lvl="1"/>
            <a:r>
              <a:rPr lang="en-US" dirty="0"/>
              <a:t>Gentleman’s Agreement (1907) - Japan</a:t>
            </a:r>
          </a:p>
          <a:p>
            <a:r>
              <a:rPr lang="en-US" dirty="0"/>
              <a:t>Immigration Centers</a:t>
            </a:r>
          </a:p>
          <a:p>
            <a:pPr lvl="1"/>
            <a:r>
              <a:rPr lang="en-US" dirty="0"/>
              <a:t>Ellis Island, NY</a:t>
            </a:r>
          </a:p>
          <a:p>
            <a:pPr lvl="1"/>
            <a:r>
              <a:rPr lang="en-US" dirty="0"/>
              <a:t>Angel Island, SF</a:t>
            </a:r>
          </a:p>
          <a:p>
            <a:pPr lvl="1"/>
            <a:r>
              <a:rPr lang="en-US" dirty="0"/>
              <a:t>Policies</a:t>
            </a:r>
          </a:p>
          <a:p>
            <a:pPr lvl="2"/>
            <a:r>
              <a:rPr lang="en-US" dirty="0"/>
              <a:t>Medical Exams &amp; Quarantines (fear of TB)</a:t>
            </a:r>
          </a:p>
          <a:p>
            <a:pPr lvl="2"/>
            <a:r>
              <a:rPr lang="en-US" dirty="0"/>
              <a:t>Detention &amp; Questioning</a:t>
            </a:r>
          </a:p>
          <a:p>
            <a:pPr lvl="3"/>
            <a:r>
              <a:rPr lang="en-US" dirty="0"/>
              <a:t>Preventing temporary workers and “paper brides”</a:t>
            </a:r>
          </a:p>
          <a:p>
            <a:r>
              <a:rPr lang="en-US" dirty="0"/>
              <a:t>Nativism</a:t>
            </a:r>
          </a:p>
          <a:p>
            <a:pPr lvl="1"/>
            <a:r>
              <a:rPr lang="en-US" dirty="0"/>
              <a:t>American Protective Association (1887)</a:t>
            </a:r>
          </a:p>
          <a:p>
            <a:pPr lvl="1"/>
            <a:r>
              <a:rPr lang="en-US" dirty="0"/>
              <a:t>Immigration Restriction League (1894)</a:t>
            </a:r>
          </a:p>
          <a:p>
            <a:pPr lvl="1"/>
            <a:r>
              <a:rPr lang="en-US" dirty="0"/>
              <a:t>Social Darwinists</a:t>
            </a:r>
          </a:p>
          <a:p>
            <a:endParaRPr lang="en-US" dirty="0"/>
          </a:p>
        </p:txBody>
      </p:sp>
      <p:pic>
        <p:nvPicPr>
          <p:cNvPr id="7" name="Content Placeholder 6" descr="comic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55" r="-37655"/>
          <a:stretch>
            <a:fillRect/>
          </a:stretch>
        </p:blipFill>
        <p:spPr>
          <a:xfrm>
            <a:off x="3582907" y="0"/>
            <a:ext cx="6801684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23364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71963"/>
            <a:ext cx="4025768" cy="44178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Impact of Industrialization and Improved Transportation</a:t>
            </a:r>
          </a:p>
          <a:p>
            <a:pPr lvl="1"/>
            <a:r>
              <a:rPr lang="en-US" dirty="0"/>
              <a:t>By 1900, 40% of Americans live in cities</a:t>
            </a:r>
          </a:p>
          <a:p>
            <a:r>
              <a:rPr lang="en-US" dirty="0"/>
              <a:t>Changes in the Nature of Cities</a:t>
            </a:r>
          </a:p>
          <a:p>
            <a:pPr lvl="1"/>
            <a:r>
              <a:rPr lang="en-US" dirty="0"/>
              <a:t>Transportation</a:t>
            </a:r>
          </a:p>
          <a:p>
            <a:pPr lvl="2"/>
            <a:r>
              <a:rPr lang="en-US" dirty="0"/>
              <a:t>Electric trolleys, elevated trains, subways</a:t>
            </a:r>
          </a:p>
          <a:p>
            <a:pPr lvl="2"/>
            <a:r>
              <a:rPr lang="en-US" dirty="0"/>
              <a:t>Suspension bridges (Brooklyn Bridge – Roebling, 1883)</a:t>
            </a:r>
          </a:p>
          <a:p>
            <a:pPr lvl="2"/>
            <a:r>
              <a:rPr lang="en-US" dirty="0"/>
              <a:t>Impact:</a:t>
            </a:r>
          </a:p>
          <a:p>
            <a:pPr lvl="3"/>
            <a:r>
              <a:rPr lang="en-US" dirty="0"/>
              <a:t>Faster travel times</a:t>
            </a:r>
          </a:p>
          <a:p>
            <a:pPr lvl="3"/>
            <a:r>
              <a:rPr lang="en-US" dirty="0"/>
              <a:t>Exodus of high-income earners:</a:t>
            </a:r>
          </a:p>
          <a:p>
            <a:pPr lvl="4"/>
            <a:r>
              <a:rPr lang="en-US" dirty="0"/>
              <a:t>Bedroom communities &amp; early suburbs</a:t>
            </a:r>
          </a:p>
          <a:p>
            <a:pPr lvl="1"/>
            <a:r>
              <a:rPr lang="en-US" dirty="0"/>
              <a:t>Skyscrapers</a:t>
            </a:r>
          </a:p>
          <a:p>
            <a:pPr lvl="2"/>
            <a:r>
              <a:rPr lang="en-US" dirty="0"/>
              <a:t>Home Insurance Company Building (Chicago, 1885)</a:t>
            </a:r>
          </a:p>
          <a:p>
            <a:pPr lvl="2"/>
            <a:r>
              <a:rPr lang="en-US" dirty="0"/>
              <a:t>Enabled by:</a:t>
            </a:r>
          </a:p>
          <a:p>
            <a:pPr lvl="3"/>
            <a:r>
              <a:rPr lang="en-US" dirty="0"/>
              <a:t>Elevators (Otis, 1852)</a:t>
            </a:r>
          </a:p>
          <a:p>
            <a:pPr lvl="3"/>
            <a:r>
              <a:rPr lang="en-US" dirty="0"/>
              <a:t>Central heating</a:t>
            </a:r>
          </a:p>
        </p:txBody>
      </p:sp>
      <p:pic>
        <p:nvPicPr>
          <p:cNvPr id="5" name="Content Placeholder 4" descr="tumblr_kq6qw7A01w1qzwgyso1_1280.pn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75" r="-51475"/>
          <a:stretch>
            <a:fillRect/>
          </a:stretch>
        </p:blipFill>
        <p:spPr>
          <a:xfrm>
            <a:off x="3717852" y="268181"/>
            <a:ext cx="6176891" cy="4672547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485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04" y="2089559"/>
            <a:ext cx="4425388" cy="3053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2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City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020" y="855393"/>
            <a:ext cx="3729105" cy="42450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Ethnic Neighborhoods</a:t>
            </a:r>
          </a:p>
          <a:p>
            <a:pPr lvl="1"/>
            <a:r>
              <a:rPr lang="en-US" dirty="0"/>
              <a:t>Slums</a:t>
            </a:r>
          </a:p>
          <a:p>
            <a:pPr lvl="2"/>
            <a:r>
              <a:rPr lang="en-US" dirty="0"/>
              <a:t>Tenements and flophouses</a:t>
            </a:r>
          </a:p>
          <a:p>
            <a:pPr lvl="3"/>
            <a:r>
              <a:rPr lang="en-US" dirty="0"/>
              <a:t>Poor conditions, poor ventilation</a:t>
            </a:r>
          </a:p>
          <a:p>
            <a:pPr lvl="4"/>
            <a:r>
              <a:rPr lang="en-US" dirty="0"/>
              <a:t>Rampant disease</a:t>
            </a:r>
          </a:p>
          <a:p>
            <a:pPr lvl="3"/>
            <a:r>
              <a:rPr lang="en-US" dirty="0"/>
              <a:t>NYC City Ordinance results in “dumbbell tenements”</a:t>
            </a:r>
          </a:p>
          <a:p>
            <a:pPr lvl="2"/>
            <a:r>
              <a:rPr lang="en-US" dirty="0"/>
              <a:t>“Ghettos”</a:t>
            </a:r>
          </a:p>
          <a:p>
            <a:r>
              <a:rPr lang="en-US" dirty="0"/>
              <a:t>Residential Suburbs</a:t>
            </a:r>
          </a:p>
          <a:p>
            <a:pPr lvl="1"/>
            <a:r>
              <a:rPr lang="en-US" dirty="0"/>
              <a:t>“City Beautiful Movement”</a:t>
            </a:r>
          </a:p>
          <a:p>
            <a:pPr lvl="2"/>
            <a:r>
              <a:rPr lang="en-US" dirty="0"/>
              <a:t>Frederick Law Olmstead (Central Park, NY)</a:t>
            </a:r>
          </a:p>
          <a:p>
            <a:pPr lvl="1"/>
            <a:r>
              <a:rPr lang="en-US" dirty="0"/>
              <a:t>Rise of single-family homes</a:t>
            </a:r>
          </a:p>
          <a:p>
            <a:r>
              <a:rPr lang="en-US" dirty="0"/>
              <a:t>Private vs. Public City</a:t>
            </a:r>
          </a:p>
          <a:p>
            <a:pPr lvl="1"/>
            <a:r>
              <a:rPr lang="en-US" dirty="0"/>
              <a:t>Private wealth created growth</a:t>
            </a:r>
          </a:p>
          <a:p>
            <a:pPr lvl="1"/>
            <a:r>
              <a:rPr lang="en-US" dirty="0"/>
              <a:t>Public concern led to need for municipal reform</a:t>
            </a:r>
          </a:p>
          <a:p>
            <a:pPr lvl="2"/>
            <a:r>
              <a:rPr lang="en-US" dirty="0"/>
              <a:t>Utilities, sanitation, infrastructure, etc.</a:t>
            </a:r>
          </a:p>
          <a:p>
            <a:pPr lvl="1"/>
            <a:r>
              <a:rPr lang="en-US" dirty="0"/>
              <a:t>Rate of growth led to rise of Political Machines</a:t>
            </a:r>
          </a:p>
        </p:txBody>
      </p:sp>
      <p:pic>
        <p:nvPicPr>
          <p:cNvPr id="5" name="Picture 6" descr="Tenement.gif                                                   0007E569faculty                        BB1F731C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826" y="0"/>
            <a:ext cx="3312059" cy="2154242"/>
          </a:xfrm>
          <a:prstGeom prst="rect">
            <a:avLst/>
          </a:prstGeom>
        </p:spPr>
      </p:pic>
      <p:pic>
        <p:nvPicPr>
          <p:cNvPr id="6" name="Picture 7" descr="american-cities-034.jpg                                        0007E569faculty                        BB1F731C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904" y="1839075"/>
            <a:ext cx="1587981" cy="1488732"/>
          </a:xfrm>
          <a:prstGeom prst="rect">
            <a:avLst/>
          </a:prstGeom>
        </p:spPr>
      </p:pic>
      <p:pic>
        <p:nvPicPr>
          <p:cNvPr id="7" name="Picture 7" descr="&#10;imagep031.jpg                                                  0007E569faculty                        BB1F731C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2040" y="0"/>
            <a:ext cx="2262520" cy="23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80C2A-C62D-4435-8642-86C28F18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176404"/>
            <a:ext cx="7315200" cy="865573"/>
          </a:xfrm>
        </p:spPr>
        <p:txBody>
          <a:bodyPr/>
          <a:lstStyle/>
          <a:p>
            <a:r>
              <a:rPr lang="en-US" dirty="0"/>
              <a:t>Boss and Machine Politics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8A17A9-8150-4299-B4D8-CF3B5F2371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7067" y="1041977"/>
            <a:ext cx="5238044" cy="38799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Consolidation of power also happened inside urban politics</a:t>
            </a:r>
          </a:p>
          <a:p>
            <a:pPr lvl="1"/>
            <a:r>
              <a:rPr lang="en-US" dirty="0"/>
              <a:t>Political parties in major cities came under the control of tightly organized groups of politicians – political machines</a:t>
            </a:r>
          </a:p>
          <a:p>
            <a:pPr lvl="2"/>
            <a:r>
              <a:rPr lang="en-US" dirty="0"/>
              <a:t>Boss – top politician who gave orders to the rank and gave government jobs to loyal supporters</a:t>
            </a:r>
          </a:p>
          <a:p>
            <a:pPr lvl="2"/>
            <a:r>
              <a:rPr lang="en-US" dirty="0"/>
              <a:t>Tammany Hall – NYC – social club later developed into a power center to coordinate the needs of businesses, immigrants, and the underprivileged. In return, machines asked for people’s votes on election day. </a:t>
            </a:r>
          </a:p>
          <a:p>
            <a:pPr lvl="2"/>
            <a:r>
              <a:rPr lang="en-US" dirty="0"/>
              <a:t>Brought modern services to city</a:t>
            </a:r>
          </a:p>
          <a:p>
            <a:pPr lvl="2"/>
            <a:r>
              <a:rPr lang="en-US" dirty="0"/>
              <a:t>Greed too – often stole millions from taxpayers in fraudulent </a:t>
            </a:r>
            <a:r>
              <a:rPr lang="en-US" dirty="0" err="1"/>
              <a:t>ativities</a:t>
            </a:r>
            <a:endParaRPr lang="en-US" dirty="0"/>
          </a:p>
          <a:p>
            <a:pPr lvl="3"/>
            <a:r>
              <a:rPr lang="en-US" dirty="0"/>
              <a:t>65% of public building funds ended up in the pockets of Boss Tweed and his cronies.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F20720-B4FC-4720-AEE8-5EA9B3D3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67" y="948266"/>
            <a:ext cx="3453433" cy="37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Awakening of Reform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Reactions to Mass Industrialization and Urbanization</a:t>
            </a:r>
          </a:p>
        </p:txBody>
      </p:sp>
    </p:spTree>
    <p:extLst>
      <p:ext uri="{BB962C8B-B14F-4D97-AF65-F5344CB8AC3E}">
        <p14:creationId xmlns:p14="http://schemas.microsoft.com/office/powerpoint/2010/main" val="341510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224</TotalTime>
  <Words>1081</Words>
  <Application>Microsoft Office PowerPoint</Application>
  <PresentationFormat>On-screen Show (16:9)</PresentationFormat>
  <Paragraphs>216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</vt:lpstr>
      <vt:lpstr>Wingdings</vt:lpstr>
      <vt:lpstr>Perspective</vt:lpstr>
      <vt:lpstr>The Growth of Cities and American Culture</vt:lpstr>
      <vt:lpstr>Essential Questions</vt:lpstr>
      <vt:lpstr>The Gilded Age</vt:lpstr>
      <vt:lpstr>A Nation of Immigrants</vt:lpstr>
      <vt:lpstr>Reaction to Immigration</vt:lpstr>
      <vt:lpstr>Urbanization</vt:lpstr>
      <vt:lpstr>City Life</vt:lpstr>
      <vt:lpstr>Boss and Machine Politics</vt:lpstr>
      <vt:lpstr>Awakening of Reform</vt:lpstr>
      <vt:lpstr>Social Issues</vt:lpstr>
      <vt:lpstr>Other Reforms</vt:lpstr>
      <vt:lpstr>Changes in Education</vt:lpstr>
      <vt:lpstr>Literature and the Arts</vt:lpstr>
      <vt:lpstr>Popular Culture</vt:lpstr>
      <vt:lpstr>Entertainment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Cities and American Culture</dc:title>
  <dc:creator>ARHS</dc:creator>
  <cp:lastModifiedBy>Jessica Parfitt</cp:lastModifiedBy>
  <cp:revision>26</cp:revision>
  <dcterms:created xsi:type="dcterms:W3CDTF">2014-11-13T16:51:24Z</dcterms:created>
  <dcterms:modified xsi:type="dcterms:W3CDTF">2018-12-18T19:03:12Z</dcterms:modified>
</cp:coreProperties>
</file>