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4" r:id="rId17"/>
    <p:sldId id="276" r:id="rId18"/>
    <p:sldId id="277" r:id="rId19"/>
    <p:sldId id="278" r:id="rId20"/>
    <p:sldId id="279" r:id="rId21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52500" y="975360"/>
            <a:ext cx="2525268" cy="620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57072" y="981455"/>
            <a:ext cx="2491740" cy="586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14272" y="1606296"/>
            <a:ext cx="338328" cy="3139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604772" y="1470660"/>
            <a:ext cx="2289048" cy="5394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787651" y="1888235"/>
            <a:ext cx="306324" cy="284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85772" y="1766316"/>
            <a:ext cx="1086612" cy="4876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787651" y="2147316"/>
            <a:ext cx="306324" cy="284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985772" y="2025395"/>
            <a:ext cx="2395728" cy="4876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985772" y="2232660"/>
            <a:ext cx="1306068" cy="4876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414272" y="2621279"/>
            <a:ext cx="338328" cy="313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604772" y="2485644"/>
            <a:ext cx="2220467" cy="5394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787651" y="2903220"/>
            <a:ext cx="306324" cy="284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985772" y="2781300"/>
            <a:ext cx="1107948" cy="4876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2801111" y="2781300"/>
            <a:ext cx="851915" cy="4876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360420" y="2781300"/>
            <a:ext cx="368808" cy="4876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491484" y="2781300"/>
            <a:ext cx="903732" cy="4876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985772" y="2988564"/>
            <a:ext cx="2353055" cy="4876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414272" y="3377184"/>
            <a:ext cx="338328" cy="3139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604772" y="3241548"/>
            <a:ext cx="2505455" cy="5394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604772" y="3473196"/>
            <a:ext cx="920496" cy="53949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787651" y="3890771"/>
            <a:ext cx="306324" cy="284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985772" y="3768852"/>
            <a:ext cx="2345436" cy="4876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985772" y="3976115"/>
            <a:ext cx="2263140" cy="4876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787651" y="4357115"/>
            <a:ext cx="306324" cy="284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985772" y="4235196"/>
            <a:ext cx="2002536" cy="4876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6052" y="98552"/>
            <a:ext cx="831189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358" y="2314448"/>
            <a:ext cx="8328025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52.png"/><Relationship Id="rId26" Type="http://schemas.openxmlformats.org/officeDocument/2006/relationships/image" Target="../media/image121.png"/><Relationship Id="rId3" Type="http://schemas.openxmlformats.org/officeDocument/2006/relationships/image" Target="../media/image75.png"/><Relationship Id="rId21" Type="http://schemas.openxmlformats.org/officeDocument/2006/relationships/image" Target="../media/image116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5" Type="http://schemas.openxmlformats.org/officeDocument/2006/relationships/image" Target="../media/image120.png"/><Relationship Id="rId2" Type="http://schemas.openxmlformats.org/officeDocument/2006/relationships/image" Target="../media/image99.png"/><Relationship Id="rId16" Type="http://schemas.openxmlformats.org/officeDocument/2006/relationships/image" Target="../media/image112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119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23" Type="http://schemas.openxmlformats.org/officeDocument/2006/relationships/image" Target="../media/image118.png"/><Relationship Id="rId10" Type="http://schemas.openxmlformats.org/officeDocument/2006/relationships/image" Target="../media/image106.png"/><Relationship Id="rId19" Type="http://schemas.openxmlformats.org/officeDocument/2006/relationships/image" Target="../media/image114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encoe.com/video_library/index_with_mods.php?PROGRAM=9780078777127&amp;amp;VIDEO=2011&amp;amp;CHAPTER=22" TargetMode="External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jpg"/><Relationship Id="rId4" Type="http://schemas.openxmlformats.org/officeDocument/2006/relationships/image" Target="../media/image1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4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23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lencoe.com/video_library/index_with_mods.php?PROGRAM=9780078777127&amp;amp;VIDEO=2012&amp;amp;CHAPTER=22" TargetMode="Externa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3" Type="http://schemas.openxmlformats.org/officeDocument/2006/relationships/image" Target="../media/image75.png"/><Relationship Id="rId21" Type="http://schemas.openxmlformats.org/officeDocument/2006/relationships/image" Target="../media/image93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image" Target="../media/image74.png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24" Type="http://schemas.openxmlformats.org/officeDocument/2006/relationships/image" Target="../media/image96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23" Type="http://schemas.openxmlformats.org/officeDocument/2006/relationships/image" Target="../media/image95.png"/><Relationship Id="rId10" Type="http://schemas.openxmlformats.org/officeDocument/2006/relationships/image" Target="../media/image82.png"/><Relationship Id="rId19" Type="http://schemas.openxmlformats.org/officeDocument/2006/relationships/image" Target="../media/image91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Relationship Id="rId22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752" y="3706367"/>
            <a:ext cx="8514588" cy="1136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0557" y="3833876"/>
            <a:ext cx="78593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BECOMING </a:t>
            </a:r>
            <a:r>
              <a:rPr sz="4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  </a:t>
            </a:r>
            <a:r>
              <a:rPr sz="4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WORLD</a:t>
            </a:r>
            <a:r>
              <a:rPr sz="4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POWER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4543044"/>
            <a:ext cx="2766060" cy="43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59835" y="4543044"/>
            <a:ext cx="335279" cy="438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6891" y="4543044"/>
            <a:ext cx="754379" cy="438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4267" y="4591913"/>
            <a:ext cx="30778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American Imperialism</a:t>
            </a:r>
            <a:r>
              <a:rPr sz="1500" spc="11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(1877-1917)</a:t>
            </a:r>
            <a:endParaRPr sz="1500">
              <a:latin typeface="Rockwell"/>
              <a:cs typeface="Rockwel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59507" y="64007"/>
            <a:ext cx="4837176" cy="3713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0" y="0"/>
            <a:ext cx="6493764" cy="958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3510" y="45211"/>
            <a:ext cx="5904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0" dirty="0"/>
              <a:t>MCKINLEY’S</a:t>
            </a:r>
            <a:r>
              <a:rPr sz="3600" spc="240" dirty="0"/>
              <a:t> </a:t>
            </a:r>
            <a:r>
              <a:rPr sz="3600" spc="180" dirty="0"/>
              <a:t>MESSAGES</a:t>
            </a:r>
            <a:endParaRPr sz="3600"/>
          </a:p>
        </p:txBody>
      </p:sp>
      <p:sp>
        <p:nvSpPr>
          <p:cNvPr id="26" name="object 26"/>
          <p:cNvSpPr/>
          <p:nvPr/>
        </p:nvSpPr>
        <p:spPr>
          <a:xfrm>
            <a:off x="1147572" y="4703063"/>
            <a:ext cx="335279" cy="440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01954" y="697500"/>
            <a:ext cx="3689808" cy="4367221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185420" algn="l"/>
              </a:tabLst>
            </a:pPr>
            <a:r>
              <a:rPr sz="1700" spc="-15" dirty="0">
                <a:solidFill>
                  <a:srgbClr val="FFFFFF"/>
                </a:solidFill>
                <a:latin typeface="Rockwell"/>
                <a:cs typeface="Rockwell"/>
              </a:rPr>
              <a:t>McKinley </a:t>
            </a:r>
            <a:r>
              <a:rPr sz="1700" spc="-5" dirty="0">
                <a:solidFill>
                  <a:srgbClr val="FFFFFF"/>
                </a:solidFill>
                <a:latin typeface="Rockwell"/>
                <a:cs typeface="Rockwell"/>
              </a:rPr>
              <a:t>Goes </a:t>
            </a:r>
            <a:r>
              <a:rPr sz="1700" dirty="0">
                <a:solidFill>
                  <a:srgbClr val="FFFFFF"/>
                </a:solidFill>
                <a:latin typeface="Rockwell"/>
                <a:cs typeface="Rockwell"/>
              </a:rPr>
              <a:t>to</a:t>
            </a:r>
            <a:r>
              <a:rPr sz="1700" spc="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Rockwell"/>
                <a:cs typeface="Rockwell"/>
              </a:rPr>
              <a:t>Congress</a:t>
            </a:r>
            <a:endParaRPr sz="1700" dirty="0">
              <a:latin typeface="Rockwell"/>
              <a:cs typeface="Rockwell"/>
            </a:endParaRPr>
          </a:p>
          <a:p>
            <a:pPr marL="739140" marR="5080" lvl="1" indent="-342900">
              <a:lnSpc>
                <a:spcPct val="110000"/>
              </a:lnSpc>
              <a:spcBef>
                <a:spcPts val="425"/>
              </a:spcBef>
              <a:buAutoNum type="arabicPeriod"/>
              <a:tabLst>
                <a:tab pos="739140" algn="l"/>
                <a:tab pos="739775" algn="l"/>
              </a:tabLst>
            </a:pP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“Put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an end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to the</a:t>
            </a:r>
            <a:r>
              <a:rPr sz="1500" spc="-6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barbarities, 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bloodshed, starvation, and  horrible miseries: in</a:t>
            </a:r>
            <a:r>
              <a:rPr sz="1500" spc="-9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Cuba</a:t>
            </a:r>
            <a:endParaRPr sz="1500" dirty="0">
              <a:latin typeface="Rockwell"/>
              <a:cs typeface="Rockwell"/>
            </a:endParaRPr>
          </a:p>
          <a:p>
            <a:pPr marL="739140" marR="50165" lvl="1" indent="-342900">
              <a:lnSpc>
                <a:spcPct val="110100"/>
              </a:lnSpc>
              <a:spcBef>
                <a:spcPts val="390"/>
              </a:spcBef>
              <a:buAutoNum type="arabicPeriod"/>
              <a:tabLst>
                <a:tab pos="739140" algn="l"/>
                <a:tab pos="739775" algn="l"/>
              </a:tabLst>
            </a:pP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Protect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1500" spc="-20" dirty="0">
                <a:solidFill>
                  <a:srgbClr val="FFFFFF"/>
                </a:solidFill>
                <a:latin typeface="Rockwell"/>
                <a:cs typeface="Rockwell"/>
              </a:rPr>
              <a:t>lives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and </a:t>
            </a: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property 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of </a:t>
            </a:r>
            <a:r>
              <a:rPr sz="1500" spc="-40" dirty="0">
                <a:solidFill>
                  <a:srgbClr val="FFFFFF"/>
                </a:solidFill>
                <a:latin typeface="Rockwell"/>
                <a:cs typeface="Rockwell"/>
              </a:rPr>
              <a:t>U.S.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citizens </a:t>
            </a: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living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in</a:t>
            </a:r>
            <a:r>
              <a:rPr sz="1500" spc="-9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Cuba</a:t>
            </a:r>
            <a:endParaRPr sz="1500" dirty="0">
              <a:latin typeface="Rockwell"/>
              <a:cs typeface="Rockwell"/>
            </a:endParaRPr>
          </a:p>
          <a:p>
            <a:pPr marL="739140" marR="187325" lvl="1" indent="-342900" algn="just">
              <a:lnSpc>
                <a:spcPct val="110000"/>
              </a:lnSpc>
              <a:spcBef>
                <a:spcPts val="405"/>
              </a:spcBef>
              <a:buAutoNum type="arabicPeriod"/>
              <a:tabLst>
                <a:tab pos="739775" algn="l"/>
              </a:tabLst>
            </a:pP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End “the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very serious</a:t>
            </a:r>
            <a:r>
              <a:rPr sz="1500" spc="-16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injury 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to the </a:t>
            </a: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commerce, </a:t>
            </a: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trade,</a:t>
            </a:r>
            <a:r>
              <a:rPr sz="1500" spc="-29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and 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business of our</a:t>
            </a:r>
            <a:r>
              <a:rPr sz="1500" spc="-3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people”</a:t>
            </a:r>
            <a:endParaRPr sz="1500" dirty="0">
              <a:latin typeface="Rockwell"/>
              <a:cs typeface="Rockwell"/>
            </a:endParaRPr>
          </a:p>
          <a:p>
            <a:pPr marL="739140" marR="147320" lvl="1" indent="-342900">
              <a:lnSpc>
                <a:spcPct val="110000"/>
              </a:lnSpc>
              <a:spcBef>
                <a:spcPts val="395"/>
              </a:spcBef>
              <a:buAutoNum type="arabicPeriod"/>
              <a:tabLst>
                <a:tab pos="739140" algn="l"/>
                <a:tab pos="739775" algn="l"/>
              </a:tabLst>
            </a:pP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End “the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constant menace</a:t>
            </a:r>
            <a:r>
              <a:rPr sz="1500" spc="-16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to 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our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peace”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arising </a:t>
            </a:r>
            <a:r>
              <a:rPr sz="1500" spc="-25" dirty="0">
                <a:solidFill>
                  <a:srgbClr val="FFFFFF"/>
                </a:solidFill>
                <a:latin typeface="Rockwell"/>
                <a:cs typeface="Rockwell"/>
              </a:rPr>
              <a:t>from  </a:t>
            </a: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disorder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in</a:t>
            </a:r>
            <a:r>
              <a:rPr sz="1500" spc="-2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Cuba</a:t>
            </a:r>
            <a:endParaRPr sz="150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975"/>
              </a:spcBef>
              <a:buFont typeface="Arial"/>
              <a:buChar char="•"/>
              <a:tabLst>
                <a:tab pos="185420" algn="l"/>
              </a:tabLst>
            </a:pPr>
            <a:r>
              <a:rPr sz="1700" spc="-5" dirty="0">
                <a:solidFill>
                  <a:srgbClr val="FFFFFF"/>
                </a:solidFill>
                <a:latin typeface="Rockwell"/>
                <a:cs typeface="Rockwell"/>
              </a:rPr>
              <a:t>Response: </a:t>
            </a:r>
            <a:r>
              <a:rPr sz="1700" dirty="0">
                <a:solidFill>
                  <a:srgbClr val="FFFFFF"/>
                </a:solidFill>
                <a:latin typeface="Rockwell"/>
                <a:cs typeface="Rockwell"/>
              </a:rPr>
              <a:t>The</a:t>
            </a:r>
            <a:r>
              <a:rPr sz="1700" spc="-32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Rockwell"/>
                <a:cs typeface="Rockwell"/>
              </a:rPr>
              <a:t>Teller</a:t>
            </a:r>
            <a:r>
              <a:rPr lang="en-US" sz="1700" spc="-2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Rockwell"/>
                <a:cs typeface="Rockwell"/>
              </a:rPr>
              <a:t>Amendment</a:t>
            </a:r>
            <a:endParaRPr sz="1700" dirty="0">
              <a:latin typeface="Rockwell"/>
              <a:cs typeface="Rockwell"/>
            </a:endParaRPr>
          </a:p>
          <a:p>
            <a:pPr marL="527685" indent="-17208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528320" algn="l"/>
              </a:tabLst>
            </a:pP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Self-determination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for</a:t>
            </a:r>
            <a:r>
              <a:rPr sz="1500" spc="-4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Cuba</a:t>
            </a:r>
            <a:endParaRPr lang="en-US" sz="1500"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527685" indent="-17208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528320" algn="l"/>
              </a:tabLst>
            </a:pPr>
            <a:r>
              <a:rPr lang="en-US" sz="1500" dirty="0">
                <a:solidFill>
                  <a:srgbClr val="FFFFFF"/>
                </a:solidFill>
                <a:latin typeface="Rockwell"/>
                <a:cs typeface="Rockwell"/>
              </a:rPr>
              <a:t>US would not annex Cuba</a:t>
            </a:r>
            <a:endParaRPr sz="1500" dirty="0">
              <a:latin typeface="Rockwell"/>
              <a:cs typeface="Rockwel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128728" y="814206"/>
            <a:ext cx="5169408" cy="4066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168" y="0"/>
            <a:ext cx="7217664" cy="958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0798" y="45211"/>
            <a:ext cx="66268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A  </a:t>
            </a:r>
            <a:r>
              <a:rPr sz="3600" spc="135" dirty="0"/>
              <a:t>“SPLENDID </a:t>
            </a:r>
            <a:r>
              <a:rPr sz="3600" spc="35" dirty="0"/>
              <a:t>LITTLE</a:t>
            </a:r>
            <a:r>
              <a:rPr sz="3600" spc="-135" dirty="0"/>
              <a:t> </a:t>
            </a:r>
            <a:r>
              <a:rPr sz="3600" spc="25" dirty="0"/>
              <a:t>WAR”</a:t>
            </a:r>
            <a:endParaRPr sz="3600"/>
          </a:p>
        </p:txBody>
      </p:sp>
      <p:sp>
        <p:nvSpPr>
          <p:cNvPr id="24" name="object 24"/>
          <p:cNvSpPr txBox="1"/>
          <p:nvPr/>
        </p:nvSpPr>
        <p:spPr>
          <a:xfrm>
            <a:off x="555587" y="1229074"/>
            <a:ext cx="3195955" cy="34650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715" indent="-172085">
              <a:lnSpc>
                <a:spcPct val="1201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0" dirty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Philippines </a:t>
            </a: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(May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1-August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13,  1898)</a:t>
            </a:r>
            <a:endParaRPr sz="15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Spanish fleet</a:t>
            </a:r>
            <a:r>
              <a:rPr sz="1350" spc="-5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25" dirty="0">
                <a:solidFill>
                  <a:srgbClr val="FFFFFF"/>
                </a:solidFill>
                <a:latin typeface="Rockwell"/>
                <a:cs typeface="Rockwell"/>
              </a:rPr>
              <a:t>destroyed</a:t>
            </a:r>
            <a:endParaRPr sz="135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Manila</a:t>
            </a:r>
            <a:r>
              <a:rPr lang="en-US" sz="1350" dirty="0">
                <a:solidFill>
                  <a:srgbClr val="FFFFFF"/>
                </a:solidFill>
                <a:latin typeface="Rockwell"/>
                <a:cs typeface="Rockwell"/>
              </a:rPr>
              <a:t> Bay</a:t>
            </a:r>
            <a:r>
              <a:rPr sz="1350" spc="-8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captured</a:t>
            </a:r>
            <a:endParaRPr sz="135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1135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Invasion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of</a:t>
            </a: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Cuba</a:t>
            </a:r>
            <a:endParaRPr sz="15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5" dirty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Rough Riders on San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Juan</a:t>
            </a:r>
            <a:r>
              <a:rPr sz="1350" spc="-13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Hill</a:t>
            </a:r>
            <a:r>
              <a:rPr lang="en-US" sz="1350" spc="-5" dirty="0">
                <a:solidFill>
                  <a:srgbClr val="FFFFFF"/>
                </a:solidFill>
                <a:latin typeface="Rockwell"/>
                <a:cs typeface="Rockwell"/>
              </a:rPr>
              <a:t> – led by Theodore Roosevelt</a:t>
            </a:r>
            <a:endParaRPr sz="135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Remainder of Spanish</a:t>
            </a:r>
            <a:r>
              <a:rPr sz="1350" spc="-12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fleet</a:t>
            </a:r>
            <a:endParaRPr sz="1350" dirty="0">
              <a:latin typeface="Rockwell"/>
              <a:cs typeface="Rockwell"/>
            </a:endParaRPr>
          </a:p>
          <a:p>
            <a:pPr marL="527685">
              <a:lnSpc>
                <a:spcPct val="100000"/>
              </a:lnSpc>
              <a:spcBef>
                <a:spcPts val="325"/>
              </a:spcBef>
            </a:pPr>
            <a:r>
              <a:rPr sz="1350" spc="-20" dirty="0">
                <a:solidFill>
                  <a:srgbClr val="FFFFFF"/>
                </a:solidFill>
                <a:latin typeface="Rockwell"/>
                <a:cs typeface="Rockwell"/>
              </a:rPr>
              <a:t>destroyed </a:t>
            </a:r>
            <a:r>
              <a:rPr sz="1350" spc="0" dirty="0">
                <a:solidFill>
                  <a:srgbClr val="FFFFFF"/>
                </a:solidFill>
                <a:latin typeface="Rockwell"/>
                <a:cs typeface="Rockwell"/>
              </a:rPr>
              <a:t>@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Santiago </a:t>
            </a: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Bay (July</a:t>
            </a:r>
            <a:r>
              <a:rPr sz="1350" spc="-12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3)</a:t>
            </a:r>
            <a:endParaRPr lang="en-US" sz="1350" spc="-5"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813435" indent="-285750">
              <a:lnSpc>
                <a:spcPct val="100000"/>
              </a:lnSpc>
              <a:spcBef>
                <a:spcPts val="325"/>
              </a:spcBef>
              <a:buFont typeface="Arial" panose="020B0604020202020204" pitchFamily="34" charset="0"/>
              <a:buChar char="•"/>
            </a:pPr>
            <a:r>
              <a:rPr lang="en-US" sz="1350" spc="-5" dirty="0">
                <a:solidFill>
                  <a:srgbClr val="FFFFFF"/>
                </a:solidFill>
                <a:latin typeface="Rockwell"/>
                <a:cs typeface="Rockwell"/>
              </a:rPr>
              <a:t>More death due to diseases like typhoid, malaria and dysentery than battle (5000 vs. 500)</a:t>
            </a:r>
          </a:p>
        </p:txBody>
      </p:sp>
      <p:sp>
        <p:nvSpPr>
          <p:cNvPr id="26" name="object 26"/>
          <p:cNvSpPr/>
          <p:nvPr/>
        </p:nvSpPr>
        <p:spPr>
          <a:xfrm>
            <a:off x="4164227" y="819150"/>
            <a:ext cx="4747260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1663" y="0"/>
            <a:ext cx="6138672" cy="958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0269" y="45211"/>
            <a:ext cx="5550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75" dirty="0"/>
              <a:t>RESULTS </a:t>
            </a:r>
            <a:r>
              <a:rPr sz="3600" spc="155" dirty="0"/>
              <a:t>OF </a:t>
            </a:r>
            <a:r>
              <a:rPr sz="3600" spc="150" dirty="0"/>
              <a:t>THE</a:t>
            </a:r>
            <a:r>
              <a:rPr sz="3600" spc="560" dirty="0"/>
              <a:t> </a:t>
            </a:r>
            <a:r>
              <a:rPr sz="3600" spc="-10" dirty="0"/>
              <a:t>WAR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321563" y="758951"/>
            <a:ext cx="318516" cy="409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4631" y="743712"/>
            <a:ext cx="2020824" cy="440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0183" y="1075944"/>
            <a:ext cx="384047" cy="3916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5860" y="1071372"/>
            <a:ext cx="1994915" cy="3992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5860" y="1318260"/>
            <a:ext cx="1400555" cy="3992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0183" y="1620011"/>
            <a:ext cx="384047" cy="3916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65860" y="1615439"/>
            <a:ext cx="2604516" cy="3992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65860" y="1862327"/>
            <a:ext cx="1060704" cy="3992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0183" y="2165604"/>
            <a:ext cx="384047" cy="3916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5860" y="2161032"/>
            <a:ext cx="1950719" cy="3992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65860" y="2407920"/>
            <a:ext cx="2316479" cy="3992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1563" y="2769107"/>
            <a:ext cx="318516" cy="409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4631" y="2753867"/>
            <a:ext cx="2382012" cy="4404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5131" y="3096767"/>
            <a:ext cx="289559" cy="3718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9724" y="3081527"/>
            <a:ext cx="2938272" cy="3992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9724" y="3328415"/>
            <a:ext cx="1074420" cy="3992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8700" y="3642359"/>
            <a:ext cx="257556" cy="3322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94816" y="3630167"/>
            <a:ext cx="1392936" cy="3535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71344" y="3630167"/>
            <a:ext cx="269748" cy="3535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24683" y="3630167"/>
            <a:ext cx="603504" cy="3535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28700" y="3913632"/>
            <a:ext cx="257556" cy="3322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94816" y="3901440"/>
            <a:ext cx="2226564" cy="35356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5131" y="4181855"/>
            <a:ext cx="289559" cy="3718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9724" y="4166615"/>
            <a:ext cx="2791968" cy="3992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9724" y="4413503"/>
            <a:ext cx="665988" cy="3992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24992" y="686914"/>
            <a:ext cx="3195955" cy="400367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925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Treaty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of Paris,</a:t>
            </a:r>
            <a:r>
              <a:rPr sz="1500" spc="-17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1898</a:t>
            </a:r>
            <a:endParaRPr sz="1500">
              <a:latin typeface="Rockwell"/>
              <a:cs typeface="Rockwell"/>
            </a:endParaRPr>
          </a:p>
          <a:p>
            <a:pPr marL="853440" marR="623570" lvl="1" indent="-457200">
              <a:lnSpc>
                <a:spcPct val="120000"/>
              </a:lnSpc>
              <a:spcBef>
                <a:spcPts val="425"/>
              </a:spcBef>
              <a:buAutoNum type="arabicPeriod"/>
              <a:tabLst>
                <a:tab pos="853440" algn="l"/>
                <a:tab pos="854075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Recognition of</a:t>
            </a:r>
            <a:r>
              <a:rPr sz="1350" spc="-9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Cuban  independence</a:t>
            </a:r>
            <a:endParaRPr sz="1350">
              <a:latin typeface="Rockwell"/>
              <a:cs typeface="Rockwell"/>
            </a:endParaRPr>
          </a:p>
          <a:p>
            <a:pPr marL="853440" marR="15240" lvl="1" indent="-457200">
              <a:lnSpc>
                <a:spcPct val="120000"/>
              </a:lnSpc>
              <a:spcBef>
                <a:spcPts val="390"/>
              </a:spcBef>
              <a:buAutoNum type="arabicPeriod"/>
              <a:tabLst>
                <a:tab pos="853440" algn="l"/>
                <a:tab pos="854075" algn="l"/>
              </a:tabLst>
            </a:pPr>
            <a:r>
              <a:rPr sz="1350" spc="-35" dirty="0">
                <a:solidFill>
                  <a:srgbClr val="FFFFFF"/>
                </a:solidFill>
                <a:latin typeface="Rockwell"/>
                <a:cs typeface="Rockwell"/>
              </a:rPr>
              <a:t>U.S.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acquisition of Puerto</a:t>
            </a:r>
            <a:r>
              <a:rPr sz="1350" spc="-15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Rico 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and</a:t>
            </a:r>
            <a:r>
              <a:rPr sz="1350" spc="-8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Guam</a:t>
            </a:r>
            <a:endParaRPr sz="1350">
              <a:latin typeface="Rockwell"/>
              <a:cs typeface="Rockwell"/>
            </a:endParaRPr>
          </a:p>
          <a:p>
            <a:pPr marL="853440" marR="262890" lvl="1" indent="-457200">
              <a:lnSpc>
                <a:spcPct val="120000"/>
              </a:lnSpc>
              <a:spcBef>
                <a:spcPts val="405"/>
              </a:spcBef>
              <a:buAutoNum type="arabicPeriod"/>
              <a:tabLst>
                <a:tab pos="853440" algn="l"/>
                <a:tab pos="854075" algn="l"/>
              </a:tabLst>
            </a:pPr>
            <a:r>
              <a:rPr sz="1350" spc="-35" dirty="0">
                <a:solidFill>
                  <a:srgbClr val="FFFFFF"/>
                </a:solidFill>
                <a:latin typeface="Rockwell"/>
                <a:cs typeface="Rockwell"/>
              </a:rPr>
              <a:t>U.S.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acquisition of the  Philippines </a:t>
            </a:r>
            <a:r>
              <a:rPr sz="1350" spc="0" dirty="0">
                <a:solidFill>
                  <a:srgbClr val="FFFFFF"/>
                </a:solidFill>
                <a:latin typeface="Rockwell"/>
                <a:cs typeface="Rockwell"/>
              </a:rPr>
              <a:t>for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$20</a:t>
            </a:r>
            <a:r>
              <a:rPr sz="1350" spc="-3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million</a:t>
            </a:r>
            <a:endParaRPr sz="135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0" dirty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Philippine</a:t>
            </a:r>
            <a:r>
              <a:rPr sz="1500" spc="-7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Question</a:t>
            </a:r>
            <a:endParaRPr sz="1500">
              <a:latin typeface="Rockwell"/>
              <a:cs typeface="Rockwell"/>
            </a:endParaRPr>
          </a:p>
          <a:p>
            <a:pPr marL="527685" indent="-17208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Aguinaldo and the</a:t>
            </a:r>
            <a:r>
              <a:rPr sz="1350" spc="-8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Independence</a:t>
            </a:r>
            <a:endParaRPr sz="1350">
              <a:latin typeface="Rockwell"/>
              <a:cs typeface="Rockwell"/>
            </a:endParaRPr>
          </a:p>
          <a:p>
            <a:pPr marL="527685">
              <a:lnSpc>
                <a:spcPct val="100000"/>
              </a:lnSpc>
              <a:spcBef>
                <a:spcPts val="325"/>
              </a:spcBef>
            </a:pP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Movement</a:t>
            </a:r>
            <a:endParaRPr sz="1350">
              <a:latin typeface="Rockwell"/>
              <a:cs typeface="Rockwell"/>
            </a:endParaRPr>
          </a:p>
          <a:p>
            <a:pPr marL="870585" lvl="1" indent="-1720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871219" algn="l"/>
              </a:tabLst>
            </a:pPr>
            <a:r>
              <a:rPr sz="1200" spc="-40" dirty="0">
                <a:solidFill>
                  <a:srgbClr val="FFFFFF"/>
                </a:solidFill>
                <a:latin typeface="Rockwell"/>
                <a:cs typeface="Rockwell"/>
              </a:rPr>
              <a:t>War </a:t>
            </a:r>
            <a:r>
              <a:rPr sz="1200" spc="-20" dirty="0">
                <a:solidFill>
                  <a:srgbClr val="FFFFFF"/>
                </a:solidFill>
                <a:latin typeface="Rockwell"/>
                <a:cs typeface="Rockwell"/>
              </a:rPr>
              <a:t>w/U.S.</a:t>
            </a:r>
            <a:r>
              <a:rPr sz="1200" spc="-14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(1899-1902)</a:t>
            </a:r>
            <a:endParaRPr sz="1200">
              <a:latin typeface="Rockwell"/>
              <a:cs typeface="Rockwell"/>
            </a:endParaRPr>
          </a:p>
          <a:p>
            <a:pPr marL="870585" lvl="1" indent="-172085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871219" algn="l"/>
              </a:tabLst>
            </a:pP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Over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200,000 Filipinos</a:t>
            </a: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killed</a:t>
            </a:r>
            <a:endParaRPr sz="1200">
              <a:latin typeface="Rockwell"/>
              <a:cs typeface="Rockwell"/>
            </a:endParaRPr>
          </a:p>
          <a:p>
            <a:pPr marL="527685" indent="-17208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Independence not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granted</a:t>
            </a:r>
            <a:r>
              <a:rPr sz="1350" spc="-9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until</a:t>
            </a:r>
            <a:endParaRPr sz="1350">
              <a:latin typeface="Rockwell"/>
              <a:cs typeface="Rockwell"/>
            </a:endParaRPr>
          </a:p>
          <a:p>
            <a:pPr marL="527685">
              <a:lnSpc>
                <a:spcPct val="100000"/>
              </a:lnSpc>
              <a:spcBef>
                <a:spcPts val="320"/>
              </a:spcBef>
            </a:pP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1946!</a:t>
            </a:r>
            <a:endParaRPr sz="1350">
              <a:latin typeface="Rockwell"/>
              <a:cs typeface="Rockwel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06011" y="641604"/>
            <a:ext cx="5221223" cy="412851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30396" y="665987"/>
            <a:ext cx="5117592" cy="402488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0827" y="0"/>
            <a:ext cx="5800344" cy="92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59433" y="7747"/>
            <a:ext cx="5210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5" dirty="0"/>
              <a:t>IMPACT </a:t>
            </a:r>
            <a:r>
              <a:rPr sz="3600" spc="155" dirty="0"/>
              <a:t>OF </a:t>
            </a:r>
            <a:r>
              <a:rPr sz="3600" spc="150" dirty="0"/>
              <a:t>THE</a:t>
            </a:r>
            <a:r>
              <a:rPr sz="3600" spc="680" dirty="0"/>
              <a:t> </a:t>
            </a:r>
            <a:r>
              <a:rPr sz="3600" spc="-10" dirty="0"/>
              <a:t>WAR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2141220" y="765048"/>
            <a:ext cx="335280" cy="43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73196" y="4270247"/>
            <a:ext cx="307848" cy="399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04800" y="554865"/>
            <a:ext cx="4588764" cy="402405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Insular</a:t>
            </a:r>
            <a:r>
              <a:rPr lang="en-US" sz="1500" spc="-5" dirty="0">
                <a:solidFill>
                  <a:srgbClr val="FFFFFF"/>
                </a:solidFill>
                <a:latin typeface="Rockwell"/>
                <a:cs typeface="Rockwell"/>
              </a:rPr>
              <a:t> (Island)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 Cases</a:t>
            </a:r>
            <a:r>
              <a:rPr sz="1500" spc="-2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(1901-1904)</a:t>
            </a:r>
            <a:endParaRPr sz="15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Question </a:t>
            </a: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before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the</a:t>
            </a:r>
            <a:r>
              <a:rPr sz="1350" spc="-7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0" dirty="0">
                <a:solidFill>
                  <a:srgbClr val="FFFFFF"/>
                </a:solidFill>
                <a:latin typeface="Rockwell"/>
                <a:cs typeface="Rockwell"/>
              </a:rPr>
              <a:t>Court:</a:t>
            </a:r>
            <a:endParaRPr sz="135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871219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“Does the Constitution </a:t>
            </a: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follow</a:t>
            </a:r>
            <a:r>
              <a:rPr sz="1200" spc="1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the</a:t>
            </a:r>
            <a:endParaRPr sz="1200" dirty="0">
              <a:latin typeface="Rockwell"/>
              <a:cs typeface="Rockwell"/>
            </a:endParaRPr>
          </a:p>
          <a:p>
            <a:pPr marL="870585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flag?”</a:t>
            </a:r>
            <a:r>
              <a:rPr lang="en-US" sz="1200" spc="-5" dirty="0">
                <a:solidFill>
                  <a:srgbClr val="FFFFFF"/>
                </a:solidFill>
                <a:latin typeface="Rockwell"/>
                <a:cs typeface="Rockwell"/>
              </a:rPr>
              <a:t> – Does the Constitution apply to whatever territories fall under the US flag?</a:t>
            </a:r>
          </a:p>
          <a:p>
            <a:pPr marL="1042035" indent="-171450">
              <a:lnSpc>
                <a:spcPct val="100000"/>
              </a:lnSpc>
              <a:spcBef>
                <a:spcPts val="140"/>
              </a:spcBef>
              <a:buFont typeface="Arial" panose="020B0604020202020204" pitchFamily="34" charset="0"/>
              <a:buChar char="•"/>
            </a:pPr>
            <a:r>
              <a:rPr lang="en-US" sz="1200" spc="-5" dirty="0">
                <a:solidFill>
                  <a:srgbClr val="FFFFFF"/>
                </a:solidFill>
                <a:latin typeface="Rockwell"/>
                <a:cs typeface="Rockwell"/>
              </a:rPr>
              <a:t>Not automatic – power belongs to Congress</a:t>
            </a:r>
            <a:endParaRPr sz="120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950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Cuba</a:t>
            </a:r>
            <a:endParaRPr sz="15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Platt</a:t>
            </a:r>
            <a:r>
              <a:rPr sz="1350" spc="-4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Amendment</a:t>
            </a:r>
            <a:endParaRPr sz="1350" dirty="0">
              <a:latin typeface="Rockwell"/>
              <a:cs typeface="Rockwell"/>
            </a:endParaRPr>
          </a:p>
          <a:p>
            <a:pPr marL="1104900" indent="-342900">
              <a:lnSpc>
                <a:spcPct val="100000"/>
              </a:lnSpc>
              <a:spcBef>
                <a:spcPts val="555"/>
              </a:spcBef>
              <a:buAutoNum type="arabicPeriod"/>
              <a:tabLst>
                <a:tab pos="1104900" algn="l"/>
                <a:tab pos="1105535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No </a:t>
            </a: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foreign</a:t>
            </a:r>
            <a:r>
              <a:rPr sz="1200" spc="-5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agreements</a:t>
            </a:r>
            <a:endParaRPr sz="1200" dirty="0">
              <a:latin typeface="Rockwell"/>
              <a:cs typeface="Rockwell"/>
            </a:endParaRPr>
          </a:p>
          <a:p>
            <a:pPr marL="1104900" indent="-342900">
              <a:lnSpc>
                <a:spcPct val="100000"/>
              </a:lnSpc>
              <a:spcBef>
                <a:spcPts val="535"/>
              </a:spcBef>
              <a:buAutoNum type="arabicPeriod"/>
              <a:tabLst>
                <a:tab pos="1104900" algn="l"/>
                <a:tab pos="1105535" algn="l"/>
              </a:tabLst>
            </a:pPr>
            <a:r>
              <a:rPr sz="1200" spc="-15" dirty="0">
                <a:solidFill>
                  <a:srgbClr val="FFFFFF"/>
                </a:solidFill>
                <a:latin typeface="Rockwell"/>
                <a:cs typeface="Rockwell"/>
              </a:rPr>
              <a:t>Allow </a:t>
            </a:r>
            <a:r>
              <a:rPr sz="1200" dirty="0">
                <a:solidFill>
                  <a:srgbClr val="FFFFFF"/>
                </a:solidFill>
                <a:latin typeface="Rockwell"/>
                <a:cs typeface="Rockwell"/>
              </a:rPr>
              <a:t>for US</a:t>
            </a:r>
            <a:r>
              <a:rPr sz="1200" spc="-3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intervention</a:t>
            </a:r>
            <a:endParaRPr sz="1200" dirty="0">
              <a:latin typeface="Rockwell"/>
              <a:cs typeface="Rockwell"/>
            </a:endParaRPr>
          </a:p>
          <a:p>
            <a:pPr marL="1104900" marR="792480" indent="-342900">
              <a:lnSpc>
                <a:spcPct val="110000"/>
              </a:lnSpc>
              <a:spcBef>
                <a:spcPts val="405"/>
              </a:spcBef>
              <a:buAutoNum type="arabicPeriod"/>
              <a:tabLst>
                <a:tab pos="1104900" algn="l"/>
                <a:tab pos="1105535" algn="l"/>
              </a:tabLst>
            </a:pPr>
            <a:r>
              <a:rPr sz="1200" spc="-15" dirty="0">
                <a:solidFill>
                  <a:srgbClr val="FFFFFF"/>
                </a:solidFill>
                <a:latin typeface="Rockwell"/>
                <a:cs typeface="Rockwell"/>
              </a:rPr>
              <a:t>Allow </a:t>
            </a:r>
            <a:r>
              <a:rPr sz="1200" dirty="0">
                <a:solidFill>
                  <a:srgbClr val="FFFFFF"/>
                </a:solidFill>
                <a:latin typeface="Rockwell"/>
                <a:cs typeface="Rockwell"/>
              </a:rPr>
              <a:t>US </a:t>
            </a: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naval</a:t>
            </a:r>
            <a:r>
              <a:rPr sz="1200" spc="-8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dirty="0">
                <a:solidFill>
                  <a:srgbClr val="FFFFFF"/>
                </a:solidFill>
                <a:latin typeface="Rockwell"/>
                <a:cs typeface="Rockwell"/>
              </a:rPr>
              <a:t>bases 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(Guantanamo)</a:t>
            </a:r>
            <a:endParaRPr sz="120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Annexation of</a:t>
            </a:r>
            <a:r>
              <a:rPr sz="1500" spc="-5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Hawaii</a:t>
            </a:r>
            <a:endParaRPr sz="15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Sanford </a:t>
            </a:r>
            <a:r>
              <a:rPr sz="1350" spc="-95" dirty="0">
                <a:solidFill>
                  <a:srgbClr val="FFFFFF"/>
                </a:solidFill>
                <a:latin typeface="Rockwell"/>
                <a:cs typeface="Rockwell"/>
              </a:rPr>
              <a:t>P.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Dole </a:t>
            </a:r>
            <a:r>
              <a:rPr sz="1350" spc="0" dirty="0">
                <a:solidFill>
                  <a:srgbClr val="FFFFFF"/>
                </a:solidFill>
                <a:latin typeface="Rockwell"/>
                <a:cs typeface="Rockwell"/>
              </a:rPr>
              <a:t>&amp;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Liliuokalani</a:t>
            </a:r>
            <a:r>
              <a:rPr sz="1350" spc="-8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(1893)</a:t>
            </a:r>
            <a:endParaRPr sz="135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871219" algn="l"/>
              </a:tabLst>
            </a:pP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Cleveland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against</a:t>
            </a:r>
            <a:r>
              <a:rPr sz="1200" spc="-7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annexation</a:t>
            </a:r>
            <a:endParaRPr sz="12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McKinley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&amp; </a:t>
            </a: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Congress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annex</a:t>
            </a:r>
            <a:r>
              <a:rPr sz="1350" spc="-12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(1898)</a:t>
            </a:r>
            <a:endParaRPr sz="1350" dirty="0">
              <a:latin typeface="Rockwell"/>
              <a:cs typeface="Rockwel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893564" y="855157"/>
            <a:ext cx="4218431" cy="34375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0827" y="0"/>
            <a:ext cx="5800344" cy="92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59433" y="7747"/>
            <a:ext cx="5210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5" dirty="0"/>
              <a:t>IMPACT </a:t>
            </a:r>
            <a:r>
              <a:rPr sz="3600" spc="155" dirty="0"/>
              <a:t>OF </a:t>
            </a:r>
            <a:r>
              <a:rPr sz="3600" spc="150" dirty="0"/>
              <a:t>THE</a:t>
            </a:r>
            <a:r>
              <a:rPr sz="3600" spc="680" dirty="0"/>
              <a:t> </a:t>
            </a:r>
            <a:r>
              <a:rPr sz="3600" spc="-10" dirty="0"/>
              <a:t>WAR</a:t>
            </a:r>
            <a:endParaRPr sz="3600"/>
          </a:p>
        </p:txBody>
      </p:sp>
      <p:sp>
        <p:nvSpPr>
          <p:cNvPr id="25" name="object 25"/>
          <p:cNvSpPr txBox="1"/>
          <p:nvPr/>
        </p:nvSpPr>
        <p:spPr>
          <a:xfrm>
            <a:off x="161260" y="920496"/>
            <a:ext cx="4258339" cy="4134464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919"/>
              </a:spcBef>
              <a:buFont typeface="Arial"/>
              <a:buChar char="•"/>
              <a:tabLst>
                <a:tab pos="185420" algn="l"/>
              </a:tabLst>
            </a:pP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Puerto</a:t>
            </a:r>
            <a:r>
              <a:rPr sz="1500" spc="-7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Rico</a:t>
            </a:r>
            <a:endParaRPr sz="15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25" dirty="0">
                <a:solidFill>
                  <a:srgbClr val="FFFFFF"/>
                </a:solidFill>
                <a:latin typeface="Rockwell"/>
                <a:cs typeface="Rockwell"/>
              </a:rPr>
              <a:t>Foraker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Act</a:t>
            </a:r>
            <a:r>
              <a:rPr sz="1350" spc="-8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(1900)</a:t>
            </a:r>
            <a:r>
              <a:rPr lang="en-US" sz="1350" spc="-5" dirty="0">
                <a:solidFill>
                  <a:srgbClr val="FFFFFF"/>
                </a:solidFill>
                <a:latin typeface="Rockwell"/>
                <a:cs typeface="Rockwell"/>
              </a:rPr>
              <a:t> – civilian government in Puerto Rico</a:t>
            </a:r>
            <a:endParaRPr sz="135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Election of</a:t>
            </a:r>
            <a:r>
              <a:rPr sz="1500" spc="-6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1900</a:t>
            </a:r>
            <a:endParaRPr sz="15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McKinley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vs.</a:t>
            </a:r>
            <a:r>
              <a:rPr sz="1350" spc="-18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Bryan</a:t>
            </a:r>
            <a:endParaRPr sz="135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McKinley: </a:t>
            </a: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Cross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of Gold</a:t>
            </a:r>
            <a:r>
              <a:rPr sz="1350" spc="-19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Speech</a:t>
            </a:r>
            <a:endParaRPr sz="135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40" dirty="0">
                <a:solidFill>
                  <a:srgbClr val="FFFFFF"/>
                </a:solidFill>
                <a:latin typeface="Rockwell"/>
                <a:cs typeface="Rockwell"/>
              </a:rPr>
              <a:t>“You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shall not crucify man </a:t>
            </a: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across</a:t>
            </a:r>
            <a:r>
              <a:rPr sz="1350" spc="-114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lang="en-US" sz="135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cross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of</a:t>
            </a:r>
            <a:r>
              <a:rPr sz="1350" spc="-12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gold”</a:t>
            </a:r>
            <a:endParaRPr lang="en-US" sz="1350" spc="-5"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813435" indent="-285750">
              <a:lnSpc>
                <a:spcPct val="100000"/>
              </a:lnSpc>
              <a:spcBef>
                <a:spcPts val="320"/>
              </a:spcBef>
              <a:buFont typeface="Arial" panose="020B0604020202020204" pitchFamily="34" charset="0"/>
              <a:buChar char="•"/>
            </a:pPr>
            <a:r>
              <a:rPr lang="en-US" sz="1350" spc="-5" dirty="0">
                <a:solidFill>
                  <a:srgbClr val="FFFFFF"/>
                </a:solidFill>
                <a:latin typeface="Rockwell"/>
                <a:cs typeface="Rockwell"/>
              </a:rPr>
              <a:t>McKinley (P) &amp; Roosevelt (VP)</a:t>
            </a:r>
            <a:endParaRPr sz="135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1135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Recognition of </a:t>
            </a:r>
            <a:r>
              <a:rPr sz="1500" spc="-45" dirty="0">
                <a:solidFill>
                  <a:srgbClr val="FFFFFF"/>
                </a:solidFill>
                <a:latin typeface="Rockwell"/>
                <a:cs typeface="Rockwell"/>
              </a:rPr>
              <a:t>U.S.</a:t>
            </a:r>
            <a:r>
              <a:rPr sz="1500" spc="-14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Rockwell"/>
                <a:cs typeface="Rockwell"/>
              </a:rPr>
              <a:t>Power</a:t>
            </a:r>
            <a:endParaRPr sz="15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Ensuing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debate </a:t>
            </a:r>
            <a:r>
              <a:rPr sz="1350" spc="-25" dirty="0">
                <a:solidFill>
                  <a:srgbClr val="FFFFFF"/>
                </a:solidFill>
                <a:latin typeface="Rockwell"/>
                <a:cs typeface="Rockwell"/>
              </a:rPr>
              <a:t>over</a:t>
            </a:r>
            <a:r>
              <a:rPr sz="1350" spc="-8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15" dirty="0">
                <a:solidFill>
                  <a:srgbClr val="FFFFFF"/>
                </a:solidFill>
                <a:latin typeface="Rockwell"/>
                <a:cs typeface="Rockwell"/>
              </a:rPr>
              <a:t>role</a:t>
            </a:r>
            <a:endParaRPr lang="en-US" sz="1350" spc="-15"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528320" algn="l"/>
              </a:tabLst>
            </a:pPr>
            <a:r>
              <a:rPr lang="en-US" sz="1350" spc="-15" dirty="0">
                <a:solidFill>
                  <a:srgbClr val="FFFFFF"/>
                </a:solidFill>
                <a:latin typeface="Rockwell"/>
                <a:cs typeface="Rockwell"/>
              </a:rPr>
              <a:t>National pride at an all time high</a:t>
            </a:r>
          </a:p>
          <a:p>
            <a:pPr marL="527685" lvl="1" indent="-172085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528320" algn="l"/>
              </a:tabLst>
            </a:pPr>
            <a:r>
              <a:rPr lang="en-US" sz="1350" spc="-15" dirty="0">
                <a:solidFill>
                  <a:srgbClr val="FFFFFF"/>
                </a:solidFill>
                <a:latin typeface="Rockwell"/>
                <a:cs typeface="Rockwell"/>
              </a:rPr>
              <a:t>France, Great Britain and other European nations recognize the US</a:t>
            </a:r>
            <a:endParaRPr sz="1350" dirty="0">
              <a:latin typeface="Rockwell"/>
              <a:cs typeface="Rockwel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419600" y="872945"/>
            <a:ext cx="4563140" cy="33976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791" y="0"/>
            <a:ext cx="7900416" cy="958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9117" y="45211"/>
            <a:ext cx="7311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125" dirty="0">
                <a:solidFill>
                  <a:srgbClr val="6BA9DA"/>
                </a:solidFill>
                <a:hlinkClick r:id="rId3"/>
              </a:rPr>
              <a:t>OPEN </a:t>
            </a:r>
            <a:r>
              <a:rPr sz="3600" u="heavy" spc="135" dirty="0">
                <a:solidFill>
                  <a:srgbClr val="6BA9DA"/>
                </a:solidFill>
                <a:hlinkClick r:id="rId3"/>
              </a:rPr>
              <a:t>DOOR </a:t>
            </a:r>
            <a:r>
              <a:rPr sz="3600" u="heavy" spc="25" dirty="0">
                <a:solidFill>
                  <a:srgbClr val="6BA9DA"/>
                </a:solidFill>
                <a:hlinkClick r:id="rId3"/>
              </a:rPr>
              <a:t>POLICY </a:t>
            </a:r>
            <a:r>
              <a:rPr sz="3600" u="heavy" spc="50" dirty="0">
                <a:solidFill>
                  <a:srgbClr val="6BA9DA"/>
                </a:solidFill>
                <a:hlinkClick r:id="rId3"/>
              </a:rPr>
              <a:t>IN</a:t>
            </a:r>
            <a:r>
              <a:rPr sz="3600" u="heavy" spc="910" dirty="0">
                <a:solidFill>
                  <a:srgbClr val="6BA9DA"/>
                </a:solidFill>
                <a:hlinkClick r:id="rId3"/>
              </a:rPr>
              <a:t> </a:t>
            </a:r>
            <a:r>
              <a:rPr sz="3600" u="heavy" spc="55" dirty="0">
                <a:solidFill>
                  <a:srgbClr val="6BA9DA"/>
                </a:solidFill>
                <a:hlinkClick r:id="rId3"/>
              </a:rPr>
              <a:t>CHINA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515112" y="566927"/>
            <a:ext cx="7351776" cy="94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81000" y="687323"/>
            <a:ext cx="4343400" cy="372999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History of </a:t>
            </a: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Europeans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in</a:t>
            </a:r>
            <a:r>
              <a:rPr sz="1500" spc="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China:</a:t>
            </a:r>
            <a:endParaRPr sz="15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Opium</a:t>
            </a:r>
            <a:r>
              <a:rPr sz="1350" spc="-204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30" dirty="0">
                <a:solidFill>
                  <a:srgbClr val="FFFFFF"/>
                </a:solidFill>
                <a:latin typeface="Rockwell"/>
                <a:cs typeface="Rockwell"/>
              </a:rPr>
              <a:t>Wars</a:t>
            </a:r>
            <a:endParaRPr sz="135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528320" algn="l"/>
              </a:tabLst>
            </a:pPr>
            <a:r>
              <a:rPr sz="1350" i="1" spc="-5" dirty="0">
                <a:solidFill>
                  <a:srgbClr val="FFFFFF"/>
                </a:solidFill>
                <a:latin typeface="Rockwell"/>
                <a:cs typeface="Rockwell"/>
              </a:rPr>
              <a:t>Spheres </a:t>
            </a:r>
            <a:r>
              <a:rPr sz="1350" i="1" dirty="0">
                <a:solidFill>
                  <a:srgbClr val="FFFFFF"/>
                </a:solidFill>
                <a:latin typeface="Rockwell"/>
                <a:cs typeface="Rockwell"/>
              </a:rPr>
              <a:t>of</a:t>
            </a:r>
            <a:r>
              <a:rPr sz="1350" i="1" spc="-8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i="1" dirty="0">
                <a:solidFill>
                  <a:srgbClr val="FFFFFF"/>
                </a:solidFill>
                <a:latin typeface="Rockwell"/>
                <a:cs typeface="Rockwell"/>
              </a:rPr>
              <a:t>Influence</a:t>
            </a:r>
            <a:endParaRPr lang="en-US" sz="1350" i="1"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528320" algn="l"/>
              </a:tabLst>
            </a:pPr>
            <a:r>
              <a:rPr sz="1500" spc="-20" dirty="0">
                <a:solidFill>
                  <a:srgbClr val="FFFFFF"/>
                </a:solidFill>
                <a:latin typeface="Rockwell"/>
                <a:cs typeface="Rockwell"/>
              </a:rPr>
              <a:t>John </a:t>
            </a:r>
            <a:r>
              <a:rPr sz="1500" spc="-45" dirty="0">
                <a:solidFill>
                  <a:srgbClr val="FFFFFF"/>
                </a:solidFill>
                <a:latin typeface="Rockwell"/>
                <a:cs typeface="Rockwell"/>
              </a:rPr>
              <a:t>Hay’s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“Open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Door”</a:t>
            </a:r>
            <a:r>
              <a:rPr sz="1500" spc="-20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(1899)</a:t>
            </a:r>
            <a:endParaRPr sz="150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25" dirty="0">
                <a:solidFill>
                  <a:srgbClr val="FFFFFF"/>
                </a:solidFill>
                <a:latin typeface="Rockwell"/>
                <a:cs typeface="Rockwell"/>
              </a:rPr>
              <a:t>Boxer </a:t>
            </a: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Rebellion</a:t>
            </a:r>
            <a:r>
              <a:rPr sz="1500" spc="-3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(1900)</a:t>
            </a:r>
            <a:endParaRPr sz="1500" dirty="0">
              <a:latin typeface="Rockwell"/>
              <a:cs typeface="Rockwell"/>
            </a:endParaRPr>
          </a:p>
          <a:p>
            <a:pPr marL="527685" marR="123189" lvl="1" indent="-172085">
              <a:lnSpc>
                <a:spcPct val="109600"/>
              </a:lnSpc>
              <a:spcBef>
                <a:spcPts val="425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Cause: </a:t>
            </a: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increased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xenophobia</a:t>
            </a:r>
            <a:r>
              <a:rPr sz="1350" spc="-23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and  </a:t>
            </a:r>
            <a:r>
              <a:rPr sz="1350" spc="-15" dirty="0">
                <a:solidFill>
                  <a:srgbClr val="FFFFFF"/>
                </a:solidFill>
                <a:latin typeface="Rockwell"/>
                <a:cs typeface="Rockwell"/>
              </a:rPr>
              <a:t>desire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to </a:t>
            </a:r>
            <a:r>
              <a:rPr sz="1350" spc="-25" dirty="0">
                <a:solidFill>
                  <a:srgbClr val="FFFFFF"/>
                </a:solidFill>
                <a:latin typeface="Rockwell"/>
                <a:cs typeface="Rockwell"/>
              </a:rPr>
              <a:t>remove</a:t>
            </a:r>
            <a:r>
              <a:rPr sz="1350" spc="-8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outsiders</a:t>
            </a:r>
            <a:endParaRPr sz="1350" dirty="0">
              <a:latin typeface="Rockwell"/>
              <a:cs typeface="Rockwell"/>
            </a:endParaRPr>
          </a:p>
          <a:p>
            <a:pPr marL="527685" marR="528320" lvl="1" indent="-172085">
              <a:lnSpc>
                <a:spcPct val="110600"/>
              </a:lnSpc>
              <a:spcBef>
                <a:spcPts val="390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Impact: further </a:t>
            </a: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weakening</a:t>
            </a:r>
            <a:r>
              <a:rPr sz="1350" spc="-15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of 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imperial</a:t>
            </a:r>
            <a:r>
              <a:rPr sz="1350" spc="-7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regime</a:t>
            </a:r>
            <a:endParaRPr sz="135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950"/>
              </a:spcBef>
              <a:buFont typeface="Arial"/>
              <a:buChar char="•"/>
              <a:tabLst>
                <a:tab pos="185420" algn="l"/>
              </a:tabLst>
            </a:pP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Open Door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Notes</a:t>
            </a:r>
            <a:r>
              <a:rPr sz="1500" spc="-8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(1900)</a:t>
            </a:r>
            <a:endParaRPr sz="1500" dirty="0">
              <a:latin typeface="Rockwell"/>
              <a:cs typeface="Rockwell"/>
            </a:endParaRPr>
          </a:p>
          <a:p>
            <a:pPr marL="854075" marR="339090" indent="-457200">
              <a:lnSpc>
                <a:spcPct val="110400"/>
              </a:lnSpc>
              <a:spcBef>
                <a:spcPts val="409"/>
              </a:spcBef>
              <a:buAutoNum type="arabicPeriod"/>
              <a:tabLst>
                <a:tab pos="854075" algn="l"/>
                <a:tab pos="854710" algn="l"/>
              </a:tabLst>
            </a:pPr>
            <a:r>
              <a:rPr sz="1350" spc="-15" dirty="0">
                <a:solidFill>
                  <a:srgbClr val="FFFFFF"/>
                </a:solidFill>
                <a:latin typeface="Rockwell"/>
                <a:cs typeface="Rockwell"/>
              </a:rPr>
              <a:t>Preserve </a:t>
            </a:r>
            <a:r>
              <a:rPr sz="1350" spc="-20" dirty="0">
                <a:solidFill>
                  <a:srgbClr val="FFFFFF"/>
                </a:solidFill>
                <a:latin typeface="Rockwell"/>
                <a:cs typeface="Rockwell"/>
              </a:rPr>
              <a:t>China’s </a:t>
            </a:r>
            <a:r>
              <a:rPr sz="1350" spc="0" dirty="0">
                <a:solidFill>
                  <a:srgbClr val="FFFFFF"/>
                </a:solidFill>
                <a:latin typeface="Rockwell"/>
                <a:cs typeface="Rockwell"/>
              </a:rPr>
              <a:t>territorial 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integrity</a:t>
            </a:r>
            <a:endParaRPr sz="1350" dirty="0">
              <a:latin typeface="Rockwell"/>
              <a:cs typeface="Rockwell"/>
            </a:endParaRPr>
          </a:p>
          <a:p>
            <a:pPr marL="854075" marR="5080" indent="-457200">
              <a:lnSpc>
                <a:spcPct val="110000"/>
              </a:lnSpc>
              <a:spcBef>
                <a:spcPts val="390"/>
              </a:spcBef>
              <a:buAutoNum type="arabicPeriod"/>
              <a:tabLst>
                <a:tab pos="854075" algn="l"/>
                <a:tab pos="85471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Safeguard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“equal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and</a:t>
            </a:r>
            <a:r>
              <a:rPr sz="1350" spc="-17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impartial  </a:t>
            </a: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trade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with all </a:t>
            </a:r>
            <a:r>
              <a:rPr sz="1350" spc="0" dirty="0">
                <a:solidFill>
                  <a:srgbClr val="FFFFFF"/>
                </a:solidFill>
                <a:latin typeface="Rockwell"/>
                <a:cs typeface="Rockwell"/>
              </a:rPr>
              <a:t>parts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of the  Chinese</a:t>
            </a:r>
            <a:r>
              <a:rPr sz="1350" spc="-12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30" dirty="0">
                <a:solidFill>
                  <a:srgbClr val="FFFFFF"/>
                </a:solidFill>
                <a:latin typeface="Rockwell"/>
                <a:cs typeface="Rockwell"/>
              </a:rPr>
              <a:t>empire.”</a:t>
            </a:r>
            <a:endParaRPr sz="1350" dirty="0">
              <a:latin typeface="Rockwell"/>
              <a:cs typeface="Rockwel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912486" y="687323"/>
            <a:ext cx="3215893" cy="4326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30480"/>
            <a:ext cx="8683752" cy="801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301" y="116839"/>
            <a:ext cx="82257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10" dirty="0"/>
              <a:t>“SPEAK </a:t>
            </a:r>
            <a:r>
              <a:rPr sz="2800" spc="75" dirty="0"/>
              <a:t>SOFTLY </a:t>
            </a:r>
            <a:r>
              <a:rPr sz="2800" spc="55" dirty="0"/>
              <a:t>AND </a:t>
            </a:r>
            <a:r>
              <a:rPr sz="2800" spc="50" dirty="0"/>
              <a:t>CARRY </a:t>
            </a:r>
            <a:r>
              <a:rPr sz="2800" spc="-10" dirty="0"/>
              <a:t>A  </a:t>
            </a:r>
            <a:r>
              <a:rPr sz="2800" spc="50" dirty="0"/>
              <a:t>BIG</a:t>
            </a:r>
            <a:r>
              <a:rPr sz="2800" spc="530" dirty="0"/>
              <a:t> </a:t>
            </a:r>
            <a:r>
              <a:rPr sz="2800" spc="110" dirty="0"/>
              <a:t>STICK.”</a:t>
            </a:r>
            <a:endParaRPr sz="2800"/>
          </a:p>
        </p:txBody>
      </p:sp>
      <p:sp>
        <p:nvSpPr>
          <p:cNvPr id="15" name="object 15"/>
          <p:cNvSpPr/>
          <p:nvPr/>
        </p:nvSpPr>
        <p:spPr>
          <a:xfrm>
            <a:off x="2011679" y="2351532"/>
            <a:ext cx="269748" cy="353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91739" y="2351532"/>
            <a:ext cx="269748" cy="353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05181" y="568959"/>
            <a:ext cx="5776116" cy="4532138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925"/>
              </a:spcBef>
              <a:buFont typeface="Arial"/>
              <a:buChar char="•"/>
              <a:tabLst>
                <a:tab pos="185420" algn="l"/>
              </a:tabLst>
            </a:pPr>
            <a:r>
              <a:rPr sz="1100" spc="-30" dirty="0">
                <a:solidFill>
                  <a:srgbClr val="FFFFFF"/>
                </a:solidFill>
                <a:latin typeface="Rockwell"/>
                <a:cs typeface="Rockwell"/>
              </a:rPr>
              <a:t>McKinley’s </a:t>
            </a:r>
            <a:r>
              <a:rPr sz="1100" spc="-10" dirty="0">
                <a:solidFill>
                  <a:srgbClr val="FFFFFF"/>
                </a:solidFill>
                <a:latin typeface="Rockwell"/>
                <a:cs typeface="Rockwell"/>
              </a:rPr>
              <a:t>Assassination</a:t>
            </a:r>
            <a:r>
              <a:rPr sz="1100" spc="8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(1901)</a:t>
            </a:r>
            <a:endParaRPr sz="1100" dirty="0">
              <a:latin typeface="Rockwell"/>
              <a:cs typeface="Rockwell"/>
            </a:endParaRPr>
          </a:p>
          <a:p>
            <a:pPr marL="527685" marR="5080" lvl="1" indent="-172085">
              <a:lnSpc>
                <a:spcPct val="120000"/>
              </a:lnSpc>
              <a:spcBef>
                <a:spcPts val="425"/>
              </a:spcBef>
              <a:buFont typeface="Arial"/>
              <a:buChar char="•"/>
              <a:tabLst>
                <a:tab pos="528320" algn="l"/>
              </a:tabLst>
            </a:pP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TR becomes </a:t>
            </a:r>
            <a:r>
              <a:rPr sz="1100" spc="-10" dirty="0">
                <a:solidFill>
                  <a:srgbClr val="FFFFFF"/>
                </a:solidFill>
                <a:latin typeface="Rockwell"/>
                <a:cs typeface="Rockwell"/>
              </a:rPr>
              <a:t>youngest President</a:t>
            </a:r>
            <a:r>
              <a:rPr sz="1100" spc="-15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in  history</a:t>
            </a:r>
            <a:endParaRPr sz="110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1135"/>
              </a:spcBef>
              <a:buFont typeface="Arial"/>
              <a:buChar char="•"/>
              <a:tabLst>
                <a:tab pos="185420" algn="l"/>
              </a:tabLst>
            </a:pPr>
            <a:r>
              <a:rPr sz="1100" spc="0" dirty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1100" spc="-10" dirty="0">
                <a:solidFill>
                  <a:srgbClr val="FFFFFF"/>
                </a:solidFill>
                <a:latin typeface="Rockwell"/>
                <a:cs typeface="Rockwell"/>
              </a:rPr>
              <a:t>Panama</a:t>
            </a:r>
            <a:r>
              <a:rPr sz="1100" spc="-6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Canal</a:t>
            </a:r>
            <a:endParaRPr sz="11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528320" algn="l"/>
              </a:tabLst>
            </a:pPr>
            <a:r>
              <a:rPr sz="1100" spc="-10" dirty="0">
                <a:solidFill>
                  <a:srgbClr val="FFFFFF"/>
                </a:solidFill>
                <a:latin typeface="Rockwell"/>
                <a:cs typeface="Rockwell"/>
              </a:rPr>
              <a:t>Revolutio</a:t>
            </a:r>
            <a:r>
              <a:rPr lang="en-US" sz="1100" spc="-10" dirty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</a:p>
          <a:p>
            <a:pPr marL="527685" lvl="1" indent="-172085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528320" algn="l"/>
              </a:tabLst>
            </a:pPr>
            <a:r>
              <a:rPr lang="en-US" sz="1100" spc="-10" dirty="0">
                <a:solidFill>
                  <a:srgbClr val="FFFFFF"/>
                </a:solidFill>
                <a:latin typeface="Rockwell"/>
                <a:cs typeface="Rockwell"/>
              </a:rPr>
              <a:t> Colombia wouldn’t work with US – US helps orchestrate a revolt for Panama’s independence</a:t>
            </a:r>
            <a:endParaRPr sz="110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871219" algn="l"/>
              </a:tabLst>
            </a:pPr>
            <a:r>
              <a:rPr sz="1100" spc="-10" dirty="0">
                <a:solidFill>
                  <a:srgbClr val="FFFFFF"/>
                </a:solidFill>
                <a:latin typeface="Rockwell"/>
                <a:cs typeface="Rockwell"/>
              </a:rPr>
              <a:t>Hay-Bunau-Varilla </a:t>
            </a:r>
            <a:r>
              <a:rPr sz="1100" spc="-15" dirty="0">
                <a:solidFill>
                  <a:srgbClr val="FFFFFF"/>
                </a:solidFill>
                <a:latin typeface="Rockwell"/>
                <a:cs typeface="Rockwell"/>
              </a:rPr>
              <a:t>Treaty</a:t>
            </a:r>
            <a:r>
              <a:rPr sz="1100" spc="-8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(1903)</a:t>
            </a:r>
            <a:r>
              <a:rPr lang="en-US" sz="1100" spc="-5" dirty="0">
                <a:solidFill>
                  <a:srgbClr val="FFFFFF"/>
                </a:solidFill>
                <a:latin typeface="Rockwell"/>
                <a:cs typeface="Rockwell"/>
              </a:rPr>
              <a:t> – US has rights over the 51 mile long/10 mile wide Canal Zone to keep US protection over the area.</a:t>
            </a:r>
            <a:endParaRPr sz="11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528320" algn="l"/>
              </a:tabLst>
            </a:pP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Building </a:t>
            </a: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the</a:t>
            </a:r>
            <a:r>
              <a:rPr sz="1100" spc="-6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Canal</a:t>
            </a:r>
            <a:endParaRPr sz="110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871219" algn="l"/>
              </a:tabLst>
            </a:pP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Establishment of Canal</a:t>
            </a:r>
            <a:r>
              <a:rPr sz="1100" spc="-7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Zone</a:t>
            </a:r>
            <a:endParaRPr lang="en-US" sz="1100" spc="-5"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871219" algn="l"/>
              </a:tabLst>
            </a:pPr>
            <a:r>
              <a:rPr lang="en-US" sz="1100" spc="-5" dirty="0">
                <a:solidFill>
                  <a:srgbClr val="FFFFFF"/>
                </a:solidFill>
                <a:latin typeface="Rockwell"/>
                <a:cs typeface="Rockwell"/>
              </a:rPr>
              <a:t>Started in 1904 ; completed 1914</a:t>
            </a:r>
          </a:p>
          <a:p>
            <a:pPr marL="870585" lvl="2" indent="-1720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871219" algn="l"/>
              </a:tabLst>
            </a:pPr>
            <a:r>
              <a:rPr lang="en-US" sz="1100" spc="-5" dirty="0">
                <a:solidFill>
                  <a:srgbClr val="FFFFFF"/>
                </a:solidFill>
                <a:latin typeface="Rockwell"/>
                <a:cs typeface="Rockwell"/>
              </a:rPr>
              <a:t>Resented by many Americans – 1921 – paid $25 million to Colombia; 1999 – Canal Zone returned to Panama</a:t>
            </a:r>
            <a:endParaRPr sz="110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1115"/>
              </a:spcBef>
              <a:buFont typeface="Arial"/>
              <a:buChar char="•"/>
              <a:tabLst>
                <a:tab pos="185420" algn="l"/>
              </a:tabLst>
            </a:pPr>
            <a:r>
              <a:rPr sz="1100" spc="0" dirty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1100" spc="-15" dirty="0">
                <a:solidFill>
                  <a:srgbClr val="FFFFFF"/>
                </a:solidFill>
                <a:latin typeface="Rockwell"/>
                <a:cs typeface="Rockwell"/>
              </a:rPr>
              <a:t>Roosevelt </a:t>
            </a:r>
            <a:r>
              <a:rPr sz="1100" spc="-10" dirty="0">
                <a:solidFill>
                  <a:srgbClr val="FFFFFF"/>
                </a:solidFill>
                <a:latin typeface="Rockwell"/>
                <a:cs typeface="Rockwell"/>
              </a:rPr>
              <a:t>Corollary</a:t>
            </a:r>
            <a:r>
              <a:rPr sz="1100" spc="-2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(1904)</a:t>
            </a:r>
            <a:endParaRPr sz="1100" dirty="0">
              <a:latin typeface="Rockwell"/>
              <a:cs typeface="Rockwell"/>
            </a:endParaRPr>
          </a:p>
          <a:p>
            <a:pPr marL="527685" marR="285750" lvl="1" indent="-172085">
              <a:lnSpc>
                <a:spcPct val="120000"/>
              </a:lnSpc>
              <a:spcBef>
                <a:spcPts val="420"/>
              </a:spcBef>
              <a:buFont typeface="Arial"/>
              <a:buChar char="•"/>
              <a:tabLst>
                <a:tab pos="528320" algn="l"/>
              </a:tabLst>
            </a:pP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Result of British </a:t>
            </a:r>
            <a:r>
              <a:rPr sz="1100" spc="-15" dirty="0">
                <a:solidFill>
                  <a:srgbClr val="FFFFFF"/>
                </a:solidFill>
                <a:latin typeface="Rockwell"/>
                <a:cs typeface="Rockwell"/>
              </a:rPr>
              <a:t>involvement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in  </a:t>
            </a:r>
            <a:r>
              <a:rPr sz="1100" spc="-20" dirty="0">
                <a:solidFill>
                  <a:srgbClr val="FFFFFF"/>
                </a:solidFill>
                <a:latin typeface="Rockwell"/>
                <a:cs typeface="Rockwell"/>
              </a:rPr>
              <a:t>Venezuela</a:t>
            </a:r>
            <a:r>
              <a:rPr lang="en-US" sz="1100" spc="-20" dirty="0">
                <a:solidFill>
                  <a:srgbClr val="FFFFFF"/>
                </a:solidFill>
                <a:latin typeface="Rockwell"/>
                <a:cs typeface="Rockwell"/>
              </a:rPr>
              <a:t> – repayment of debts</a:t>
            </a:r>
          </a:p>
          <a:p>
            <a:pPr marL="527685" marR="285750" lvl="1" indent="-172085">
              <a:lnSpc>
                <a:spcPct val="120000"/>
              </a:lnSpc>
              <a:spcBef>
                <a:spcPts val="420"/>
              </a:spcBef>
              <a:buFont typeface="Arial"/>
              <a:buChar char="•"/>
              <a:tabLst>
                <a:tab pos="528320" algn="l"/>
              </a:tabLst>
            </a:pPr>
            <a:r>
              <a:rPr lang="en-US" sz="1100" spc="-20" dirty="0">
                <a:solidFill>
                  <a:srgbClr val="FFFFFF"/>
                </a:solidFill>
                <a:latin typeface="Rockwell"/>
                <a:cs typeface="Rockwell"/>
              </a:rPr>
              <a:t>US would send gunboats to Latin America – sailors and marines collect taxes until payments are made</a:t>
            </a:r>
            <a:endParaRPr sz="110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185420" algn="l"/>
              </a:tabLst>
            </a:pPr>
            <a:r>
              <a:rPr sz="1100" spc="0" dirty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1100" spc="-15" dirty="0">
                <a:solidFill>
                  <a:srgbClr val="FFFFFF"/>
                </a:solidFill>
                <a:latin typeface="Rockwell"/>
                <a:cs typeface="Rockwell"/>
              </a:rPr>
              <a:t>“Great</a:t>
            </a:r>
            <a:r>
              <a:rPr sz="1100" spc="-29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White Fleet”</a:t>
            </a:r>
            <a:r>
              <a:rPr lang="en-US" sz="1100" spc="-5" dirty="0">
                <a:solidFill>
                  <a:srgbClr val="FFFFFF"/>
                </a:solidFill>
                <a:latin typeface="Rockwell"/>
                <a:cs typeface="Rockwell"/>
              </a:rPr>
              <a:t> -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Expansion of </a:t>
            </a:r>
            <a:r>
              <a:rPr sz="1100" spc="-10" dirty="0">
                <a:solidFill>
                  <a:srgbClr val="FFFFFF"/>
                </a:solidFill>
                <a:latin typeface="Rockwell"/>
                <a:cs typeface="Rockwell"/>
              </a:rPr>
              <a:t>Navy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&amp; </a:t>
            </a:r>
            <a:r>
              <a:rPr sz="1100" spc="-30" dirty="0">
                <a:solidFill>
                  <a:srgbClr val="FFFFFF"/>
                </a:solidFill>
                <a:latin typeface="Rockwell"/>
                <a:cs typeface="Rockwell"/>
              </a:rPr>
              <a:t>World</a:t>
            </a:r>
            <a:r>
              <a:rPr sz="1100" spc="-24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Rockwell"/>
                <a:cs typeface="Rockwell"/>
              </a:rPr>
              <a:t>Tour</a:t>
            </a:r>
            <a:endParaRPr sz="1100" dirty="0">
              <a:latin typeface="Rockwell"/>
              <a:cs typeface="Rockwel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981297" y="820780"/>
            <a:ext cx="2953914" cy="2552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895" y="0"/>
            <a:ext cx="8574024" cy="894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7217" y="80264"/>
            <a:ext cx="80530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75" dirty="0"/>
              <a:t>IMPERIALISM </a:t>
            </a:r>
            <a:r>
              <a:rPr sz="3200" spc="-105" dirty="0"/>
              <a:t>&amp;  </a:t>
            </a:r>
            <a:r>
              <a:rPr sz="3200" spc="100" dirty="0"/>
              <a:t>PEACE </a:t>
            </a:r>
            <a:r>
              <a:rPr sz="3200" spc="40" dirty="0"/>
              <a:t>IN </a:t>
            </a:r>
            <a:r>
              <a:rPr sz="3200" spc="140" dirty="0"/>
              <a:t>EAST</a:t>
            </a:r>
            <a:r>
              <a:rPr sz="3200" spc="490" dirty="0"/>
              <a:t> </a:t>
            </a:r>
            <a:r>
              <a:rPr sz="3200" spc="80" dirty="0"/>
              <a:t>ASIA</a:t>
            </a:r>
            <a:endParaRPr sz="3200"/>
          </a:p>
        </p:txBody>
      </p:sp>
      <p:sp>
        <p:nvSpPr>
          <p:cNvPr id="18" name="object 18"/>
          <p:cNvSpPr/>
          <p:nvPr/>
        </p:nvSpPr>
        <p:spPr>
          <a:xfrm>
            <a:off x="1028700" y="2502407"/>
            <a:ext cx="335280" cy="43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14883" y="685218"/>
            <a:ext cx="4052317" cy="3872983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925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Russo-Japanese </a:t>
            </a:r>
            <a:r>
              <a:rPr sz="1500" spc="-50" dirty="0">
                <a:solidFill>
                  <a:srgbClr val="FFFFFF"/>
                </a:solidFill>
                <a:latin typeface="Rockwell"/>
                <a:cs typeface="Rockwell"/>
              </a:rPr>
              <a:t>War</a:t>
            </a:r>
            <a:r>
              <a:rPr sz="1500" spc="-12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(1904)</a:t>
            </a:r>
            <a:endParaRPr lang="en-US" sz="1500"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15" dirty="0">
                <a:solidFill>
                  <a:srgbClr val="FFFFFF"/>
                </a:solidFill>
                <a:latin typeface="Rockwell"/>
                <a:cs typeface="Rockwell"/>
              </a:rPr>
              <a:t>Treaty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of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Portsmouth</a:t>
            </a:r>
            <a:r>
              <a:rPr sz="1350" spc="-5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(1905)</a:t>
            </a:r>
            <a:endParaRPr lang="en-US" sz="1350" spc="-5"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984885" lvl="2" indent="-172085">
              <a:spcBef>
                <a:spcPts val="750"/>
              </a:spcBef>
              <a:buFont typeface="Arial"/>
              <a:buChar char="•"/>
              <a:tabLst>
                <a:tab pos="528320" algn="l"/>
              </a:tabLst>
            </a:pPr>
            <a:r>
              <a:rPr lang="en-US" sz="1200" spc="-5" dirty="0">
                <a:solidFill>
                  <a:srgbClr val="FFFFFF"/>
                </a:solidFill>
                <a:latin typeface="Rockwell"/>
                <a:cs typeface="Rockwell"/>
              </a:rPr>
              <a:t>Japanese nationalists blame US for not giving their country all they deserved from Russia</a:t>
            </a:r>
            <a:endParaRPr sz="120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“Gentlemen’s </a:t>
            </a: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Agreement”</a:t>
            </a:r>
            <a:r>
              <a:rPr sz="1500" spc="-17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(1908)</a:t>
            </a:r>
            <a:endParaRPr sz="15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Restrict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Japanese</a:t>
            </a:r>
            <a:r>
              <a:rPr sz="1350" spc="-6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immigration</a:t>
            </a:r>
            <a:r>
              <a:rPr lang="en-US" sz="1350" spc="-5" dirty="0">
                <a:solidFill>
                  <a:srgbClr val="FFFFFF"/>
                </a:solidFill>
                <a:latin typeface="Rockwell"/>
                <a:cs typeface="Rockwell"/>
              </a:rPr>
              <a:t> but allow Japanese students to go to school with Americans in San Francisco</a:t>
            </a:r>
            <a:endParaRPr sz="135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Root-Takahira </a:t>
            </a: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Agreement</a:t>
            </a:r>
            <a:r>
              <a:rPr sz="1500" spc="-2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(1908)</a:t>
            </a:r>
            <a:endParaRPr sz="1500" dirty="0">
              <a:latin typeface="Rockwell"/>
              <a:cs typeface="Rockwell"/>
            </a:endParaRPr>
          </a:p>
          <a:p>
            <a:pPr marL="527685" marR="149860" lvl="1" indent="-172085">
              <a:lnSpc>
                <a:spcPct val="120000"/>
              </a:lnSpc>
              <a:spcBef>
                <a:spcPts val="420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Mutual </a:t>
            </a: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respect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and support</a:t>
            </a:r>
            <a:r>
              <a:rPr sz="1350" spc="-9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for  Open Door</a:t>
            </a:r>
            <a:r>
              <a:rPr sz="1350" spc="-11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policy</a:t>
            </a:r>
            <a:r>
              <a:rPr lang="en-US" sz="1350" dirty="0">
                <a:solidFill>
                  <a:srgbClr val="FFFFFF"/>
                </a:solidFill>
                <a:latin typeface="Rockwell"/>
                <a:cs typeface="Rockwell"/>
              </a:rPr>
              <a:t> in China</a:t>
            </a:r>
          </a:p>
          <a:p>
            <a:pPr marL="527685" marR="149860" lvl="1" indent="-172085">
              <a:lnSpc>
                <a:spcPct val="120000"/>
              </a:lnSpc>
              <a:spcBef>
                <a:spcPts val="420"/>
              </a:spcBef>
              <a:buFont typeface="Arial"/>
              <a:buChar char="•"/>
              <a:tabLst>
                <a:tab pos="528320" algn="l"/>
              </a:tabLst>
            </a:pPr>
            <a:r>
              <a:rPr lang="en-US" sz="1350" dirty="0">
                <a:solidFill>
                  <a:srgbClr val="FFFFFF"/>
                </a:solidFill>
                <a:latin typeface="Rockwell"/>
                <a:cs typeface="Rockwell"/>
              </a:rPr>
              <a:t>Mutual respect between Japan and US for each other’s Pacific possessions</a:t>
            </a:r>
            <a:endParaRPr sz="1350" dirty="0">
              <a:latin typeface="Rockwell"/>
              <a:cs typeface="Rockwel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922776" y="740663"/>
            <a:ext cx="5137403" cy="4062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47159" y="765048"/>
            <a:ext cx="5033772" cy="39593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0512" y="80264"/>
            <a:ext cx="80803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45" dirty="0"/>
              <a:t>WILLIAM  </a:t>
            </a:r>
            <a:r>
              <a:rPr sz="3200" spc="204" dirty="0"/>
              <a:t>H. </a:t>
            </a:r>
            <a:r>
              <a:rPr sz="3200" spc="110" dirty="0"/>
              <a:t>TAFT’S </a:t>
            </a:r>
            <a:r>
              <a:rPr sz="3200" spc="100" dirty="0"/>
              <a:t>FOREIGN</a:t>
            </a:r>
            <a:r>
              <a:rPr sz="3200" spc="5" dirty="0"/>
              <a:t> </a:t>
            </a:r>
            <a:r>
              <a:rPr sz="3200" spc="25" dirty="0"/>
              <a:t>POLICY</a:t>
            </a:r>
            <a:endParaRPr sz="3200"/>
          </a:p>
        </p:txBody>
      </p:sp>
      <p:sp>
        <p:nvSpPr>
          <p:cNvPr id="22" name="object 22"/>
          <p:cNvSpPr/>
          <p:nvPr/>
        </p:nvSpPr>
        <p:spPr>
          <a:xfrm>
            <a:off x="1869948" y="3488435"/>
            <a:ext cx="304800" cy="399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79575" y="4049267"/>
            <a:ext cx="257556" cy="332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14400" y="1077430"/>
            <a:ext cx="6629400" cy="303993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925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Dollar</a:t>
            </a:r>
            <a:r>
              <a:rPr sz="1500" spc="-8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Diplomacy</a:t>
            </a:r>
            <a:endParaRPr sz="1500" dirty="0">
              <a:latin typeface="Rockwell"/>
              <a:cs typeface="Rockwell"/>
            </a:endParaRPr>
          </a:p>
          <a:p>
            <a:pPr marL="527685" marR="5080" lvl="1" indent="-172085">
              <a:lnSpc>
                <a:spcPct val="120000"/>
              </a:lnSpc>
              <a:spcBef>
                <a:spcPts val="425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Investments would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lead to </a:t>
            </a: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greater 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stability</a:t>
            </a:r>
            <a:r>
              <a:rPr lang="en-US" sz="1350" spc="-5" dirty="0">
                <a:solidFill>
                  <a:srgbClr val="FFFFFF"/>
                </a:solidFill>
                <a:latin typeface="Rockwell"/>
                <a:cs typeface="Rockwell"/>
              </a:rPr>
              <a:t> instead of building military</a:t>
            </a:r>
            <a:endParaRPr sz="135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Railroads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in China</a:t>
            </a:r>
            <a:r>
              <a:rPr sz="1350" spc="-9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(1911)</a:t>
            </a:r>
            <a:endParaRPr sz="135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871219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Issues</a:t>
            </a:r>
            <a:r>
              <a:rPr sz="1200" spc="-6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dirty="0">
                <a:solidFill>
                  <a:srgbClr val="FFFFFF"/>
                </a:solidFill>
                <a:latin typeface="Rockwell"/>
                <a:cs typeface="Rockwell"/>
              </a:rPr>
              <a:t>w/Manchuria</a:t>
            </a:r>
            <a:r>
              <a:rPr lang="en-US" sz="1200" dirty="0">
                <a:solidFill>
                  <a:srgbClr val="FFFFFF"/>
                </a:solidFill>
                <a:latin typeface="Rockwell"/>
                <a:cs typeface="Rockwell"/>
              </a:rPr>
              <a:t> – Japan and Russia – joint  sphere of influence</a:t>
            </a:r>
            <a:endParaRPr sz="12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Nicaragua</a:t>
            </a:r>
            <a:endParaRPr sz="1350" dirty="0">
              <a:latin typeface="Rockwell"/>
              <a:cs typeface="Rockwell"/>
            </a:endParaRPr>
          </a:p>
          <a:p>
            <a:pPr marL="870585" marR="243840" lvl="2" indent="-172085">
              <a:lnSpc>
                <a:spcPct val="120000"/>
              </a:lnSpc>
              <a:spcBef>
                <a:spcPts val="420"/>
              </a:spcBef>
              <a:buFont typeface="Arial"/>
              <a:buChar char="•"/>
              <a:tabLst>
                <a:tab pos="871219" algn="l"/>
              </a:tabLst>
            </a:pPr>
            <a:r>
              <a:rPr sz="1200" dirty="0">
                <a:solidFill>
                  <a:srgbClr val="FFFFFF"/>
                </a:solidFill>
                <a:latin typeface="Rockwell"/>
                <a:cs typeface="Rockwell"/>
              </a:rPr>
              <a:t>Marines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sent to quell </a:t>
            </a: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civil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war </a:t>
            </a:r>
            <a:r>
              <a:rPr lang="en-US" sz="1200" spc="-5" dirty="0">
                <a:solidFill>
                  <a:srgbClr val="FFFFFF"/>
                </a:solidFill>
                <a:latin typeface="Rockwell"/>
                <a:cs typeface="Rockwell"/>
              </a:rPr>
              <a:t>to protect American investments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 (1912</a:t>
            </a:r>
            <a:r>
              <a:rPr lang="en-US" sz="1200" spc="-5" dirty="0">
                <a:solidFill>
                  <a:srgbClr val="FFFFFF"/>
                </a:solidFill>
                <a:latin typeface="Rockwell"/>
                <a:cs typeface="Rockwell"/>
              </a:rPr>
              <a:t> – 1933)</a:t>
            </a:r>
            <a:endParaRPr sz="120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0" dirty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Lodge Corollary</a:t>
            </a:r>
            <a:r>
              <a:rPr sz="1500" spc="-5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(1912)</a:t>
            </a:r>
            <a:endParaRPr sz="1500" dirty="0">
              <a:latin typeface="Rockwell"/>
              <a:cs typeface="Rockwell"/>
            </a:endParaRPr>
          </a:p>
          <a:p>
            <a:pPr marL="527685" marR="360680" lvl="1" indent="-172085">
              <a:lnSpc>
                <a:spcPct val="120000"/>
              </a:lnSpc>
              <a:spcBef>
                <a:spcPts val="425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Added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non-European nations 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(Asia) to </a:t>
            </a: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Monroe</a:t>
            </a:r>
            <a:r>
              <a:rPr sz="1350" spc="-7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Doctrine</a:t>
            </a:r>
            <a:endParaRPr lang="en-US" sz="1350"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984885" marR="360680" lvl="2" indent="-172085">
              <a:lnSpc>
                <a:spcPct val="120000"/>
              </a:lnSpc>
              <a:spcBef>
                <a:spcPts val="425"/>
              </a:spcBef>
              <a:buFont typeface="Arial"/>
              <a:buChar char="•"/>
              <a:tabLst>
                <a:tab pos="528320" algn="l"/>
              </a:tabLst>
            </a:pPr>
            <a:r>
              <a:rPr lang="en-US" sz="1350" dirty="0">
                <a:solidFill>
                  <a:srgbClr val="FFFFFF"/>
                </a:solidFill>
                <a:latin typeface="Rockwell"/>
                <a:cs typeface="Rockwell"/>
              </a:rPr>
              <a:t>Angered Japanese and Latin American countries</a:t>
            </a:r>
            <a:endParaRPr sz="135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871219" algn="l"/>
              </a:tabLst>
            </a:pPr>
            <a:r>
              <a:rPr sz="1200" spc="-15" dirty="0">
                <a:solidFill>
                  <a:srgbClr val="FFFFFF"/>
                </a:solidFill>
                <a:latin typeface="Rockwell"/>
                <a:cs typeface="Rockwell"/>
              </a:rPr>
              <a:t>Taft</a:t>
            </a:r>
            <a:r>
              <a:rPr sz="1200" spc="-5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opposed</a:t>
            </a:r>
            <a:r>
              <a:rPr lang="en-US" sz="1200" spc="-5" dirty="0">
                <a:solidFill>
                  <a:srgbClr val="FFFFFF"/>
                </a:solidFill>
                <a:latin typeface="Rockwell"/>
                <a:cs typeface="Rockwell"/>
              </a:rPr>
              <a:t> it </a:t>
            </a:r>
            <a:endParaRPr sz="1200" dirty="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215" y="6095"/>
            <a:ext cx="8795004" cy="858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WOODROW  WILSON </a:t>
            </a:r>
            <a:r>
              <a:rPr spc="-100" dirty="0"/>
              <a:t>&amp;  </a:t>
            </a:r>
            <a:r>
              <a:rPr spc="90" dirty="0"/>
              <a:t>FOREIGN</a:t>
            </a:r>
            <a:r>
              <a:rPr spc="-345" dirty="0"/>
              <a:t> </a:t>
            </a:r>
            <a:r>
              <a:rPr spc="125" dirty="0"/>
              <a:t>AFFAIRS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26134" y="1247477"/>
            <a:ext cx="4226866" cy="2425408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925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30" dirty="0">
                <a:solidFill>
                  <a:srgbClr val="FFFFFF"/>
                </a:solidFill>
                <a:latin typeface="Rockwell"/>
                <a:cs typeface="Rockwell"/>
              </a:rPr>
              <a:t>Wilson’s </a:t>
            </a: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Moral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Diplomacy</a:t>
            </a:r>
            <a:endParaRPr sz="15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15" dirty="0">
                <a:solidFill>
                  <a:srgbClr val="FFFFFF"/>
                </a:solidFill>
                <a:latin typeface="Rockwell"/>
                <a:cs typeface="Rockwell"/>
              </a:rPr>
              <a:t>Spread</a:t>
            </a:r>
            <a:r>
              <a:rPr sz="1350" spc="-8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democracy</a:t>
            </a:r>
            <a:r>
              <a:rPr lang="en-US" sz="1350" spc="-5" dirty="0">
                <a:solidFill>
                  <a:srgbClr val="FFFFFF"/>
                </a:solidFill>
                <a:latin typeface="Rockwell"/>
                <a:cs typeface="Rockwell"/>
              </a:rPr>
              <a:t>/opposed to imperialism</a:t>
            </a:r>
            <a:endParaRPr sz="135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871219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Sec.</a:t>
            </a:r>
            <a:r>
              <a:rPr sz="1200" spc="-114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of</a:t>
            </a:r>
            <a:r>
              <a:rPr sz="1200" spc="-3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State:</a:t>
            </a:r>
            <a:r>
              <a:rPr sz="1200" spc="-20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WJB</a:t>
            </a:r>
            <a:endParaRPr sz="120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0" dirty="0">
                <a:solidFill>
                  <a:srgbClr val="FFFFFF"/>
                </a:solidFill>
                <a:latin typeface="Rockwell"/>
                <a:cs typeface="Rockwell"/>
              </a:rPr>
              <a:t>The</a:t>
            </a:r>
            <a:r>
              <a:rPr sz="1500" spc="-8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Philippines</a:t>
            </a:r>
            <a:endParaRPr sz="15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Jones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Act</a:t>
            </a:r>
            <a:r>
              <a:rPr sz="1350" spc="-10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(1916)</a:t>
            </a:r>
            <a:endParaRPr sz="1350" dirty="0">
              <a:latin typeface="Rockwell"/>
              <a:cs typeface="Rockwell"/>
            </a:endParaRPr>
          </a:p>
          <a:p>
            <a:pPr marL="1104900" indent="-342900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1104900" algn="l"/>
                <a:tab pos="1105535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Full </a:t>
            </a:r>
            <a:r>
              <a:rPr sz="1200" dirty="0">
                <a:solidFill>
                  <a:srgbClr val="FFFFFF"/>
                </a:solidFill>
                <a:latin typeface="Rockwell"/>
                <a:cs typeface="Rockwell"/>
              </a:rPr>
              <a:t>territorial</a:t>
            </a:r>
            <a:r>
              <a:rPr sz="1200" spc="-2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status</a:t>
            </a:r>
            <a:endParaRPr sz="1200" dirty="0">
              <a:latin typeface="Rockwell"/>
              <a:cs typeface="Rockwell"/>
            </a:endParaRPr>
          </a:p>
          <a:p>
            <a:pPr marL="1104900" marR="5080" indent="-342900">
              <a:lnSpc>
                <a:spcPct val="120000"/>
              </a:lnSpc>
              <a:spcBef>
                <a:spcPts val="390"/>
              </a:spcBef>
              <a:buAutoNum type="arabicPeriod"/>
              <a:tabLst>
                <a:tab pos="1104900" algn="l"/>
                <a:tab pos="1105535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Bill of </a:t>
            </a:r>
            <a:r>
              <a:rPr sz="1200" dirty="0">
                <a:solidFill>
                  <a:srgbClr val="FFFFFF"/>
                </a:solidFill>
                <a:latin typeface="Rockwell"/>
                <a:cs typeface="Rockwell"/>
              </a:rPr>
              <a:t>rights &amp; </a:t>
            </a: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universal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male  </a:t>
            </a: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suffrage</a:t>
            </a:r>
            <a:endParaRPr sz="1200" dirty="0">
              <a:latin typeface="Rockwell"/>
              <a:cs typeface="Rockwell"/>
            </a:endParaRPr>
          </a:p>
          <a:p>
            <a:pPr marL="1104900" indent="-342900">
              <a:lnSpc>
                <a:spcPct val="100000"/>
              </a:lnSpc>
              <a:spcBef>
                <a:spcPts val="690"/>
              </a:spcBef>
              <a:buAutoNum type="arabicPeriod"/>
              <a:tabLst>
                <a:tab pos="1104900" algn="l"/>
                <a:tab pos="1105535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Independence w/arrival</a:t>
            </a:r>
            <a:r>
              <a:rPr sz="1200" spc="-6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of</a:t>
            </a:r>
            <a:r>
              <a:rPr lang="en-US" sz="1200" spc="-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stable</a:t>
            </a:r>
            <a:r>
              <a:rPr sz="1200" spc="-8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Rockwell"/>
                <a:cs typeface="Rockwell"/>
              </a:rPr>
              <a:t>gov’t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267200" y="584200"/>
            <a:ext cx="5561076" cy="4460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52" y="0"/>
            <a:ext cx="6697980" cy="1085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9243" y="75692"/>
            <a:ext cx="6043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140" dirty="0"/>
              <a:t>ESSENTIAL</a:t>
            </a:r>
            <a:r>
              <a:rPr sz="4000" spc="275" dirty="0"/>
              <a:t> </a:t>
            </a:r>
            <a:r>
              <a:rPr sz="4000" spc="130" dirty="0"/>
              <a:t>QUESTION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275843" y="1164336"/>
            <a:ext cx="2822448" cy="466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843" y="1456944"/>
            <a:ext cx="1275588" cy="466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7967" y="1456944"/>
            <a:ext cx="355092" cy="4663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9596" y="1456944"/>
            <a:ext cx="1976627" cy="466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5843" y="1749551"/>
            <a:ext cx="3229356" cy="4663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5843" y="2042160"/>
            <a:ext cx="3206496" cy="4663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5843" y="2334767"/>
            <a:ext cx="3334511" cy="4663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5843" y="2627376"/>
            <a:ext cx="2773680" cy="4663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5843" y="2919983"/>
            <a:ext cx="1306068" cy="4663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6036" y="1167344"/>
            <a:ext cx="3023235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5"/>
              </a:spcBef>
            </a:pPr>
            <a:r>
              <a:rPr sz="1600" spc="-55" dirty="0">
                <a:solidFill>
                  <a:srgbClr val="FFFFFF"/>
                </a:solidFill>
                <a:latin typeface="Rockwell"/>
                <a:cs typeface="Rockwell"/>
              </a:rPr>
              <a:t>To </a:t>
            </a:r>
            <a:r>
              <a:rPr sz="1600" spc="-15" dirty="0">
                <a:solidFill>
                  <a:srgbClr val="FFFFFF"/>
                </a:solidFill>
                <a:latin typeface="Rockwell"/>
                <a:cs typeface="Rockwell"/>
              </a:rPr>
              <a:t>what </a:t>
            </a:r>
            <a:r>
              <a:rPr sz="1600" spc="-10" dirty="0">
                <a:solidFill>
                  <a:srgbClr val="FFFFFF"/>
                </a:solidFill>
                <a:latin typeface="Rockwell"/>
                <a:cs typeface="Rockwell"/>
              </a:rPr>
              <a:t>extent was </a:t>
            </a:r>
            <a:r>
              <a:rPr sz="1600" spc="-5" dirty="0">
                <a:solidFill>
                  <a:srgbClr val="FFFFFF"/>
                </a:solidFill>
                <a:latin typeface="Rockwell"/>
                <a:cs typeface="Rockwell"/>
              </a:rPr>
              <a:t>the late  </a:t>
            </a:r>
            <a:r>
              <a:rPr sz="1600" spc="-10" dirty="0">
                <a:solidFill>
                  <a:srgbClr val="FFFFFF"/>
                </a:solidFill>
                <a:latin typeface="Rockwell"/>
                <a:cs typeface="Rockwell"/>
              </a:rPr>
              <a:t>nineteenth-century </a:t>
            </a:r>
            <a:r>
              <a:rPr sz="1600" spc="-5" dirty="0">
                <a:solidFill>
                  <a:srgbClr val="FFFFFF"/>
                </a:solidFill>
                <a:latin typeface="Rockwell"/>
                <a:cs typeface="Rockwell"/>
              </a:rPr>
              <a:t>and </a:t>
            </a:r>
            <a:r>
              <a:rPr sz="1600" spc="-20" dirty="0">
                <a:solidFill>
                  <a:srgbClr val="FFFFFF"/>
                </a:solidFill>
                <a:latin typeface="Rockwell"/>
                <a:cs typeface="Rockwell"/>
              </a:rPr>
              <a:t>early  </a:t>
            </a:r>
            <a:r>
              <a:rPr sz="1600" spc="-10" dirty="0">
                <a:solidFill>
                  <a:srgbClr val="FFFFFF"/>
                </a:solidFill>
                <a:latin typeface="Rockwell"/>
                <a:cs typeface="Rockwell"/>
              </a:rPr>
              <a:t>twentieth </a:t>
            </a:r>
            <a:r>
              <a:rPr sz="1600" spc="-5" dirty="0">
                <a:solidFill>
                  <a:srgbClr val="FFFFFF"/>
                </a:solidFill>
                <a:latin typeface="Rockwell"/>
                <a:cs typeface="Rockwell"/>
              </a:rPr>
              <a:t>century United States  expansionism a continuation </a:t>
            </a:r>
            <a:r>
              <a:rPr sz="1600" spc="-10" dirty="0">
                <a:solidFill>
                  <a:srgbClr val="FFFFFF"/>
                </a:solidFill>
                <a:latin typeface="Rockwell"/>
                <a:cs typeface="Rockwell"/>
              </a:rPr>
              <a:t>of  </a:t>
            </a:r>
            <a:r>
              <a:rPr sz="1600" spc="-5" dirty="0">
                <a:solidFill>
                  <a:srgbClr val="FFFFFF"/>
                </a:solidFill>
                <a:latin typeface="Rockwell"/>
                <a:cs typeface="Rockwell"/>
              </a:rPr>
              <a:t>past United States expansionism  and to </a:t>
            </a:r>
            <a:r>
              <a:rPr sz="1600" spc="-15" dirty="0">
                <a:solidFill>
                  <a:srgbClr val="FFFFFF"/>
                </a:solidFill>
                <a:latin typeface="Rockwell"/>
                <a:cs typeface="Rockwell"/>
              </a:rPr>
              <a:t>what </a:t>
            </a:r>
            <a:r>
              <a:rPr sz="1600" spc="-10" dirty="0">
                <a:solidFill>
                  <a:srgbClr val="FFFFFF"/>
                </a:solidFill>
                <a:latin typeface="Rockwell"/>
                <a:cs typeface="Rockwell"/>
              </a:rPr>
              <a:t>extent was </a:t>
            </a:r>
            <a:r>
              <a:rPr sz="1600" spc="-5" dirty="0">
                <a:solidFill>
                  <a:srgbClr val="FFFFFF"/>
                </a:solidFill>
                <a:latin typeface="Rockwell"/>
                <a:cs typeface="Rockwell"/>
              </a:rPr>
              <a:t>it a  </a:t>
            </a:r>
            <a:r>
              <a:rPr sz="1600" spc="-15" dirty="0">
                <a:solidFill>
                  <a:srgbClr val="FFFFFF"/>
                </a:solidFill>
                <a:latin typeface="Rockwell"/>
                <a:cs typeface="Rockwell"/>
              </a:rPr>
              <a:t>departure?</a:t>
            </a:r>
            <a:endParaRPr sz="1600">
              <a:latin typeface="Rockwell"/>
              <a:cs typeface="Rockwel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61815" y="699516"/>
            <a:ext cx="5250180" cy="41513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86200" y="723900"/>
            <a:ext cx="5146548" cy="40477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87723" y="819911"/>
            <a:ext cx="5143500" cy="40827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215" y="6095"/>
            <a:ext cx="8795004" cy="858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WOODROW  WILSON </a:t>
            </a:r>
            <a:r>
              <a:rPr spc="-100" dirty="0"/>
              <a:t>&amp;  </a:t>
            </a:r>
            <a:r>
              <a:rPr spc="90" dirty="0"/>
              <a:t>FOREIGN</a:t>
            </a:r>
            <a:r>
              <a:rPr spc="-345" dirty="0"/>
              <a:t> </a:t>
            </a:r>
            <a:r>
              <a:rPr spc="125" dirty="0"/>
              <a:t>AFFAIRS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819401" y="465597"/>
            <a:ext cx="6315454" cy="4504951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92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Puerto</a:t>
            </a:r>
            <a:r>
              <a:rPr sz="1100" spc="-8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Rico</a:t>
            </a:r>
            <a:endParaRPr sz="11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528320" algn="l"/>
              </a:tabLst>
            </a:pPr>
            <a:r>
              <a:rPr sz="1100" spc="-10" dirty="0">
                <a:solidFill>
                  <a:srgbClr val="FFFFFF"/>
                </a:solidFill>
                <a:latin typeface="Rockwell"/>
                <a:cs typeface="Rockwell"/>
              </a:rPr>
              <a:t>Jones-Shafroth </a:t>
            </a: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Act</a:t>
            </a:r>
            <a:r>
              <a:rPr sz="1100" spc="-7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(1917)</a:t>
            </a:r>
            <a:r>
              <a:rPr lang="en-US" sz="1100" spc="-5" dirty="0">
                <a:solidFill>
                  <a:srgbClr val="FFFFFF"/>
                </a:solidFill>
                <a:latin typeface="Rockwell"/>
                <a:cs typeface="Rockwell"/>
              </a:rPr>
              <a:t> – US citizenship to all the inhabitants and allowed for limited self-government</a:t>
            </a:r>
            <a:endParaRPr sz="110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185420" algn="l"/>
              </a:tabLst>
            </a:pPr>
            <a:r>
              <a:rPr sz="1100" spc="-10" dirty="0">
                <a:solidFill>
                  <a:srgbClr val="FFFFFF"/>
                </a:solidFill>
                <a:latin typeface="Rockwell"/>
                <a:cs typeface="Rockwell"/>
              </a:rPr>
              <a:t>Panama</a:t>
            </a:r>
            <a:r>
              <a:rPr sz="1100" spc="-6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Canal</a:t>
            </a:r>
            <a:endParaRPr sz="11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528320" algn="l"/>
              </a:tabLst>
            </a:pP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Repealed </a:t>
            </a: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US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toll</a:t>
            </a:r>
            <a:r>
              <a:rPr sz="1100" spc="-9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exemption</a:t>
            </a:r>
            <a:endParaRPr sz="110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1135"/>
              </a:spcBef>
              <a:buFont typeface="Arial"/>
              <a:buChar char="•"/>
              <a:tabLst>
                <a:tab pos="185420" algn="l"/>
              </a:tabLst>
            </a:pP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Conciliation</a:t>
            </a:r>
            <a:r>
              <a:rPr sz="1100" spc="-10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Rockwell"/>
                <a:cs typeface="Rockwell"/>
              </a:rPr>
              <a:t>Treaties</a:t>
            </a:r>
            <a:r>
              <a:rPr lang="en-US" sz="1100" spc="-15" dirty="0">
                <a:solidFill>
                  <a:srgbClr val="FFFFFF"/>
                </a:solidFill>
                <a:latin typeface="Rockwell"/>
                <a:cs typeface="Rockwell"/>
              </a:rPr>
              <a:t>  - 30 created</a:t>
            </a:r>
          </a:p>
          <a:p>
            <a:pPr marL="641985" lvl="1" indent="-172085">
              <a:spcBef>
                <a:spcPts val="1135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100" spc="-15" dirty="0">
                <a:solidFill>
                  <a:srgbClr val="FFFFFF"/>
                </a:solidFill>
                <a:latin typeface="Rockwell"/>
                <a:cs typeface="Rockwell"/>
              </a:rPr>
              <a:t>Negotiate treaties in which nations pledge to :</a:t>
            </a:r>
          </a:p>
          <a:p>
            <a:pPr marL="1099185" lvl="2" indent="-172085">
              <a:spcBef>
                <a:spcPts val="1135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100" spc="-15" dirty="0">
                <a:solidFill>
                  <a:srgbClr val="FFFFFF"/>
                </a:solidFill>
                <a:latin typeface="Rockwell"/>
                <a:cs typeface="Rockwell"/>
              </a:rPr>
              <a:t>Submit disputes to international commission</a:t>
            </a:r>
          </a:p>
          <a:p>
            <a:pPr marL="1099185" lvl="2" indent="-172085">
              <a:spcBef>
                <a:spcPts val="1135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100" spc="-15" dirty="0">
                <a:solidFill>
                  <a:srgbClr val="FFFFFF"/>
                </a:solidFill>
                <a:latin typeface="Rockwell"/>
                <a:cs typeface="Rockwell"/>
              </a:rPr>
              <a:t>Observe one year cooling-off period before taking military action</a:t>
            </a:r>
          </a:p>
          <a:p>
            <a:pPr marL="184785" indent="-172085">
              <a:lnSpc>
                <a:spcPct val="100000"/>
              </a:lnSpc>
              <a:spcBef>
                <a:spcPts val="1165"/>
              </a:spcBef>
              <a:buFont typeface="Arial"/>
              <a:buChar char="•"/>
              <a:tabLst>
                <a:tab pos="185420" algn="l"/>
              </a:tabLst>
            </a:pP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Intervention</a:t>
            </a:r>
            <a:endParaRPr sz="11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528320" algn="l"/>
              </a:tabLst>
            </a:pP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Mexico</a:t>
            </a:r>
            <a:r>
              <a:rPr lang="en-US" sz="1100" dirty="0">
                <a:solidFill>
                  <a:srgbClr val="FFFFFF"/>
                </a:solidFill>
                <a:latin typeface="Rockwell"/>
                <a:cs typeface="Rockwell"/>
              </a:rPr>
              <a:t> – failure of US to support military dictatorship of General Huerta – seized power after having elected president killed</a:t>
            </a:r>
            <a:endParaRPr sz="110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871219" algn="l"/>
              </a:tabLst>
            </a:pPr>
            <a:r>
              <a:rPr sz="1100" spc="-10" dirty="0">
                <a:solidFill>
                  <a:srgbClr val="FFFFFF"/>
                </a:solidFill>
                <a:latin typeface="Rockwell"/>
                <a:cs typeface="Rockwell"/>
              </a:rPr>
              <a:t>Tampico </a:t>
            </a: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Incident</a:t>
            </a:r>
            <a:r>
              <a:rPr sz="1100" spc="-4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(1914)</a:t>
            </a:r>
            <a:endParaRPr lang="en-US" sz="1100" spc="-5"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1327785" lvl="3" indent="-172085">
              <a:spcBef>
                <a:spcPts val="700"/>
              </a:spcBef>
              <a:buFont typeface="Arial"/>
              <a:buChar char="•"/>
              <a:tabLst>
                <a:tab pos="871219" algn="l"/>
              </a:tabLst>
            </a:pPr>
            <a:r>
              <a:rPr lang="en-US" sz="1100" spc="-5" dirty="0">
                <a:solidFill>
                  <a:srgbClr val="FFFFFF"/>
                </a:solidFill>
                <a:latin typeface="Rockwell"/>
                <a:cs typeface="Rockwell"/>
              </a:rPr>
              <a:t>Arms embargo against Mexico, blockade port of Vera Cruz; war averted by ABC – Argentina, Brazil &amp; Chile</a:t>
            </a:r>
            <a:endParaRPr sz="110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871219" algn="l"/>
              </a:tabLst>
            </a:pP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Huerta</a:t>
            </a:r>
            <a:r>
              <a:rPr sz="1100" spc="-1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vs.</a:t>
            </a:r>
            <a:r>
              <a:rPr sz="1100" spc="-114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Carranza</a:t>
            </a:r>
            <a:r>
              <a:rPr sz="1100" spc="-2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&amp;</a:t>
            </a:r>
            <a:r>
              <a:rPr sz="1100" spc="-11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Villa</a:t>
            </a:r>
            <a:endParaRPr sz="1100" dirty="0">
              <a:latin typeface="Rockwell"/>
              <a:cs typeface="Rockwell"/>
            </a:endParaRPr>
          </a:p>
          <a:p>
            <a:pPr marL="1213485" marR="5080" lvl="3" indent="-172085">
              <a:lnSpc>
                <a:spcPct val="120000"/>
              </a:lnSpc>
              <a:spcBef>
                <a:spcPts val="425"/>
              </a:spcBef>
              <a:buFont typeface="Arial"/>
              <a:buChar char="•"/>
              <a:tabLst>
                <a:tab pos="1214120" algn="l"/>
              </a:tabLst>
            </a:pP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U.S. Expeditionary</a:t>
            </a:r>
            <a:r>
              <a:rPr sz="1100" spc="-11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Force  </a:t>
            </a: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(Pershing)</a:t>
            </a:r>
            <a:endParaRPr sz="1100" dirty="0">
              <a:latin typeface="Rockwell"/>
              <a:cs typeface="Rockwel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-838200" y="864106"/>
            <a:ext cx="4343400" cy="42793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9704" y="42671"/>
            <a:ext cx="7307580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7419" y="157734"/>
            <a:ext cx="6726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00" dirty="0"/>
              <a:t>QUESTIONING </a:t>
            </a:r>
            <a:r>
              <a:rPr sz="3600" spc="150" dirty="0"/>
              <a:t>THE</a:t>
            </a:r>
            <a:r>
              <a:rPr sz="3600" spc="475" dirty="0"/>
              <a:t> </a:t>
            </a:r>
            <a:r>
              <a:rPr sz="3600" spc="175" dirty="0"/>
              <a:t>CAUSES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423672" y="1014983"/>
            <a:ext cx="318516" cy="409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3672" y="1869948"/>
            <a:ext cx="318516" cy="409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8763" y="4443984"/>
            <a:ext cx="289560" cy="371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618988" y="1069846"/>
            <a:ext cx="3296412" cy="27930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085">
              <a:lnSpc>
                <a:spcPct val="11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Why would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United States  choose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to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enter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competition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for  </a:t>
            </a: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foreign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lands and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markets?</a:t>
            </a:r>
            <a:endParaRPr sz="150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969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George </a:t>
            </a:r>
            <a:r>
              <a:rPr sz="1500" spc="-30" dirty="0">
                <a:solidFill>
                  <a:srgbClr val="FFFFFF"/>
                </a:solidFill>
                <a:latin typeface="Rockwell"/>
                <a:cs typeface="Rockwell"/>
              </a:rPr>
              <a:t>Washington’s</a:t>
            </a:r>
            <a:r>
              <a:rPr sz="1500" spc="-26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Rockwell"/>
                <a:cs typeface="Rockwell"/>
              </a:rPr>
              <a:t>Warning</a:t>
            </a:r>
            <a:endParaRPr sz="15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“entangling</a:t>
            </a:r>
            <a:r>
              <a:rPr sz="1350" spc="-8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alliances”</a:t>
            </a:r>
            <a:endParaRPr sz="135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955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Causes of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US</a:t>
            </a:r>
            <a:r>
              <a:rPr sz="1500" spc="-5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Imperialism:</a:t>
            </a:r>
            <a:endParaRPr sz="15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Economic</a:t>
            </a:r>
            <a:endParaRPr sz="135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871219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Industrialization,</a:t>
            </a:r>
            <a:r>
              <a:rPr sz="1200" spc="-9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Competition,</a:t>
            </a:r>
            <a:endParaRPr sz="1200" dirty="0">
              <a:latin typeface="Rockwell"/>
              <a:cs typeface="Rockwell"/>
            </a:endParaRPr>
          </a:p>
          <a:p>
            <a:pPr marL="870585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Need </a:t>
            </a:r>
            <a:r>
              <a:rPr sz="1200" dirty="0">
                <a:solidFill>
                  <a:srgbClr val="FFFFFF"/>
                </a:solidFill>
                <a:latin typeface="Rockwell"/>
                <a:cs typeface="Rockwell"/>
              </a:rPr>
              <a:t>for</a:t>
            </a:r>
            <a:r>
              <a:rPr sz="1200" spc="-5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ckwell"/>
                <a:cs typeface="Rockwell"/>
              </a:rPr>
              <a:t>Markets</a:t>
            </a:r>
            <a:endParaRPr sz="12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15" dirty="0">
                <a:solidFill>
                  <a:srgbClr val="FFFFFF"/>
                </a:solidFill>
                <a:latin typeface="Rockwell"/>
                <a:cs typeface="Rockwell"/>
              </a:rPr>
              <a:t>Desire </a:t>
            </a:r>
            <a:r>
              <a:rPr sz="1350" spc="0" dirty="0">
                <a:solidFill>
                  <a:srgbClr val="FFFFFF"/>
                </a:solidFill>
                <a:latin typeface="Rockwell"/>
                <a:cs typeface="Rockwell"/>
              </a:rPr>
              <a:t>for </a:t>
            </a:r>
            <a:r>
              <a:rPr sz="1350" spc="-15" dirty="0">
                <a:solidFill>
                  <a:srgbClr val="FFFFFF"/>
                </a:solidFill>
                <a:latin typeface="Rockwell"/>
                <a:cs typeface="Rockwell"/>
              </a:rPr>
              <a:t>world</a:t>
            </a:r>
            <a:r>
              <a:rPr sz="1350" spc="-6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20" dirty="0">
                <a:solidFill>
                  <a:srgbClr val="FFFFFF"/>
                </a:solidFill>
                <a:latin typeface="Rockwell"/>
                <a:cs typeface="Rockwell"/>
              </a:rPr>
              <a:t>power?</a:t>
            </a:r>
            <a:endParaRPr sz="1350" dirty="0">
              <a:latin typeface="Rockwell"/>
              <a:cs typeface="Rockwel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04800" y="250063"/>
            <a:ext cx="5164836" cy="49088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4800" y="1014983"/>
            <a:ext cx="5058156" cy="33240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1251" y="895350"/>
            <a:ext cx="3079750" cy="3235758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2100" b="1" spc="-70" dirty="0">
                <a:solidFill>
                  <a:srgbClr val="FFFFFF"/>
                </a:solidFill>
                <a:latin typeface="Rockwell"/>
                <a:cs typeface="Rockwell"/>
              </a:rPr>
              <a:t>For</a:t>
            </a:r>
            <a:r>
              <a:rPr sz="2100" b="1" spc="-7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Rockwell"/>
                <a:cs typeface="Rockwell"/>
              </a:rPr>
              <a:t>Imperialism</a:t>
            </a:r>
            <a:endParaRPr sz="2100" dirty="0">
              <a:latin typeface="Rockwell"/>
              <a:cs typeface="Rockwell"/>
            </a:endParaRPr>
          </a:p>
          <a:p>
            <a:pPr marL="381000">
              <a:lnSpc>
                <a:spcPct val="100000"/>
              </a:lnSpc>
              <a:spcBef>
                <a:spcPts val="1220"/>
              </a:spcBef>
            </a:pPr>
            <a:r>
              <a:rPr sz="1100" spc="-10" dirty="0">
                <a:solidFill>
                  <a:srgbClr val="FFFFFF"/>
                </a:solidFill>
                <a:latin typeface="Wingdings"/>
                <a:cs typeface="Wingdings"/>
              </a:rPr>
              <a:t></a:t>
            </a: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1900" spc="-5" dirty="0">
                <a:solidFill>
                  <a:srgbClr val="FFFFFF"/>
                </a:solidFill>
                <a:latin typeface="Rockwell"/>
                <a:cs typeface="Rockwell"/>
              </a:rPr>
              <a:t>Economic</a:t>
            </a:r>
            <a:r>
              <a:rPr sz="1900" spc="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Rockwell"/>
                <a:cs typeface="Rockwell"/>
              </a:rPr>
              <a:t>Growth</a:t>
            </a:r>
            <a:endParaRPr sz="1900" dirty="0">
              <a:latin typeface="Rockwell"/>
              <a:cs typeface="Rockwell"/>
            </a:endParaRPr>
          </a:p>
          <a:p>
            <a:pPr marL="747395">
              <a:lnSpc>
                <a:spcPct val="100000"/>
              </a:lnSpc>
              <a:spcBef>
                <a:spcPts val="5"/>
              </a:spcBef>
            </a:pPr>
            <a:r>
              <a:rPr sz="1000" spc="15" dirty="0">
                <a:solidFill>
                  <a:srgbClr val="FFFFFF"/>
                </a:solidFill>
                <a:latin typeface="Wingdings"/>
                <a:cs typeface="Wingdings"/>
              </a:rPr>
              <a:t></a:t>
            </a:r>
            <a:r>
              <a:rPr sz="1000" spc="1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0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Rockwell"/>
                <a:cs typeface="Rockwell"/>
              </a:rPr>
              <a:t>Markets</a:t>
            </a:r>
            <a:endParaRPr sz="1700" dirty="0">
              <a:latin typeface="Rockwell"/>
              <a:cs typeface="Rockwell"/>
            </a:endParaRPr>
          </a:p>
          <a:p>
            <a:pPr marL="747395">
              <a:lnSpc>
                <a:spcPts val="1835"/>
              </a:lnSpc>
            </a:pPr>
            <a:r>
              <a:rPr sz="1000" spc="15" dirty="0">
                <a:solidFill>
                  <a:srgbClr val="FFFFFF"/>
                </a:solidFill>
                <a:latin typeface="Wingdings"/>
                <a:cs typeface="Wingdings"/>
              </a:rPr>
              <a:t></a:t>
            </a:r>
            <a:r>
              <a:rPr sz="1000" spc="15" dirty="0">
                <a:solidFill>
                  <a:srgbClr val="FFFFFF"/>
                </a:solidFill>
                <a:latin typeface="Times New Roman"/>
                <a:cs typeface="Times New Roman"/>
              </a:rPr>
              <a:t>    </a:t>
            </a:r>
            <a:r>
              <a:rPr sz="1700" spc="-15" dirty="0">
                <a:solidFill>
                  <a:srgbClr val="FFFFFF"/>
                </a:solidFill>
                <a:latin typeface="Rockwell"/>
                <a:cs typeface="Rockwell"/>
              </a:rPr>
              <a:t>Investments</a:t>
            </a:r>
            <a:r>
              <a:rPr sz="1700" spc="-114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Rockwell"/>
                <a:cs typeface="Rockwell"/>
              </a:rPr>
              <a:t>(banana</a:t>
            </a:r>
            <a:endParaRPr sz="1700" dirty="0">
              <a:latin typeface="Rockwell"/>
              <a:cs typeface="Rockwell"/>
            </a:endParaRPr>
          </a:p>
          <a:p>
            <a:pPr marR="50165" algn="ctr">
              <a:lnSpc>
                <a:spcPts val="1835"/>
              </a:lnSpc>
            </a:pPr>
            <a:r>
              <a:rPr sz="1700" spc="-15" dirty="0">
                <a:solidFill>
                  <a:srgbClr val="FFFFFF"/>
                </a:solidFill>
                <a:latin typeface="Rockwell"/>
                <a:cs typeface="Rockwell"/>
              </a:rPr>
              <a:t>republics)</a:t>
            </a:r>
            <a:endParaRPr sz="1700" dirty="0">
              <a:latin typeface="Rockwell"/>
              <a:cs typeface="Rockwell"/>
            </a:endParaRPr>
          </a:p>
          <a:p>
            <a:pPr marL="381000">
              <a:lnSpc>
                <a:spcPts val="2280"/>
              </a:lnSpc>
            </a:pPr>
            <a:r>
              <a:rPr sz="1100" spc="-10" dirty="0">
                <a:solidFill>
                  <a:srgbClr val="FFFFFF"/>
                </a:solidFill>
                <a:latin typeface="Wingdings"/>
                <a:cs typeface="Wingdings"/>
              </a:rPr>
              <a:t></a:t>
            </a: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1900" spc="-15" dirty="0">
                <a:solidFill>
                  <a:srgbClr val="FFFFFF"/>
                </a:solidFill>
                <a:latin typeface="Rockwell"/>
                <a:cs typeface="Rockwell"/>
              </a:rPr>
              <a:t>Promote</a:t>
            </a:r>
            <a:r>
              <a:rPr sz="1900" spc="-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900" dirty="0">
                <a:solidFill>
                  <a:srgbClr val="FFFFFF"/>
                </a:solidFill>
                <a:latin typeface="Rockwell"/>
                <a:cs typeface="Rockwell"/>
              </a:rPr>
              <a:t>Security</a:t>
            </a:r>
            <a:endParaRPr sz="1900" dirty="0">
              <a:latin typeface="Rockwell"/>
              <a:cs typeface="Rockwell"/>
            </a:endParaRPr>
          </a:p>
          <a:p>
            <a:pPr marL="1003300" marR="5080" indent="-256540">
              <a:lnSpc>
                <a:spcPts val="1630"/>
              </a:lnSpc>
              <a:spcBef>
                <a:spcPts val="400"/>
              </a:spcBef>
            </a:pPr>
            <a:r>
              <a:rPr sz="1000" spc="15" dirty="0">
                <a:solidFill>
                  <a:srgbClr val="FFFFFF"/>
                </a:solidFill>
                <a:latin typeface="Wingdings"/>
                <a:cs typeface="Wingdings"/>
              </a:rPr>
              <a:t></a:t>
            </a:r>
            <a:r>
              <a:rPr sz="1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Rockwell"/>
                <a:cs typeface="Rockwell"/>
              </a:rPr>
              <a:t>Expand </a:t>
            </a:r>
            <a:r>
              <a:rPr sz="1700" spc="-15" dirty="0">
                <a:solidFill>
                  <a:srgbClr val="FFFFFF"/>
                </a:solidFill>
                <a:latin typeface="Rockwell"/>
                <a:cs typeface="Rockwell"/>
              </a:rPr>
              <a:t>Navy </a:t>
            </a:r>
            <a:r>
              <a:rPr sz="1700" dirty="0">
                <a:solidFill>
                  <a:srgbClr val="FFFFFF"/>
                </a:solidFill>
                <a:latin typeface="Rockwell"/>
                <a:cs typeface="Rockwell"/>
              </a:rPr>
              <a:t>- </a:t>
            </a:r>
            <a:r>
              <a:rPr sz="1700" spc="-15" dirty="0">
                <a:solidFill>
                  <a:srgbClr val="FFFFFF"/>
                </a:solidFill>
                <a:latin typeface="Rockwell"/>
                <a:cs typeface="Rockwell"/>
              </a:rPr>
              <a:t>Naval  </a:t>
            </a:r>
            <a:r>
              <a:rPr sz="1700" spc="-5" dirty="0">
                <a:solidFill>
                  <a:srgbClr val="FFFFFF"/>
                </a:solidFill>
                <a:latin typeface="Rockwell"/>
                <a:cs typeface="Rockwell"/>
              </a:rPr>
              <a:t>Advisory </a:t>
            </a:r>
            <a:r>
              <a:rPr sz="1700" spc="-20" dirty="0">
                <a:solidFill>
                  <a:srgbClr val="FFFFFF"/>
                </a:solidFill>
                <a:latin typeface="Rockwell"/>
                <a:cs typeface="Rockwell"/>
              </a:rPr>
              <a:t>Board</a:t>
            </a:r>
            <a:r>
              <a:rPr sz="1700" spc="-3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700" dirty="0">
                <a:solidFill>
                  <a:srgbClr val="FFFFFF"/>
                </a:solidFill>
                <a:latin typeface="Rockwell"/>
                <a:cs typeface="Rockwell"/>
              </a:rPr>
              <a:t>1881</a:t>
            </a:r>
            <a:endParaRPr sz="1700" dirty="0">
              <a:latin typeface="Rockwell"/>
              <a:cs typeface="Rockwell"/>
            </a:endParaRPr>
          </a:p>
          <a:p>
            <a:pPr marL="381000">
              <a:lnSpc>
                <a:spcPts val="2055"/>
              </a:lnSpc>
            </a:pPr>
            <a:r>
              <a:rPr sz="1150" spc="-10" dirty="0">
                <a:solidFill>
                  <a:srgbClr val="FFFFFF"/>
                </a:solidFill>
                <a:latin typeface="Wingdings"/>
                <a:cs typeface="Wingdings"/>
              </a:rPr>
              <a:t></a:t>
            </a:r>
            <a:r>
              <a:rPr sz="1150" spc="-10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1900" spc="-20" dirty="0">
                <a:solidFill>
                  <a:srgbClr val="FFFFFF"/>
                </a:solidFill>
                <a:latin typeface="Rockwell"/>
                <a:cs typeface="Rockwell"/>
              </a:rPr>
              <a:t>Preserve</a:t>
            </a:r>
            <a:r>
              <a:rPr sz="1900" spc="-3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Rockwell"/>
                <a:cs typeface="Rockwell"/>
              </a:rPr>
              <a:t>American</a:t>
            </a:r>
            <a:endParaRPr sz="1900" dirty="0">
              <a:latin typeface="Rockwell"/>
              <a:cs typeface="Rockwell"/>
            </a:endParaRPr>
          </a:p>
          <a:p>
            <a:pPr marL="637540">
              <a:lnSpc>
                <a:spcPts val="2055"/>
              </a:lnSpc>
            </a:pPr>
            <a:r>
              <a:rPr sz="1900" dirty="0">
                <a:solidFill>
                  <a:srgbClr val="FFFFFF"/>
                </a:solidFill>
                <a:latin typeface="Rockwell"/>
                <a:cs typeface="Rockwell"/>
              </a:rPr>
              <a:t>Spirit</a:t>
            </a:r>
            <a:endParaRPr sz="1900" dirty="0">
              <a:latin typeface="Rockwell"/>
              <a:cs typeface="Rockwell"/>
            </a:endParaRPr>
          </a:p>
          <a:p>
            <a:pPr marL="1003300" marR="52705" indent="-256540">
              <a:lnSpc>
                <a:spcPct val="80000"/>
              </a:lnSpc>
              <a:spcBef>
                <a:spcPts val="415"/>
              </a:spcBef>
            </a:pPr>
            <a:r>
              <a:rPr sz="1000" spc="15" dirty="0">
                <a:solidFill>
                  <a:srgbClr val="FFFFFF"/>
                </a:solidFill>
                <a:latin typeface="Wingdings"/>
                <a:cs typeface="Wingdings"/>
              </a:rPr>
              <a:t></a:t>
            </a:r>
            <a:r>
              <a:rPr sz="1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Wingdings"/>
                <a:cs typeface="Wingdings"/>
              </a:rPr>
              <a:t></a:t>
            </a:r>
            <a:r>
              <a:rPr sz="1000" spc="15" dirty="0">
                <a:solidFill>
                  <a:srgbClr val="FFFFFF"/>
                </a:solidFill>
                <a:latin typeface="Times New Roman"/>
                <a:cs typeface="Times New Roman"/>
              </a:rPr>
              <a:t>    </a:t>
            </a:r>
            <a:r>
              <a:rPr sz="1700" spc="-5" dirty="0">
                <a:solidFill>
                  <a:srgbClr val="FFFFFF"/>
                </a:solidFill>
                <a:latin typeface="Rockwell"/>
                <a:cs typeface="Rockwell"/>
              </a:rPr>
              <a:t>Social</a:t>
            </a:r>
            <a:r>
              <a:rPr sz="1700" spc="-15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Rockwell"/>
                <a:cs typeface="Rockwell"/>
              </a:rPr>
              <a:t>Darwinism</a:t>
            </a:r>
            <a:endParaRPr sz="1700" dirty="0">
              <a:latin typeface="Rockwell"/>
              <a:cs typeface="Rockwel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8714" y="150698"/>
            <a:ext cx="57423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105" dirty="0">
                <a:latin typeface="Georgia"/>
                <a:cs typeface="Georgia"/>
              </a:rPr>
              <a:t>Imperialism: </a:t>
            </a:r>
            <a:r>
              <a:rPr sz="3600" b="0" spc="125" dirty="0">
                <a:latin typeface="Georgia"/>
                <a:cs typeface="Georgia"/>
              </a:rPr>
              <a:t>Pros </a:t>
            </a:r>
            <a:r>
              <a:rPr sz="3600" b="0" spc="315" dirty="0">
                <a:latin typeface="Georgia"/>
                <a:cs typeface="Georgia"/>
              </a:rPr>
              <a:t>&amp;</a:t>
            </a:r>
            <a:r>
              <a:rPr sz="3600" b="0" spc="575" dirty="0">
                <a:latin typeface="Georgia"/>
                <a:cs typeface="Georgia"/>
              </a:rPr>
              <a:t> </a:t>
            </a:r>
            <a:r>
              <a:rPr sz="3600" b="0" spc="240" dirty="0">
                <a:latin typeface="Georgia"/>
                <a:cs typeface="Georgia"/>
              </a:rPr>
              <a:t>Cons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55019" y="798125"/>
            <a:ext cx="3962400" cy="3888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Rockwell"/>
                <a:cs typeface="Rockwell"/>
              </a:rPr>
              <a:t>Anti-Imperialism</a:t>
            </a:r>
            <a:endParaRPr sz="2100" dirty="0">
              <a:latin typeface="Rockwell"/>
              <a:cs typeface="Rockwell"/>
            </a:endParaRPr>
          </a:p>
          <a:p>
            <a:pPr marL="378460">
              <a:lnSpc>
                <a:spcPts val="1835"/>
              </a:lnSpc>
              <a:spcBef>
                <a:spcPts val="1280"/>
              </a:spcBef>
            </a:pPr>
            <a:r>
              <a:rPr sz="1000" spc="15" dirty="0">
                <a:solidFill>
                  <a:srgbClr val="FFFFFF"/>
                </a:solidFill>
                <a:latin typeface="Wingdings"/>
                <a:cs typeface="Wingdings"/>
              </a:rPr>
              <a:t></a:t>
            </a:r>
            <a:r>
              <a:rPr sz="1000" spc="15" dirty="0">
                <a:solidFill>
                  <a:srgbClr val="FFFFFF"/>
                </a:solidFill>
                <a:latin typeface="Times New Roman"/>
                <a:cs typeface="Times New Roman"/>
              </a:rPr>
              <a:t>    </a:t>
            </a:r>
            <a:r>
              <a:rPr sz="1700" spc="-5" dirty="0">
                <a:solidFill>
                  <a:srgbClr val="FFFFFF"/>
                </a:solidFill>
                <a:latin typeface="Rockwell"/>
                <a:cs typeface="Rockwell"/>
              </a:rPr>
              <a:t>Economic Expansion</a:t>
            </a:r>
            <a:r>
              <a:rPr sz="1700" spc="-10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7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endParaRPr sz="1700" dirty="0">
              <a:latin typeface="Wingdings"/>
              <a:cs typeface="Wingdings"/>
            </a:endParaRPr>
          </a:p>
          <a:p>
            <a:pPr marL="588645" algn="ctr">
              <a:lnSpc>
                <a:spcPts val="1835"/>
              </a:lnSpc>
            </a:pPr>
            <a:r>
              <a:rPr sz="1700" spc="-5" dirty="0">
                <a:solidFill>
                  <a:srgbClr val="FFFFFF"/>
                </a:solidFill>
                <a:latin typeface="Rockwell"/>
                <a:cs typeface="Rockwell"/>
              </a:rPr>
              <a:t>Regional </a:t>
            </a:r>
            <a:r>
              <a:rPr sz="1700" spc="-20" dirty="0">
                <a:solidFill>
                  <a:srgbClr val="FFFFFF"/>
                </a:solidFill>
                <a:latin typeface="Rockwell"/>
                <a:cs typeface="Rockwell"/>
              </a:rPr>
              <a:t>Tension </a:t>
            </a:r>
            <a:r>
              <a:rPr sz="17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70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Rockwell"/>
                <a:cs typeface="Rockwell"/>
              </a:rPr>
              <a:t>War</a:t>
            </a:r>
            <a:endParaRPr lang="en-US" sz="1700" spc="-50"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588645" algn="ctr">
              <a:lnSpc>
                <a:spcPts val="1835"/>
              </a:lnSpc>
            </a:pPr>
            <a:endParaRPr sz="1700" dirty="0">
              <a:latin typeface="Rockwell"/>
              <a:cs typeface="Rockwell"/>
            </a:endParaRPr>
          </a:p>
          <a:p>
            <a:pPr marL="378460">
              <a:lnSpc>
                <a:spcPts val="1835"/>
              </a:lnSpc>
            </a:pPr>
            <a:r>
              <a:rPr sz="1000" spc="15" dirty="0">
                <a:solidFill>
                  <a:srgbClr val="FFFFFF"/>
                </a:solidFill>
                <a:latin typeface="Wingdings"/>
                <a:cs typeface="Wingdings"/>
              </a:rPr>
              <a:t></a:t>
            </a:r>
            <a:r>
              <a:rPr sz="1000" spc="15" dirty="0">
                <a:solidFill>
                  <a:srgbClr val="FFFFFF"/>
                </a:solidFill>
                <a:latin typeface="Times New Roman"/>
                <a:cs typeface="Times New Roman"/>
              </a:rPr>
              <a:t>    </a:t>
            </a:r>
            <a:r>
              <a:rPr lang="en-US" sz="1700" spc="-5" dirty="0">
                <a:solidFill>
                  <a:srgbClr val="FFFFFF"/>
                </a:solidFill>
                <a:latin typeface="Rockwell"/>
                <a:cs typeface="Times New Roman"/>
              </a:rPr>
              <a:t>US Navy not capable of protecting overseas empire</a:t>
            </a:r>
          </a:p>
          <a:p>
            <a:pPr marL="378460">
              <a:lnSpc>
                <a:spcPts val="1835"/>
              </a:lnSpc>
            </a:pPr>
            <a:endParaRPr lang="en-US" sz="1700" spc="-5" dirty="0">
              <a:solidFill>
                <a:srgbClr val="FFFFFF"/>
              </a:solidFill>
              <a:latin typeface="Rockwell"/>
              <a:cs typeface="Times New Roman"/>
            </a:endParaRPr>
          </a:p>
          <a:p>
            <a:pPr marL="378460">
              <a:lnSpc>
                <a:spcPts val="1835"/>
              </a:lnSpc>
            </a:pPr>
            <a:r>
              <a:rPr sz="1000" spc="15" dirty="0">
                <a:solidFill>
                  <a:srgbClr val="FFFFFF"/>
                </a:solidFill>
                <a:latin typeface="Wingdings"/>
                <a:cs typeface="Wingdings"/>
              </a:rPr>
              <a:t></a:t>
            </a:r>
            <a:r>
              <a:rPr sz="1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Rockwell"/>
                <a:cs typeface="Rockwell"/>
              </a:rPr>
              <a:t>US </a:t>
            </a:r>
            <a:r>
              <a:rPr sz="1700" spc="-5" dirty="0">
                <a:solidFill>
                  <a:srgbClr val="FFFFFF"/>
                </a:solidFill>
                <a:latin typeface="Rockwell"/>
                <a:cs typeface="Rockwell"/>
              </a:rPr>
              <a:t>should not </a:t>
            </a:r>
            <a:r>
              <a:rPr sz="1700" dirty="0">
                <a:solidFill>
                  <a:srgbClr val="FFFFFF"/>
                </a:solidFill>
                <a:latin typeface="Rockwell"/>
                <a:cs typeface="Rockwell"/>
              </a:rPr>
              <a:t>be  </a:t>
            </a:r>
            <a:r>
              <a:rPr sz="1700" spc="-5" dirty="0">
                <a:solidFill>
                  <a:srgbClr val="FFFFFF"/>
                </a:solidFill>
                <a:latin typeface="Rockwell"/>
                <a:cs typeface="Rockwell"/>
              </a:rPr>
              <a:t>potential leaders of  </a:t>
            </a:r>
            <a:r>
              <a:rPr sz="1700" spc="-15" dirty="0">
                <a:solidFill>
                  <a:srgbClr val="FFFFFF"/>
                </a:solidFill>
                <a:latin typeface="Rockwell"/>
                <a:cs typeface="Rockwell"/>
              </a:rPr>
              <a:t>oppressed foreign  </a:t>
            </a:r>
            <a:r>
              <a:rPr sz="1700" spc="-5" dirty="0">
                <a:solidFill>
                  <a:srgbClr val="FFFFFF"/>
                </a:solidFill>
                <a:latin typeface="Rockwell"/>
                <a:cs typeface="Rockwell"/>
              </a:rPr>
              <a:t>peoples</a:t>
            </a:r>
            <a:endParaRPr sz="1700" dirty="0">
              <a:latin typeface="Rockwell"/>
              <a:cs typeface="Rockwell"/>
            </a:endParaRPr>
          </a:p>
          <a:p>
            <a:pPr marL="637540" algn="ctr">
              <a:lnSpc>
                <a:spcPts val="1620"/>
              </a:lnSpc>
              <a:spcBef>
                <a:spcPts val="5"/>
              </a:spcBef>
              <a:tabLst>
                <a:tab pos="893444" algn="l"/>
              </a:tabLst>
            </a:pPr>
            <a:r>
              <a:rPr sz="900" dirty="0">
                <a:solidFill>
                  <a:srgbClr val="FFFFFF"/>
                </a:solidFill>
                <a:latin typeface="Wingdings"/>
                <a:cs typeface="Wingdings"/>
              </a:rPr>
              <a:t>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Parallel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to </a:t>
            </a: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treatment</a:t>
            </a:r>
            <a:r>
              <a:rPr sz="1500" spc="-2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of</a:t>
            </a:r>
            <a:endParaRPr sz="1500" dirty="0">
              <a:latin typeface="Rockwell"/>
              <a:cs typeface="Rockwell"/>
            </a:endParaRPr>
          </a:p>
          <a:p>
            <a:pPr marL="467995" algn="ctr">
              <a:lnSpc>
                <a:spcPts val="1614"/>
              </a:lnSpc>
            </a:pP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American</a:t>
            </a:r>
            <a:r>
              <a:rPr sz="1500" spc="-2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Indians</a:t>
            </a:r>
            <a:endParaRPr sz="1500" dirty="0">
              <a:latin typeface="Rockwell"/>
              <a:cs typeface="Rockwell"/>
            </a:endParaRPr>
          </a:p>
          <a:p>
            <a:pPr marL="378460">
              <a:lnSpc>
                <a:spcPts val="2035"/>
              </a:lnSpc>
            </a:pPr>
            <a:r>
              <a:rPr sz="1000" spc="15" dirty="0">
                <a:solidFill>
                  <a:srgbClr val="FFFFFF"/>
                </a:solidFill>
                <a:latin typeface="Wingdings"/>
                <a:cs typeface="Wingdings"/>
              </a:rPr>
              <a:t></a:t>
            </a:r>
            <a:r>
              <a:rPr sz="1000" spc="1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0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Rockwell"/>
                <a:cs typeface="Rockwell"/>
              </a:rPr>
              <a:t>Manifestations</a:t>
            </a:r>
            <a:endParaRPr lang="en-US" sz="1700" dirty="0">
              <a:latin typeface="Rockwell"/>
              <a:cs typeface="Rockwell"/>
            </a:endParaRPr>
          </a:p>
          <a:p>
            <a:pPr marL="378460">
              <a:lnSpc>
                <a:spcPts val="2035"/>
              </a:lnSpc>
            </a:pPr>
            <a:r>
              <a:rPr lang="en-US" sz="900" dirty="0">
                <a:solidFill>
                  <a:srgbClr val="FFFFFF"/>
                </a:solidFill>
                <a:latin typeface="Wingdings"/>
                <a:cs typeface="Wingdings"/>
              </a:rPr>
              <a:t>   </a:t>
            </a:r>
            <a:r>
              <a:rPr sz="900" dirty="0">
                <a:solidFill>
                  <a:srgbClr val="FFFFFF"/>
                </a:solidFill>
                <a:latin typeface="Wingdings"/>
                <a:cs typeface="Wingdings"/>
              </a:rPr>
              <a:t></a:t>
            </a:r>
            <a:r>
              <a:rPr lang="en-US" sz="900" dirty="0">
                <a:solidFill>
                  <a:srgbClr val="FFFFFF"/>
                </a:solidFill>
                <a:latin typeface="Wingdings"/>
                <a:cs typeface="Wingding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William </a:t>
            </a: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Jennings</a:t>
            </a:r>
            <a:r>
              <a:rPr sz="1500" spc="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Bryan</a:t>
            </a:r>
            <a:endParaRPr sz="1500" dirty="0">
              <a:latin typeface="Rockwell"/>
              <a:cs typeface="Rockwell"/>
            </a:endParaRPr>
          </a:p>
          <a:p>
            <a:pPr marL="744220">
              <a:lnSpc>
                <a:spcPts val="1620"/>
              </a:lnSpc>
              <a:tabLst>
                <a:tab pos="1000125" algn="l"/>
              </a:tabLst>
            </a:pPr>
            <a:r>
              <a:rPr sz="900" dirty="0">
                <a:solidFill>
                  <a:srgbClr val="FFFFFF"/>
                </a:solidFill>
                <a:latin typeface="Wingdings"/>
                <a:cs typeface="Wingdings"/>
              </a:rPr>
              <a:t>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Anti-Imperialist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League</a:t>
            </a:r>
            <a:endParaRPr sz="1500" dirty="0">
              <a:latin typeface="Rockwell"/>
              <a:cs typeface="Rockwell"/>
            </a:endParaRPr>
          </a:p>
          <a:p>
            <a:pPr marR="511175" algn="ctr">
              <a:lnSpc>
                <a:spcPts val="1620"/>
              </a:lnSpc>
            </a:pP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(1898)</a:t>
            </a:r>
            <a:r>
              <a:rPr lang="en-US" sz="1500" dirty="0">
                <a:solidFill>
                  <a:srgbClr val="FFFFFF"/>
                </a:solidFill>
                <a:latin typeface="Rockwell"/>
                <a:cs typeface="Rockwell"/>
              </a:rPr>
              <a:t> - </a:t>
            </a:r>
            <a:r>
              <a:rPr lang="en-US" sz="1500" dirty="0" err="1">
                <a:solidFill>
                  <a:srgbClr val="FFFFFF"/>
                </a:solidFill>
                <a:latin typeface="Rockwell"/>
                <a:cs typeface="Rockwell"/>
              </a:rPr>
              <a:t>Phillipines</a:t>
            </a:r>
            <a:endParaRPr sz="1500" dirty="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8844" y="9144"/>
            <a:ext cx="5698235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6560" y="122936"/>
            <a:ext cx="5108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5" dirty="0"/>
              <a:t>WILLIAM  </a:t>
            </a:r>
            <a:r>
              <a:rPr sz="3600" spc="229" dirty="0"/>
              <a:t>H.</a:t>
            </a:r>
            <a:r>
              <a:rPr sz="3600" spc="-215" dirty="0"/>
              <a:t> </a:t>
            </a:r>
            <a:r>
              <a:rPr sz="3600" spc="114" dirty="0"/>
              <a:t>SEWARD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423672" y="918972"/>
            <a:ext cx="318516" cy="409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8263" y="903732"/>
            <a:ext cx="2328672" cy="440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48711" y="903732"/>
            <a:ext cx="335280" cy="440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15767" y="903732"/>
            <a:ext cx="754380" cy="4404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3672" y="1295400"/>
            <a:ext cx="318516" cy="409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8263" y="1280160"/>
            <a:ext cx="2659380" cy="440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8763" y="1623060"/>
            <a:ext cx="289560" cy="371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3355" y="1607819"/>
            <a:ext cx="1054608" cy="3992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8763" y="1920239"/>
            <a:ext cx="289560" cy="371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3355" y="1905000"/>
            <a:ext cx="1408176" cy="3992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8763" y="2217420"/>
            <a:ext cx="289560" cy="371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43355" y="2202179"/>
            <a:ext cx="2055876" cy="3992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32332" y="2517648"/>
            <a:ext cx="257556" cy="3322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98447" y="2505455"/>
            <a:ext cx="1030224" cy="3535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3672" y="2834639"/>
            <a:ext cx="318516" cy="409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8263" y="2819400"/>
            <a:ext cx="1761744" cy="4404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8763" y="3162300"/>
            <a:ext cx="289560" cy="371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3355" y="3147060"/>
            <a:ext cx="3299460" cy="3992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8763" y="3459479"/>
            <a:ext cx="289560" cy="371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43355" y="3444240"/>
            <a:ext cx="2912364" cy="3992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43355" y="3691128"/>
            <a:ext cx="2033016" cy="3992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8763" y="4003547"/>
            <a:ext cx="289560" cy="3718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43355" y="3988308"/>
            <a:ext cx="3179064" cy="3992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28624" y="951738"/>
            <a:ext cx="3596004" cy="3313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Secretary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of State</a:t>
            </a: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(1861-1869)</a:t>
            </a:r>
            <a:endParaRPr sz="150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1160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Annexations and</a:t>
            </a: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 Purchases</a:t>
            </a:r>
            <a:endParaRPr sz="150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Nicaragua</a:t>
            </a:r>
            <a:endParaRPr sz="135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Midway</a:t>
            </a:r>
            <a:r>
              <a:rPr sz="1350" spc="-8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(1867)</a:t>
            </a:r>
            <a:endParaRPr sz="135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30" dirty="0">
                <a:solidFill>
                  <a:srgbClr val="FFFFFF"/>
                </a:solidFill>
                <a:latin typeface="Rockwell"/>
                <a:cs typeface="Rockwell"/>
              </a:rPr>
              <a:t>“Seward’s </a:t>
            </a:r>
            <a:r>
              <a:rPr sz="1350" spc="-25" dirty="0">
                <a:solidFill>
                  <a:srgbClr val="FFFFFF"/>
                </a:solidFill>
                <a:latin typeface="Rockwell"/>
                <a:cs typeface="Rockwell"/>
              </a:rPr>
              <a:t>Folly”</a:t>
            </a:r>
            <a:r>
              <a:rPr sz="1350" spc="-15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(1867)</a:t>
            </a:r>
            <a:endParaRPr sz="135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871219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$7.2</a:t>
            </a:r>
            <a:r>
              <a:rPr sz="1200" spc="-6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million</a:t>
            </a:r>
            <a:endParaRPr sz="120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Lasting</a:t>
            </a:r>
            <a:r>
              <a:rPr sz="1500" spc="-4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Influence</a:t>
            </a:r>
            <a:endParaRPr sz="150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Kept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England &amp;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France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out of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Civil</a:t>
            </a:r>
            <a:r>
              <a:rPr sz="1350" spc="-16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40" dirty="0">
                <a:solidFill>
                  <a:srgbClr val="FFFFFF"/>
                </a:solidFill>
                <a:latin typeface="Rockwell"/>
                <a:cs typeface="Rockwell"/>
              </a:rPr>
              <a:t>War</a:t>
            </a:r>
            <a:endParaRPr sz="135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20" dirty="0">
                <a:solidFill>
                  <a:srgbClr val="FFFFFF"/>
                </a:solidFill>
                <a:latin typeface="Rockwell"/>
                <a:cs typeface="Rockwell"/>
              </a:rPr>
              <a:t>Invoked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Monroe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Doctrine</a:t>
            </a:r>
            <a:r>
              <a:rPr sz="1350" spc="-7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against</a:t>
            </a:r>
            <a:endParaRPr sz="1350">
              <a:latin typeface="Rockwell"/>
              <a:cs typeface="Rockwell"/>
            </a:endParaRPr>
          </a:p>
          <a:p>
            <a:pPr marL="527685">
              <a:lnSpc>
                <a:spcPct val="100000"/>
              </a:lnSpc>
              <a:spcBef>
                <a:spcPts val="320"/>
              </a:spcBef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Napoleon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III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in</a:t>
            </a:r>
            <a:r>
              <a:rPr sz="1350" spc="-7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Mexico</a:t>
            </a:r>
            <a:endParaRPr sz="135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Inspired trade </a:t>
            </a:r>
            <a:r>
              <a:rPr sz="1350" spc="-15" dirty="0">
                <a:solidFill>
                  <a:srgbClr val="FFFFFF"/>
                </a:solidFill>
                <a:latin typeface="Rockwell"/>
                <a:cs typeface="Rockwell"/>
              </a:rPr>
              <a:t>treaty </a:t>
            </a: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w/Hawaii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 (1875)</a:t>
            </a:r>
            <a:endParaRPr sz="1350">
              <a:latin typeface="Rockwell"/>
              <a:cs typeface="Rockwel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661915" y="877824"/>
            <a:ext cx="3854195" cy="39166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86300" y="902208"/>
            <a:ext cx="3750563" cy="38130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7352" y="-51308"/>
            <a:ext cx="6271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50" dirty="0"/>
              <a:t>THE </a:t>
            </a:r>
            <a:r>
              <a:rPr sz="3600" spc="55" dirty="0"/>
              <a:t>“NEW”</a:t>
            </a:r>
            <a:r>
              <a:rPr sz="3600" spc="400" dirty="0"/>
              <a:t> </a:t>
            </a:r>
            <a:r>
              <a:rPr sz="3600" spc="80" dirty="0"/>
              <a:t>IMPERIALISM</a:t>
            </a:r>
            <a:endParaRPr sz="3600" dirty="0"/>
          </a:p>
        </p:txBody>
      </p:sp>
      <p:sp>
        <p:nvSpPr>
          <p:cNvPr id="4" name="object 4"/>
          <p:cNvSpPr/>
          <p:nvPr/>
        </p:nvSpPr>
        <p:spPr>
          <a:xfrm>
            <a:off x="321563" y="1022603"/>
            <a:ext cx="318516" cy="409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5131" y="1350263"/>
            <a:ext cx="289559" cy="371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8700" y="1650492"/>
            <a:ext cx="257556" cy="332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5131" y="1918716"/>
            <a:ext cx="289559" cy="371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8700" y="2217420"/>
            <a:ext cx="257556" cy="332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5131" y="2485644"/>
            <a:ext cx="289559" cy="371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700" y="2785872"/>
            <a:ext cx="257556" cy="332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5131" y="3054095"/>
            <a:ext cx="289559" cy="371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8700" y="3354323"/>
            <a:ext cx="257556" cy="332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28700" y="3843528"/>
            <a:ext cx="257556" cy="332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5131" y="4111752"/>
            <a:ext cx="289559" cy="371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28700" y="4411979"/>
            <a:ext cx="257556" cy="332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316" y="522732"/>
            <a:ext cx="5943600" cy="465255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919"/>
              </a:spcBef>
              <a:buFont typeface="Arial"/>
              <a:buChar char="•"/>
              <a:tabLst>
                <a:tab pos="185420" algn="l"/>
              </a:tabLst>
            </a:pP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International</a:t>
            </a:r>
            <a:r>
              <a:rPr sz="1500" spc="-9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Darwinism</a:t>
            </a:r>
            <a:endParaRPr sz="15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Imperialism</a:t>
            </a:r>
            <a:endParaRPr sz="135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871219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“White </a:t>
            </a:r>
            <a:r>
              <a:rPr sz="1200" spc="-30" dirty="0">
                <a:solidFill>
                  <a:srgbClr val="FFFFFF"/>
                </a:solidFill>
                <a:latin typeface="Rockwell"/>
                <a:cs typeface="Rockwell"/>
              </a:rPr>
              <a:t>Man’s</a:t>
            </a:r>
            <a:r>
              <a:rPr sz="1200" spc="-5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Burden”</a:t>
            </a:r>
            <a:endParaRPr sz="12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Missionaries</a:t>
            </a:r>
            <a:endParaRPr sz="135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871219" algn="l"/>
              </a:tabLst>
            </a:pP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Josiah</a:t>
            </a:r>
            <a:r>
              <a:rPr sz="1200" spc="-9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Strong</a:t>
            </a:r>
            <a:r>
              <a:rPr lang="en-US" sz="1200" spc="-10" dirty="0">
                <a:solidFill>
                  <a:srgbClr val="FFFFFF"/>
                </a:solidFill>
                <a:latin typeface="Rockwell"/>
                <a:cs typeface="Rockwell"/>
              </a:rPr>
              <a:t> – white, American Protestants have duty to colonize and spread Christianity</a:t>
            </a:r>
            <a:endParaRPr sz="12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Politicians</a:t>
            </a:r>
            <a:r>
              <a:rPr lang="en-US" sz="1350" spc="-5" dirty="0">
                <a:solidFill>
                  <a:srgbClr val="FFFFFF"/>
                </a:solidFill>
                <a:latin typeface="Rockwell"/>
                <a:cs typeface="Rockwell"/>
              </a:rPr>
              <a:t>- Republicans endorse the use of foreign affairs to search for new markets</a:t>
            </a:r>
            <a:endParaRPr sz="135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871219" algn="l"/>
              </a:tabLst>
            </a:pPr>
            <a:r>
              <a:rPr sz="1200" dirty="0">
                <a:solidFill>
                  <a:srgbClr val="FFFFFF"/>
                </a:solidFill>
                <a:latin typeface="Rockwell"/>
                <a:cs typeface="Rockwell"/>
              </a:rPr>
              <a:t>Henry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Cabot</a:t>
            </a:r>
            <a:r>
              <a:rPr sz="1200" spc="-5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Lodge</a:t>
            </a:r>
            <a:r>
              <a:rPr lang="en-US" sz="1200" spc="-10" dirty="0">
                <a:solidFill>
                  <a:srgbClr val="FFFFFF"/>
                </a:solidFill>
                <a:latin typeface="Rockwell"/>
                <a:cs typeface="Rockwell"/>
              </a:rPr>
              <a:t> – for global expansion</a:t>
            </a:r>
            <a:endParaRPr sz="12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Naval</a:t>
            </a:r>
            <a:r>
              <a:rPr sz="1350" spc="-8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30" dirty="0">
                <a:solidFill>
                  <a:srgbClr val="FFFFFF"/>
                </a:solidFill>
                <a:latin typeface="Rockwell"/>
                <a:cs typeface="Rockwell"/>
              </a:rPr>
              <a:t>Power</a:t>
            </a:r>
            <a:endParaRPr sz="135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871219" algn="l"/>
              </a:tabLst>
            </a:pPr>
            <a:r>
              <a:rPr sz="1200" i="1" dirty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1200" i="1" spc="-5" dirty="0">
                <a:solidFill>
                  <a:srgbClr val="FFFFFF"/>
                </a:solidFill>
                <a:latin typeface="Rockwell"/>
                <a:cs typeface="Rockwell"/>
              </a:rPr>
              <a:t>Influence of Sea </a:t>
            </a:r>
            <a:r>
              <a:rPr sz="1200" i="1" spc="-20" dirty="0">
                <a:solidFill>
                  <a:srgbClr val="FFFFFF"/>
                </a:solidFill>
                <a:latin typeface="Rockwell"/>
                <a:cs typeface="Rockwell"/>
              </a:rPr>
              <a:t>Power </a:t>
            </a:r>
            <a:r>
              <a:rPr sz="1200" i="1" spc="-5" dirty="0">
                <a:solidFill>
                  <a:srgbClr val="FFFFFF"/>
                </a:solidFill>
                <a:latin typeface="Rockwell"/>
                <a:cs typeface="Rockwell"/>
              </a:rPr>
              <a:t>Upon</a:t>
            </a:r>
            <a:r>
              <a:rPr sz="1200" i="1" spc="5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i="1" spc="0" dirty="0">
                <a:solidFill>
                  <a:srgbClr val="FFFFFF"/>
                </a:solidFill>
                <a:latin typeface="Rockwell"/>
                <a:cs typeface="Rockwell"/>
              </a:rPr>
              <a:t>History</a:t>
            </a:r>
            <a:endParaRPr sz="1200" dirty="0">
              <a:latin typeface="Rockwell"/>
              <a:cs typeface="Rockwell"/>
            </a:endParaRPr>
          </a:p>
          <a:p>
            <a:pPr marL="870585">
              <a:lnSpc>
                <a:spcPct val="100000"/>
              </a:lnSpc>
              <a:spcBef>
                <a:spcPts val="285"/>
              </a:spcBef>
            </a:pPr>
            <a:r>
              <a:rPr sz="1200" spc="-15" dirty="0">
                <a:solidFill>
                  <a:srgbClr val="FFFFFF"/>
                </a:solidFill>
                <a:latin typeface="Rockwell"/>
                <a:cs typeface="Rockwell"/>
              </a:rPr>
              <a:t>(Alfred </a:t>
            </a:r>
            <a:r>
              <a:rPr sz="1200" spc="-50" dirty="0">
                <a:solidFill>
                  <a:srgbClr val="FFFFFF"/>
                </a:solidFill>
                <a:latin typeface="Rockwell"/>
                <a:cs typeface="Rockwell"/>
              </a:rPr>
              <a:t>T.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Mahan,</a:t>
            </a:r>
            <a:r>
              <a:rPr sz="1200" spc="-22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1890)</a:t>
            </a:r>
            <a:r>
              <a:rPr lang="en-US" sz="1200" spc="-5" dirty="0">
                <a:solidFill>
                  <a:srgbClr val="FFFFFF"/>
                </a:solidFill>
                <a:latin typeface="Rockwell"/>
                <a:cs typeface="Rockwell"/>
              </a:rPr>
              <a:t> – strong navy crucial to securing foreign markets and becoming a world power</a:t>
            </a:r>
            <a:endParaRPr sz="120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871219" algn="l"/>
              </a:tabLst>
            </a:pPr>
            <a:r>
              <a:rPr sz="1200" dirty="0">
                <a:solidFill>
                  <a:srgbClr val="FFFFFF"/>
                </a:solidFill>
                <a:latin typeface="Rockwell"/>
                <a:cs typeface="Rockwell"/>
              </a:rPr>
              <a:t>Impact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of Asst. Sec.</a:t>
            </a:r>
            <a:r>
              <a:rPr sz="1200" spc="-22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of </a:t>
            </a: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Navy (Roosevelt)</a:t>
            </a:r>
            <a:r>
              <a:rPr lang="en-US" sz="1200" spc="-10" dirty="0">
                <a:solidFill>
                  <a:srgbClr val="FFFFFF"/>
                </a:solidFill>
                <a:latin typeface="Rockwell"/>
                <a:cs typeface="Rockwell"/>
              </a:rPr>
              <a:t>- Convince Congress to fund growth of steel ships and naval expansion</a:t>
            </a:r>
            <a:endParaRPr sz="12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Popular</a:t>
            </a:r>
            <a:r>
              <a:rPr sz="1350" spc="-10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15" dirty="0">
                <a:solidFill>
                  <a:srgbClr val="FFFFFF"/>
                </a:solidFill>
                <a:latin typeface="Rockwell"/>
                <a:cs typeface="Rockwell"/>
              </a:rPr>
              <a:t>Press</a:t>
            </a:r>
            <a:endParaRPr sz="135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871219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Sensationalist</a:t>
            </a:r>
            <a:r>
              <a:rPr sz="1200" spc="-3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dirty="0">
                <a:solidFill>
                  <a:srgbClr val="FFFFFF"/>
                </a:solidFill>
                <a:latin typeface="Rockwell"/>
                <a:cs typeface="Rockwell"/>
              </a:rPr>
              <a:t>journalism</a:t>
            </a:r>
            <a:r>
              <a:rPr lang="en-US" sz="1200" dirty="0">
                <a:solidFill>
                  <a:srgbClr val="FFFFFF"/>
                </a:solidFill>
                <a:latin typeface="Rockwell"/>
                <a:cs typeface="Rockwell"/>
              </a:rPr>
              <a:t> – print of adventurous stories, stimulate public interest 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855210" y="2464307"/>
            <a:ext cx="3337559" cy="29367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7860" y="0"/>
            <a:ext cx="4527804" cy="101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6464" y="101295"/>
            <a:ext cx="39382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5" dirty="0"/>
              <a:t>LATIN</a:t>
            </a:r>
            <a:r>
              <a:rPr sz="3600" spc="229" dirty="0"/>
              <a:t> </a:t>
            </a:r>
            <a:r>
              <a:rPr sz="3600" spc="55" dirty="0"/>
              <a:t>AMERICA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1991867" y="880872"/>
            <a:ext cx="312419" cy="409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00072" y="4187952"/>
            <a:ext cx="227075" cy="297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04800" y="928293"/>
            <a:ext cx="4527803" cy="2501326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400" dirty="0">
                <a:solidFill>
                  <a:srgbClr val="FFFFFF"/>
                </a:solidFill>
                <a:latin typeface="Rockwell"/>
                <a:cs typeface="Rockwell"/>
              </a:rPr>
              <a:t>James </a:t>
            </a:r>
            <a:r>
              <a:rPr sz="1400" dirty="0">
                <a:solidFill>
                  <a:srgbClr val="FFFFFF"/>
                </a:solidFill>
                <a:latin typeface="Rockwell"/>
                <a:cs typeface="Rockwell"/>
              </a:rPr>
              <a:t>Blaine</a:t>
            </a:r>
            <a:r>
              <a:rPr lang="en-US" sz="1400" dirty="0">
                <a:solidFill>
                  <a:srgbClr val="FFFFFF"/>
                </a:solidFill>
                <a:latin typeface="Rockwell"/>
                <a:cs typeface="Rockwell"/>
              </a:rPr>
              <a:t> (Sec of State)</a:t>
            </a:r>
            <a:r>
              <a:rPr sz="1400" dirty="0">
                <a:solidFill>
                  <a:srgbClr val="FFFFFF"/>
                </a:solidFill>
                <a:latin typeface="Rockwell"/>
                <a:cs typeface="Rockwell"/>
              </a:rPr>
              <a:t> and the</a:t>
            </a:r>
            <a:r>
              <a:rPr sz="1400" spc="-7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Pan-American</a:t>
            </a:r>
            <a:r>
              <a:rPr lang="en-US" sz="1400" spc="-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Conference</a:t>
            </a:r>
            <a:r>
              <a:rPr sz="1400" spc="-11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(1889)</a:t>
            </a:r>
            <a:endParaRPr sz="14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528320" algn="l"/>
              </a:tabLst>
            </a:pPr>
            <a:r>
              <a:rPr sz="1200" dirty="0">
                <a:solidFill>
                  <a:srgbClr val="FFFFFF"/>
                </a:solidFill>
                <a:latin typeface="Rockwell"/>
                <a:cs typeface="Rockwell"/>
              </a:rPr>
              <a:t>Hemispheric</a:t>
            </a:r>
            <a:r>
              <a:rPr sz="1200" spc="-9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cooperation</a:t>
            </a:r>
            <a:r>
              <a:rPr lang="en-US" sz="1200" spc="-5" dirty="0">
                <a:solidFill>
                  <a:srgbClr val="FFFFFF"/>
                </a:solidFill>
                <a:latin typeface="Rockwell"/>
                <a:cs typeface="Rockwell"/>
              </a:rPr>
              <a:t> - achieved</a:t>
            </a:r>
            <a:endParaRPr sz="12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528320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Tariff/trade</a:t>
            </a:r>
            <a:r>
              <a:rPr sz="1200" spc="-6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policies</a:t>
            </a:r>
            <a:r>
              <a:rPr lang="en-US" sz="1200" spc="-5" dirty="0">
                <a:solidFill>
                  <a:srgbClr val="FFFFFF"/>
                </a:solidFill>
                <a:latin typeface="Rockwell"/>
                <a:cs typeface="Rockwell"/>
              </a:rPr>
              <a:t> – hope to lower but not achieved</a:t>
            </a:r>
            <a:endParaRPr sz="120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185420" algn="l"/>
              </a:tabLst>
            </a:pPr>
            <a:r>
              <a:rPr sz="1400" spc="-10" dirty="0">
                <a:solidFill>
                  <a:srgbClr val="FFFFFF"/>
                </a:solidFill>
                <a:latin typeface="Rockwell"/>
                <a:cs typeface="Rockwell"/>
              </a:rPr>
              <a:t>Cleveland,</a:t>
            </a:r>
            <a:r>
              <a:rPr sz="1400" spc="-26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Rockwell"/>
                <a:cs typeface="Rockwell"/>
              </a:rPr>
              <a:t>Olney, 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and </a:t>
            </a:r>
            <a:r>
              <a:rPr sz="1400" dirty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1400" spc="-15" dirty="0">
                <a:solidFill>
                  <a:srgbClr val="FFFFFF"/>
                </a:solidFill>
                <a:latin typeface="Rockwell"/>
                <a:cs typeface="Rockwell"/>
              </a:rPr>
              <a:t>Monroe</a:t>
            </a:r>
            <a:r>
              <a:rPr lang="en-US" sz="1400" spc="-1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400" dirty="0">
                <a:solidFill>
                  <a:srgbClr val="FFFFFF"/>
                </a:solidFill>
                <a:latin typeface="Rockwell"/>
                <a:cs typeface="Rockwell"/>
              </a:rPr>
              <a:t>Doctrine</a:t>
            </a:r>
            <a:endParaRPr sz="14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528320" algn="l"/>
              </a:tabLst>
            </a:pPr>
            <a:r>
              <a:rPr sz="1200" spc="-20" dirty="0">
                <a:solidFill>
                  <a:srgbClr val="FFFFFF"/>
                </a:solidFill>
                <a:latin typeface="Rockwell"/>
                <a:cs typeface="Rockwell"/>
              </a:rPr>
              <a:t>Venezuela</a:t>
            </a:r>
            <a:r>
              <a:rPr sz="1200" spc="-6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(1895)</a:t>
            </a:r>
            <a:endParaRPr sz="120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871219" algn="l"/>
              </a:tabLst>
            </a:pP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Dispute w/British</a:t>
            </a:r>
            <a:r>
              <a:rPr sz="1100" spc="-9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Guiana</a:t>
            </a:r>
            <a:endParaRPr sz="110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871219" algn="l"/>
              </a:tabLst>
            </a:pP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Olney</a:t>
            </a:r>
            <a:r>
              <a:rPr sz="1100" spc="-10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Declaration</a:t>
            </a:r>
            <a:endParaRPr sz="1100" dirty="0">
              <a:latin typeface="Rockwell"/>
              <a:cs typeface="Rockwell"/>
            </a:endParaRPr>
          </a:p>
          <a:p>
            <a:pPr marL="1213485" lvl="3" indent="-17208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1000" spc="-5" dirty="0">
                <a:solidFill>
                  <a:srgbClr val="FFFFFF"/>
                </a:solidFill>
                <a:latin typeface="Rockwell"/>
                <a:cs typeface="Rockwell"/>
              </a:rPr>
              <a:t>Led to US-British</a:t>
            </a:r>
            <a:r>
              <a:rPr sz="1000" spc="-4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Rockwell"/>
                <a:cs typeface="Rockwell"/>
              </a:rPr>
              <a:t>alliance</a:t>
            </a:r>
            <a:endParaRPr sz="10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528320" algn="l"/>
              </a:tabLst>
            </a:pPr>
            <a:r>
              <a:rPr sz="1200" dirty="0">
                <a:solidFill>
                  <a:srgbClr val="FFFFFF"/>
                </a:solidFill>
                <a:latin typeface="Rockwell"/>
                <a:cs typeface="Rockwell"/>
              </a:rPr>
              <a:t>Spain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in</a:t>
            </a:r>
            <a:r>
              <a:rPr sz="1200" spc="-8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Cuba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910328" y="1214755"/>
            <a:ext cx="4103386" cy="33333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6675" y="623316"/>
            <a:ext cx="7443216" cy="94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355" y="0"/>
            <a:ext cx="3925824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72484" y="0"/>
            <a:ext cx="780288" cy="1014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37076" y="0"/>
            <a:ext cx="4517135" cy="1014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0681" y="101295"/>
            <a:ext cx="74009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150" dirty="0">
                <a:solidFill>
                  <a:srgbClr val="6BA9DA"/>
                </a:solidFill>
                <a:hlinkClick r:id="rId6"/>
              </a:rPr>
              <a:t>THE </a:t>
            </a:r>
            <a:r>
              <a:rPr sz="3600" u="heavy" spc="105" dirty="0">
                <a:solidFill>
                  <a:srgbClr val="6BA9DA"/>
                </a:solidFill>
                <a:hlinkClick r:id="rId6"/>
              </a:rPr>
              <a:t>SPANISH-AMERICAN</a:t>
            </a:r>
            <a:r>
              <a:rPr sz="3600" u="heavy" spc="375" dirty="0">
                <a:solidFill>
                  <a:srgbClr val="6BA9DA"/>
                </a:solidFill>
                <a:hlinkClick r:id="rId6"/>
              </a:rPr>
              <a:t> </a:t>
            </a:r>
            <a:r>
              <a:rPr sz="3600" u="heavy" spc="-10" dirty="0">
                <a:solidFill>
                  <a:srgbClr val="6BA9DA"/>
                </a:solidFill>
                <a:hlinkClick r:id="rId6"/>
              </a:rPr>
              <a:t>WAR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232960" y="808806"/>
            <a:ext cx="247060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pc="-5" dirty="0">
                <a:solidFill>
                  <a:srgbClr val="FFFFFF"/>
                </a:solidFill>
                <a:latin typeface="Rockwell"/>
                <a:cs typeface="Rockwell"/>
              </a:rPr>
              <a:t>Causes of</a:t>
            </a:r>
            <a:r>
              <a:rPr spc="-17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lang="en-US" spc="-17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pc="-50" dirty="0">
                <a:solidFill>
                  <a:srgbClr val="FFFFFF"/>
                </a:solidFill>
                <a:latin typeface="Rockwell"/>
                <a:cs typeface="Rockwell"/>
              </a:rPr>
              <a:t>War</a:t>
            </a:r>
            <a:endParaRPr dirty="0">
              <a:latin typeface="Rockwell"/>
              <a:cs typeface="Rockwel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2960" y="1081367"/>
            <a:ext cx="3486341" cy="4072269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185420" algn="l"/>
              </a:tabLst>
            </a:pPr>
            <a:r>
              <a:rPr sz="1350" i="1" spc="-5" dirty="0">
                <a:solidFill>
                  <a:srgbClr val="FFFFFF"/>
                </a:solidFill>
                <a:latin typeface="Rockwell"/>
                <a:cs typeface="Rockwell"/>
              </a:rPr>
              <a:t>Jingoism</a:t>
            </a:r>
            <a:r>
              <a:rPr lang="en-US" sz="1350" i="1" spc="-5" dirty="0">
                <a:solidFill>
                  <a:srgbClr val="FFFFFF"/>
                </a:solidFill>
                <a:latin typeface="Rockwell"/>
                <a:cs typeface="Rockwell"/>
              </a:rPr>
              <a:t> – </a:t>
            </a:r>
            <a:r>
              <a:rPr lang="en-US" sz="1350" spc="-5" dirty="0">
                <a:solidFill>
                  <a:srgbClr val="FFFFFF"/>
                </a:solidFill>
                <a:latin typeface="Rockwell"/>
                <a:cs typeface="Rockwell"/>
              </a:rPr>
              <a:t>intense form of nationalism calling for aggressive foreign policy</a:t>
            </a:r>
            <a:endParaRPr sz="135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185420" algn="l"/>
              </a:tabLst>
            </a:pPr>
            <a:r>
              <a:rPr sz="1350" spc="-15" dirty="0">
                <a:solidFill>
                  <a:srgbClr val="FFFFFF"/>
                </a:solidFill>
                <a:latin typeface="Rockwell"/>
                <a:cs typeface="Rockwell"/>
              </a:rPr>
              <a:t>Desire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to become </a:t>
            </a:r>
            <a:r>
              <a:rPr sz="1350" spc="-15" dirty="0">
                <a:solidFill>
                  <a:srgbClr val="FFFFFF"/>
                </a:solidFill>
                <a:latin typeface="Rockwell"/>
                <a:cs typeface="Rockwell"/>
              </a:rPr>
              <a:t>world</a:t>
            </a:r>
            <a:r>
              <a:rPr sz="1350" spc="-8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20" dirty="0">
                <a:solidFill>
                  <a:srgbClr val="FFFFFF"/>
                </a:solidFill>
                <a:latin typeface="Rockwell"/>
                <a:cs typeface="Rockwell"/>
              </a:rPr>
              <a:t>power</a:t>
            </a:r>
            <a:endParaRPr sz="135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1854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Cuban</a:t>
            </a:r>
            <a:r>
              <a:rPr sz="1350" spc="-9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20" dirty="0">
                <a:solidFill>
                  <a:srgbClr val="FFFFFF"/>
                </a:solidFill>
                <a:latin typeface="Rockwell"/>
                <a:cs typeface="Rockwell"/>
              </a:rPr>
              <a:t>Revolt</a:t>
            </a:r>
            <a:endParaRPr sz="135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528320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“The Butcher”</a:t>
            </a:r>
            <a:r>
              <a:rPr sz="1200" spc="-22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30" dirty="0" err="1">
                <a:solidFill>
                  <a:srgbClr val="FFFFFF"/>
                </a:solidFill>
                <a:latin typeface="Rockwell"/>
                <a:cs typeface="Rockwell"/>
              </a:rPr>
              <a:t>Weyler</a:t>
            </a:r>
            <a:r>
              <a:rPr lang="en-US" sz="1200" spc="-30" dirty="0">
                <a:solidFill>
                  <a:srgbClr val="FFFFFF"/>
                </a:solidFill>
                <a:latin typeface="Rockwell"/>
                <a:cs typeface="Rockwell"/>
              </a:rPr>
              <a:t> – Spanish general and forced civilians into camps – death &amp; starvation followed</a:t>
            </a:r>
            <a:endParaRPr sz="120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185420" algn="l"/>
              </a:tabLst>
            </a:pPr>
            <a:r>
              <a:rPr sz="1350" spc="-40" dirty="0">
                <a:solidFill>
                  <a:srgbClr val="FFFFFF"/>
                </a:solidFill>
                <a:latin typeface="Rockwell"/>
                <a:cs typeface="Rockwell"/>
              </a:rPr>
              <a:t>Yellow</a:t>
            </a:r>
            <a:r>
              <a:rPr sz="1350" spc="-5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Journalism</a:t>
            </a:r>
            <a:endParaRPr sz="135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528320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Pulitzer </a:t>
            </a:r>
            <a:r>
              <a:rPr sz="1200" dirty="0">
                <a:solidFill>
                  <a:srgbClr val="FFFFFF"/>
                </a:solidFill>
                <a:latin typeface="Rockwell"/>
                <a:cs typeface="Rockwell"/>
              </a:rPr>
              <a:t>vs.</a:t>
            </a:r>
            <a:r>
              <a:rPr sz="1200" spc="-18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dirty="0">
                <a:solidFill>
                  <a:srgbClr val="FFFFFF"/>
                </a:solidFill>
                <a:latin typeface="Rockwell"/>
                <a:cs typeface="Rockwell"/>
              </a:rPr>
              <a:t>Hearst</a:t>
            </a:r>
            <a:r>
              <a:rPr lang="en-US" sz="1200" dirty="0">
                <a:solidFill>
                  <a:srgbClr val="FFFFFF"/>
                </a:solidFill>
                <a:latin typeface="Rockwell"/>
                <a:cs typeface="Rockwell"/>
              </a:rPr>
              <a:t>- exaggerated, false accounts of Spanish in Cuba</a:t>
            </a:r>
          </a:p>
          <a:p>
            <a:pPr marL="984885" lvl="2" indent="-172085">
              <a:spcBef>
                <a:spcPts val="710"/>
              </a:spcBef>
              <a:buFont typeface="Arial"/>
              <a:buChar char="•"/>
              <a:tabLst>
                <a:tab pos="528320" algn="l"/>
              </a:tabLst>
            </a:pPr>
            <a:r>
              <a:rPr lang="en-US" sz="1200" dirty="0">
                <a:solidFill>
                  <a:srgbClr val="FFFFFF"/>
                </a:solidFill>
                <a:latin typeface="Rockwell"/>
                <a:cs typeface="Rockwell"/>
              </a:rPr>
              <a:t>Called for US interference in Cuba</a:t>
            </a:r>
            <a:endParaRPr sz="12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528320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1200" spc="-5" dirty="0" err="1">
                <a:solidFill>
                  <a:srgbClr val="FFFFFF"/>
                </a:solidFill>
                <a:latin typeface="Rockwell"/>
                <a:cs typeface="Rockwell"/>
              </a:rPr>
              <a:t>DeLôme</a:t>
            </a:r>
            <a:r>
              <a:rPr sz="1200" spc="-3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Letter</a:t>
            </a:r>
            <a:r>
              <a:rPr lang="en-US" sz="1200" spc="-5" dirty="0">
                <a:solidFill>
                  <a:srgbClr val="FFFFFF"/>
                </a:solidFill>
                <a:latin typeface="Rockwell"/>
                <a:cs typeface="Rockwell"/>
              </a:rPr>
              <a:t> – letter highly critical of President McKinley - insult</a:t>
            </a:r>
            <a:endParaRPr sz="12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528320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1200" i="1" spc="-5" dirty="0">
                <a:solidFill>
                  <a:srgbClr val="FFFFFF"/>
                </a:solidFill>
                <a:latin typeface="Rockwell"/>
                <a:cs typeface="Rockwell"/>
              </a:rPr>
              <a:t>USS</a:t>
            </a:r>
            <a:r>
              <a:rPr sz="1200" i="1" spc="-4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Rockwell"/>
                <a:cs typeface="Rockwell"/>
              </a:rPr>
              <a:t>Maine</a:t>
            </a:r>
            <a:r>
              <a:rPr lang="en-US" sz="1200" i="1" spc="-5" dirty="0">
                <a:solidFill>
                  <a:srgbClr val="FFFFFF"/>
                </a:solidFill>
                <a:latin typeface="Rockwell"/>
                <a:cs typeface="Rockwell"/>
              </a:rPr>
              <a:t> – </a:t>
            </a:r>
            <a:r>
              <a:rPr lang="en-US" sz="1200" spc="-5" dirty="0">
                <a:solidFill>
                  <a:srgbClr val="FFFFFF"/>
                </a:solidFill>
                <a:latin typeface="Rockwell"/>
                <a:cs typeface="Rockwell"/>
              </a:rPr>
              <a:t>Havana, Cuba</a:t>
            </a:r>
          </a:p>
          <a:p>
            <a:pPr marL="984885" lvl="2" indent="-172085">
              <a:spcBef>
                <a:spcPts val="680"/>
              </a:spcBef>
              <a:buFont typeface="Arial"/>
              <a:buChar char="•"/>
              <a:tabLst>
                <a:tab pos="528320" algn="l"/>
              </a:tabLst>
            </a:pPr>
            <a:r>
              <a:rPr lang="en-US" sz="1200" spc="-5" dirty="0">
                <a:solidFill>
                  <a:srgbClr val="FFFFFF"/>
                </a:solidFill>
                <a:latin typeface="Rockwell"/>
                <a:cs typeface="Rockwell"/>
              </a:rPr>
              <a:t>Exploded – killed 260 Americans</a:t>
            </a:r>
          </a:p>
          <a:p>
            <a:pPr marL="984885" lvl="2" indent="-172085">
              <a:spcBef>
                <a:spcPts val="680"/>
              </a:spcBef>
              <a:buFont typeface="Arial"/>
              <a:buChar char="•"/>
              <a:tabLst>
                <a:tab pos="528320" algn="l"/>
              </a:tabLst>
            </a:pPr>
            <a:r>
              <a:rPr lang="en-US" sz="1200" spc="-5" dirty="0">
                <a:solidFill>
                  <a:srgbClr val="FFFFFF"/>
                </a:solidFill>
                <a:latin typeface="Rockwell"/>
                <a:cs typeface="Rockwell"/>
              </a:rPr>
              <a:t>Spain blamed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037076" y="808806"/>
            <a:ext cx="5100066" cy="36131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0" y="0"/>
            <a:ext cx="6493764" cy="958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3510" y="45211"/>
            <a:ext cx="5904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0" dirty="0"/>
              <a:t>MCKINLEY’S</a:t>
            </a:r>
            <a:r>
              <a:rPr sz="3600" spc="240" dirty="0"/>
              <a:t> </a:t>
            </a:r>
            <a:r>
              <a:rPr sz="3600" spc="180" dirty="0"/>
              <a:t>MESSAGES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321563" y="758951"/>
            <a:ext cx="318516" cy="409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4631" y="743712"/>
            <a:ext cx="3072384" cy="440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631" y="1018032"/>
            <a:ext cx="807719" cy="440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1339596"/>
            <a:ext cx="501395" cy="512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6508" y="1333500"/>
            <a:ext cx="1853183" cy="5227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52700" y="1333500"/>
            <a:ext cx="673607" cy="5227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09316" y="1333500"/>
            <a:ext cx="946404" cy="5227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6655" y="1720595"/>
            <a:ext cx="501395" cy="5120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6508" y="1714500"/>
            <a:ext cx="780288" cy="5227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79803" y="1714500"/>
            <a:ext cx="2031492" cy="5227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6508" y="2043683"/>
            <a:ext cx="1107948" cy="5227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6655" y="2429255"/>
            <a:ext cx="501395" cy="5120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6508" y="2423160"/>
            <a:ext cx="920496" cy="5227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20011" y="2423160"/>
            <a:ext cx="573024" cy="5227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76044" y="2423160"/>
            <a:ext cx="888492" cy="5227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6655" y="2808732"/>
            <a:ext cx="501395" cy="5120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16508" y="2802635"/>
            <a:ext cx="2299716" cy="52273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1604" y="3201923"/>
            <a:ext cx="377952" cy="49072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4672" y="3183635"/>
            <a:ext cx="2906267" cy="5227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4672" y="3512820"/>
            <a:ext cx="1833372" cy="52273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24992" y="745743"/>
            <a:ext cx="3285947" cy="31377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326390" indent="-172085">
              <a:lnSpc>
                <a:spcPct val="1201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Attempts at </a:t>
            </a: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Peace/Ultimatum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to  </a:t>
            </a: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Spain:</a:t>
            </a:r>
            <a:endParaRPr sz="1500" dirty="0">
              <a:latin typeface="Rockwell"/>
              <a:cs typeface="Rockwell"/>
            </a:endParaRPr>
          </a:p>
          <a:p>
            <a:pPr marL="739140" lvl="1" indent="-342900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739140" algn="l"/>
                <a:tab pos="739775" algn="l"/>
              </a:tabLst>
            </a:pPr>
            <a:r>
              <a:rPr sz="1800" spc="-5" dirty="0">
                <a:solidFill>
                  <a:srgbClr val="FFFFFF"/>
                </a:solidFill>
                <a:latin typeface="Rockwell"/>
                <a:cs typeface="Rockwell"/>
              </a:rPr>
              <a:t>compensation </a:t>
            </a:r>
            <a:r>
              <a:rPr sz="1800" spc="0" dirty="0">
                <a:solidFill>
                  <a:srgbClr val="FFFFFF"/>
                </a:solidFill>
                <a:latin typeface="Rockwell"/>
                <a:cs typeface="Rockwell"/>
              </a:rPr>
              <a:t>for</a:t>
            </a:r>
            <a:r>
              <a:rPr sz="180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Rockwell"/>
                <a:cs typeface="Rockwell"/>
              </a:rPr>
              <a:t>Maine</a:t>
            </a:r>
            <a:endParaRPr sz="1800" dirty="0">
              <a:latin typeface="Rockwell"/>
              <a:cs typeface="Rockwell"/>
            </a:endParaRPr>
          </a:p>
          <a:p>
            <a:pPr marL="739140" marR="406400" lvl="1" indent="-342900">
              <a:lnSpc>
                <a:spcPct val="120100"/>
              </a:lnSpc>
              <a:spcBef>
                <a:spcPts val="405"/>
              </a:spcBef>
              <a:buAutoNum type="arabicPeriod"/>
              <a:tabLst>
                <a:tab pos="739140" algn="l"/>
                <a:tab pos="739775" algn="l"/>
              </a:tabLst>
            </a:pPr>
            <a:r>
              <a:rPr sz="1800" spc="-5" dirty="0">
                <a:solidFill>
                  <a:srgbClr val="FFFFFF"/>
                </a:solidFill>
                <a:latin typeface="Rockwell"/>
                <a:cs typeface="Rockwell"/>
              </a:rPr>
              <a:t>end </a:t>
            </a:r>
            <a:r>
              <a:rPr sz="1800" spc="-15" dirty="0" err="1">
                <a:solidFill>
                  <a:srgbClr val="FFFFFF"/>
                </a:solidFill>
                <a:latin typeface="Rockwell"/>
                <a:cs typeface="Rockwell"/>
              </a:rPr>
              <a:t>reconcentration</a:t>
            </a:r>
            <a:r>
              <a:rPr sz="1800" spc="-15" dirty="0">
                <a:solidFill>
                  <a:srgbClr val="FFFFFF"/>
                </a:solidFill>
                <a:latin typeface="Rockwell"/>
                <a:cs typeface="Rockwell"/>
              </a:rPr>
              <a:t>  </a:t>
            </a:r>
            <a:r>
              <a:rPr sz="1800" spc="-5" dirty="0">
                <a:solidFill>
                  <a:srgbClr val="FFFFFF"/>
                </a:solidFill>
                <a:latin typeface="Rockwell"/>
                <a:cs typeface="Rockwell"/>
              </a:rPr>
              <a:t>camps</a:t>
            </a:r>
            <a:endParaRPr sz="1800" dirty="0">
              <a:latin typeface="Rockwell"/>
              <a:cs typeface="Rockwell"/>
            </a:endParaRPr>
          </a:p>
          <a:p>
            <a:pPr marL="739140" lvl="1" indent="-342900">
              <a:lnSpc>
                <a:spcPct val="100000"/>
              </a:lnSpc>
              <a:spcBef>
                <a:spcPts val="825"/>
              </a:spcBef>
              <a:buAutoNum type="arabicPeriod"/>
              <a:tabLst>
                <a:tab pos="739140" algn="l"/>
                <a:tab pos="739775" algn="l"/>
              </a:tabLst>
            </a:pPr>
            <a:r>
              <a:rPr sz="1800" dirty="0">
                <a:solidFill>
                  <a:srgbClr val="FFFFFF"/>
                </a:solidFill>
                <a:latin typeface="Rockwell"/>
                <a:cs typeface="Rockwell"/>
              </a:rPr>
              <a:t>truce in</a:t>
            </a:r>
            <a:r>
              <a:rPr sz="1800" spc="-7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Rockwell"/>
                <a:cs typeface="Rockwell"/>
              </a:rPr>
              <a:t>Cuba</a:t>
            </a:r>
            <a:endParaRPr sz="1800" dirty="0">
              <a:latin typeface="Rockwell"/>
              <a:cs typeface="Rockwell"/>
            </a:endParaRPr>
          </a:p>
          <a:p>
            <a:pPr marL="739140" lvl="1" indent="-342900">
              <a:lnSpc>
                <a:spcPct val="100000"/>
              </a:lnSpc>
              <a:spcBef>
                <a:spcPts val="825"/>
              </a:spcBef>
              <a:buAutoNum type="arabicPeriod"/>
              <a:tabLst>
                <a:tab pos="739140" algn="l"/>
                <a:tab pos="739775" algn="l"/>
              </a:tabLst>
            </a:pPr>
            <a:r>
              <a:rPr sz="1800" spc="-5" dirty="0">
                <a:solidFill>
                  <a:srgbClr val="FFFFFF"/>
                </a:solidFill>
                <a:latin typeface="Rockwell"/>
                <a:cs typeface="Rockwell"/>
              </a:rPr>
              <a:t>independent</a:t>
            </a:r>
            <a:r>
              <a:rPr sz="1800" spc="-5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Rockwell"/>
                <a:cs typeface="Rockwell"/>
              </a:rPr>
              <a:t>Cuba</a:t>
            </a:r>
            <a:endParaRPr sz="1800" dirty="0">
              <a:latin typeface="Rockwell"/>
              <a:cs typeface="Rockwell"/>
            </a:endParaRPr>
          </a:p>
          <a:p>
            <a:pPr marL="527685" marR="205104" indent="-172085">
              <a:lnSpc>
                <a:spcPct val="120000"/>
              </a:lnSpc>
              <a:spcBef>
                <a:spcPts val="409"/>
              </a:spcBef>
              <a:buFont typeface="Arial"/>
              <a:buChar char="•"/>
              <a:tabLst>
                <a:tab pos="528320" algn="l"/>
              </a:tabLst>
            </a:pPr>
            <a:r>
              <a:rPr sz="1800" dirty="0">
                <a:solidFill>
                  <a:srgbClr val="FFFFFF"/>
                </a:solidFill>
                <a:latin typeface="Rockwell"/>
                <a:cs typeface="Rockwell"/>
              </a:rPr>
              <a:t>Spain accepts all</a:t>
            </a:r>
            <a:r>
              <a:rPr sz="1800" spc="-10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Rockwell"/>
                <a:cs typeface="Rockwell"/>
              </a:rPr>
              <a:t>except  last</a:t>
            </a:r>
            <a:r>
              <a:rPr sz="1800" spc="-7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Rockwell"/>
                <a:cs typeface="Rockwell"/>
              </a:rPr>
              <a:t>stipulation</a:t>
            </a:r>
            <a:endParaRPr sz="1800" dirty="0">
              <a:latin typeface="Rockwell"/>
              <a:cs typeface="Rockwel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50208" y="765048"/>
            <a:ext cx="5193792" cy="416966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74591" y="789431"/>
            <a:ext cx="5169408" cy="40660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BA9D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1382</Words>
  <Application>Microsoft Office PowerPoint</Application>
  <PresentationFormat>On-screen Show (16:9)</PresentationFormat>
  <Paragraphs>220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Georgia</vt:lpstr>
      <vt:lpstr>Rockwell</vt:lpstr>
      <vt:lpstr>Times New Roman</vt:lpstr>
      <vt:lpstr>Wingdings</vt:lpstr>
      <vt:lpstr>Office Theme</vt:lpstr>
      <vt:lpstr>PowerPoint Presentation</vt:lpstr>
      <vt:lpstr>ESSENTIAL QUESTION</vt:lpstr>
      <vt:lpstr>QUESTIONING THE CAUSES</vt:lpstr>
      <vt:lpstr>Imperialism: Pros &amp; Cons</vt:lpstr>
      <vt:lpstr>WILLIAM  H. SEWARD</vt:lpstr>
      <vt:lpstr>THE “NEW” IMPERIALISM</vt:lpstr>
      <vt:lpstr>LATIN AMERICA</vt:lpstr>
      <vt:lpstr>THE SPANISH-AMERICAN WAR</vt:lpstr>
      <vt:lpstr>MCKINLEY’S MESSAGES</vt:lpstr>
      <vt:lpstr>MCKINLEY’S MESSAGES</vt:lpstr>
      <vt:lpstr>A  “SPLENDID LITTLE WAR”</vt:lpstr>
      <vt:lpstr>RESULTS OF THE WAR</vt:lpstr>
      <vt:lpstr>IMPACT OF THE WAR</vt:lpstr>
      <vt:lpstr>IMPACT OF THE WAR</vt:lpstr>
      <vt:lpstr>OPEN DOOR POLICY IN CHINA</vt:lpstr>
      <vt:lpstr>“SPEAK SOFTLY AND CARRY A  BIG STICK.”</vt:lpstr>
      <vt:lpstr>IMPERIALISM &amp;  PEACE IN EAST ASIA</vt:lpstr>
      <vt:lpstr>WILLIAM  H. TAFT’S FOREIGN POLICY</vt:lpstr>
      <vt:lpstr>WOODROW  WILSON &amp;  FOREIGN AFFAIRS</vt:lpstr>
      <vt:lpstr>WOODROW  WILSON &amp;  FOREIGN AFFAIRS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a World Power</dc:title>
  <dc:creator>Isola</dc:creator>
  <cp:lastModifiedBy>Jessica Parfitt</cp:lastModifiedBy>
  <cp:revision>10</cp:revision>
  <dcterms:created xsi:type="dcterms:W3CDTF">2018-01-12T14:20:25Z</dcterms:created>
  <dcterms:modified xsi:type="dcterms:W3CDTF">2018-12-18T20:02:56Z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2018-01-12T00:00:00Z</vt:filetime>
  </property>
</Properties>
</file>