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82" r:id="rId4"/>
    <p:sldId id="258" r:id="rId5"/>
    <p:sldId id="259" r:id="rId6"/>
    <p:sldId id="280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96" y="2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16EA0-DFCF-FD4E-BC75-E0A76C4DB119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1B0F7-825B-1C4E-93AF-CBC0B86AE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Cartoon: https://</a:t>
            </a:r>
            <a:r>
              <a:rPr lang="en-US" dirty="0" err="1"/>
              <a:t>bu.digication.com</a:t>
            </a:r>
            <a:r>
              <a:rPr lang="en-US" dirty="0"/>
              <a:t>/ss202/Welcome/published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1B0F7-825B-1C4E-93AF-CBC0B86AE2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98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Cartoons: https://</a:t>
            </a:r>
            <a:r>
              <a:rPr lang="en-US" dirty="0" err="1"/>
              <a:t>apus-b.wikispaces.com</a:t>
            </a:r>
            <a:r>
              <a:rPr lang="en-US" dirty="0"/>
              <a:t>/</a:t>
            </a:r>
            <a:r>
              <a:rPr lang="en-US" dirty="0" err="1"/>
              <a:t>post+war+domestic-political+cartoons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1B0F7-825B-1C4E-93AF-CBC0B86AE2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72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Nuremberg Trials Gallery: http://</a:t>
            </a:r>
            <a:r>
              <a:rPr lang="en-US" dirty="0" err="1"/>
              <a:t>www.yadvashem.org</a:t>
            </a:r>
            <a:r>
              <a:rPr lang="en-US" dirty="0"/>
              <a:t>/</a:t>
            </a:r>
            <a:r>
              <a:rPr lang="en-US" dirty="0" err="1"/>
              <a:t>yv</a:t>
            </a:r>
            <a:r>
              <a:rPr lang="en-US" dirty="0"/>
              <a:t>/en/exhibitions/</a:t>
            </a:r>
            <a:r>
              <a:rPr lang="en-US" dirty="0" err="1"/>
              <a:t>nuremberg</a:t>
            </a:r>
            <a:r>
              <a:rPr lang="en-US" dirty="0"/>
              <a:t>/</a:t>
            </a:r>
            <a:r>
              <a:rPr lang="en-US" dirty="0" err="1"/>
              <a:t>gallery.asp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1B0F7-825B-1C4E-93AF-CBC0B86AE2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52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Map: http://</a:t>
            </a:r>
            <a:r>
              <a:rPr lang="en-US" dirty="0" err="1"/>
              <a:t>www.memorial-caen.fr</a:t>
            </a:r>
            <a:r>
              <a:rPr lang="en-US" dirty="0"/>
              <a:t>/10EVENT/</a:t>
            </a:r>
            <a:r>
              <a:rPr lang="en-US" dirty="0" err="1"/>
              <a:t>gb</a:t>
            </a:r>
            <a:r>
              <a:rPr lang="en-US" dirty="0"/>
              <a:t>/ciel_tex21.htm</a:t>
            </a:r>
          </a:p>
          <a:p>
            <a:r>
              <a:rPr lang="en-US" dirty="0"/>
              <a:t>Churchill’s Speech: http://</a:t>
            </a:r>
            <a:r>
              <a:rPr lang="en-US" dirty="0" err="1"/>
              <a:t>www.johndclare.net</a:t>
            </a:r>
            <a:r>
              <a:rPr lang="en-US"/>
              <a:t>/cold_war7.htm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1B0F7-825B-1C4E-93AF-CBC0B86AE2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26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Truman Doctrine</a:t>
            </a:r>
            <a:r>
              <a:rPr lang="en-US" baseline="0" dirty="0"/>
              <a:t> Cartoon 1: http://</a:t>
            </a:r>
            <a:r>
              <a:rPr lang="en-US" baseline="0" dirty="0" err="1"/>
              <a:t>fineartamerica.com</a:t>
            </a:r>
            <a:r>
              <a:rPr lang="en-US" baseline="0" dirty="0"/>
              <a:t>/featured/</a:t>
            </a:r>
            <a:r>
              <a:rPr lang="en-US" baseline="0" dirty="0" err="1"/>
              <a:t>truman</a:t>
            </a:r>
            <a:r>
              <a:rPr lang="en-US" baseline="0" dirty="0"/>
              <a:t>-doctrine-cartoon-</a:t>
            </a:r>
            <a:r>
              <a:rPr lang="en-US" baseline="0" dirty="0" err="1"/>
              <a:t>granger.html</a:t>
            </a:r>
            <a:endParaRPr lang="en-US" baseline="0" dirty="0"/>
          </a:p>
          <a:p>
            <a:r>
              <a:rPr lang="en-US" baseline="0" dirty="0"/>
              <a:t>Truman Doctrine Cartoon 2: http://</a:t>
            </a:r>
            <a:r>
              <a:rPr lang="en-US" baseline="0" dirty="0" err="1"/>
              <a:t>histoforum.net</a:t>
            </a:r>
            <a:r>
              <a:rPr lang="en-US" baseline="0" dirty="0"/>
              <a:t>/</a:t>
            </a:r>
            <a:r>
              <a:rPr lang="en-US" baseline="0" dirty="0" err="1"/>
              <a:t>toetsopdrachten</a:t>
            </a:r>
            <a:r>
              <a:rPr lang="en-US" baseline="0" dirty="0"/>
              <a:t>/</a:t>
            </a:r>
            <a:r>
              <a:rPr lang="en-US" baseline="0" dirty="0" err="1"/>
              <a:t>gcse.htm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1B0F7-825B-1C4E-93AF-CBC0B86AE2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33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Marshall Plan: http://</a:t>
            </a:r>
            <a:r>
              <a:rPr lang="en-US" dirty="0" err="1"/>
              <a:t>www.ourdocuments.gov</a:t>
            </a:r>
            <a:r>
              <a:rPr lang="en-US" dirty="0"/>
              <a:t>/</a:t>
            </a:r>
            <a:r>
              <a:rPr lang="en-US" dirty="0" err="1"/>
              <a:t>doc.php?flash</a:t>
            </a:r>
            <a:r>
              <a:rPr lang="en-US" dirty="0"/>
              <a:t>=</a:t>
            </a:r>
            <a:r>
              <a:rPr lang="en-US" dirty="0" err="1"/>
              <a:t>true&amp;doc</a:t>
            </a:r>
            <a:r>
              <a:rPr lang="en-US" dirty="0"/>
              <a:t>=82</a:t>
            </a:r>
          </a:p>
          <a:p>
            <a:r>
              <a:rPr lang="en-US" dirty="0"/>
              <a:t>Marshall Cartoon:</a:t>
            </a:r>
            <a:r>
              <a:rPr lang="en-US" baseline="0" dirty="0"/>
              <a:t> http://</a:t>
            </a:r>
            <a:r>
              <a:rPr lang="en-US" baseline="0" dirty="0" err="1"/>
              <a:t>usdocuments.wikispaces.com</a:t>
            </a:r>
            <a:r>
              <a:rPr lang="en-US" baseline="0" dirty="0"/>
              <a:t>/Truman+Doctrine,+1947</a:t>
            </a:r>
            <a:endParaRPr lang="en-US" dirty="0"/>
          </a:p>
          <a:p>
            <a:r>
              <a:rPr lang="en-US" dirty="0"/>
              <a:t>Berlin Airlift: 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Berlin_Blockade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1B0F7-825B-1C4E-93AF-CBC0B86AE2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17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Synthesis</a:t>
            </a:r>
            <a:r>
              <a:rPr lang="en-US" baseline="0" dirty="0"/>
              <a:t> – Cold War 2?: http://</a:t>
            </a:r>
            <a:r>
              <a:rPr lang="en-US" baseline="0" dirty="0" err="1"/>
              <a:t>crosschek.net</a:t>
            </a:r>
            <a:r>
              <a:rPr lang="en-US" baseline="0" dirty="0"/>
              <a:t>/category/end-time-perspective/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1B0F7-825B-1C4E-93AF-CBC0B86AE2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86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Photo: http://</a:t>
            </a:r>
            <a:r>
              <a:rPr lang="en-US" dirty="0" err="1"/>
              <a:t>ocean.si.edu</a:t>
            </a:r>
            <a:r>
              <a:rPr lang="en-US" dirty="0"/>
              <a:t>/ocean-photos/nuclear-bombs-coral-reef</a:t>
            </a:r>
            <a:br>
              <a:rPr lang="en-US" dirty="0"/>
            </a:br>
            <a:r>
              <a:rPr lang="en-US" dirty="0"/>
              <a:t>Video: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/>
              <a:t>=kT59uo3kz98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1B0F7-825B-1C4E-93AF-CBC0B86AE2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35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Japanese</a:t>
            </a:r>
            <a:r>
              <a:rPr lang="en-US" baseline="0" dirty="0"/>
              <a:t> Flag – Before and After: https://</a:t>
            </a:r>
            <a:r>
              <a:rPr lang="en-US" baseline="0" dirty="0" err="1"/>
              <a:t>gdblogs.shu.ac.uk</a:t>
            </a:r>
            <a:r>
              <a:rPr lang="en-US" baseline="0" dirty="0"/>
              <a:t>/b3019344/2014/04/23/graphic-logo-based-research-protest-project/</a:t>
            </a:r>
            <a:endParaRPr lang="en-US" dirty="0"/>
          </a:p>
          <a:p>
            <a:r>
              <a:rPr lang="en-US" dirty="0"/>
              <a:t>MacArthur-Hirohito:</a:t>
            </a:r>
            <a:r>
              <a:rPr lang="en-US" baseline="0" dirty="0"/>
              <a:t> https://</a:t>
            </a:r>
            <a:r>
              <a:rPr lang="en-US" baseline="0" dirty="0" err="1"/>
              <a:t>iconicphotos.wordpress.com</a:t>
            </a:r>
            <a:r>
              <a:rPr lang="en-US" baseline="0" dirty="0"/>
              <a:t>/2012/09/28/when-</a:t>
            </a:r>
            <a:r>
              <a:rPr lang="en-US" baseline="0" dirty="0" err="1"/>
              <a:t>macarthur</a:t>
            </a:r>
            <a:r>
              <a:rPr lang="en-US" baseline="0" dirty="0"/>
              <a:t>-met-the-emperor/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1B0F7-825B-1C4E-93AF-CBC0B86AE2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88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Stalin-Mao: https://</a:t>
            </a:r>
            <a:r>
              <a:rPr lang="en-US" dirty="0" err="1"/>
              <a:t>www.haikudeck.com</a:t>
            </a:r>
            <a:r>
              <a:rPr lang="en-US" dirty="0"/>
              <a:t>/sino-soviet-relations-education-presentation-Pdzffws0SV</a:t>
            </a:r>
          </a:p>
          <a:p>
            <a:r>
              <a:rPr lang="en-US" dirty="0"/>
              <a:t>Putin-</a:t>
            </a:r>
            <a:r>
              <a:rPr lang="en-US" dirty="0" err="1"/>
              <a:t>Jinping</a:t>
            </a:r>
            <a:r>
              <a:rPr lang="en-US" dirty="0"/>
              <a:t>: http://</a:t>
            </a:r>
            <a:r>
              <a:rPr lang="en-US" dirty="0" err="1"/>
              <a:t>www.usnews.com</a:t>
            </a:r>
            <a:r>
              <a:rPr lang="en-US" dirty="0"/>
              <a:t>/opinion/blogs/world-report/2014/05/28/</a:t>
            </a:r>
            <a:r>
              <a:rPr lang="en-US" dirty="0" err="1"/>
              <a:t>whats</a:t>
            </a:r>
            <a:r>
              <a:rPr lang="en-US" dirty="0"/>
              <a:t>-driving-the-china-</a:t>
            </a:r>
            <a:r>
              <a:rPr lang="en-US" dirty="0" err="1"/>
              <a:t>russia</a:t>
            </a:r>
            <a:r>
              <a:rPr lang="en-US" dirty="0"/>
              <a:t>-natural-gas-deal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1B0F7-825B-1C4E-93AF-CBC0B86AE2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26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Map: http://</a:t>
            </a:r>
            <a:r>
              <a:rPr lang="en-US" dirty="0" err="1"/>
              <a:t>commons.wikimedia.org</a:t>
            </a:r>
            <a:r>
              <a:rPr lang="en-US" dirty="0"/>
              <a:t>/wiki/File:Korean_war_1950-1953.gif</a:t>
            </a:r>
          </a:p>
          <a:p>
            <a:r>
              <a:rPr lang="en-US" dirty="0"/>
              <a:t>Cartoon &amp; Story: http://</a:t>
            </a:r>
            <a:r>
              <a:rPr lang="en-US" dirty="0" err="1"/>
              <a:t>www.returnofkings.com</a:t>
            </a:r>
            <a:r>
              <a:rPr lang="en-US" dirty="0"/>
              <a:t>/30830/</a:t>
            </a:r>
            <a:r>
              <a:rPr lang="en-US" dirty="0" err="1"/>
              <a:t>truman</a:t>
            </a:r>
            <a:r>
              <a:rPr lang="en-US" dirty="0"/>
              <a:t>-sacks-</a:t>
            </a:r>
            <a:r>
              <a:rPr lang="en-US" dirty="0" err="1"/>
              <a:t>macarthur</a:t>
            </a:r>
            <a:r>
              <a:rPr lang="en-US" dirty="0"/>
              <a:t>-a-lesson-in-leadership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1B0F7-825B-1C4E-93AF-CBC0B86AE2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85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http://</a:t>
            </a:r>
            <a:r>
              <a:rPr lang="en-US" dirty="0" err="1"/>
              <a:t>www.investwithalex.com</a:t>
            </a:r>
            <a:r>
              <a:rPr lang="en-US" dirty="0"/>
              <a:t>/as-cold-war-2-starts-pentagon-says-its-not-ready/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1B0F7-825B-1C4E-93AF-CBC0B86AE2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853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Herblock Cartoon: http://</a:t>
            </a:r>
            <a:r>
              <a:rPr lang="en-US" dirty="0" err="1"/>
              <a:t>coldwarprojectslo.weebly.com</a:t>
            </a:r>
            <a:r>
              <a:rPr lang="en-US" dirty="0"/>
              <a:t>/</a:t>
            </a:r>
            <a:r>
              <a:rPr lang="en-US" dirty="0" err="1"/>
              <a:t>huac-interviews.html</a:t>
            </a:r>
            <a:endParaRPr lang="en-US" dirty="0"/>
          </a:p>
          <a:p>
            <a:r>
              <a:rPr lang="en-US" dirty="0"/>
              <a:t>Hollywood Ten Protest: http://theredscare1950s.weebly.com/mass-</a:t>
            </a:r>
            <a:r>
              <a:rPr lang="en-US" dirty="0" err="1"/>
              <a:t>hysteria.html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1B0F7-825B-1C4E-93AF-CBC0B86AE27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36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Nixon:</a:t>
            </a:r>
            <a:r>
              <a:rPr lang="en-US" baseline="0" dirty="0"/>
              <a:t> </a:t>
            </a:r>
            <a:r>
              <a:rPr lang="en-US" dirty="0"/>
              <a:t>http://</a:t>
            </a:r>
            <a:r>
              <a:rPr lang="en-US" dirty="0" err="1"/>
              <a:t>www.authentichistory.com</a:t>
            </a:r>
            <a:r>
              <a:rPr lang="en-US" dirty="0"/>
              <a:t>/1946-1960/4-cwhomefront/1-mccarthyism/</a:t>
            </a:r>
          </a:p>
          <a:p>
            <a:r>
              <a:rPr lang="en-US" dirty="0"/>
              <a:t>Klaus</a:t>
            </a:r>
            <a:r>
              <a:rPr lang="en-US" baseline="0" dirty="0"/>
              <a:t> Fuchs: German-born, British exiled physicist.  Gave Manhattan Project secrets to Russians, convicted of espionage in Britain (sentenced to 14 years)</a:t>
            </a:r>
          </a:p>
          <a:p>
            <a:r>
              <a:rPr lang="en-US" baseline="0" dirty="0"/>
              <a:t>Paris Protest to Save the </a:t>
            </a:r>
            <a:r>
              <a:rPr lang="en-US" baseline="0" dirty="0" err="1"/>
              <a:t>Rosenbergs</a:t>
            </a:r>
            <a:r>
              <a:rPr lang="en-US" baseline="0" dirty="0"/>
              <a:t>: http://</a:t>
            </a:r>
            <a:r>
              <a:rPr lang="en-US" baseline="0" dirty="0" err="1"/>
              <a:t>www.theguardian.com</a:t>
            </a:r>
            <a:r>
              <a:rPr lang="en-US" baseline="0" dirty="0"/>
              <a:t>/</a:t>
            </a:r>
            <a:r>
              <a:rPr lang="en-US" baseline="0" dirty="0" err="1"/>
              <a:t>theguardian</a:t>
            </a:r>
            <a:r>
              <a:rPr lang="en-US" baseline="0" dirty="0"/>
              <a:t>/2012/</a:t>
            </a:r>
            <a:r>
              <a:rPr lang="en-US" baseline="0" dirty="0" err="1"/>
              <a:t>jun</a:t>
            </a:r>
            <a:r>
              <a:rPr lang="en-US" baseline="0" dirty="0"/>
              <a:t>/16/archive-1953-rosenbergs-spies-execution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1B0F7-825B-1C4E-93AF-CBC0B86AE2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039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Cartoon: http://</a:t>
            </a:r>
            <a:r>
              <a:rPr lang="en-US" dirty="0" err="1"/>
              <a:t>newmanology.tumblr.com</a:t>
            </a:r>
            <a:r>
              <a:rPr lang="en-US" dirty="0"/>
              <a:t>/post/33969927026/rock-the-vote-</a:t>
            </a:r>
            <a:r>
              <a:rPr lang="en-US" dirty="0" err="1"/>
              <a:t>joe</a:t>
            </a:r>
            <a:r>
              <a:rPr lang="en-US" dirty="0"/>
              <a:t>-</a:t>
            </a:r>
            <a:r>
              <a:rPr lang="en-US" dirty="0" err="1"/>
              <a:t>mccarthy</a:t>
            </a:r>
            <a:endParaRPr lang="en-US" dirty="0"/>
          </a:p>
          <a:p>
            <a:r>
              <a:rPr lang="en-US" dirty="0"/>
              <a:t>Margaret Chase Smith’s “Declaration of Conscience”: http://</a:t>
            </a:r>
            <a:r>
              <a:rPr lang="en-US" dirty="0" err="1"/>
              <a:t>www.americanrhetoric.com</a:t>
            </a:r>
            <a:r>
              <a:rPr lang="en-US" dirty="0"/>
              <a:t>/speeches/</a:t>
            </a:r>
            <a:r>
              <a:rPr lang="en-US" dirty="0" err="1"/>
              <a:t>margaretchasesmithconscience.html</a:t>
            </a:r>
            <a:endParaRPr lang="en-US" dirty="0"/>
          </a:p>
          <a:p>
            <a:r>
              <a:rPr lang="en-US" dirty="0"/>
              <a:t>Army-McCarthy Hearings: http://</a:t>
            </a:r>
            <a:r>
              <a:rPr lang="en-US" dirty="0" err="1"/>
              <a:t>en.wikipedia.org</a:t>
            </a:r>
            <a:r>
              <a:rPr lang="en-US" dirty="0"/>
              <a:t>/wiki/Army–</a:t>
            </a:r>
            <a:r>
              <a:rPr lang="en-US" dirty="0" err="1"/>
              <a:t>McCarthy_hearings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1B0F7-825B-1C4E-93AF-CBC0B86AE27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57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Cartoon: http://</a:t>
            </a:r>
            <a:r>
              <a:rPr lang="en-US" dirty="0" err="1"/>
              <a:t>www.loc.gov</a:t>
            </a:r>
            <a:r>
              <a:rPr lang="en-US" dirty="0"/>
              <a:t>/exhibits/</a:t>
            </a:r>
            <a:r>
              <a:rPr lang="en-US" dirty="0" err="1"/>
              <a:t>herblocks</a:t>
            </a:r>
            <a:r>
              <a:rPr lang="en-US" dirty="0"/>
              <a:t>-history/</a:t>
            </a:r>
            <a:r>
              <a:rPr lang="en-US" dirty="0" err="1"/>
              <a:t>fire.html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1B0F7-825B-1C4E-93AF-CBC0B86AE27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12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Image 1: Unemployment rates from crash to end of WWII – notice steep incline following the war.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Image 2: Compares debt to % of GDP – we were much worse off during the Depression than now.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Image 3: Unemployment line in Detroit (1945) – notice # of women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UMW Strike: Truman Calls in Troops to work mines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33F4BE0-EF23-F444-91A8-FC6BCB5D07B5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57738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</a:t>
            </a:r>
            <a:r>
              <a:rPr lang="en-US" baseline="0" dirty="0"/>
              <a:t> Bill Education &amp; Race: http://</a:t>
            </a:r>
            <a:r>
              <a:rPr lang="en-US" baseline="0" dirty="0" err="1"/>
              <a:t>whereistheoutrage.net</a:t>
            </a:r>
            <a:r>
              <a:rPr lang="en-US" baseline="0" dirty="0"/>
              <a:t>/military/the-</a:t>
            </a:r>
            <a:r>
              <a:rPr lang="en-US" baseline="0" dirty="0" err="1"/>
              <a:t>gi</a:t>
            </a:r>
            <a:r>
              <a:rPr lang="en-US" baseline="0" dirty="0"/>
              <a:t>-bill-and-race/</a:t>
            </a:r>
          </a:p>
          <a:p>
            <a:r>
              <a:rPr lang="en-US" baseline="0" dirty="0"/>
              <a:t>GI Bill Housing: https://</a:t>
            </a:r>
            <a:r>
              <a:rPr lang="en-US" baseline="0" dirty="0" err="1"/>
              <a:t>azgolfandhome.wordpress.com</a:t>
            </a:r>
            <a:r>
              <a:rPr lang="en-US" baseline="0" dirty="0"/>
              <a:t>/2011/11/22/get-rid-of-foreclosure-inventory-with-new-g-</a:t>
            </a:r>
            <a:r>
              <a:rPr lang="en-US" baseline="0" dirty="0" err="1"/>
              <a:t>i</a:t>
            </a:r>
            <a:r>
              <a:rPr lang="en-US" baseline="0" dirty="0"/>
              <a:t>-bill/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1B0F7-825B-1C4E-93AF-CBC0B86AE2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16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Baby Boom: http://</a:t>
            </a:r>
            <a:r>
              <a:rPr lang="en-US" dirty="0" err="1"/>
              <a:t>www.conservapedia.com</a:t>
            </a:r>
            <a:r>
              <a:rPr lang="en-US" dirty="0"/>
              <a:t>/</a:t>
            </a:r>
            <a:r>
              <a:rPr lang="en-US" dirty="0" err="1"/>
              <a:t>Baby_boom</a:t>
            </a:r>
            <a:endParaRPr lang="en-US" dirty="0"/>
          </a:p>
          <a:p>
            <a:r>
              <a:rPr lang="en-US" dirty="0"/>
              <a:t>Levittown: http://</a:t>
            </a:r>
            <a:r>
              <a:rPr lang="en-US" dirty="0" err="1"/>
              <a:t>www.nytimes.com</a:t>
            </a:r>
            <a:r>
              <a:rPr lang="en-US" dirty="0"/>
              <a:t>/slideshow/2007/10/12/</a:t>
            </a:r>
            <a:r>
              <a:rPr lang="en-US" dirty="0" err="1"/>
              <a:t>nyregion</a:t>
            </a:r>
            <a:r>
              <a:rPr lang="en-US" dirty="0"/>
              <a:t>/20071013_LEVITTOWN_SLIDESHOW_index.html?_r=0</a:t>
            </a:r>
          </a:p>
          <a:p>
            <a:r>
              <a:rPr lang="en-US" dirty="0"/>
              <a:t>Levittown Ad: http://</a:t>
            </a:r>
            <a:r>
              <a:rPr lang="en-US" dirty="0" err="1"/>
              <a:t>www.capitalcentury.com</a:t>
            </a:r>
            <a:r>
              <a:rPr lang="en-US" dirty="0"/>
              <a:t>/1951.html</a:t>
            </a:r>
          </a:p>
          <a:p>
            <a:r>
              <a:rPr lang="en-US" dirty="0"/>
              <a:t>Effects</a:t>
            </a:r>
            <a:r>
              <a:rPr lang="en-US" baseline="0" dirty="0"/>
              <a:t> on education: growth in construction &amp; number of schools (and hospitals), especially elementary &amp; secondary</a:t>
            </a:r>
          </a:p>
          <a:p>
            <a:r>
              <a:rPr lang="en-US" baseline="0" dirty="0"/>
              <a:t>Effects on cities: racially diverse (and divided) &amp; centers of poverty (couldn’t afford to leave/commute)</a:t>
            </a:r>
          </a:p>
          <a:p>
            <a:r>
              <a:rPr lang="en-US" baseline="0" dirty="0"/>
              <a:t>Effects on politics: traditional NE power center lost, huge impact on electoral college (demographic shift still continues to this day)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1B0F7-825B-1C4E-93AF-CBC0B86AE2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6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wps.pearsoncustom.com</a:t>
            </a:r>
            <a:r>
              <a:rPr lang="en-US" dirty="0"/>
              <a:t>/</a:t>
            </a:r>
            <a:r>
              <a:rPr lang="en-US" dirty="0" err="1"/>
              <a:t>wps</a:t>
            </a:r>
            <a:r>
              <a:rPr lang="en-US" dirty="0"/>
              <a:t>/media/objects/2428/2487068/atlas/atl_ah6_m006.html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1B0F7-825B-1C4E-93AF-CBC0B86AE2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28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Secure These Rights</a:t>
            </a:r>
            <a:r>
              <a:rPr lang="en-US" baseline="0" dirty="0"/>
              <a:t> Report: http://</a:t>
            </a:r>
            <a:r>
              <a:rPr lang="en-US" baseline="0" dirty="0" err="1"/>
              <a:t>www.trumanlibrary.org</a:t>
            </a:r>
            <a:r>
              <a:rPr lang="en-US" baseline="0" dirty="0"/>
              <a:t>/</a:t>
            </a:r>
            <a:r>
              <a:rPr lang="en-US" baseline="0" dirty="0" err="1"/>
              <a:t>civilrights</a:t>
            </a:r>
            <a:r>
              <a:rPr lang="en-US" baseline="0" dirty="0"/>
              <a:t>/srights4.htm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1B0F7-825B-1C4E-93AF-CBC0B86AE2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62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Anti T-H Rally: http://</a:t>
            </a:r>
            <a:r>
              <a:rPr lang="en-US" dirty="0" err="1"/>
              <a:t>blogs.baruch.cuny.edu</a:t>
            </a:r>
            <a:r>
              <a:rPr lang="en-US" dirty="0"/>
              <a:t>/his1005fall2010/2010/11/09/</a:t>
            </a:r>
            <a:r>
              <a:rPr lang="en-US" dirty="0" err="1"/>
              <a:t>msg</a:t>
            </a:r>
            <a:r>
              <a:rPr lang="en-US" dirty="0"/>
              <a:t>-rally/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1B0F7-825B-1C4E-93AF-CBC0B86AE2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59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&amp; Election Coverage: http://</a:t>
            </a:r>
            <a:r>
              <a:rPr lang="en-US" dirty="0" err="1"/>
              <a:t>www.canyoncountryzephyr.com</a:t>
            </a:r>
            <a:r>
              <a:rPr lang="en-US" dirty="0"/>
              <a:t>/blog/2012/11/01/nbc-coverage-of-election-1948-truman-vs-dewey/</a:t>
            </a:r>
          </a:p>
          <a:p>
            <a:r>
              <a:rPr lang="en-US" dirty="0"/>
              <a:t>Map: http://</a:t>
            </a:r>
            <a:r>
              <a:rPr lang="en-US" dirty="0" err="1"/>
              <a:t>www.slideshare.net</a:t>
            </a:r>
            <a:r>
              <a:rPr lang="en-US" dirty="0"/>
              <a:t>/</a:t>
            </a:r>
            <a:r>
              <a:rPr lang="en-US" dirty="0" err="1"/>
              <a:t>ntengowski</a:t>
            </a:r>
            <a:r>
              <a:rPr lang="en-US" dirty="0"/>
              <a:t>/</a:t>
            </a:r>
            <a:r>
              <a:rPr lang="en-US" dirty="0" err="1"/>
              <a:t>truman-powerpoint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1B0F7-825B-1C4E-93AF-CBC0B86AE2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91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468"/>
            <a:ext cx="7315200" cy="194626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74898"/>
            <a:ext cx="7315200" cy="85847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12/18/2018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1" y="1370032"/>
            <a:ext cx="1492499" cy="33633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2"/>
            <a:ext cx="5241476" cy="33633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3179"/>
            <a:ext cx="7315200" cy="970194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8823"/>
            <a:ext cx="7315200" cy="8238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3566160" cy="2695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057401"/>
            <a:ext cx="3566160" cy="2696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12/18/2018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12/18/2018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2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2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2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953512" cy="163220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430355"/>
            <a:ext cx="86236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430355"/>
            <a:ext cx="576072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77375"/>
            <a:ext cx="7315200" cy="2654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411597"/>
            <a:ext cx="1189132" cy="223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6" y="411598"/>
            <a:ext cx="941203" cy="226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9" y="641968"/>
            <a:ext cx="2246489" cy="22592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T59uo3kz9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898" y="413449"/>
            <a:ext cx="7315200" cy="870687"/>
          </a:xfrm>
        </p:spPr>
        <p:txBody>
          <a:bodyPr/>
          <a:lstStyle/>
          <a:p>
            <a:r>
              <a:rPr lang="en-US" dirty="0"/>
              <a:t>Truman and the Cold War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898" y="1325297"/>
            <a:ext cx="7315200" cy="858474"/>
          </a:xfrm>
        </p:spPr>
        <p:txBody>
          <a:bodyPr/>
          <a:lstStyle/>
          <a:p>
            <a:r>
              <a:rPr lang="en-US" dirty="0"/>
              <a:t>1945-1952</a:t>
            </a:r>
          </a:p>
        </p:txBody>
      </p:sp>
      <p:pic>
        <p:nvPicPr>
          <p:cNvPr id="4" name="Picture 3" descr="M04ba1269b8d098939d83b3763a423cc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996" y="1396994"/>
            <a:ext cx="5967726" cy="3628377"/>
          </a:xfrm>
          <a:prstGeom prst="rect">
            <a:avLst/>
          </a:prstGeom>
          <a:effectLst>
            <a:outerShdw blurRad="50800" dist="38100" dir="2700000" algn="tl" rotWithShape="0">
              <a:schemeClr val="tx2"/>
            </a:outerShdw>
          </a:effectLst>
        </p:spPr>
      </p:pic>
    </p:spTree>
    <p:extLst>
      <p:ext uri="{BB962C8B-B14F-4D97-AF65-F5344CB8AC3E}">
        <p14:creationId xmlns:p14="http://schemas.microsoft.com/office/powerpoint/2010/main" val="301790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277" y="0"/>
            <a:ext cx="7682117" cy="865573"/>
          </a:xfrm>
        </p:spPr>
        <p:txBody>
          <a:bodyPr>
            <a:noAutofit/>
          </a:bodyPr>
          <a:lstStyle/>
          <a:p>
            <a:r>
              <a:rPr lang="en-US" sz="3200" dirty="0"/>
              <a:t>Truman’s Fair Deal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5840" y="865573"/>
            <a:ext cx="4182068" cy="41293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Proposals:</a:t>
            </a:r>
          </a:p>
          <a:p>
            <a:pPr lvl="1"/>
            <a:r>
              <a:rPr lang="en-US" dirty="0"/>
              <a:t>National Health Care</a:t>
            </a:r>
          </a:p>
          <a:p>
            <a:pPr lvl="1"/>
            <a:r>
              <a:rPr lang="en-US" dirty="0"/>
              <a:t>Federal aid to education</a:t>
            </a:r>
          </a:p>
          <a:p>
            <a:pPr lvl="1"/>
            <a:r>
              <a:rPr lang="en-US" dirty="0"/>
              <a:t>Civil Rights legislation</a:t>
            </a:r>
          </a:p>
          <a:p>
            <a:pPr lvl="1"/>
            <a:r>
              <a:rPr lang="en-US" dirty="0"/>
              <a:t>Public housing</a:t>
            </a:r>
          </a:p>
          <a:p>
            <a:pPr lvl="1"/>
            <a:r>
              <a:rPr lang="en-US" dirty="0"/>
              <a:t>Farming programs</a:t>
            </a:r>
          </a:p>
          <a:p>
            <a:pPr lvl="1"/>
            <a:r>
              <a:rPr lang="en-US" dirty="0"/>
              <a:t>Minimum wage increase (.75/</a:t>
            </a:r>
            <a:r>
              <a:rPr lang="en-US" dirty="0" err="1"/>
              <a:t>hr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Expand Social Security</a:t>
            </a:r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Most bills defeated in Congress</a:t>
            </a:r>
          </a:p>
          <a:p>
            <a:pPr lvl="2"/>
            <a:r>
              <a:rPr lang="en-US" dirty="0"/>
              <a:t>Except min. wage &amp; Soc. Security</a:t>
            </a:r>
          </a:p>
          <a:p>
            <a:pPr lvl="2"/>
            <a:r>
              <a:rPr lang="en-US" dirty="0"/>
              <a:t>Reasons:</a:t>
            </a:r>
          </a:p>
          <a:p>
            <a:pPr lvl="3"/>
            <a:r>
              <a:rPr lang="en-US" dirty="0"/>
              <a:t>Truman’s political conflict w/Congress</a:t>
            </a:r>
          </a:p>
          <a:p>
            <a:pPr lvl="3"/>
            <a:r>
              <a:rPr lang="en-US" dirty="0"/>
              <a:t>Pressing foreign policy concerns with Cold War</a:t>
            </a:r>
          </a:p>
        </p:txBody>
      </p:sp>
      <p:pic>
        <p:nvPicPr>
          <p:cNvPr id="7" name="Content Placeholder 6" descr="ch31_05.gif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4" r="-2614"/>
          <a:stretch>
            <a:fillRect/>
          </a:stretch>
        </p:blipFill>
        <p:spPr>
          <a:xfrm>
            <a:off x="4287908" y="1226745"/>
            <a:ext cx="4750252" cy="3592187"/>
          </a:xfrm>
        </p:spPr>
      </p:pic>
    </p:spTree>
    <p:extLst>
      <p:ext uri="{BB962C8B-B14F-4D97-AF65-F5344CB8AC3E}">
        <p14:creationId xmlns:p14="http://schemas.microsoft.com/office/powerpoint/2010/main" val="243892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the Cold War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U.S.-Soviet Relations During the Early Cold War (1945-1952)</a:t>
            </a:r>
          </a:p>
        </p:txBody>
      </p:sp>
    </p:spTree>
    <p:extLst>
      <p:ext uri="{BB962C8B-B14F-4D97-AF65-F5344CB8AC3E}">
        <p14:creationId xmlns:p14="http://schemas.microsoft.com/office/powerpoint/2010/main" val="3021647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687" y="-160211"/>
            <a:ext cx="7682117" cy="865573"/>
          </a:xfrm>
        </p:spPr>
        <p:txBody>
          <a:bodyPr>
            <a:noAutofit/>
          </a:bodyPr>
          <a:lstStyle/>
          <a:p>
            <a:r>
              <a:rPr lang="en-US" sz="3200" dirty="0"/>
              <a:t>U.S.-Soviet Relations to 1945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1449" y="693933"/>
            <a:ext cx="6012181" cy="4057158"/>
          </a:xfrm>
        </p:spPr>
        <p:txBody>
          <a:bodyPr>
            <a:noAutofit/>
          </a:bodyPr>
          <a:lstStyle/>
          <a:p>
            <a:r>
              <a:rPr lang="en-US" sz="1600" dirty="0"/>
              <a:t>Bolshevik Revolution (1919)</a:t>
            </a:r>
          </a:p>
          <a:p>
            <a:pPr lvl="1"/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Red Scare</a:t>
            </a:r>
          </a:p>
          <a:p>
            <a:pPr lvl="2"/>
            <a:r>
              <a:rPr lang="en-US" dirty="0"/>
              <a:t>Soviet Union considered a threat to capitalism and liberty</a:t>
            </a:r>
          </a:p>
          <a:p>
            <a:r>
              <a:rPr lang="en-US" sz="1600" dirty="0"/>
              <a:t>Official Recognition (1933)</a:t>
            </a:r>
          </a:p>
          <a:p>
            <a:pPr lvl="1"/>
            <a:r>
              <a:rPr lang="en-US" sz="1600" dirty="0"/>
              <a:t>FDR did not consider Soviets trustworthy</a:t>
            </a:r>
          </a:p>
          <a:p>
            <a:pPr lvl="2"/>
            <a:r>
              <a:rPr lang="en-US" dirty="0"/>
              <a:t>Non-aggression Pact (1939) – split Europe w Germany</a:t>
            </a:r>
          </a:p>
          <a:p>
            <a:r>
              <a:rPr lang="en-US" sz="1600" dirty="0"/>
              <a:t>Allies in World War II</a:t>
            </a:r>
          </a:p>
          <a:p>
            <a:r>
              <a:rPr lang="en-US" sz="1600" dirty="0"/>
              <a:t>Postwar Cooperation and the U.N.</a:t>
            </a:r>
          </a:p>
          <a:p>
            <a:pPr lvl="1"/>
            <a:r>
              <a:rPr lang="en-US" sz="1600" dirty="0"/>
              <a:t>Atomic Energy Commission</a:t>
            </a:r>
          </a:p>
          <a:p>
            <a:pPr lvl="2"/>
            <a:r>
              <a:rPr lang="en-US" dirty="0"/>
              <a:t>Rejection of Baruch Plan – regulation of nuclear energy and elimination of atomic weapons </a:t>
            </a:r>
          </a:p>
          <a:p>
            <a:pPr lvl="1"/>
            <a:r>
              <a:rPr lang="en-US" sz="1600" dirty="0"/>
              <a:t>Rejection of World Bank (Bretton Woods, 1944) – goal to fund rebuilding of war-torn Europe</a:t>
            </a:r>
          </a:p>
          <a:p>
            <a:pPr lvl="2"/>
            <a:r>
              <a:rPr lang="en-US" dirty="0"/>
              <a:t>USSR saw it as an instrument of capitalism</a:t>
            </a:r>
          </a:p>
          <a:p>
            <a:pPr lvl="1"/>
            <a:r>
              <a:rPr lang="en-US" sz="1600" dirty="0"/>
              <a:t>Cooperation at Nuremberg Trials (1945-46)</a:t>
            </a:r>
          </a:p>
        </p:txBody>
      </p:sp>
      <p:pic>
        <p:nvPicPr>
          <p:cNvPr id="5" name="Content Placeholder 4" descr="23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6" r="-1656"/>
          <a:stretch>
            <a:fillRect/>
          </a:stretch>
        </p:blipFill>
        <p:spPr>
          <a:xfrm>
            <a:off x="6183630" y="1769414"/>
            <a:ext cx="2960370" cy="2238660"/>
          </a:xfrm>
        </p:spPr>
      </p:pic>
    </p:spTree>
    <p:extLst>
      <p:ext uri="{BB962C8B-B14F-4D97-AF65-F5344CB8AC3E}">
        <p14:creationId xmlns:p14="http://schemas.microsoft.com/office/powerpoint/2010/main" val="387617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497" y="-264869"/>
            <a:ext cx="7682117" cy="865573"/>
          </a:xfrm>
        </p:spPr>
        <p:txBody>
          <a:bodyPr>
            <a:noAutofit/>
          </a:bodyPr>
          <a:lstStyle/>
          <a:p>
            <a:r>
              <a:rPr lang="en-US" sz="3200" dirty="0"/>
              <a:t>The Spread of Communism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" y="811531"/>
            <a:ext cx="4366260" cy="42286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Satellite States in Eastern Europe</a:t>
            </a:r>
          </a:p>
          <a:p>
            <a:pPr lvl="1"/>
            <a:r>
              <a:rPr lang="en-US" dirty="0"/>
              <a:t>Poland, Romania, Bulgaria, Albania, Hungary, Czechoslovakia</a:t>
            </a:r>
          </a:p>
          <a:p>
            <a:pPr lvl="2"/>
            <a:r>
              <a:rPr lang="en-US" dirty="0"/>
              <a:t>Need for “buffer” states</a:t>
            </a:r>
          </a:p>
          <a:p>
            <a:pPr lvl="1"/>
            <a:r>
              <a:rPr lang="en-US" dirty="0"/>
              <a:t>West views as violation of self-determination and open markets</a:t>
            </a:r>
          </a:p>
          <a:p>
            <a:r>
              <a:rPr lang="en-US" dirty="0"/>
              <a:t>Occupation Zones in Germany</a:t>
            </a:r>
          </a:p>
          <a:p>
            <a:pPr lvl="1"/>
            <a:r>
              <a:rPr lang="en-US" dirty="0"/>
              <a:t>Formation of German Democratic Republic</a:t>
            </a:r>
          </a:p>
          <a:p>
            <a:pPr lvl="2"/>
            <a:r>
              <a:rPr lang="en-US" dirty="0"/>
              <a:t>Soviet Sector</a:t>
            </a:r>
          </a:p>
          <a:p>
            <a:pPr lvl="2"/>
            <a:r>
              <a:rPr lang="en-US" dirty="0"/>
              <a:t>Berlin </a:t>
            </a:r>
          </a:p>
          <a:p>
            <a:r>
              <a:rPr lang="en-US" dirty="0"/>
              <a:t>The “Iron Curtain” – call for stand against Communism</a:t>
            </a:r>
          </a:p>
          <a:p>
            <a:pPr lvl="1"/>
            <a:r>
              <a:rPr lang="en-US" dirty="0"/>
              <a:t>Winston Churchill (Missouri, 1946)</a:t>
            </a:r>
          </a:p>
        </p:txBody>
      </p:sp>
      <p:pic>
        <p:nvPicPr>
          <p:cNvPr id="5" name="Content Placeholder 4" descr="carte05gb.gif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49" r="-20549"/>
          <a:stretch>
            <a:fillRect/>
          </a:stretch>
        </p:blipFill>
        <p:spPr>
          <a:xfrm>
            <a:off x="4356826" y="1197213"/>
            <a:ext cx="4847507" cy="3665732"/>
          </a:xfrm>
        </p:spPr>
      </p:pic>
      <p:pic>
        <p:nvPicPr>
          <p:cNvPr id="6" name="Picture 5" descr="Iron_Curtai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790" y="1093851"/>
            <a:ext cx="3635169" cy="394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0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947" y="-55935"/>
            <a:ext cx="7682117" cy="865573"/>
          </a:xfrm>
        </p:spPr>
        <p:txBody>
          <a:bodyPr>
            <a:noAutofit/>
          </a:bodyPr>
          <a:lstStyle/>
          <a:p>
            <a:r>
              <a:rPr lang="en-US" sz="3200" dirty="0"/>
              <a:t>Containment in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2660" y="1005841"/>
            <a:ext cx="4297900" cy="4034298"/>
          </a:xfrm>
        </p:spPr>
        <p:txBody>
          <a:bodyPr>
            <a:normAutofit/>
          </a:bodyPr>
          <a:lstStyle/>
          <a:p>
            <a:r>
              <a:rPr lang="en-US" dirty="0"/>
              <a:t>George Kennan</a:t>
            </a:r>
          </a:p>
          <a:p>
            <a:pPr lvl="1"/>
            <a:r>
              <a:rPr lang="en-US" dirty="0"/>
              <a:t>Contain and prevent expansion of Soviet communism</a:t>
            </a:r>
          </a:p>
          <a:p>
            <a:r>
              <a:rPr lang="en-US" dirty="0"/>
              <a:t>The Truman Doctrine (1947)</a:t>
            </a:r>
          </a:p>
          <a:p>
            <a:pPr lvl="1"/>
            <a:r>
              <a:rPr lang="en-US" dirty="0"/>
              <a:t>Implementation of containment</a:t>
            </a:r>
          </a:p>
          <a:p>
            <a:pPr lvl="1"/>
            <a:r>
              <a:rPr lang="en-US" dirty="0"/>
              <a:t>Response to:</a:t>
            </a:r>
          </a:p>
          <a:p>
            <a:pPr lvl="2"/>
            <a:r>
              <a:rPr lang="en-US" dirty="0"/>
              <a:t>Communist uprising in Greece</a:t>
            </a:r>
          </a:p>
          <a:p>
            <a:pPr lvl="2"/>
            <a:r>
              <a:rPr lang="en-US" dirty="0"/>
              <a:t>Soviet demands for Dardanelles – water route</a:t>
            </a:r>
          </a:p>
          <a:p>
            <a:pPr lvl="1"/>
            <a:r>
              <a:rPr lang="en-US" dirty="0"/>
              <a:t>$400 million to Greece and Turkey</a:t>
            </a:r>
          </a:p>
          <a:p>
            <a:pPr lvl="2"/>
            <a:r>
              <a:rPr lang="en-US" dirty="0"/>
              <a:t>Assist “free people” against “totalitarian” regimes</a:t>
            </a:r>
          </a:p>
        </p:txBody>
      </p:sp>
      <p:pic>
        <p:nvPicPr>
          <p:cNvPr id="5" name="Content Placeholder 4" descr="truman-doctrine-cartoon-granger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75" r="-23375"/>
          <a:stretch>
            <a:fillRect/>
          </a:stretch>
        </p:blipFill>
        <p:spPr>
          <a:xfrm>
            <a:off x="4480560" y="1138149"/>
            <a:ext cx="4756384" cy="3596824"/>
          </a:xfrm>
        </p:spPr>
      </p:pic>
      <p:pic>
        <p:nvPicPr>
          <p:cNvPr id="6" name="Picture 5" descr="Truman Doctrin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61" y="1138149"/>
            <a:ext cx="4297900" cy="359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4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47" y="103362"/>
            <a:ext cx="7682117" cy="561563"/>
          </a:xfrm>
        </p:spPr>
        <p:txBody>
          <a:bodyPr>
            <a:noAutofit/>
          </a:bodyPr>
          <a:lstStyle/>
          <a:p>
            <a:r>
              <a:rPr lang="en-US" sz="3200" dirty="0"/>
              <a:t>Containment in Europe (con.)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1450" y="971551"/>
            <a:ext cx="4309110" cy="40685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Marshall Plan (1947)</a:t>
            </a:r>
          </a:p>
          <a:p>
            <a:pPr lvl="1"/>
            <a:r>
              <a:rPr lang="en-US" dirty="0"/>
              <a:t>$12 Billion in aid to Western Europe</a:t>
            </a:r>
          </a:p>
          <a:p>
            <a:pPr lvl="2"/>
            <a:r>
              <a:rPr lang="en-US" dirty="0"/>
              <a:t>Soviets rejected aid</a:t>
            </a:r>
          </a:p>
          <a:p>
            <a:pPr lvl="1"/>
            <a:r>
              <a:rPr lang="en-US" dirty="0"/>
              <a:t>Effects:</a:t>
            </a:r>
          </a:p>
          <a:p>
            <a:pPr lvl="2"/>
            <a:r>
              <a:rPr lang="en-US" dirty="0"/>
              <a:t>Western Europe self-sustaining by 1950’s</a:t>
            </a:r>
          </a:p>
          <a:p>
            <a:pPr lvl="2"/>
            <a:r>
              <a:rPr lang="en-US" dirty="0"/>
              <a:t>Bolstered US prosperity (exports)</a:t>
            </a:r>
          </a:p>
          <a:p>
            <a:pPr lvl="2"/>
            <a:r>
              <a:rPr lang="en-US" dirty="0"/>
              <a:t>Increased rift &amp; tension w/Soviets</a:t>
            </a:r>
          </a:p>
          <a:p>
            <a:r>
              <a:rPr lang="en-US" dirty="0"/>
              <a:t>Berlin Airlift</a:t>
            </a:r>
          </a:p>
          <a:p>
            <a:pPr lvl="1"/>
            <a:r>
              <a:rPr lang="en-US" dirty="0"/>
              <a:t>Soviet blockade of Berlin (June, 1948)</a:t>
            </a:r>
          </a:p>
          <a:p>
            <a:pPr lvl="1"/>
            <a:r>
              <a:rPr lang="en-US" dirty="0"/>
              <a:t>Effective: Stalin lifts blockade (May, 1949)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doc_082b_big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54" r="-19954"/>
          <a:stretch>
            <a:fillRect/>
          </a:stretch>
        </p:blipFill>
        <p:spPr>
          <a:xfrm>
            <a:off x="4337135" y="1197213"/>
            <a:ext cx="4730349" cy="3577136"/>
          </a:xfrm>
        </p:spPr>
      </p:pic>
      <p:pic>
        <p:nvPicPr>
          <p:cNvPr id="4" name="Picture 3" descr="Marshallbik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52" y="1151686"/>
            <a:ext cx="3915712" cy="3884049"/>
          </a:xfrm>
          <a:prstGeom prst="rect">
            <a:avLst/>
          </a:prstGeom>
        </p:spPr>
      </p:pic>
      <p:pic>
        <p:nvPicPr>
          <p:cNvPr id="6" name="Picture 5" descr="C-54landingattemplehof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580" y="1178143"/>
            <a:ext cx="4051224" cy="385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387" y="128172"/>
            <a:ext cx="5570983" cy="633279"/>
          </a:xfrm>
        </p:spPr>
        <p:txBody>
          <a:bodyPr>
            <a:noAutofit/>
          </a:bodyPr>
          <a:lstStyle/>
          <a:p>
            <a:r>
              <a:rPr lang="en-US" sz="3200" dirty="0"/>
              <a:t>NATO and National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301" y="1017271"/>
            <a:ext cx="4697149" cy="40228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North Atlantic Treaty Organization</a:t>
            </a:r>
          </a:p>
          <a:p>
            <a:pPr lvl="1"/>
            <a:r>
              <a:rPr lang="en-US" dirty="0"/>
              <a:t>Ten European nations, the U.S., and Canada</a:t>
            </a:r>
          </a:p>
          <a:p>
            <a:pPr lvl="2"/>
            <a:r>
              <a:rPr lang="en-US" dirty="0"/>
              <a:t>Work outside the Soviet Union’s veto power</a:t>
            </a:r>
          </a:p>
          <a:p>
            <a:pPr lvl="2"/>
            <a:r>
              <a:rPr lang="en-US" dirty="0"/>
              <a:t>“Peacekeeping” Forces</a:t>
            </a:r>
          </a:p>
          <a:p>
            <a:pPr lvl="3"/>
            <a:r>
              <a:rPr lang="en-US" dirty="0"/>
              <a:t>Supreme Commander: Eisenhower</a:t>
            </a:r>
          </a:p>
          <a:p>
            <a:pPr lvl="1"/>
            <a:r>
              <a:rPr lang="en-US" dirty="0"/>
              <a:t>Soviet Response: Warsaw Pact</a:t>
            </a:r>
          </a:p>
          <a:p>
            <a:r>
              <a:rPr lang="en-US" dirty="0"/>
              <a:t>National Security Act (1947)</a:t>
            </a:r>
          </a:p>
          <a:p>
            <a:pPr lvl="1"/>
            <a:r>
              <a:rPr lang="en-US" dirty="0"/>
              <a:t>Department of Defense</a:t>
            </a:r>
          </a:p>
          <a:p>
            <a:pPr lvl="2"/>
            <a:r>
              <a:rPr lang="en-US" dirty="0"/>
              <a:t>Air Force</a:t>
            </a:r>
          </a:p>
          <a:p>
            <a:pPr lvl="2"/>
            <a:r>
              <a:rPr lang="en-US" dirty="0"/>
              <a:t>Joint Chiefs of Staff</a:t>
            </a:r>
          </a:p>
          <a:p>
            <a:pPr lvl="1"/>
            <a:r>
              <a:rPr lang="en-US" dirty="0"/>
              <a:t>National Security Council – creation of foreign policy on the Cold War</a:t>
            </a:r>
          </a:p>
          <a:p>
            <a:pPr lvl="1"/>
            <a:r>
              <a:rPr lang="en-US" dirty="0"/>
              <a:t>Central Intelligence Agency</a:t>
            </a:r>
          </a:p>
        </p:txBody>
      </p:sp>
      <p:pic>
        <p:nvPicPr>
          <p:cNvPr id="5" name="Content Placeholder 4" descr="111234_600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21" b="-8021"/>
          <a:stretch>
            <a:fillRect/>
          </a:stretch>
        </p:blipFill>
        <p:spPr>
          <a:xfrm>
            <a:off x="4972050" y="1474190"/>
            <a:ext cx="3942768" cy="2981560"/>
          </a:xfrm>
        </p:spPr>
      </p:pic>
    </p:spTree>
    <p:extLst>
      <p:ext uri="{BB962C8B-B14F-4D97-AF65-F5344CB8AC3E}">
        <p14:creationId xmlns:p14="http://schemas.microsoft.com/office/powerpoint/2010/main" val="237602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4535" y="-151783"/>
            <a:ext cx="3387853" cy="865573"/>
          </a:xfrm>
        </p:spPr>
        <p:txBody>
          <a:bodyPr>
            <a:noAutofit/>
          </a:bodyPr>
          <a:lstStyle/>
          <a:p>
            <a:r>
              <a:rPr lang="en-US" sz="3200" dirty="0"/>
              <a:t>Atomic Weapons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2715" y="845821"/>
            <a:ext cx="4395747" cy="41943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Soviet Union Tests First Atomic Bomb (1949)</a:t>
            </a:r>
          </a:p>
          <a:p>
            <a:r>
              <a:rPr lang="en-US" dirty="0"/>
              <a:t>NSC-68 (1950) – needed to fight Cold War</a:t>
            </a:r>
          </a:p>
          <a:p>
            <a:pPr lvl="1"/>
            <a:r>
              <a:rPr lang="en-US" dirty="0"/>
              <a:t>4x defense spending</a:t>
            </a:r>
          </a:p>
          <a:p>
            <a:pPr lvl="2"/>
            <a:r>
              <a:rPr lang="en-US" dirty="0"/>
              <a:t>20% of GNP</a:t>
            </a:r>
          </a:p>
          <a:p>
            <a:pPr lvl="2"/>
            <a:r>
              <a:rPr lang="en-US" dirty="0"/>
              <a:t>Convince public spending was necessary</a:t>
            </a:r>
          </a:p>
          <a:p>
            <a:pPr lvl="1"/>
            <a:r>
              <a:rPr lang="en-US" dirty="0"/>
              <a:t>Alliances w/non-communist countries</a:t>
            </a:r>
          </a:p>
          <a:p>
            <a:pPr lvl="1"/>
            <a:r>
              <a:rPr lang="en-US" dirty="0"/>
              <a:t>“New Look” Policy</a:t>
            </a:r>
          </a:p>
          <a:p>
            <a:pPr lvl="2"/>
            <a:r>
              <a:rPr lang="en-US" dirty="0"/>
              <a:t>Missile, Bomber, and Submarine Development</a:t>
            </a:r>
          </a:p>
          <a:p>
            <a:r>
              <a:rPr lang="en-US" dirty="0"/>
              <a:t>U.S. Develops First Hydrogen Bomb (1952)</a:t>
            </a:r>
          </a:p>
          <a:p>
            <a:pPr lvl="1"/>
            <a:r>
              <a:rPr lang="en-US" dirty="0"/>
              <a:t>First test - 1954</a:t>
            </a:r>
          </a:p>
          <a:p>
            <a:pPr lvl="1"/>
            <a:r>
              <a:rPr lang="en-US" dirty="0"/>
              <a:t>Soviets respond, 1955</a:t>
            </a:r>
          </a:p>
        </p:txBody>
      </p:sp>
      <p:pic>
        <p:nvPicPr>
          <p:cNvPr id="5" name="Content Placeholder 4" descr="castle-bravo.jpg">
            <a:hlinkClick r:id="rId3"/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100" b="-22100"/>
          <a:stretch>
            <a:fillRect/>
          </a:stretch>
        </p:blipFill>
        <p:spPr>
          <a:xfrm>
            <a:off x="4662037" y="1138149"/>
            <a:ext cx="4395747" cy="3324107"/>
          </a:xfrm>
          <a:effectLst>
            <a:glow rad="38100">
              <a:schemeClr val="tx2"/>
            </a:glow>
          </a:effectLst>
        </p:spPr>
      </p:pic>
    </p:spTree>
    <p:extLst>
      <p:ext uri="{BB962C8B-B14F-4D97-AF65-F5344CB8AC3E}">
        <p14:creationId xmlns:p14="http://schemas.microsoft.com/office/powerpoint/2010/main" val="111869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Cold War in the East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Effects of Cold War Policy</a:t>
            </a:r>
          </a:p>
        </p:txBody>
      </p:sp>
    </p:spTree>
    <p:extLst>
      <p:ext uri="{BB962C8B-B14F-4D97-AF65-F5344CB8AC3E}">
        <p14:creationId xmlns:p14="http://schemas.microsoft.com/office/powerpoint/2010/main" val="3529184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697" y="271030"/>
            <a:ext cx="1524763" cy="578079"/>
          </a:xfrm>
        </p:spPr>
        <p:txBody>
          <a:bodyPr>
            <a:noAutofit/>
          </a:bodyPr>
          <a:lstStyle/>
          <a:p>
            <a:r>
              <a:rPr lang="en-US" sz="3200" dirty="0"/>
              <a:t>Japan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981" y="1017271"/>
            <a:ext cx="4361579" cy="397364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 Occupation</a:t>
            </a:r>
          </a:p>
          <a:p>
            <a:pPr lvl="1"/>
            <a:r>
              <a:rPr lang="en-US" dirty="0" err="1"/>
              <a:t>Tojo</a:t>
            </a:r>
            <a:r>
              <a:rPr lang="en-US" dirty="0"/>
              <a:t> executed</a:t>
            </a:r>
          </a:p>
          <a:p>
            <a:pPr lvl="1"/>
            <a:r>
              <a:rPr lang="en-US" dirty="0"/>
              <a:t>MacArthur</a:t>
            </a:r>
          </a:p>
          <a:p>
            <a:pPr lvl="2"/>
            <a:r>
              <a:rPr lang="en-US" dirty="0"/>
              <a:t>New Constitution adopted (1947)</a:t>
            </a:r>
          </a:p>
          <a:p>
            <a:pPr lvl="3"/>
            <a:r>
              <a:rPr lang="en-US" dirty="0"/>
              <a:t>Parliamentary democracy established</a:t>
            </a:r>
          </a:p>
          <a:p>
            <a:pPr lvl="3"/>
            <a:r>
              <a:rPr lang="en-US" dirty="0"/>
              <a:t>Hirohito gives up claim to divinity</a:t>
            </a:r>
          </a:p>
          <a:p>
            <a:pPr lvl="1"/>
            <a:r>
              <a:rPr lang="en-US" dirty="0"/>
              <a:t>Military limited – reliance on US for protection</a:t>
            </a:r>
          </a:p>
          <a:p>
            <a:r>
              <a:rPr lang="en-US" dirty="0"/>
              <a:t>US-Japanese Security Treaties</a:t>
            </a:r>
          </a:p>
          <a:p>
            <a:pPr lvl="1"/>
            <a:r>
              <a:rPr lang="en-US" dirty="0"/>
              <a:t>Japan surrenders Korea and Pacific islands</a:t>
            </a:r>
          </a:p>
          <a:p>
            <a:pPr lvl="1"/>
            <a:r>
              <a:rPr lang="en-US" dirty="0"/>
              <a:t>US ends formal occupation</a:t>
            </a:r>
          </a:p>
          <a:p>
            <a:pPr lvl="2"/>
            <a:r>
              <a:rPr lang="en-US" dirty="0"/>
              <a:t>Treaty of San Francisco (1952)</a:t>
            </a:r>
          </a:p>
          <a:p>
            <a:pPr lvl="1"/>
            <a:r>
              <a:rPr lang="en-US" dirty="0"/>
              <a:t>Japan becomes ally in fight against communism</a:t>
            </a:r>
          </a:p>
        </p:txBody>
      </p:sp>
      <p:pic>
        <p:nvPicPr>
          <p:cNvPr id="7" name="Content Placeholder 6" descr="JapaneseFlags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959" b="-60959"/>
          <a:stretch>
            <a:fillRect/>
          </a:stretch>
        </p:blipFill>
        <p:spPr>
          <a:xfrm>
            <a:off x="4534284" y="-78502"/>
            <a:ext cx="4490735" cy="3395937"/>
          </a:xfrm>
        </p:spPr>
      </p:pic>
      <p:pic>
        <p:nvPicPr>
          <p:cNvPr id="9" name="Picture 8" descr="hirohito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492" y="2456636"/>
            <a:ext cx="4021448" cy="262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8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2946"/>
            <a:ext cx="7315200" cy="865573"/>
          </a:xfrm>
        </p:spPr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429591"/>
            <a:ext cx="3566160" cy="3470697"/>
          </a:xfrm>
        </p:spPr>
        <p:txBody>
          <a:bodyPr>
            <a:normAutofit fontScale="47500" lnSpcReduction="20000"/>
          </a:bodyPr>
          <a:lstStyle/>
          <a:p>
            <a:r>
              <a:rPr lang="en-US" sz="2900" dirty="0"/>
              <a:t>Analyze the developments from 1941-1949 that increased suspicion and tension between the United States and the Soviet Union.</a:t>
            </a:r>
          </a:p>
          <a:p>
            <a:endParaRPr lang="en-US" sz="2900" dirty="0"/>
          </a:p>
          <a:p>
            <a:r>
              <a:rPr lang="en-US" sz="2900" dirty="0"/>
              <a:t>What were the Cold War fears of the American people in the aftermath of the Second World War? How did these fears affect both foreign and domestic policy?</a:t>
            </a:r>
          </a:p>
          <a:p>
            <a:pPr marL="45720" indent="0">
              <a:buNone/>
            </a:pPr>
            <a:endParaRPr lang="en-US" sz="2900" dirty="0"/>
          </a:p>
          <a:p>
            <a:pPr>
              <a:defRPr/>
            </a:pPr>
            <a:r>
              <a:rPr lang="en-US" sz="3000" dirty="0"/>
              <a:t>Explain the causes and consequences of the following population movements in the United States during the period 1945– 1985. </a:t>
            </a:r>
          </a:p>
          <a:p>
            <a:pPr lvl="1">
              <a:defRPr/>
            </a:pPr>
            <a:r>
              <a:rPr lang="en-US" sz="2800" dirty="0"/>
              <a:t>Suburbanization</a:t>
            </a:r>
          </a:p>
          <a:p>
            <a:pPr lvl="1">
              <a:defRPr/>
            </a:pPr>
            <a:r>
              <a:rPr lang="en-US" sz="2800" dirty="0"/>
              <a:t>The growth of the Sun Belt</a:t>
            </a:r>
          </a:p>
          <a:p>
            <a:endParaRPr lang="en-US" dirty="0"/>
          </a:p>
        </p:txBody>
      </p:sp>
      <p:pic>
        <p:nvPicPr>
          <p:cNvPr id="5" name="Content Placeholder 4" descr="cold-war-2-investwithalex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62" b="-32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301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8824"/>
            <a:ext cx="5799583" cy="492326"/>
          </a:xfrm>
        </p:spPr>
        <p:txBody>
          <a:bodyPr>
            <a:noAutofit/>
          </a:bodyPr>
          <a:lstStyle/>
          <a:p>
            <a:r>
              <a:rPr lang="en-US" sz="3200" dirty="0"/>
              <a:t>The Philippines and the Pacific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0529" y="1033622"/>
            <a:ext cx="4350031" cy="410987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Philippine Independence</a:t>
            </a:r>
          </a:p>
          <a:p>
            <a:pPr lvl="1"/>
            <a:r>
              <a:rPr lang="en-US" dirty="0"/>
              <a:t>July 4, 1946</a:t>
            </a:r>
          </a:p>
          <a:p>
            <a:pPr lvl="1"/>
            <a:r>
              <a:rPr lang="en-US" dirty="0"/>
              <a:t>US Retains naval bases</a:t>
            </a:r>
          </a:p>
          <a:p>
            <a:r>
              <a:rPr lang="en-US" dirty="0"/>
              <a:t>China</a:t>
            </a:r>
          </a:p>
          <a:p>
            <a:pPr lvl="1"/>
            <a:r>
              <a:rPr lang="en-US" dirty="0"/>
              <a:t>Civil War Continues (1946-1950)</a:t>
            </a:r>
          </a:p>
          <a:p>
            <a:pPr lvl="2"/>
            <a:r>
              <a:rPr lang="en-US" dirty="0"/>
              <a:t>US support of Nationalists Chiang Kai-shek</a:t>
            </a:r>
          </a:p>
          <a:p>
            <a:pPr lvl="1"/>
            <a:r>
              <a:rPr lang="en-US" dirty="0"/>
              <a:t>US Policy</a:t>
            </a:r>
          </a:p>
          <a:p>
            <a:pPr lvl="2"/>
            <a:r>
              <a:rPr lang="en-US" dirty="0"/>
              <a:t>$400 million in aid to Chiang Kai-shek</a:t>
            </a:r>
          </a:p>
          <a:p>
            <a:pPr lvl="1"/>
            <a:r>
              <a:rPr lang="en-US" dirty="0"/>
              <a:t>Two Chinas</a:t>
            </a:r>
          </a:p>
          <a:p>
            <a:pPr lvl="2"/>
            <a:r>
              <a:rPr lang="en-US" dirty="0"/>
              <a:t>Formosa (Taiwan)</a:t>
            </a:r>
          </a:p>
          <a:p>
            <a:pPr lvl="2"/>
            <a:r>
              <a:rPr lang="en-US" dirty="0"/>
              <a:t>People’s Republic of China (1949) – Mao Zedong</a:t>
            </a:r>
          </a:p>
          <a:p>
            <a:pPr lvl="3"/>
            <a:r>
              <a:rPr lang="en-US" dirty="0"/>
              <a:t>U.S. refuses to formally recognize</a:t>
            </a:r>
          </a:p>
          <a:p>
            <a:pPr lvl="1"/>
            <a:r>
              <a:rPr lang="en-US" dirty="0"/>
              <a:t>Sino-Soviet Pact (1950) – Stalin &amp; Zedong</a:t>
            </a:r>
          </a:p>
        </p:txBody>
      </p:sp>
      <p:pic>
        <p:nvPicPr>
          <p:cNvPr id="5" name="Content Placeholder 4" descr="ccefba9e3d1ccd5f5a065fa2f021e905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5" r="-1355"/>
          <a:stretch>
            <a:fillRect/>
          </a:stretch>
        </p:blipFill>
        <p:spPr>
          <a:xfrm>
            <a:off x="4812868" y="983481"/>
            <a:ext cx="4200603" cy="3176537"/>
          </a:xfrm>
        </p:spPr>
      </p:pic>
      <p:pic>
        <p:nvPicPr>
          <p:cNvPr id="6" name="Picture 5" descr="media-33f8d94ac7d04f0e850352b6208be6cfChinaRussiaGasDea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48" y="2663190"/>
            <a:ext cx="3069652" cy="237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2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537" y="68162"/>
            <a:ext cx="3353563" cy="595196"/>
          </a:xfrm>
        </p:spPr>
        <p:txBody>
          <a:bodyPr>
            <a:noAutofit/>
          </a:bodyPr>
          <a:lstStyle/>
          <a:p>
            <a:r>
              <a:rPr lang="en-US" sz="3200" dirty="0"/>
              <a:t>The Korean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5740" y="749684"/>
            <a:ext cx="5810313" cy="4393816"/>
          </a:xfrm>
        </p:spPr>
        <p:txBody>
          <a:bodyPr>
            <a:noAutofit/>
          </a:bodyPr>
          <a:lstStyle/>
          <a:p>
            <a:r>
              <a:rPr lang="en-US" sz="1200" dirty="0"/>
              <a:t>Korea Divided Following Defeat of Japan</a:t>
            </a:r>
          </a:p>
          <a:p>
            <a:pPr lvl="1"/>
            <a:r>
              <a:rPr lang="en-US" sz="1200" dirty="0"/>
              <a:t>Soviet Protected North</a:t>
            </a:r>
          </a:p>
          <a:p>
            <a:pPr lvl="1"/>
            <a:r>
              <a:rPr lang="en-US" sz="1200" dirty="0"/>
              <a:t>US Supported South</a:t>
            </a:r>
          </a:p>
          <a:p>
            <a:r>
              <a:rPr lang="en-US" sz="1200" dirty="0"/>
              <a:t>Invasion</a:t>
            </a:r>
          </a:p>
          <a:p>
            <a:pPr lvl="1"/>
            <a:r>
              <a:rPr lang="en-US" sz="1200" dirty="0"/>
              <a:t>June 25, 1950: North Korea Invades South Korea</a:t>
            </a:r>
          </a:p>
          <a:p>
            <a:pPr lvl="1"/>
            <a:r>
              <a:rPr lang="en-US" sz="1200" dirty="0"/>
              <a:t>Soviets were boycotting UN</a:t>
            </a:r>
          </a:p>
          <a:p>
            <a:pPr lvl="2"/>
            <a:r>
              <a:rPr lang="en-US" sz="1200" dirty="0"/>
              <a:t>As a result, UN deploys forces to Korea</a:t>
            </a:r>
          </a:p>
          <a:p>
            <a:pPr lvl="3"/>
            <a:r>
              <a:rPr lang="en-US" sz="1200" dirty="0"/>
              <a:t>Douglas MacArthur</a:t>
            </a:r>
          </a:p>
          <a:p>
            <a:pPr lvl="1"/>
            <a:r>
              <a:rPr lang="en-US" sz="1200" dirty="0"/>
              <a:t>Inchon Landing and Counterattack (Sept. 1950)</a:t>
            </a:r>
          </a:p>
          <a:p>
            <a:pPr lvl="2"/>
            <a:r>
              <a:rPr lang="en-US" sz="1200" dirty="0"/>
              <a:t>MacArthur’s “Home by Christmas” Campaign</a:t>
            </a:r>
          </a:p>
          <a:p>
            <a:pPr lvl="3"/>
            <a:r>
              <a:rPr lang="en-US" sz="1200" dirty="0"/>
              <a:t>China’s Warning</a:t>
            </a:r>
          </a:p>
          <a:p>
            <a:pPr lvl="1"/>
            <a:r>
              <a:rPr lang="en-US" sz="1200" dirty="0"/>
              <a:t>MacArthur vs. Truman – limited war </a:t>
            </a:r>
          </a:p>
          <a:p>
            <a:r>
              <a:rPr lang="en-US" sz="1200" dirty="0"/>
              <a:t>Armistice</a:t>
            </a:r>
          </a:p>
          <a:p>
            <a:pPr lvl="1"/>
            <a:r>
              <a:rPr lang="en-US" sz="1200" dirty="0"/>
              <a:t>Stalemate &amp; Peace</a:t>
            </a:r>
          </a:p>
          <a:p>
            <a:pPr lvl="2"/>
            <a:r>
              <a:rPr lang="en-US" sz="1200" dirty="0"/>
              <a:t>38</a:t>
            </a:r>
            <a:r>
              <a:rPr lang="en-US" sz="1200" baseline="30000" dirty="0"/>
              <a:t>th</a:t>
            </a:r>
            <a:r>
              <a:rPr lang="en-US" sz="1200" dirty="0"/>
              <a:t> Parallel</a:t>
            </a:r>
          </a:p>
          <a:p>
            <a:pPr lvl="1"/>
            <a:r>
              <a:rPr lang="en-US" sz="1200" dirty="0"/>
              <a:t>Results</a:t>
            </a:r>
          </a:p>
          <a:p>
            <a:pPr lvl="2"/>
            <a:r>
              <a:rPr lang="en-US" sz="1200" dirty="0"/>
              <a:t>2.5 million deaths (54,000 Americans)</a:t>
            </a:r>
          </a:p>
          <a:p>
            <a:pPr lvl="2"/>
            <a:r>
              <a:rPr lang="en-US" sz="1200" dirty="0"/>
              <a:t>New Tech: B-52</a:t>
            </a:r>
          </a:p>
          <a:p>
            <a:pPr lvl="2"/>
            <a:r>
              <a:rPr lang="en-US" sz="1200" dirty="0"/>
              <a:t>Test of Containment Policy</a:t>
            </a:r>
          </a:p>
          <a:p>
            <a:pPr lvl="2"/>
            <a:r>
              <a:rPr lang="en-US" sz="1200" dirty="0"/>
              <a:t>Political fallout</a:t>
            </a:r>
          </a:p>
        </p:txBody>
      </p:sp>
      <p:pic>
        <p:nvPicPr>
          <p:cNvPr id="5" name="Content Placeholder 4" descr="Korean_war_1950-1953.gif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0" r="-66510"/>
          <a:stretch>
            <a:fillRect/>
          </a:stretch>
        </p:blipFill>
        <p:spPr>
          <a:xfrm>
            <a:off x="4693708" y="663358"/>
            <a:ext cx="5810313" cy="4393816"/>
          </a:xfrm>
        </p:spPr>
      </p:pic>
    </p:spTree>
    <p:extLst>
      <p:ext uri="{BB962C8B-B14F-4D97-AF65-F5344CB8AC3E}">
        <p14:creationId xmlns:p14="http://schemas.microsoft.com/office/powerpoint/2010/main" val="129101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Cold War at Home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Second Red Scare</a:t>
            </a:r>
          </a:p>
        </p:txBody>
      </p:sp>
    </p:spTree>
    <p:extLst>
      <p:ext uri="{BB962C8B-B14F-4D97-AF65-F5344CB8AC3E}">
        <p14:creationId xmlns:p14="http://schemas.microsoft.com/office/powerpoint/2010/main" val="2890756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687" y="95383"/>
            <a:ext cx="7682117" cy="865573"/>
          </a:xfrm>
        </p:spPr>
        <p:txBody>
          <a:bodyPr>
            <a:noAutofit/>
          </a:bodyPr>
          <a:lstStyle/>
          <a:p>
            <a:r>
              <a:rPr lang="en-US" sz="3200" dirty="0"/>
              <a:t>Security and Civil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8611" y="1033622"/>
            <a:ext cx="4010686" cy="41098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Prosecutions Under the Smith Act (1940)</a:t>
            </a:r>
          </a:p>
          <a:p>
            <a:pPr lvl="1"/>
            <a:r>
              <a:rPr lang="en-US" i="1" dirty="0"/>
              <a:t>Dennis v. U.S.</a:t>
            </a:r>
            <a:r>
              <a:rPr lang="en-US" dirty="0"/>
              <a:t> (1951)</a:t>
            </a:r>
          </a:p>
          <a:p>
            <a:r>
              <a:rPr lang="en-US" dirty="0"/>
              <a:t>McCarran Internal Security Act (1950)</a:t>
            </a:r>
          </a:p>
          <a:p>
            <a:pPr lvl="1"/>
            <a:r>
              <a:rPr lang="en-US" dirty="0"/>
              <a:t>Illegal to support establishment of totalitarian government</a:t>
            </a:r>
          </a:p>
          <a:p>
            <a:pPr lvl="1"/>
            <a:r>
              <a:rPr lang="en-US" dirty="0"/>
              <a:t>Restricted employment of communists</a:t>
            </a:r>
          </a:p>
          <a:p>
            <a:pPr lvl="1"/>
            <a:r>
              <a:rPr lang="en-US" dirty="0"/>
              <a:t>Creation of detention camps for subversives</a:t>
            </a:r>
          </a:p>
          <a:p>
            <a:r>
              <a:rPr lang="en-US" dirty="0"/>
              <a:t>House Un-American Activities Committee (HUAC)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Hollywood Ten</a:t>
            </a:r>
            <a:endParaRPr lang="en-US" dirty="0"/>
          </a:p>
        </p:txBody>
      </p:sp>
      <p:pic>
        <p:nvPicPr>
          <p:cNvPr id="7" name="Content Placeholder 6" descr="6971934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54" r="-22854"/>
          <a:stretch>
            <a:fillRect/>
          </a:stretch>
        </p:blipFill>
        <p:spPr>
          <a:xfrm>
            <a:off x="4117314" y="1033622"/>
            <a:ext cx="5175348" cy="3913649"/>
          </a:xfrm>
        </p:spPr>
      </p:pic>
      <p:pic>
        <p:nvPicPr>
          <p:cNvPr id="8" name="Picture 7" descr="116029580_ori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851" y="1033622"/>
            <a:ext cx="4605080" cy="391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687" y="95383"/>
            <a:ext cx="7682117" cy="865573"/>
          </a:xfrm>
        </p:spPr>
        <p:txBody>
          <a:bodyPr>
            <a:noAutofit/>
          </a:bodyPr>
          <a:lstStyle/>
          <a:p>
            <a:r>
              <a:rPr lang="en-US" sz="3200" dirty="0"/>
              <a:t>Espionage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73294" y="1033622"/>
            <a:ext cx="3566160" cy="4109877"/>
          </a:xfrm>
        </p:spPr>
        <p:txBody>
          <a:bodyPr>
            <a:normAutofit/>
          </a:bodyPr>
          <a:lstStyle/>
          <a:p>
            <a:r>
              <a:rPr lang="en-US" dirty="0"/>
              <a:t>Alger Hiss</a:t>
            </a:r>
          </a:p>
          <a:p>
            <a:pPr lvl="1"/>
            <a:r>
              <a:rPr lang="en-US" dirty="0"/>
              <a:t>HUAC, 1948</a:t>
            </a:r>
          </a:p>
          <a:p>
            <a:pPr lvl="1"/>
            <a:r>
              <a:rPr lang="en-US" dirty="0"/>
              <a:t>Accused of being Communist</a:t>
            </a:r>
          </a:p>
          <a:p>
            <a:pPr lvl="1"/>
            <a:r>
              <a:rPr lang="en-US" dirty="0"/>
              <a:t>Prosecuted by Richard Nixon and convicted of perjury</a:t>
            </a:r>
          </a:p>
          <a:p>
            <a:r>
              <a:rPr lang="en-US" dirty="0"/>
              <a:t>Saul and Ethel Rosenberg</a:t>
            </a:r>
          </a:p>
          <a:p>
            <a:pPr lvl="1"/>
            <a:r>
              <a:rPr lang="en-US" dirty="0"/>
              <a:t>Investigation of Klaus Fuchs led to FBI discovery of the </a:t>
            </a:r>
            <a:r>
              <a:rPr lang="en-US" dirty="0" err="1"/>
              <a:t>Rosenbergs</a:t>
            </a:r>
            <a:endParaRPr lang="en-US" dirty="0"/>
          </a:p>
          <a:p>
            <a:pPr lvl="1"/>
            <a:r>
              <a:rPr lang="en-US" dirty="0"/>
              <a:t>Found guilty of treason and executed</a:t>
            </a:r>
          </a:p>
        </p:txBody>
      </p:sp>
      <p:pic>
        <p:nvPicPr>
          <p:cNvPr id="5" name="Content Placeholder 4" descr="19500122_Nixon_With_Hiss_Newspaper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5" r="-3975"/>
          <a:stretch>
            <a:fillRect/>
          </a:stretch>
        </p:blipFill>
        <p:spPr>
          <a:xfrm>
            <a:off x="4480560" y="1194902"/>
            <a:ext cx="4610879" cy="3486792"/>
          </a:xfrm>
        </p:spPr>
      </p:pic>
      <p:pic>
        <p:nvPicPr>
          <p:cNvPr id="7" name="Picture 6" descr="image04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89" y="1215061"/>
            <a:ext cx="4265716" cy="3412573"/>
          </a:xfrm>
          <a:prstGeom prst="rect">
            <a:avLst/>
          </a:prstGeom>
        </p:spPr>
      </p:pic>
      <p:pic>
        <p:nvPicPr>
          <p:cNvPr id="6" name="Picture 5" descr="archiverosenberg-00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673" y="1612852"/>
            <a:ext cx="4520292" cy="271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687" y="430079"/>
            <a:ext cx="7682117" cy="865573"/>
          </a:xfrm>
        </p:spPr>
        <p:txBody>
          <a:bodyPr>
            <a:noAutofit/>
          </a:bodyPr>
          <a:lstStyle/>
          <a:p>
            <a:r>
              <a:rPr lang="en-US" sz="3200" dirty="0"/>
              <a:t>McCarthyism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496291"/>
            <a:ext cx="3566160" cy="328790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Joseph McCarthy (Republican, WI)</a:t>
            </a:r>
          </a:p>
          <a:p>
            <a:pPr lvl="1"/>
            <a:r>
              <a:rPr lang="en-US" dirty="0"/>
              <a:t>Targeted federal bureaucracy and the Truman administration</a:t>
            </a:r>
          </a:p>
          <a:p>
            <a:r>
              <a:rPr lang="en-US" dirty="0"/>
              <a:t>Army-McCarthy Hearings (1954)</a:t>
            </a:r>
          </a:p>
          <a:p>
            <a:pPr lvl="1"/>
            <a:r>
              <a:rPr lang="en-US" dirty="0"/>
              <a:t>Televised “witch-hunt”</a:t>
            </a:r>
          </a:p>
          <a:p>
            <a:pPr lvl="2"/>
            <a:r>
              <a:rPr lang="en-US" dirty="0"/>
              <a:t>Smith’s </a:t>
            </a:r>
            <a:r>
              <a:rPr lang="en-US" i="1" dirty="0"/>
              <a:t>Declaration of Conscience</a:t>
            </a:r>
            <a:endParaRPr lang="en-US" dirty="0"/>
          </a:p>
          <a:p>
            <a:pPr lvl="1"/>
            <a:r>
              <a:rPr lang="en-US" dirty="0"/>
              <a:t>Discredited McCarthy</a:t>
            </a:r>
          </a:p>
        </p:txBody>
      </p:sp>
      <p:pic>
        <p:nvPicPr>
          <p:cNvPr id="5" name="Content Placeholder 4" descr="tumblr_mbm52ch9Bv1qaw2tq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33" r="-30533"/>
          <a:stretch>
            <a:fillRect/>
          </a:stretch>
        </p:blipFill>
        <p:spPr>
          <a:xfrm>
            <a:off x="4066922" y="809818"/>
            <a:ext cx="5388948" cy="4075175"/>
          </a:xfrm>
        </p:spPr>
      </p:pic>
      <p:pic>
        <p:nvPicPr>
          <p:cNvPr id="6" name="Picture 5" descr="Welch-McCarthy-Hearing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67" y="1358671"/>
            <a:ext cx="4832791" cy="323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9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687" y="430079"/>
            <a:ext cx="7682117" cy="865573"/>
          </a:xfrm>
        </p:spPr>
        <p:txBody>
          <a:bodyPr>
            <a:noAutofit/>
          </a:bodyPr>
          <a:lstStyle/>
          <a:p>
            <a:r>
              <a:rPr lang="en-US" sz="3200" dirty="0"/>
              <a:t>Legacy of Truman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496291"/>
            <a:ext cx="3566160" cy="328790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Early Cold War Policy</a:t>
            </a:r>
          </a:p>
          <a:p>
            <a:pPr lvl="1"/>
            <a:r>
              <a:rPr lang="en-US" dirty="0"/>
              <a:t>Containment</a:t>
            </a:r>
          </a:p>
          <a:p>
            <a:pPr lvl="2"/>
            <a:r>
              <a:rPr lang="en-US" dirty="0"/>
              <a:t>Effective?</a:t>
            </a:r>
          </a:p>
          <a:p>
            <a:pPr lvl="1"/>
            <a:r>
              <a:rPr lang="en-US" dirty="0"/>
              <a:t>Beginning of Arms Race</a:t>
            </a:r>
          </a:p>
          <a:p>
            <a:r>
              <a:rPr lang="en-US" dirty="0"/>
              <a:t>First Major Proxy War</a:t>
            </a:r>
          </a:p>
          <a:p>
            <a:pPr lvl="1"/>
            <a:r>
              <a:rPr lang="en-US" dirty="0"/>
              <a:t>Korea</a:t>
            </a:r>
          </a:p>
          <a:p>
            <a:r>
              <a:rPr lang="en-US" dirty="0"/>
              <a:t>Civil Rights</a:t>
            </a:r>
          </a:p>
          <a:p>
            <a:pPr lvl="1"/>
            <a:r>
              <a:rPr lang="en-US" dirty="0"/>
              <a:t>First Federal Policies</a:t>
            </a:r>
          </a:p>
          <a:p>
            <a:r>
              <a:rPr lang="en-US" dirty="0"/>
              <a:t>Red Scare</a:t>
            </a:r>
          </a:p>
          <a:p>
            <a:pPr lvl="1"/>
            <a:r>
              <a:rPr lang="en-US" dirty="0"/>
              <a:t>Impact on Civil Liberties &amp; Labor</a:t>
            </a:r>
          </a:p>
        </p:txBody>
      </p:sp>
      <p:pic>
        <p:nvPicPr>
          <p:cNvPr id="5" name="Content Placeholder 4" descr="hblock2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43" r="-29343"/>
          <a:stretch>
            <a:fillRect/>
          </a:stretch>
        </p:blipFill>
        <p:spPr>
          <a:xfrm>
            <a:off x="4313730" y="888080"/>
            <a:ext cx="5456058" cy="4125924"/>
          </a:xfrm>
          <a:effectLst>
            <a:outerShdw blurRad="50800" dist="38100" dir="2700000" algn="tl" rotWithShape="0">
              <a:schemeClr val="tx2">
                <a:alpha val="6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340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" y="1000124"/>
            <a:ext cx="4028435" cy="3918097"/>
          </a:xfrm>
          <a:prstGeom prst="rect">
            <a:avLst/>
          </a:prstGeom>
        </p:spPr>
        <p:txBody>
          <a:bodyPr lIns="57150" tIns="28575" rIns="57150" bIns="28575">
            <a:normAutofit/>
          </a:bodyPr>
          <a:lstStyle/>
          <a:p>
            <a:pPr>
              <a:lnSpc>
                <a:spcPct val="90000"/>
              </a:lnSpc>
              <a:spcBef>
                <a:spcPts val="353"/>
              </a:spcBef>
              <a:defRPr/>
            </a:pPr>
            <a:r>
              <a:rPr lang="en-US" dirty="0">
                <a:effectLst>
                  <a:outerShdw blurRad="50800" dist="38100" dir="2700000" algn="tl" rotWithShape="0">
                    <a:schemeClr val="bg1"/>
                  </a:outerShdw>
                </a:effectLst>
              </a:rPr>
              <a:t>V.E. &amp; V.J but…</a:t>
            </a:r>
          </a:p>
          <a:p>
            <a:pPr lvl="1">
              <a:lnSpc>
                <a:spcPct val="90000"/>
              </a:lnSpc>
              <a:spcBef>
                <a:spcPts val="353"/>
              </a:spcBef>
              <a:defRPr/>
            </a:pPr>
            <a:r>
              <a:rPr lang="en-US" sz="2000" dirty="0">
                <a:effectLst>
                  <a:outerShdw blurRad="50800" dist="38100" dir="2700000" algn="tl" rotWithShape="0">
                    <a:schemeClr val="bg1"/>
                  </a:outerShdw>
                </a:effectLst>
              </a:rPr>
              <a:t>Has there been a V.A.?</a:t>
            </a:r>
          </a:p>
          <a:p>
            <a:pPr>
              <a:lnSpc>
                <a:spcPct val="90000"/>
              </a:lnSpc>
              <a:spcBef>
                <a:spcPts val="353"/>
              </a:spcBef>
              <a:defRPr/>
            </a:pPr>
            <a:r>
              <a:rPr lang="en-US" dirty="0">
                <a:effectLst>
                  <a:outerShdw blurRad="50800" dist="38100" dir="2700000" algn="tl" rotWithShape="0">
                    <a:schemeClr val="bg1"/>
                  </a:outerShdw>
                </a:effectLst>
              </a:rPr>
              <a:t>Economic Scars if Great Depression remain in memory</a:t>
            </a:r>
          </a:p>
          <a:p>
            <a:pPr lvl="1">
              <a:lnSpc>
                <a:spcPct val="90000"/>
              </a:lnSpc>
              <a:spcBef>
                <a:spcPts val="353"/>
              </a:spcBef>
              <a:defRPr/>
            </a:pPr>
            <a:r>
              <a:rPr lang="en-US" sz="2000" dirty="0">
                <a:effectLst>
                  <a:outerShdw blurRad="50800" dist="38100" dir="2700000" algn="tl" rotWithShape="0">
                    <a:schemeClr val="bg1"/>
                  </a:outerShdw>
                </a:effectLst>
              </a:rPr>
              <a:t>High unemployment</a:t>
            </a:r>
          </a:p>
          <a:p>
            <a:pPr lvl="1">
              <a:lnSpc>
                <a:spcPct val="90000"/>
              </a:lnSpc>
              <a:spcBef>
                <a:spcPts val="353"/>
              </a:spcBef>
              <a:defRPr/>
            </a:pPr>
            <a:r>
              <a:rPr lang="en-US" sz="2000" dirty="0">
                <a:effectLst>
                  <a:outerShdw blurRad="50800" dist="38100" dir="2700000" algn="tl" rotWithShape="0">
                    <a:schemeClr val="bg1"/>
                  </a:outerShdw>
                </a:effectLst>
              </a:rPr>
              <a:t>Low birthrate</a:t>
            </a:r>
          </a:p>
          <a:p>
            <a:pPr>
              <a:lnSpc>
                <a:spcPct val="90000"/>
              </a:lnSpc>
              <a:spcBef>
                <a:spcPts val="353"/>
              </a:spcBef>
              <a:defRPr/>
            </a:pPr>
            <a:r>
              <a:rPr lang="en-US" dirty="0">
                <a:effectLst>
                  <a:outerShdw blurRad="50800" dist="38100" dir="2700000" algn="tl" rotWithShape="0">
                    <a:schemeClr val="bg1"/>
                  </a:outerShdw>
                </a:effectLst>
              </a:rPr>
              <a:t>Early Postwar Years</a:t>
            </a:r>
          </a:p>
          <a:p>
            <a:pPr lvl="1">
              <a:lnSpc>
                <a:spcPct val="90000"/>
              </a:lnSpc>
              <a:spcBef>
                <a:spcPts val="353"/>
              </a:spcBef>
              <a:defRPr/>
            </a:pPr>
            <a:r>
              <a:rPr lang="en-US" sz="2000" dirty="0">
                <a:effectLst>
                  <a:outerShdw blurRad="50800" dist="38100" dir="2700000" algn="tl" rotWithShape="0">
                    <a:schemeClr val="bg1"/>
                  </a:outerShdw>
                </a:effectLst>
              </a:rPr>
              <a:t>Confirms predictions &amp; repeats history</a:t>
            </a:r>
          </a:p>
          <a:p>
            <a:pPr lvl="2">
              <a:lnSpc>
                <a:spcPct val="90000"/>
              </a:lnSpc>
              <a:spcBef>
                <a:spcPts val="353"/>
              </a:spcBef>
              <a:defRPr/>
            </a:pPr>
            <a:r>
              <a:rPr lang="en-US" sz="2000" dirty="0">
                <a:effectLst>
                  <a:outerShdw blurRad="50800" dist="38100" dir="2700000" algn="tl" rotWithShape="0">
                    <a:schemeClr val="bg1"/>
                  </a:outerShdw>
                </a:effectLst>
              </a:rPr>
              <a:t>GNP drops (1946-47)</a:t>
            </a:r>
          </a:p>
          <a:p>
            <a:pPr lvl="2">
              <a:lnSpc>
                <a:spcPct val="90000"/>
              </a:lnSpc>
              <a:spcBef>
                <a:spcPts val="353"/>
              </a:spcBef>
              <a:defRPr/>
            </a:pPr>
            <a:r>
              <a:rPr lang="en-US" sz="2000" dirty="0">
                <a:effectLst>
                  <a:outerShdw blurRad="50800" dist="38100" dir="2700000" algn="tl" rotWithShape="0">
                    <a:schemeClr val="bg1"/>
                  </a:outerShdw>
                </a:effectLst>
              </a:rPr>
              <a:t>Prices rise 33%</a:t>
            </a:r>
          </a:p>
          <a:p>
            <a:pPr lvl="2">
              <a:lnSpc>
                <a:spcPct val="90000"/>
              </a:lnSpc>
              <a:spcBef>
                <a:spcPts val="353"/>
              </a:spcBef>
              <a:defRPr/>
            </a:pPr>
            <a:r>
              <a:rPr lang="en-US" sz="2000" dirty="0">
                <a:effectLst>
                  <a:outerShdw blurRad="50800" dist="38100" dir="2700000" algn="tl" rotWithShape="0">
                    <a:schemeClr val="bg1"/>
                  </a:outerShdw>
                </a:effectLst>
              </a:rPr>
              <a:t>Growth of Unions</a:t>
            </a:r>
          </a:p>
        </p:txBody>
      </p:sp>
      <p:pic>
        <p:nvPicPr>
          <p:cNvPr id="16387" name="Picture 1" descr="ndch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007" y="965346"/>
            <a:ext cx="434379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boskin1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507" y="1108221"/>
            <a:ext cx="4643438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unemployed8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82" y="1012971"/>
            <a:ext cx="4590852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70" y="-17331"/>
            <a:ext cx="7315200" cy="865573"/>
          </a:xfrm>
        </p:spPr>
        <p:txBody>
          <a:bodyPr>
            <a:normAutofit/>
          </a:bodyPr>
          <a:lstStyle/>
          <a:p>
            <a:r>
              <a:rPr lang="en-US" dirty="0"/>
              <a:t>Postwar Economic Anxieties</a:t>
            </a:r>
          </a:p>
        </p:txBody>
      </p:sp>
    </p:spTree>
    <p:extLst>
      <p:ext uri="{BB962C8B-B14F-4D97-AF65-F5344CB8AC3E}">
        <p14:creationId xmlns:p14="http://schemas.microsoft.com/office/powerpoint/2010/main" val="148811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711"/>
            <a:ext cx="4000500" cy="865573"/>
          </a:xfrm>
        </p:spPr>
        <p:txBody>
          <a:bodyPr/>
          <a:lstStyle/>
          <a:p>
            <a:r>
              <a:rPr lang="en-US" dirty="0"/>
              <a:t>Postwar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828" y="934284"/>
            <a:ext cx="4442172" cy="41747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Brief period of economic uncertainty followed by unprecedented prosperity</a:t>
            </a:r>
          </a:p>
          <a:p>
            <a:pPr lvl="1"/>
            <a:r>
              <a:rPr lang="en-US" dirty="0"/>
              <a:t>Higher incomes – savings </a:t>
            </a:r>
            <a:r>
              <a:rPr lang="en-US" dirty="0" err="1"/>
              <a:t>accnts</a:t>
            </a:r>
            <a:endParaRPr lang="en-US" dirty="0"/>
          </a:p>
          <a:p>
            <a:pPr lvl="1"/>
            <a:r>
              <a:rPr lang="en-US" dirty="0"/>
              <a:t>Highest standard of living </a:t>
            </a:r>
          </a:p>
          <a:p>
            <a:r>
              <a:rPr lang="en-US" dirty="0"/>
              <a:t>G.I. Bill – Help for Veterans</a:t>
            </a:r>
          </a:p>
          <a:p>
            <a:pPr lvl="1"/>
            <a:r>
              <a:rPr lang="en-US" dirty="0"/>
              <a:t>15 million returned from war</a:t>
            </a:r>
          </a:p>
          <a:p>
            <a:pPr lvl="1"/>
            <a:r>
              <a:rPr lang="en-US" dirty="0"/>
              <a:t>Servicemen’s Readjustment Act (1944)</a:t>
            </a:r>
          </a:p>
          <a:p>
            <a:pPr lvl="2"/>
            <a:r>
              <a:rPr lang="en-US" dirty="0"/>
              <a:t>Education and Low-interest Loans</a:t>
            </a:r>
          </a:p>
          <a:p>
            <a:pPr lvl="3"/>
            <a:r>
              <a:rPr lang="en-US" dirty="0"/>
              <a:t>Over $16 Billion  in low-interest, government-backed loans to buy homes and farms</a:t>
            </a:r>
          </a:p>
          <a:p>
            <a:pPr lvl="3"/>
            <a:r>
              <a:rPr lang="en-US" dirty="0"/>
              <a:t>2 million attend college</a:t>
            </a:r>
          </a:p>
        </p:txBody>
      </p:sp>
      <p:pic>
        <p:nvPicPr>
          <p:cNvPr id="5" name="Content Placeholder 4" descr="gi-bill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14" r="-48914"/>
          <a:stretch>
            <a:fillRect/>
          </a:stretch>
        </p:blipFill>
        <p:spPr>
          <a:xfrm>
            <a:off x="3386292" y="501498"/>
            <a:ext cx="4933662" cy="3730883"/>
          </a:xfrm>
        </p:spPr>
      </p:pic>
      <p:pic>
        <p:nvPicPr>
          <p:cNvPr id="6" name="Picture 5" descr="gi-bill (1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28" y="2891790"/>
            <a:ext cx="2280944" cy="19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5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01" y="0"/>
            <a:ext cx="5399532" cy="729151"/>
          </a:xfrm>
        </p:spPr>
        <p:txBody>
          <a:bodyPr>
            <a:normAutofit/>
          </a:bodyPr>
          <a:lstStyle/>
          <a:p>
            <a:r>
              <a:rPr lang="en-US" dirty="0"/>
              <a:t>Populating the Country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19" y="857250"/>
            <a:ext cx="5366671" cy="4143513"/>
          </a:xfrm>
        </p:spPr>
        <p:txBody>
          <a:bodyPr>
            <a:noAutofit/>
          </a:bodyPr>
          <a:lstStyle/>
          <a:p>
            <a:r>
              <a:rPr lang="en-US" sz="1800" dirty="0"/>
              <a:t>Baby Boom</a:t>
            </a:r>
          </a:p>
          <a:p>
            <a:pPr lvl="1"/>
            <a:r>
              <a:rPr lang="en-US" dirty="0"/>
              <a:t>50 million  born (1945-1960)</a:t>
            </a:r>
          </a:p>
          <a:p>
            <a:r>
              <a:rPr lang="en-US" sz="1800" dirty="0"/>
              <a:t>Suburban Growth</a:t>
            </a:r>
          </a:p>
          <a:p>
            <a:pPr lvl="1"/>
            <a:r>
              <a:rPr lang="en-US" dirty="0"/>
              <a:t>Levittown, NY</a:t>
            </a:r>
          </a:p>
          <a:p>
            <a:pPr lvl="1"/>
            <a:r>
              <a:rPr lang="en-US" dirty="0"/>
              <a:t>Daly City, CA</a:t>
            </a:r>
          </a:p>
          <a:p>
            <a:pPr lvl="1"/>
            <a:r>
              <a:rPr lang="en-US" dirty="0"/>
              <a:t>Middle Class movement (“white flight”)</a:t>
            </a:r>
          </a:p>
          <a:p>
            <a:pPr lvl="2"/>
            <a:r>
              <a:rPr lang="en-US" sz="1800" dirty="0"/>
              <a:t>To the suburbs</a:t>
            </a:r>
          </a:p>
          <a:p>
            <a:pPr lvl="3"/>
            <a:r>
              <a:rPr lang="en-US" sz="1800" dirty="0"/>
              <a:t>Cities increasingly poor and racially divided</a:t>
            </a:r>
          </a:p>
          <a:p>
            <a:r>
              <a:rPr lang="en-US" sz="1800" dirty="0"/>
              <a:t>Rise of the Sunbelt</a:t>
            </a:r>
          </a:p>
          <a:p>
            <a:pPr lvl="1"/>
            <a:r>
              <a:rPr lang="en-US" dirty="0"/>
              <a:t>Draw of warmer climates and air conditioning</a:t>
            </a:r>
          </a:p>
          <a:p>
            <a:pPr lvl="1"/>
            <a:r>
              <a:rPr lang="en-US" dirty="0"/>
              <a:t>Shift of political power from one region to another</a:t>
            </a:r>
          </a:p>
        </p:txBody>
      </p:sp>
      <p:pic>
        <p:nvPicPr>
          <p:cNvPr id="6" name="Picture 5" descr="12levittown.CA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90" y="2650867"/>
            <a:ext cx="3485416" cy="2492633"/>
          </a:xfrm>
          <a:prstGeom prst="rect">
            <a:avLst/>
          </a:prstGeom>
        </p:spPr>
      </p:pic>
      <p:pic>
        <p:nvPicPr>
          <p:cNvPr id="7" name="Picture 6" descr="levittow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90" y="184413"/>
            <a:ext cx="3268816" cy="23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6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073" y="-36032"/>
            <a:ext cx="7315200" cy="599784"/>
          </a:xfrm>
        </p:spPr>
        <p:txBody>
          <a:bodyPr>
            <a:normAutofit/>
          </a:bodyPr>
          <a:lstStyle/>
          <a:p>
            <a:r>
              <a:rPr lang="en-US" sz="3200" dirty="0"/>
              <a:t>The Sunbelt</a:t>
            </a:r>
          </a:p>
        </p:txBody>
      </p:sp>
      <p:pic>
        <p:nvPicPr>
          <p:cNvPr id="7" name="Picture 6" descr="sm_ah6_m00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124"/>
          <a:stretch/>
        </p:blipFill>
        <p:spPr>
          <a:xfrm>
            <a:off x="1523580" y="577964"/>
            <a:ext cx="6078038" cy="4544143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68397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0" y="-113316"/>
            <a:ext cx="4256532" cy="865573"/>
          </a:xfrm>
        </p:spPr>
        <p:txBody>
          <a:bodyPr/>
          <a:lstStyle/>
          <a:p>
            <a:r>
              <a:rPr lang="en-US" dirty="0"/>
              <a:t>Postwar Politics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594360"/>
            <a:ext cx="8778240" cy="4445779"/>
          </a:xfrm>
        </p:spPr>
        <p:txBody>
          <a:bodyPr>
            <a:normAutofit fontScale="77500" lnSpcReduction="20000"/>
          </a:bodyPr>
          <a:lstStyle/>
          <a:p>
            <a:r>
              <a:rPr lang="en-US" sz="2300" dirty="0"/>
              <a:t>FDR to Truman</a:t>
            </a:r>
          </a:p>
          <a:p>
            <a:pPr lvl="1"/>
            <a:r>
              <a:rPr lang="en-US" sz="2300" dirty="0"/>
              <a:t>Attempt to continue New Deal tradition</a:t>
            </a:r>
          </a:p>
          <a:p>
            <a:r>
              <a:rPr lang="en-US" sz="2300" dirty="0"/>
              <a:t>Economic Programs and Civil Rights</a:t>
            </a:r>
          </a:p>
          <a:p>
            <a:pPr lvl="1"/>
            <a:r>
              <a:rPr lang="en-US" sz="2300" dirty="0"/>
              <a:t>Employment Act of 1946</a:t>
            </a:r>
          </a:p>
          <a:p>
            <a:pPr lvl="2"/>
            <a:r>
              <a:rPr lang="en-US" sz="2300" dirty="0"/>
              <a:t>national health insurance, increase in minimum wage, bill to maintain full employment</a:t>
            </a:r>
          </a:p>
          <a:p>
            <a:pPr lvl="2"/>
            <a:r>
              <a:rPr lang="en-US" sz="2300" dirty="0"/>
              <a:t>Council of Economic Advisors – counsel President &amp; Congress on promoting economic welfare nationally</a:t>
            </a:r>
          </a:p>
          <a:p>
            <a:pPr lvl="2"/>
            <a:r>
              <a:rPr lang="en-US" sz="2300" dirty="0"/>
              <a:t>Coalition between Republicans and conservative Southern Democrats – hinders domestic programs set forth by Truman</a:t>
            </a:r>
          </a:p>
          <a:p>
            <a:pPr lvl="1"/>
            <a:r>
              <a:rPr lang="en-US" sz="2300" dirty="0"/>
              <a:t>Civil Rights – challenge of racial discrimination</a:t>
            </a:r>
          </a:p>
          <a:p>
            <a:pPr lvl="2"/>
            <a:r>
              <a:rPr lang="en-US" sz="2300" dirty="0"/>
              <a:t>EO - Committee on Civil Rights (1946)</a:t>
            </a:r>
          </a:p>
          <a:p>
            <a:pPr lvl="3"/>
            <a:r>
              <a:rPr lang="en-US" sz="2300" i="1" dirty="0"/>
              <a:t>To Secure These Rights</a:t>
            </a:r>
            <a:r>
              <a:rPr lang="en-US" sz="2300" dirty="0"/>
              <a:t> (Oct. 1947)</a:t>
            </a:r>
          </a:p>
          <a:p>
            <a:pPr lvl="2"/>
            <a:r>
              <a:rPr lang="en-US" sz="2300" dirty="0"/>
              <a:t>Executive Orders 9980 &amp; 9981</a:t>
            </a:r>
          </a:p>
          <a:p>
            <a:pPr lvl="3"/>
            <a:r>
              <a:rPr lang="en-US" sz="2300" dirty="0"/>
              <a:t>Desegregated federal gov’t &amp; armed forces</a:t>
            </a:r>
          </a:p>
          <a:p>
            <a:pPr lvl="3"/>
            <a:r>
              <a:rPr lang="en-US" sz="2300" dirty="0"/>
              <a:t>Fair Employment Practices Commission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3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7" y="-241758"/>
            <a:ext cx="7682117" cy="865573"/>
          </a:xfrm>
        </p:spPr>
        <p:txBody>
          <a:bodyPr>
            <a:noAutofit/>
          </a:bodyPr>
          <a:lstStyle/>
          <a:p>
            <a:r>
              <a:rPr lang="en-US" sz="3200" dirty="0"/>
              <a:t>Republican Control of the 80</a:t>
            </a:r>
            <a:r>
              <a:rPr lang="en-US" sz="3200" baseline="30000" dirty="0"/>
              <a:t>th</a:t>
            </a:r>
            <a:r>
              <a:rPr lang="en-US" sz="3200" dirty="0"/>
              <a:t>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7190" y="788671"/>
            <a:ext cx="4743450" cy="4251468"/>
          </a:xfrm>
        </p:spPr>
        <p:txBody>
          <a:bodyPr>
            <a:noAutofit/>
          </a:bodyPr>
          <a:lstStyle/>
          <a:p>
            <a:r>
              <a:rPr lang="en-US" sz="1800" dirty="0"/>
              <a:t>Impact of the Election of 1946</a:t>
            </a:r>
          </a:p>
          <a:p>
            <a:pPr lvl="1"/>
            <a:r>
              <a:rPr lang="en-US" dirty="0"/>
              <a:t>Republican majority in Congress</a:t>
            </a:r>
          </a:p>
          <a:p>
            <a:r>
              <a:rPr lang="en-US" sz="1800" dirty="0"/>
              <a:t>22</a:t>
            </a:r>
            <a:r>
              <a:rPr lang="en-US" sz="1800" baseline="30000" dirty="0"/>
              <a:t>nd</a:t>
            </a:r>
            <a:r>
              <a:rPr lang="en-US" sz="1800" dirty="0"/>
              <a:t> Amendment (1951)</a:t>
            </a:r>
          </a:p>
          <a:p>
            <a:pPr lvl="1"/>
            <a:r>
              <a:rPr lang="en-US" dirty="0"/>
              <a:t>Two-Term Limit</a:t>
            </a:r>
          </a:p>
          <a:p>
            <a:r>
              <a:rPr lang="en-US" sz="1800" dirty="0"/>
              <a:t>Taft-Hartley Act (1947)</a:t>
            </a:r>
          </a:p>
          <a:p>
            <a:pPr lvl="1"/>
            <a:r>
              <a:rPr lang="en-US" dirty="0"/>
              <a:t>Outlawed closed shops</a:t>
            </a:r>
          </a:p>
          <a:p>
            <a:pPr lvl="1"/>
            <a:r>
              <a:rPr lang="en-US" dirty="0"/>
              <a:t>“right to work” laws</a:t>
            </a:r>
          </a:p>
          <a:p>
            <a:pPr lvl="1"/>
            <a:r>
              <a:rPr lang="en-US" dirty="0"/>
              <a:t>Outlawed secondary boycotts</a:t>
            </a:r>
          </a:p>
          <a:p>
            <a:pPr lvl="1"/>
            <a:r>
              <a:rPr lang="en-US" dirty="0"/>
              <a:t>Presidential 80-day “cooling off period” before strike</a:t>
            </a:r>
          </a:p>
          <a:p>
            <a:pPr lvl="1"/>
            <a:r>
              <a:rPr lang="en-US" dirty="0"/>
              <a:t>Truman vetoed “slave-labor” bill</a:t>
            </a:r>
          </a:p>
          <a:p>
            <a:pPr lvl="2"/>
            <a:r>
              <a:rPr lang="en-US" sz="1800" dirty="0"/>
              <a:t>Congress overrode</a:t>
            </a:r>
          </a:p>
          <a:p>
            <a:pPr lvl="2"/>
            <a:r>
              <a:rPr lang="en-US" sz="1800" dirty="0"/>
              <a:t>Major divide between Dems &amp; </a:t>
            </a:r>
            <a:r>
              <a:rPr lang="en-US" sz="1800" dirty="0" err="1"/>
              <a:t>Repub</a:t>
            </a:r>
            <a:endParaRPr lang="en-US" sz="1800" dirty="0"/>
          </a:p>
        </p:txBody>
      </p:sp>
      <p:pic>
        <p:nvPicPr>
          <p:cNvPr id="5" name="Content Placeholder 4" descr="veto-1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16" r="-3116"/>
          <a:stretch>
            <a:fillRect/>
          </a:stretch>
        </p:blipFill>
        <p:spPr>
          <a:xfrm>
            <a:off x="4831928" y="1136610"/>
            <a:ext cx="4312072" cy="3260831"/>
          </a:xfrm>
        </p:spPr>
      </p:pic>
    </p:spTree>
    <p:extLst>
      <p:ext uri="{BB962C8B-B14F-4D97-AF65-F5344CB8AC3E}">
        <p14:creationId xmlns:p14="http://schemas.microsoft.com/office/powerpoint/2010/main" val="314811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7480" y="-107947"/>
            <a:ext cx="3170683" cy="865573"/>
          </a:xfrm>
        </p:spPr>
        <p:txBody>
          <a:bodyPr>
            <a:noAutofit/>
          </a:bodyPr>
          <a:lstStyle/>
          <a:p>
            <a:r>
              <a:rPr lang="en-US" sz="3200" dirty="0"/>
              <a:t>Election of 1948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4310" y="948691"/>
            <a:ext cx="4286250" cy="40914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Democrats</a:t>
            </a:r>
          </a:p>
          <a:p>
            <a:pPr lvl="1"/>
            <a:r>
              <a:rPr lang="en-US" dirty="0"/>
              <a:t>Truman (incumbent)</a:t>
            </a:r>
          </a:p>
          <a:p>
            <a:pPr lvl="1"/>
            <a:r>
              <a:rPr lang="en-US" dirty="0"/>
              <a:t>J. Strom Thurmond</a:t>
            </a:r>
          </a:p>
          <a:p>
            <a:pPr lvl="2"/>
            <a:r>
              <a:rPr lang="en-US" dirty="0"/>
              <a:t>Dixiecrat – states’ rights</a:t>
            </a:r>
          </a:p>
          <a:p>
            <a:r>
              <a:rPr lang="en-US" dirty="0"/>
              <a:t>Republicans</a:t>
            </a:r>
          </a:p>
          <a:p>
            <a:pPr lvl="1"/>
            <a:r>
              <a:rPr lang="en-US" dirty="0"/>
              <a:t>Thomas E. Dewey – overly confident and “do nothing” </a:t>
            </a:r>
          </a:p>
          <a:p>
            <a:r>
              <a:rPr lang="en-US" dirty="0"/>
              <a:t>Campaign</a:t>
            </a:r>
          </a:p>
          <a:p>
            <a:pPr lvl="1"/>
            <a:r>
              <a:rPr lang="en-US" dirty="0"/>
              <a:t>Truman’s national tour </a:t>
            </a:r>
          </a:p>
          <a:p>
            <a:pPr lvl="2"/>
            <a:r>
              <a:rPr lang="en-US" dirty="0"/>
              <a:t>“Give ‘</a:t>
            </a:r>
            <a:r>
              <a:rPr lang="en-US" dirty="0" err="1"/>
              <a:t>em</a:t>
            </a:r>
            <a:r>
              <a:rPr lang="en-US" dirty="0"/>
              <a:t> hell, Harry”</a:t>
            </a:r>
          </a:p>
          <a:p>
            <a:r>
              <a:rPr lang="en-US" dirty="0"/>
              <a:t>Results</a:t>
            </a:r>
          </a:p>
          <a:p>
            <a:pPr lvl="1"/>
            <a:r>
              <a:rPr lang="en-US" dirty="0"/>
              <a:t>Truman: </a:t>
            </a:r>
          </a:p>
          <a:p>
            <a:pPr lvl="2"/>
            <a:r>
              <a:rPr lang="en-US" dirty="0"/>
              <a:t>50% pop, won with 2 million more votes</a:t>
            </a:r>
          </a:p>
          <a:p>
            <a:pPr lvl="2"/>
            <a:r>
              <a:rPr lang="en-US" dirty="0"/>
              <a:t>303 Electoral</a:t>
            </a:r>
          </a:p>
        </p:txBody>
      </p:sp>
      <p:pic>
        <p:nvPicPr>
          <p:cNvPr id="5" name="Content Placeholder 4" descr="truman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2" r="-2102"/>
          <a:stretch>
            <a:fillRect/>
          </a:stretch>
        </p:blipFill>
        <p:spPr>
          <a:xfrm>
            <a:off x="4419574" y="1281556"/>
            <a:ext cx="4530116" cy="3425718"/>
          </a:xfrm>
        </p:spPr>
      </p:pic>
    </p:spTree>
    <p:extLst>
      <p:ext uri="{BB962C8B-B14F-4D97-AF65-F5344CB8AC3E}">
        <p14:creationId xmlns:p14="http://schemas.microsoft.com/office/powerpoint/2010/main" val="70909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2005</TotalTime>
  <Words>1785</Words>
  <Application>Microsoft Office PowerPoint</Application>
  <PresentationFormat>On-screen Show (16:9)</PresentationFormat>
  <Paragraphs>328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Calibri</vt:lpstr>
      <vt:lpstr>Times</vt:lpstr>
      <vt:lpstr>Wingdings</vt:lpstr>
      <vt:lpstr>Perspective</vt:lpstr>
      <vt:lpstr>Truman and the Cold War</vt:lpstr>
      <vt:lpstr>Essential Questions</vt:lpstr>
      <vt:lpstr>Postwar Economic Anxieties</vt:lpstr>
      <vt:lpstr>Postwar America</vt:lpstr>
      <vt:lpstr>Populating the Country</vt:lpstr>
      <vt:lpstr>The Sunbelt</vt:lpstr>
      <vt:lpstr>Postwar Politics</vt:lpstr>
      <vt:lpstr>Republican Control of the 80th Congress</vt:lpstr>
      <vt:lpstr>Election of 1948</vt:lpstr>
      <vt:lpstr>Truman’s Fair Deal</vt:lpstr>
      <vt:lpstr>Origins of the Cold War</vt:lpstr>
      <vt:lpstr>U.S.-Soviet Relations to 1945</vt:lpstr>
      <vt:lpstr>The Spread of Communism</vt:lpstr>
      <vt:lpstr>Containment in Europe</vt:lpstr>
      <vt:lpstr>Containment in Europe (con.)</vt:lpstr>
      <vt:lpstr>NATO and National Security</vt:lpstr>
      <vt:lpstr>Atomic Weapons</vt:lpstr>
      <vt:lpstr>The Cold War in the East</vt:lpstr>
      <vt:lpstr>Japan</vt:lpstr>
      <vt:lpstr>The Philippines and the Pacific</vt:lpstr>
      <vt:lpstr>The Korean War</vt:lpstr>
      <vt:lpstr>The Cold War at Home</vt:lpstr>
      <vt:lpstr>Security and Civil Rights</vt:lpstr>
      <vt:lpstr>Espionage Cases</vt:lpstr>
      <vt:lpstr>McCarthyism</vt:lpstr>
      <vt:lpstr>Legacy of Truman Era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Isola</dc:creator>
  <cp:lastModifiedBy>Jessica Parfitt</cp:lastModifiedBy>
  <cp:revision>70</cp:revision>
  <dcterms:created xsi:type="dcterms:W3CDTF">2015-01-19T19:05:58Z</dcterms:created>
  <dcterms:modified xsi:type="dcterms:W3CDTF">2018-12-18T20:19:25Z</dcterms:modified>
</cp:coreProperties>
</file>