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1DEC8-10C1-EA47-896C-4813DB877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DD975-9CEA-0241-8EEF-D73FC6B8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Debate: http://</a:t>
            </a:r>
            <a:r>
              <a:rPr lang="en-US" dirty="0" err="1"/>
              <a:t>www.history.com</a:t>
            </a:r>
            <a:r>
              <a:rPr lang="en-US" dirty="0"/>
              <a:t>/topics/us-presidents/</a:t>
            </a:r>
            <a:r>
              <a:rPr lang="en-US" dirty="0" err="1"/>
              <a:t>kennedy</a:t>
            </a:r>
            <a:r>
              <a:rPr lang="en-US" dirty="0"/>
              <a:t>-</a:t>
            </a:r>
            <a:r>
              <a:rPr lang="en-US" dirty="0" err="1"/>
              <a:t>nixon</a:t>
            </a:r>
            <a:r>
              <a:rPr lang="en-US" dirty="0"/>
              <a:t>-debates</a:t>
            </a:r>
          </a:p>
          <a:p>
            <a:r>
              <a:rPr lang="en-US" dirty="0"/>
              <a:t>Map: http://</a:t>
            </a:r>
            <a:r>
              <a:rPr lang="en-US" dirty="0" err="1"/>
              <a:t>kc-johnson.com</a:t>
            </a:r>
            <a:r>
              <a:rPr lang="en-US" dirty="0"/>
              <a:t>/history-3442-the-1960-election/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5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Johnson Signs Immigration Act of 1965 on Ellis Island: http://</a:t>
            </a:r>
            <a:r>
              <a:rPr lang="en-US" dirty="0" err="1"/>
              <a:t>immigrationinamerica.org</a:t>
            </a:r>
            <a:r>
              <a:rPr lang="en-US" dirty="0"/>
              <a:t>/594-immigration-and-nationality-act-of-1965.html</a:t>
            </a:r>
          </a:p>
          <a:p>
            <a:r>
              <a:rPr lang="en-US" dirty="0"/>
              <a:t>Note</a:t>
            </a:r>
            <a:r>
              <a:rPr lang="en-US" baseline="0" dirty="0"/>
              <a:t> Humphrey (L) and Edward and Robert </a:t>
            </a:r>
            <a:r>
              <a:rPr lang="en-US" baseline="0" dirty="0" err="1"/>
              <a:t>Keenedy</a:t>
            </a:r>
            <a:r>
              <a:rPr lang="en-US" baseline="0" dirty="0"/>
              <a:t> (R)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tomatobubble.com</a:t>
            </a:r>
            <a:r>
              <a:rPr lang="en-US" dirty="0"/>
              <a:t>/id378.html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Wallace</a:t>
            </a:r>
            <a:r>
              <a:rPr lang="en-US" baseline="0" dirty="0"/>
              <a:t> @ Alabama: http://</a:t>
            </a:r>
            <a:r>
              <a:rPr lang="en-US" baseline="0" dirty="0" err="1"/>
              <a:t>www.alabamacivilrights.ua.edu</a:t>
            </a:r>
            <a:r>
              <a:rPr lang="en-US" baseline="0" dirty="0"/>
              <a:t>/</a:t>
            </a:r>
            <a:r>
              <a:rPr lang="en-US" baseline="0" dirty="0" err="1"/>
              <a:t>tuscaloosa</a:t>
            </a:r>
            <a:r>
              <a:rPr lang="en-US" baseline="0" dirty="0"/>
              <a:t>/</a:t>
            </a:r>
            <a:r>
              <a:rPr lang="en-US" baseline="0" dirty="0" err="1"/>
              <a:t>album.html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35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1, Selma: http://</a:t>
            </a:r>
            <a:r>
              <a:rPr lang="en-US" dirty="0" err="1"/>
              <a:t>www.history.com</a:t>
            </a:r>
            <a:r>
              <a:rPr lang="en-US" dirty="0"/>
              <a:t>/photos/martin-</a:t>
            </a:r>
            <a:r>
              <a:rPr lang="en-US" dirty="0" err="1"/>
              <a:t>luther</a:t>
            </a:r>
            <a:r>
              <a:rPr lang="en-US" dirty="0"/>
              <a:t>-king-</a:t>
            </a:r>
            <a:r>
              <a:rPr lang="en-US" dirty="0" err="1"/>
              <a:t>jr</a:t>
            </a:r>
            <a:r>
              <a:rPr lang="en-US" dirty="0"/>
              <a:t>/photo8</a:t>
            </a:r>
          </a:p>
          <a:p>
            <a:r>
              <a:rPr lang="en-US" dirty="0"/>
              <a:t>Image 2,</a:t>
            </a:r>
            <a:r>
              <a:rPr lang="en-US" baseline="0" dirty="0"/>
              <a:t> Bloody Sunday: https://</a:t>
            </a:r>
            <a:r>
              <a:rPr lang="en-US" baseline="0" dirty="0" err="1"/>
              <a:t>www.remember.com</a:t>
            </a:r>
            <a:r>
              <a:rPr lang="en-US" baseline="0" dirty="0"/>
              <a:t>/memories/</a:t>
            </a:r>
            <a:r>
              <a:rPr lang="en-US" baseline="0" dirty="0" err="1"/>
              <a:t>selma</a:t>
            </a:r>
            <a:r>
              <a:rPr lang="en-US" baseline="0" dirty="0"/>
              <a:t>-to-</a:t>
            </a:r>
            <a:r>
              <a:rPr lang="en-US" baseline="0" dirty="0" err="1"/>
              <a:t>montgomery</a:t>
            </a:r>
            <a:r>
              <a:rPr lang="en-US" baseline="0" dirty="0"/>
              <a:t>-march-(bloody-sunday-1965)/10002841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68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www.americaslibrary.gov</a:t>
            </a:r>
            <a:r>
              <a:rPr lang="en-US" dirty="0"/>
              <a:t>/</a:t>
            </a:r>
            <a:r>
              <a:rPr lang="en-US" dirty="0" err="1"/>
              <a:t>jb</a:t>
            </a:r>
            <a:r>
              <a:rPr lang="en-US" dirty="0"/>
              <a:t>/modern/jb_modern_polltax_1_e.html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Malcolm X: http://</a:t>
            </a:r>
            <a:r>
              <a:rPr lang="en-US" dirty="0" err="1"/>
              <a:t>www.dailymail.co.uk</a:t>
            </a:r>
            <a:r>
              <a:rPr lang="en-US" dirty="0"/>
              <a:t>/news/article-2329045/Malcolm-</a:t>
            </a:r>
            <a:r>
              <a:rPr lang="en-US" dirty="0" err="1"/>
              <a:t>Xs</a:t>
            </a:r>
            <a:r>
              <a:rPr lang="en-US" dirty="0"/>
              <a:t>-grandson-Malcolm-</a:t>
            </a:r>
            <a:r>
              <a:rPr lang="en-US" dirty="0" err="1"/>
              <a:t>Shabazz</a:t>
            </a:r>
            <a:r>
              <a:rPr lang="en-US" dirty="0"/>
              <a:t>-buried-NY-</a:t>
            </a:r>
            <a:r>
              <a:rPr lang="en-US" dirty="0" err="1"/>
              <a:t>cemetery.html</a:t>
            </a:r>
            <a:endParaRPr lang="en-US" dirty="0"/>
          </a:p>
          <a:p>
            <a:r>
              <a:rPr lang="en-US" dirty="0"/>
              <a:t>Watts Riots: http://</a:t>
            </a:r>
            <a:r>
              <a:rPr lang="en-US" dirty="0" err="1"/>
              <a:t>www.huffingtonpost.com</a:t>
            </a:r>
            <a:r>
              <a:rPr lang="en-US" dirty="0"/>
              <a:t>/2013/06/23/rena-price-dead-woman-whose-arrest-triggers-watts-riots_n_3486647.html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93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Memphis Strike: http://</a:t>
            </a:r>
            <a:r>
              <a:rPr lang="en-US" dirty="0" err="1"/>
              <a:t>www.lawyersgunsmoneyblog.com</a:t>
            </a:r>
            <a:r>
              <a:rPr lang="en-US" dirty="0"/>
              <a:t>/2012/04/this-day-in-labor-history-april-4-1968</a:t>
            </a:r>
          </a:p>
          <a:p>
            <a:r>
              <a:rPr lang="en-US" dirty="0"/>
              <a:t>Lorraine Motel: http://</a:t>
            </a:r>
            <a:r>
              <a:rPr lang="en-US" dirty="0" err="1"/>
              <a:t>midliferoadtrip.tv</a:t>
            </a:r>
            <a:r>
              <a:rPr lang="en-US" dirty="0"/>
              <a:t>/the-national-civil-rights-museum/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Virginia Civil Rights</a:t>
            </a:r>
            <a:r>
              <a:rPr lang="en-US" baseline="0" dirty="0"/>
              <a:t> Memorial: http://</a:t>
            </a:r>
            <a:r>
              <a:rPr lang="en-US" baseline="0" dirty="0" err="1"/>
              <a:t>www.virginiamemory.com</a:t>
            </a:r>
            <a:r>
              <a:rPr lang="en-US" baseline="0" dirty="0"/>
              <a:t>/</a:t>
            </a:r>
            <a:r>
              <a:rPr lang="en-US" baseline="0" dirty="0" err="1"/>
              <a:t>online_classroom</a:t>
            </a:r>
            <a:r>
              <a:rPr lang="en-US" baseline="0" dirty="0"/>
              <a:t>/</a:t>
            </a:r>
            <a:r>
              <a:rPr lang="en-US" baseline="0" dirty="0" err="1"/>
              <a:t>shaping_the_constitution</a:t>
            </a:r>
            <a:r>
              <a:rPr lang="en-US" baseline="0" dirty="0"/>
              <a:t>/doc/</a:t>
            </a:r>
            <a:r>
              <a:rPr lang="en-US" baseline="0" dirty="0" err="1"/>
              <a:t>virginia_civil_rights_memorial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Magazine Cover, 1953: http://</a:t>
            </a:r>
            <a:r>
              <a:rPr lang="en-US" dirty="0" err="1"/>
              <a:t>content.time.com</a:t>
            </a:r>
            <a:r>
              <a:rPr lang="en-US" dirty="0"/>
              <a:t>/time/covers/0,16641,19531221,00.html</a:t>
            </a:r>
          </a:p>
          <a:p>
            <a:r>
              <a:rPr lang="en-US" dirty="0"/>
              <a:t>Billboard: http://</a:t>
            </a:r>
            <a:r>
              <a:rPr lang="en-US" dirty="0" err="1"/>
              <a:t>www.latimes.com</a:t>
            </a:r>
            <a:r>
              <a:rPr lang="en-US" dirty="0"/>
              <a:t>/news/mlk_j69oh8nc-photo.html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Speech Movement, </a:t>
            </a:r>
            <a:r>
              <a:rPr lang="en-US" dirty="0" err="1"/>
              <a:t>Savio</a:t>
            </a:r>
            <a:r>
              <a:rPr lang="en-US" dirty="0"/>
              <a:t>, and Berkeley: http://</a:t>
            </a:r>
            <a:r>
              <a:rPr lang="en-US" dirty="0" err="1"/>
              <a:t>www.lib.berkeley.edu</a:t>
            </a:r>
            <a:r>
              <a:rPr lang="en-US" dirty="0"/>
              <a:t>/MRC/FSM/fsmchronology1.html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Frontier Speech: http://infinite-</a:t>
            </a:r>
            <a:r>
              <a:rPr lang="en-US" dirty="0" err="1"/>
              <a:t>frontier.blogspot.com</a:t>
            </a:r>
            <a:r>
              <a:rPr lang="en-US" dirty="0"/>
              <a:t>/2009/02/</a:t>
            </a:r>
            <a:r>
              <a:rPr lang="en-US" dirty="0" err="1"/>
              <a:t>kennedys</a:t>
            </a:r>
            <a:r>
              <a:rPr lang="en-US" dirty="0"/>
              <a:t>-new-frontier-</a:t>
            </a:r>
            <a:r>
              <a:rPr lang="en-US" dirty="0" err="1"/>
              <a:t>speech.html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5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Warhol:</a:t>
            </a:r>
            <a:r>
              <a:rPr lang="en-US" baseline="0" dirty="0"/>
              <a:t> http://</a:t>
            </a:r>
            <a:r>
              <a:rPr lang="en-US" baseline="0" dirty="0" err="1"/>
              <a:t>artasiapacific.com</a:t>
            </a:r>
            <a:r>
              <a:rPr lang="en-US" baseline="0" dirty="0"/>
              <a:t>/Magazine/82/</a:t>
            </a:r>
            <a:r>
              <a:rPr lang="en-US" baseline="0" dirty="0" err="1"/>
              <a:t>TheLittleCanThatCould</a:t>
            </a:r>
            <a:endParaRPr lang="en-US" baseline="0" dirty="0"/>
          </a:p>
          <a:p>
            <a:r>
              <a:rPr lang="en-US" baseline="0" dirty="0"/>
              <a:t>Ken </a:t>
            </a:r>
            <a:r>
              <a:rPr lang="en-US" baseline="0" dirty="0" err="1"/>
              <a:t>Kesey</a:t>
            </a:r>
            <a:r>
              <a:rPr lang="en-US" baseline="0" dirty="0"/>
              <a:t>: http://</a:t>
            </a:r>
            <a:r>
              <a:rPr lang="en-US" baseline="0" dirty="0" err="1"/>
              <a:t>content.time.com</a:t>
            </a:r>
            <a:r>
              <a:rPr lang="en-US" baseline="0" dirty="0"/>
              <a:t>/time/specials/packages/article/0,28804,2088972_2088978_2088962,00.html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NOW: https://</a:t>
            </a:r>
            <a:r>
              <a:rPr lang="en-US" dirty="0" err="1"/>
              <a:t>sites.google.com</a:t>
            </a:r>
            <a:r>
              <a:rPr lang="en-US" dirty="0"/>
              <a:t>/a/</a:t>
            </a:r>
            <a:r>
              <a:rPr lang="en-US" dirty="0" err="1"/>
              <a:t>peddie.org</a:t>
            </a:r>
            <a:r>
              <a:rPr lang="en-US" dirty="0"/>
              <a:t>/60s-e-period-2012/fighting-for-our-rights/the-women-s-rights-movement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Self-immolation in protest to Diem’s gov’t: http://</a:t>
            </a:r>
            <a:r>
              <a:rPr lang="en-US" dirty="0" err="1"/>
              <a:t>en.wikipedia.org</a:t>
            </a:r>
            <a:r>
              <a:rPr lang="en-US" dirty="0"/>
              <a:t>/wiki/Th%C3%ADch_Quảng_Đức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 Rolling Thunder: http://vietnamwarproject1961-1969.wikispaces.com/</a:t>
            </a:r>
            <a:r>
              <a:rPr lang="en-US" dirty="0" err="1"/>
              <a:t>Operation+Rolling+Thunder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Kronkite’s</a:t>
            </a:r>
            <a:r>
              <a:rPr lang="en-US" dirty="0"/>
              <a:t> Stalemate</a:t>
            </a:r>
            <a:r>
              <a:rPr lang="en-US" baseline="0" dirty="0"/>
              <a:t> Speech: https://</a:t>
            </a:r>
            <a:r>
              <a:rPr lang="en-US" baseline="0" dirty="0" err="1"/>
              <a:t>facultystaff.richmond.edu</a:t>
            </a:r>
            <a:r>
              <a:rPr lang="en-US" baseline="0" dirty="0"/>
              <a:t>/~</a:t>
            </a:r>
            <a:r>
              <a:rPr lang="en-US" baseline="0" dirty="0" err="1"/>
              <a:t>ebolt</a:t>
            </a:r>
            <a:r>
              <a:rPr lang="en-US" baseline="0" dirty="0"/>
              <a:t>/history398/cronkite_1968.html</a:t>
            </a:r>
          </a:p>
          <a:p>
            <a:r>
              <a:rPr lang="en-US" baseline="0" dirty="0"/>
              <a:t>Execution of Vietcong Guerilla: http://</a:t>
            </a:r>
            <a:r>
              <a:rPr lang="en-US" baseline="0" dirty="0" err="1"/>
              <a:t>www.worldsfamousphotos.com</a:t>
            </a:r>
            <a:r>
              <a:rPr lang="en-US" baseline="0" dirty="0"/>
              <a:t>/2007/03/18/execution-of-a-viet-cong-guerrilla-1968/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Convention: http://</a:t>
            </a:r>
            <a:r>
              <a:rPr lang="en-US" dirty="0" err="1"/>
              <a:t>www.pophistorydig.com</a:t>
            </a:r>
            <a:r>
              <a:rPr lang="en-US" dirty="0"/>
              <a:t>/topics/1968-presidential-racedemocrats/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Woodstock Poster: http://</a:t>
            </a:r>
            <a:r>
              <a:rPr lang="en-US" dirty="0" err="1"/>
              <a:t>ecx.images-amazon.com</a:t>
            </a:r>
            <a:r>
              <a:rPr lang="en-US" dirty="0"/>
              <a:t>/images/I/81ryzsl8ssL._SL1500_.jpg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 of Pigs: http://</a:t>
            </a:r>
            <a:r>
              <a:rPr lang="en-US" dirty="0" err="1"/>
              <a:t>mrortlieb.weebly.com</a:t>
            </a:r>
            <a:r>
              <a:rPr lang="en-US" dirty="0"/>
              <a:t>/cold-war-in-the-1960s.html</a:t>
            </a:r>
          </a:p>
          <a:p>
            <a:r>
              <a:rPr lang="en-US" dirty="0"/>
              <a:t>Berliner Speech: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Ich_bin_ein_Berliner</a:t>
            </a:r>
            <a:endParaRPr lang="en-US" dirty="0"/>
          </a:p>
          <a:p>
            <a:r>
              <a:rPr lang="en-US" dirty="0"/>
              <a:t>Berliner – Play on “jelly doughnut”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2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Cuban Missile Crisis: http://</a:t>
            </a:r>
            <a:r>
              <a:rPr lang="en-US" dirty="0" err="1"/>
              <a:t>teachinghistory.org</a:t>
            </a:r>
            <a:r>
              <a:rPr lang="en-US" dirty="0"/>
              <a:t>/</a:t>
            </a:r>
            <a:r>
              <a:rPr lang="en-US" dirty="0" err="1"/>
              <a:t>nhec</a:t>
            </a:r>
            <a:r>
              <a:rPr lang="en-US" dirty="0"/>
              <a:t>-blog/23484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Commentary on new standards—include</a:t>
            </a:r>
            <a:r>
              <a:rPr lang="en-US" baseline="0" dirty="0"/>
              <a:t> discussion of use of “zenith”: http://</a:t>
            </a:r>
            <a:r>
              <a:rPr lang="en-US" baseline="0" dirty="0" err="1"/>
              <a:t>www.burtfolsom.com</a:t>
            </a:r>
            <a:r>
              <a:rPr lang="en-US" baseline="0" dirty="0"/>
              <a:t>/?p=2901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use statistics-</a:t>
            </a:r>
          </a:p>
          <a:p>
            <a:r>
              <a:rPr lang="en-US" dirty="0"/>
              <a:t>Graph</a:t>
            </a:r>
            <a:r>
              <a:rPr lang="en-US" baseline="0" dirty="0"/>
              <a:t> 1: http://</a:t>
            </a:r>
            <a:r>
              <a:rPr lang="en-US" baseline="0" dirty="0" err="1"/>
              <a:t>www.americanhistoryusa.com</a:t>
            </a:r>
            <a:r>
              <a:rPr lang="en-US" baseline="0" dirty="0"/>
              <a:t>/5-liberal-falsehoods-of-american-history/</a:t>
            </a:r>
          </a:p>
          <a:p>
            <a:r>
              <a:rPr lang="en-US" baseline="0" dirty="0"/>
              <a:t>Graph 2: https://</a:t>
            </a:r>
            <a:r>
              <a:rPr lang="en-US" baseline="0" dirty="0" err="1"/>
              <a:t>thedrpete.wordpress.com</a:t>
            </a:r>
            <a:r>
              <a:rPr lang="en-US" baseline="0" dirty="0"/>
              <a:t>/tag/great-society/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Cartoon: http://</a:t>
            </a:r>
            <a:r>
              <a:rPr lang="en-US" dirty="0" err="1"/>
              <a:t>www.glogster.com</a:t>
            </a:r>
            <a:r>
              <a:rPr lang="en-US" dirty="0"/>
              <a:t>/hannahray15/</a:t>
            </a:r>
            <a:r>
              <a:rPr lang="en-US" dirty="0" err="1"/>
              <a:t>apush</a:t>
            </a:r>
            <a:r>
              <a:rPr lang="en-US" dirty="0"/>
              <a:t>-</a:t>
            </a:r>
            <a:r>
              <a:rPr lang="en-US" dirty="0" err="1"/>
              <a:t>johnson</a:t>
            </a:r>
            <a:r>
              <a:rPr lang="en-US" dirty="0"/>
              <a:t>-s-great-society/g-6ksmfcl0nh2289d783g7ga0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8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Criticism: http://</a:t>
            </a:r>
            <a:r>
              <a:rPr lang="en-US" dirty="0" err="1"/>
              <a:t>vicepresidents.com</a:t>
            </a:r>
            <a:r>
              <a:rPr lang="en-US" dirty="0"/>
              <a:t>/blog/2012/10/10/historic-</a:t>
            </a:r>
            <a:r>
              <a:rPr lang="en-US" dirty="0" err="1"/>
              <a:t>lyndon</a:t>
            </a:r>
            <a:r>
              <a:rPr lang="en-US" dirty="0"/>
              <a:t>-b-</a:t>
            </a:r>
            <a:r>
              <a:rPr lang="en-US" dirty="0" err="1"/>
              <a:t>johnson</a:t>
            </a:r>
            <a:r>
              <a:rPr lang="en-US" dirty="0"/>
              <a:t>-political-cartoon/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Daisy Girl Image: http://</a:t>
            </a:r>
            <a:r>
              <a:rPr lang="en-US" dirty="0" err="1"/>
              <a:t>theinspirationroom.com</a:t>
            </a:r>
            <a:r>
              <a:rPr lang="en-US" dirty="0"/>
              <a:t>/daily/2008/</a:t>
            </a:r>
            <a:r>
              <a:rPr lang="en-US" dirty="0" err="1"/>
              <a:t>lyndon</a:t>
            </a:r>
            <a:r>
              <a:rPr lang="en-US" dirty="0"/>
              <a:t>-</a:t>
            </a:r>
            <a:r>
              <a:rPr lang="en-US" dirty="0" err="1"/>
              <a:t>johnson</a:t>
            </a:r>
            <a:r>
              <a:rPr lang="en-US" dirty="0"/>
              <a:t>-picks-a-daisy/</a:t>
            </a:r>
          </a:p>
          <a:p>
            <a:r>
              <a:rPr lang="en-US" dirty="0"/>
              <a:t>Link to Campaign</a:t>
            </a:r>
            <a:r>
              <a:rPr lang="en-US" baseline="0" dirty="0"/>
              <a:t> Ad: http://</a:t>
            </a:r>
            <a:r>
              <a:rPr lang="en-US" baseline="0" dirty="0" err="1"/>
              <a:t>www.livingroomcandidate.org</a:t>
            </a:r>
            <a:r>
              <a:rPr lang="en-US" baseline="0" dirty="0"/>
              <a:t>/commercials/1964/peace-little-girl-daisy#3983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DD975-9CEA-0241-8EEF-D73FC6B8FE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3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498384"/>
            <a:ext cx="9264100" cy="2751868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873933" y="-1237392"/>
            <a:ext cx="739348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9" y="-727578"/>
            <a:ext cx="5636587" cy="202644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4" y="2221095"/>
            <a:ext cx="7551601" cy="1209455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3528601"/>
            <a:ext cx="6400800" cy="6858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1857375"/>
            <a:ext cx="9125712" cy="3276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1857375"/>
            <a:ext cx="9125712" cy="1191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1" y="742950"/>
            <a:ext cx="3951755" cy="1073874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2" y="991253"/>
            <a:ext cx="3703911" cy="390223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1" y="1910953"/>
            <a:ext cx="3951755" cy="2775347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2857500"/>
            <a:ext cx="9125712" cy="2276475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691034"/>
            <a:ext cx="4329278" cy="2505537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3829050"/>
            <a:ext cx="7717536" cy="96146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3333400"/>
            <a:ext cx="7716838" cy="542715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2857500"/>
            <a:ext cx="9125712" cy="2276475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748359"/>
            <a:ext cx="4329278" cy="238406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3829050"/>
            <a:ext cx="7717536" cy="96146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3333400"/>
            <a:ext cx="7716838" cy="542715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710123"/>
            <a:ext cx="4329278" cy="238406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4155947" y="-2871658"/>
            <a:ext cx="108769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3" y="332815"/>
            <a:ext cx="1535425" cy="4800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685800"/>
            <a:ext cx="1444752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8" y="887506"/>
            <a:ext cx="6104871" cy="391309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4155947" y="-2871658"/>
            <a:ext cx="108769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309671" y="486269"/>
            <a:ext cx="780663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9" y="-727578"/>
            <a:ext cx="5636587" cy="202644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873663" y="-703051"/>
            <a:ext cx="725259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262570" y="-1115474"/>
            <a:ext cx="1341502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244501" y="-196268"/>
            <a:ext cx="699278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744483" y="-731040"/>
            <a:ext cx="722125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464240" y="-329544"/>
            <a:ext cx="414074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535012" y="1030513"/>
            <a:ext cx="396178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2673496"/>
            <a:ext cx="7324068" cy="1209455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6" y="627514"/>
            <a:ext cx="3923711" cy="210349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3743118"/>
            <a:ext cx="6400800" cy="6858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546189" y="349848"/>
            <a:ext cx="825157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644427" y="-1491999"/>
            <a:ext cx="1506143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3" y="3977252"/>
            <a:ext cx="6904501" cy="73342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800" y="-736226"/>
            <a:ext cx="4391155" cy="2050676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560195" y="1279880"/>
            <a:ext cx="607286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902243" y="1337682"/>
            <a:ext cx="524351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438169" y="2367309"/>
            <a:ext cx="284381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3" y="2542240"/>
            <a:ext cx="7622161" cy="12596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4155947" y="-2871658"/>
            <a:ext cx="108769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268141"/>
            <a:ext cx="3657600" cy="2532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2268141"/>
            <a:ext cx="3657600" cy="2532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4155947" y="-2871658"/>
            <a:ext cx="108769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171701"/>
            <a:ext cx="3657600" cy="51435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2743200"/>
            <a:ext cx="36576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171701"/>
            <a:ext cx="3657600" cy="51435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2743200"/>
            <a:ext cx="36576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4155947" y="-2871658"/>
            <a:ext cx="108769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4" y="1085850"/>
            <a:ext cx="3748087" cy="360045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257300"/>
            <a:ext cx="3429000" cy="8001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742950"/>
            <a:ext cx="4258234" cy="39433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138082"/>
            <a:ext cx="3429000" cy="2376769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455395"/>
            <a:ext cx="7563453" cy="1487458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9" y="1028700"/>
            <a:ext cx="7716837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259106"/>
            <a:ext cx="7716838" cy="254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225518"/>
            <a:ext cx="2743200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87406"/>
            <a:ext cx="2743200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54118"/>
            <a:ext cx="1385887" cy="17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roomcandidate.org/commercials/1964/peace-little-girl-daisy#398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Promise and Turmoil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1960’s</a:t>
            </a:r>
          </a:p>
        </p:txBody>
      </p:sp>
    </p:spTree>
    <p:extLst>
      <p:ext uri="{BB962C8B-B14F-4D97-AF65-F5344CB8AC3E}">
        <p14:creationId xmlns:p14="http://schemas.microsoft.com/office/powerpoint/2010/main" val="264665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Election of 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52575"/>
            <a:ext cx="3657600" cy="295005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Johnson vs. Goldwater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Expansion vs. Ending Welfare State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Impact of Campaign Ads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Results: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Johnson: 61% of pop.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Democratic sweep of Congress (filibuster-proof Senate) – in a position to pass economic and social reforms originally proposed by Truman in the 1940s</a:t>
            </a:r>
          </a:p>
        </p:txBody>
      </p:sp>
      <p:pic>
        <p:nvPicPr>
          <p:cNvPr id="5" name="Content Placeholder 4" descr="daisy-girl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2" r="-2772"/>
          <a:stretch>
            <a:fillRect/>
          </a:stretch>
        </p:blipFill>
        <p:spPr>
          <a:xfrm>
            <a:off x="4751294" y="2279090"/>
            <a:ext cx="3657600" cy="2532459"/>
          </a:xfrm>
        </p:spPr>
      </p:pic>
    </p:spTree>
    <p:extLst>
      <p:ext uri="{BB962C8B-B14F-4D97-AF65-F5344CB8AC3E}">
        <p14:creationId xmlns:p14="http://schemas.microsoft.com/office/powerpoint/2010/main" val="14893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Great Society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52575"/>
            <a:ext cx="3657600" cy="295005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Welfare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Food Stamp Act (1964)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Medicare &amp; Medicaid (1965)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Child Nutrition Act (1966)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Other Programs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ESEA (1965)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Immigration Act (1965) – abolished quotas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Expanding Government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DOT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HUD</a:t>
            </a:r>
          </a:p>
        </p:txBody>
      </p:sp>
      <p:pic>
        <p:nvPicPr>
          <p:cNvPr id="5" name="Content Placeholder 4" descr="1331146904_president-lyndon-b.-johnson-signing-the-immigration-and-nationality-act-of-1965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7" r="-1207"/>
          <a:stretch>
            <a:fillRect/>
          </a:stretch>
        </p:blipFill>
        <p:spPr>
          <a:xfrm>
            <a:off x="4400976" y="2152575"/>
            <a:ext cx="4225713" cy="2925811"/>
          </a:xfrm>
        </p:spPr>
      </p:pic>
    </p:spTree>
    <p:extLst>
      <p:ext uri="{BB962C8B-B14F-4D97-AF65-F5344CB8AC3E}">
        <p14:creationId xmlns:p14="http://schemas.microsoft.com/office/powerpoint/2010/main" val="37800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73" y="973955"/>
            <a:ext cx="7716837" cy="108585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Evaluating the Great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5710" y="2147397"/>
            <a:ext cx="4105052" cy="295005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Liberal Perspective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Foundation of welfare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Addressed needs of previously ignored groups: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Poor, disabled, elderly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Conservative Perspective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“tax and spend”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Birth of modern welfare state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Overexpansion of government</a:t>
            </a:r>
          </a:p>
        </p:txBody>
      </p:sp>
      <p:pic>
        <p:nvPicPr>
          <p:cNvPr id="5" name="Content Placeholder 4" descr="great-society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88" r="-54788"/>
          <a:stretch>
            <a:fillRect/>
          </a:stretch>
        </p:blipFill>
        <p:spPr>
          <a:xfrm>
            <a:off x="4981167" y="1386113"/>
            <a:ext cx="5254857" cy="3638372"/>
          </a:xfrm>
        </p:spPr>
      </p:pic>
    </p:spTree>
    <p:extLst>
      <p:ext uri="{BB962C8B-B14F-4D97-AF65-F5344CB8AC3E}">
        <p14:creationId xmlns:p14="http://schemas.microsoft.com/office/powerpoint/2010/main" val="19528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Movement Expands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Rights and Conflict</a:t>
            </a:r>
          </a:p>
        </p:txBody>
      </p:sp>
    </p:spTree>
    <p:extLst>
      <p:ext uri="{BB962C8B-B14F-4D97-AF65-F5344CB8AC3E}">
        <p14:creationId xmlns:p14="http://schemas.microsoft.com/office/powerpoint/2010/main" val="189363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795" y="2152575"/>
            <a:ext cx="4105052" cy="29500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De Jure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vs. </a:t>
            </a: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De Facto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Segregation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Alabama &amp; Mississippi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State vs. Federal Government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James Meredith &amp; Ole Miss (1962)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George Wallace &amp; University of Alabama (1963)</a:t>
            </a:r>
          </a:p>
        </p:txBody>
      </p:sp>
      <p:pic>
        <p:nvPicPr>
          <p:cNvPr id="5" name="Content Placeholder 4" descr="wallace_larg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2703"/>
          <a:stretch>
            <a:fillRect/>
          </a:stretch>
        </p:blipFill>
        <p:spPr>
          <a:xfrm>
            <a:off x="4466654" y="1841115"/>
            <a:ext cx="4510393" cy="3122918"/>
          </a:xfrm>
        </p:spPr>
      </p:pic>
    </p:spTree>
    <p:extLst>
      <p:ext uri="{BB962C8B-B14F-4D97-AF65-F5344CB8AC3E}">
        <p14:creationId xmlns:p14="http://schemas.microsoft.com/office/powerpoint/2010/main" val="10278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The Leadership of MLK Jr.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795" y="2229218"/>
            <a:ext cx="4105052" cy="2676129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Letters from a Birmingham Jail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(1963) – movement to support tougher civil rights laws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March on Washington (1963)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200,000 blacks and whites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“I Have a Dream” – end racial prejudice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March to Montgomery (1965)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Selma &amp; “Bloody Sunday” – Voting Rights Act of 1965</a:t>
            </a:r>
          </a:p>
        </p:txBody>
      </p:sp>
      <p:pic>
        <p:nvPicPr>
          <p:cNvPr id="5" name="Content Placeholder 4" descr="mlk-1965-selma-montgomery-march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" b="-836"/>
          <a:stretch>
            <a:fillRect/>
          </a:stretch>
        </p:blipFill>
        <p:spPr>
          <a:xfrm>
            <a:off x="4630869" y="2114550"/>
            <a:ext cx="4160069" cy="2880360"/>
          </a:xfrm>
        </p:spPr>
      </p:pic>
      <p:pic>
        <p:nvPicPr>
          <p:cNvPr id="6" name="Picture 5" descr="e4776223-df34-49fc-a130-81e2882d239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68" y="2009980"/>
            <a:ext cx="4247651" cy="30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794" y="2141626"/>
            <a:ext cx="5425991" cy="308125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Civil Rights Act of 1964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Segregation illegal in </a:t>
            </a: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public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facilities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Equal Employment Opportunity Commission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No discrimination based on:</a:t>
            </a:r>
          </a:p>
          <a:p>
            <a:pPr lvl="3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Race, religion, sex, or national origin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24</a:t>
            </a:r>
            <a:r>
              <a:rPr lang="en-US" baseline="30000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th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Amendment (1964)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Abolish poll tax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Voting Rights Act of 1965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Banned literacy tests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Federal </a:t>
            </a:r>
            <a:r>
              <a:rPr lang="en-US" dirty="0" err="1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marshalls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enforce voting rights</a:t>
            </a:r>
          </a:p>
        </p:txBody>
      </p:sp>
      <p:pic>
        <p:nvPicPr>
          <p:cNvPr id="5" name="Content Placeholder 4" descr="jb_modern_polltax_1_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16" r="-43816"/>
          <a:stretch>
            <a:fillRect/>
          </a:stretch>
        </p:blipFill>
        <p:spPr>
          <a:xfrm>
            <a:off x="4655736" y="160647"/>
            <a:ext cx="5722206" cy="3961957"/>
          </a:xfrm>
        </p:spPr>
      </p:pic>
    </p:spTree>
    <p:extLst>
      <p:ext uri="{BB962C8B-B14F-4D97-AF65-F5344CB8AC3E}">
        <p14:creationId xmlns:p14="http://schemas.microsoft.com/office/powerpoint/2010/main" val="21872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6" y="2114550"/>
            <a:ext cx="4702093" cy="3028949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Black Muslims and the Nation of Islam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Elijah Muhammad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Nationalism, separatism &amp; self-improvement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Malcolm X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Use of black violence to counter white violence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Assassinated in 1965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Race Riots and Black Power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SNCC &amp; CORE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Stokely Carmichael – advocated “black power” and racial separatism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Black Panthers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Huey Newton – various violent activities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Watts Riots (1965) – 6 day riot after arrest of a young black motorist, 34 killed, 700 buildings destroyed</a:t>
            </a:r>
          </a:p>
        </p:txBody>
      </p:sp>
      <p:pic>
        <p:nvPicPr>
          <p:cNvPr id="5" name="Content Placeholder 4" descr="article-2329045-19B6AF38000005DC-481_634x33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80" b="-16380"/>
          <a:stretch>
            <a:fillRect/>
          </a:stretch>
        </p:blipFill>
        <p:spPr>
          <a:xfrm>
            <a:off x="5496103" y="2764465"/>
            <a:ext cx="3436010" cy="2379034"/>
          </a:xfrm>
        </p:spPr>
      </p:pic>
      <p:pic>
        <p:nvPicPr>
          <p:cNvPr id="6" name="Picture 5" descr="r-RENA-PRICE-DEAD-large5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33" y="2960820"/>
            <a:ext cx="3555508" cy="18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Murder in Memphis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258500"/>
            <a:ext cx="3657600" cy="268605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King receives Nobel Prize (1964)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Nonviolence comes under fire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Lorraine Motel (April 4, 1968) – assassination of MLK, Jr.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Ensuing Violence and Riots – 168 cities riot, 46 died</a:t>
            </a:r>
          </a:p>
        </p:txBody>
      </p:sp>
      <p:pic>
        <p:nvPicPr>
          <p:cNvPr id="5" name="Content Placeholder 4" descr="i-am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68" b="-5468"/>
          <a:stretch>
            <a:fillRect/>
          </a:stretch>
        </p:blipFill>
        <p:spPr>
          <a:xfrm>
            <a:off x="4608975" y="2103601"/>
            <a:ext cx="4138174" cy="2865200"/>
          </a:xfrm>
        </p:spPr>
      </p:pic>
      <p:pic>
        <p:nvPicPr>
          <p:cNvPr id="6" name="Picture 5" descr="balcon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83" y="2158346"/>
            <a:ext cx="4295601" cy="28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of Civil Rights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258500"/>
            <a:ext cx="3657600" cy="268605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Achieved Federal Legislation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Racism Continues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w/King’s Death, Movement becomes more radical/violent and begins to lose support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Movement Became model for other social movements: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Combatting Social Injustice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Student Movements of the Vietnam-Era</a:t>
            </a:r>
          </a:p>
        </p:txBody>
      </p:sp>
      <p:pic>
        <p:nvPicPr>
          <p:cNvPr id="4" name="Content Placeholder 3" descr="civilrightsmemorial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0" b="-1670"/>
          <a:stretch>
            <a:fillRect/>
          </a:stretch>
        </p:blipFill>
        <p:spPr>
          <a:xfrm>
            <a:off x="4598894" y="2104390"/>
            <a:ext cx="4374676" cy="3028950"/>
          </a:xfrm>
        </p:spPr>
      </p:pic>
    </p:spTree>
    <p:extLst>
      <p:ext uri="{BB962C8B-B14F-4D97-AF65-F5344CB8AC3E}">
        <p14:creationId xmlns:p14="http://schemas.microsoft.com/office/powerpoint/2010/main" val="34740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967981"/>
            <a:ext cx="7716837" cy="108585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John F. Kennedy’s New 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52575"/>
            <a:ext cx="3657600" cy="295005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The Election of 1960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Nixon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Quaker, from CA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Kennedy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Catholic, from MA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Campaign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First Televised Debates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Results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Kennedy wins popular by just over 100,000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303 to 219</a:t>
            </a:r>
          </a:p>
        </p:txBody>
      </p:sp>
      <p:pic>
        <p:nvPicPr>
          <p:cNvPr id="5" name="Content Placeholder 4" descr="kennedy-nixon-debate-H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80" b="-28180"/>
          <a:stretch>
            <a:fillRect/>
          </a:stretch>
        </p:blipFill>
        <p:spPr>
          <a:xfrm>
            <a:off x="4703187" y="1895856"/>
            <a:ext cx="4292457" cy="3272465"/>
          </a:xfrm>
          <a:effectLst>
            <a:outerShdw blurRad="50800" dist="38100" dir="2700000" algn="tl" rotWithShape="0">
              <a:srgbClr val="819DC7">
                <a:alpha val="43000"/>
              </a:srgbClr>
            </a:outerShdw>
          </a:effectLst>
        </p:spPr>
      </p:pic>
      <p:pic>
        <p:nvPicPr>
          <p:cNvPr id="6" name="Picture 5" descr="1960_electoral_ma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5" y="2262064"/>
            <a:ext cx="4292456" cy="26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Changing Roles and Views of American Government and Society During the 1960’s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Social, Cultural, and Political Unrest</a:t>
            </a:r>
          </a:p>
        </p:txBody>
      </p:sp>
    </p:spTree>
    <p:extLst>
      <p:ext uri="{BB962C8B-B14F-4D97-AF65-F5344CB8AC3E}">
        <p14:creationId xmlns:p14="http://schemas.microsoft.com/office/powerpoint/2010/main" val="382295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Warren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95" y="2165350"/>
            <a:ext cx="8224997" cy="28943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Focus on Individual Rights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Criminal Justice</a:t>
            </a:r>
          </a:p>
          <a:p>
            <a:pPr lvl="1">
              <a:spcAft>
                <a:spcPts val="600"/>
              </a:spcAft>
            </a:pPr>
            <a:r>
              <a:rPr lang="en-US" i="1" dirty="0" err="1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Mapp</a:t>
            </a: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v. Ohio 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(1961) – illegally seized evidence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Gideon v. Wainwright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(1963) – counsel provided for indigents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Escobedo v. Illinois 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(1964) – inform person of arrest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Miranda v. Arizona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(1966) – right to lawyer being present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Freedom of Expression &amp; Privacy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Yates 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(1957) &amp; </a:t>
            </a: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Brandenburg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(1969) – radical speeches protected by 1</a:t>
            </a:r>
            <a:r>
              <a:rPr lang="en-US" baseline="30000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st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amendment – unless clear and present danger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Engel v. Vitale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(1962) – no prayer, bible reading in public schools</a:t>
            </a:r>
          </a:p>
          <a:p>
            <a:pPr lvl="1"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Griswold v. Connecticut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(1965) – state could not prohibit the use of contraceptives by adults</a:t>
            </a:r>
            <a:endParaRPr lang="en-US" i="1" dirty="0">
              <a:solidFill>
                <a:srgbClr val="40404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lvl="1">
              <a:spcAft>
                <a:spcPts val="600"/>
              </a:spcAft>
            </a:pPr>
            <a:endParaRPr lang="en-US" dirty="0">
              <a:solidFill>
                <a:srgbClr val="40404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lvl="1">
              <a:spcAft>
                <a:spcPts val="600"/>
              </a:spcAft>
            </a:pPr>
            <a:endParaRPr lang="en-US" i="1" dirty="0">
              <a:solidFill>
                <a:srgbClr val="40404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8" name="Content Placeholder 7" descr="1101531221_4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8" b="23728"/>
          <a:stretch>
            <a:fillRect/>
          </a:stretch>
        </p:blipFill>
        <p:spPr>
          <a:xfrm>
            <a:off x="5930488" y="227391"/>
            <a:ext cx="3052489" cy="2113490"/>
          </a:xfrm>
        </p:spPr>
      </p:pic>
      <p:pic>
        <p:nvPicPr>
          <p:cNvPr id="9" name="Picture 8" descr="mlk_j69oh8n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62" y="428551"/>
            <a:ext cx="3173943" cy="17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Student Protest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65350"/>
            <a:ext cx="5182630" cy="289433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Students for a Democratic Society &amp; The Port Huron Statement (1962)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Tom Hayden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Call for universities to make decisions through participatory democracy – students wanted a </a:t>
            </a:r>
            <a:r>
              <a:rPr lang="en-US" dirty="0" err="1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voicec</a:t>
            </a:r>
            <a:endParaRPr lang="en-US" dirty="0">
              <a:solidFill>
                <a:srgbClr val="40404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The “New Left” – those who supported these ideas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Free Speech Movement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Berkeley, CA (1964) – demand an end to the university restrictions on student political activities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Drinking on campus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Dorm visits by </a:t>
            </a:r>
            <a:r>
              <a:rPr lang="en-US" dirty="0" err="1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opp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sex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The Vietnam War and the Teach-in Movement – hundreds of campuses shut down or disrupted by antiwar protests</a:t>
            </a:r>
          </a:p>
        </p:txBody>
      </p:sp>
      <p:pic>
        <p:nvPicPr>
          <p:cNvPr id="5" name="Content Placeholder 4" descr="savio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2" r="-6772"/>
          <a:stretch>
            <a:fillRect/>
          </a:stretch>
        </p:blipFill>
        <p:spPr>
          <a:xfrm>
            <a:off x="5881877" y="2252473"/>
            <a:ext cx="2799150" cy="1938083"/>
          </a:xfrm>
        </p:spPr>
      </p:pic>
    </p:spTree>
    <p:extLst>
      <p:ext uri="{BB962C8B-B14F-4D97-AF65-F5344CB8AC3E}">
        <p14:creationId xmlns:p14="http://schemas.microsoft.com/office/powerpoint/2010/main" val="29212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29" y="967740"/>
            <a:ext cx="7716837" cy="1085850"/>
          </a:xfrm>
        </p:spPr>
        <p:txBody>
          <a:bodyPr/>
          <a:lstStyle/>
          <a:p>
            <a:r>
              <a:rPr lang="en-US" sz="3600" dirty="0"/>
              <a:t>The Counterculture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14550"/>
            <a:ext cx="3657600" cy="302895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Art</a:t>
            </a:r>
          </a:p>
          <a:p>
            <a:pPr lvl="1">
              <a:spcAft>
                <a:spcPts val="4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Pop Art &amp; Op Art</a:t>
            </a:r>
          </a:p>
          <a:p>
            <a:pPr lvl="2">
              <a:spcAft>
                <a:spcPts val="4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Andy Warhol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Music</a:t>
            </a:r>
          </a:p>
          <a:p>
            <a:pPr lvl="1">
              <a:spcAft>
                <a:spcPts val="4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Woodstock &amp; Altamont</a:t>
            </a:r>
          </a:p>
          <a:p>
            <a:pPr lvl="2">
              <a:spcAft>
                <a:spcPts val="4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Joan Baez, Bob Dylan, Janis Joplin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Hallucinogenic Drugs</a:t>
            </a:r>
          </a:p>
          <a:p>
            <a:pPr lvl="1">
              <a:spcAft>
                <a:spcPts val="4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LSD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Sexual Revolution</a:t>
            </a:r>
          </a:p>
        </p:txBody>
      </p:sp>
      <p:pic>
        <p:nvPicPr>
          <p:cNvPr id="6" name="Picture 5" descr="top10_kesey_b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0" y="381000"/>
            <a:ext cx="3898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Women’s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65350"/>
            <a:ext cx="3657600" cy="28943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The Feminine Mystique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(Friedan, 1963) – encouraged women to seek full time professional careers as well as fulfilling housewife roles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NOW (1966) – National Organization for Women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Campaign for Equal Rights Amendment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Passage, not ratification (1972)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Fear of threatening the traditional roles of women.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“Glass-ceiling” – barrier to advancement in the working world, by women</a:t>
            </a:r>
          </a:p>
        </p:txBody>
      </p:sp>
      <p:pic>
        <p:nvPicPr>
          <p:cNvPr id="5" name="Content Placeholder 4" descr="womens-liberation-1960s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1073"/>
          <a:stretch>
            <a:fillRect/>
          </a:stretch>
        </p:blipFill>
        <p:spPr>
          <a:xfrm>
            <a:off x="5648104" y="2343151"/>
            <a:ext cx="3280525" cy="2271379"/>
          </a:xfrm>
        </p:spPr>
      </p:pic>
    </p:spTree>
    <p:extLst>
      <p:ext uri="{BB962C8B-B14F-4D97-AF65-F5344CB8AC3E}">
        <p14:creationId xmlns:p14="http://schemas.microsoft.com/office/powerpoint/2010/main" val="27056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Involvement in Indochina to 1969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Conflict in Vietnam</a:t>
            </a:r>
          </a:p>
        </p:txBody>
      </p:sp>
    </p:spTree>
    <p:extLst>
      <p:ext uri="{BB962C8B-B14F-4D97-AF65-F5344CB8AC3E}">
        <p14:creationId xmlns:p14="http://schemas.microsoft.com/office/powerpoint/2010/main" val="380488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74" y="39872"/>
            <a:ext cx="2997974" cy="108585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Early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732" y="1008763"/>
            <a:ext cx="5475768" cy="393395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Buildup Under Kennedy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Adopted domino theory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Increased number of military “advisors” who trained South Vietnamese army and guarded weapons and </a:t>
            </a:r>
            <a:r>
              <a:rPr lang="en-US" sz="1400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facilities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“Strategic Hamlets” – fortified villages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Overthrow of Diem due to little support by the people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Gulf of Tonkin Resolution (1964)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“all necessary measures” to protect US interests in Vietnam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Basically a declaration of war but by the President not Congress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DILEMMA of LBJ – How can he stop the defeat of weak and unpopular government in South Vietnam without making it an American war?</a:t>
            </a:r>
          </a:p>
        </p:txBody>
      </p:sp>
      <p:pic>
        <p:nvPicPr>
          <p:cNvPr id="5" name="Content Placeholder 4" descr="Thích_Quảng_Đức_self-immolati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r="3025"/>
          <a:stretch>
            <a:fillRect/>
          </a:stretch>
        </p:blipFill>
        <p:spPr>
          <a:xfrm>
            <a:off x="5879805" y="359424"/>
            <a:ext cx="3081982" cy="2133911"/>
          </a:xfrm>
        </p:spPr>
      </p:pic>
    </p:spTree>
    <p:extLst>
      <p:ext uri="{BB962C8B-B14F-4D97-AF65-F5344CB8AC3E}">
        <p14:creationId xmlns:p14="http://schemas.microsoft.com/office/powerpoint/2010/main" val="17423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Escalating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84" y="2165350"/>
            <a:ext cx="5444675" cy="289433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Operation Rolling Thunder (1965)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NVA &amp; Vietcong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540,000 troops by 1969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William Westmoreland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Chemical Warfare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Napalm &amp; Agent Orange – herbicides used to get rid of jungles and forests to be able to fight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Controversy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Hawks (support) vs. Doves (civil war)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Dean Rusk &amp; Robert McNamara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Impact of Student Protest Movement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Rise of Eugene McCarthy – Minnesota – antiwar advocate who challenged LBJ in the 1968 election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40404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6" name="Content Placeholder 5" descr="b52_bomb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" r="726"/>
          <a:stretch>
            <a:fillRect/>
          </a:stretch>
        </p:blipFill>
        <p:spPr>
          <a:xfrm>
            <a:off x="5741028" y="2165350"/>
            <a:ext cx="3276188" cy="2268376"/>
          </a:xfrm>
        </p:spPr>
      </p:pic>
    </p:spTree>
    <p:extLst>
      <p:ext uri="{BB962C8B-B14F-4D97-AF65-F5344CB8AC3E}">
        <p14:creationId xmlns:p14="http://schemas.microsoft.com/office/powerpoint/2010/main" val="15037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96" y="0"/>
            <a:ext cx="7716837" cy="108585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1968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118" y="1023384"/>
            <a:ext cx="5271409" cy="397383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Tet Offensive (January)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Vietcong – surprise attack on every capital and American base in SV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US counterattacked and recovered lost territory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Americans saw it as a setback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Political victory in demoralizing the American public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De-escalation &amp; Attempts at Peace in Vietnam – limit bombing of North Vietnam and negotiate peace – would not run for re-election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MLK (April) and RFK’s (June) Assassinations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Prague Spring (August) – freedom in Czechoslovakia until Soviet forces stepped in 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40404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lvl="1">
              <a:spcAft>
                <a:spcPts val="600"/>
              </a:spcAft>
            </a:pPr>
            <a:endParaRPr lang="en-US" dirty="0">
              <a:solidFill>
                <a:srgbClr val="40404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8" name="Content Placeholder 7" descr="execution_of_a_viet_cong_guerrilla_196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3" b="-613"/>
          <a:stretch>
            <a:fillRect/>
          </a:stretch>
        </p:blipFill>
        <p:spPr>
          <a:xfrm>
            <a:off x="5569528" y="127590"/>
            <a:ext cx="3393717" cy="2349751"/>
          </a:xfrm>
        </p:spPr>
      </p:pic>
    </p:spTree>
    <p:extLst>
      <p:ext uri="{BB962C8B-B14F-4D97-AF65-F5344CB8AC3E}">
        <p14:creationId xmlns:p14="http://schemas.microsoft.com/office/powerpoint/2010/main" val="1788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Election of 1968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782" y="2165350"/>
            <a:ext cx="3657600" cy="28943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Democratic Convention in Chicago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Richard Daley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Rioting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Dems choose Humphrey (pro-Civil Rights, pro-War)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White Backlash &amp; George Wallace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American Independent Party (AIP)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Republicans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Richard Nixon &amp; Spiro T. Agnew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Results: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Conservative backlash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Nixon 301 to 191</a:t>
            </a:r>
          </a:p>
        </p:txBody>
      </p:sp>
      <p:pic>
        <p:nvPicPr>
          <p:cNvPr id="4" name="Content Placeholder 3" descr="1968-nat-guard-chicago2-7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85" r="-26685"/>
          <a:stretch>
            <a:fillRect/>
          </a:stretch>
        </p:blipFill>
        <p:spPr>
          <a:xfrm>
            <a:off x="4517614" y="2155190"/>
            <a:ext cx="4230146" cy="2928880"/>
          </a:xfrm>
        </p:spPr>
      </p:pic>
      <p:pic>
        <p:nvPicPr>
          <p:cNvPr id="5" name="Picture 4" descr="68 ma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2" y="2154852"/>
            <a:ext cx="4954868" cy="29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Domestic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52575"/>
            <a:ext cx="3657600" cy="295005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 New Frontier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Federal Aid for: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Education, health care, urban renewal, civil rights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Not a lot of support from Congress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Economics: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Tax cuts, defense and space spending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Moon Speech – end of the decade US would make landing</a:t>
            </a:r>
          </a:p>
        </p:txBody>
      </p:sp>
      <p:pic>
        <p:nvPicPr>
          <p:cNvPr id="5" name="Content Placeholder 4" descr="207152main_vonbraun-kennedy-516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0" r="-5420"/>
          <a:stretch>
            <a:fillRect/>
          </a:stretch>
        </p:blipFill>
        <p:spPr>
          <a:xfrm>
            <a:off x="4587080" y="2152575"/>
            <a:ext cx="4203860" cy="2910680"/>
          </a:xfrm>
        </p:spPr>
      </p:pic>
    </p:spTree>
    <p:extLst>
      <p:ext uri="{BB962C8B-B14F-4D97-AF65-F5344CB8AC3E}">
        <p14:creationId xmlns:p14="http://schemas.microsoft.com/office/powerpoint/2010/main" val="30837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84" y="934228"/>
            <a:ext cx="7716837" cy="1085850"/>
          </a:xfrm>
        </p:spPr>
        <p:txBody>
          <a:bodyPr/>
          <a:lstStyle/>
          <a:p>
            <a:r>
              <a:rPr lang="en-US" sz="3200" dirty="0"/>
              <a:t>Legacy of the 1960’s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782" y="2165350"/>
            <a:ext cx="3657600" cy="289433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Reaction to 1950’s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Liberal movements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Counterculture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Expansion of Civil Rights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Growth of Government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Welfare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Defense/Military</a:t>
            </a:r>
          </a:p>
        </p:txBody>
      </p:sp>
      <p:pic>
        <p:nvPicPr>
          <p:cNvPr id="7" name="Content Placeholder 6" descr="81ryzsl8ssL._SL1500_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22" r="-58322"/>
          <a:stretch>
            <a:fillRect/>
          </a:stretch>
        </p:blipFill>
        <p:spPr>
          <a:xfrm>
            <a:off x="3557895" y="221237"/>
            <a:ext cx="6950051" cy="4812095"/>
          </a:xfrm>
        </p:spPr>
      </p:pic>
    </p:spTree>
    <p:extLst>
      <p:ext uri="{BB962C8B-B14F-4D97-AF65-F5344CB8AC3E}">
        <p14:creationId xmlns:p14="http://schemas.microsoft.com/office/powerpoint/2010/main" val="13247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4" y="-57150"/>
            <a:ext cx="3465807" cy="758899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9091"/>
            <a:ext cx="8654901" cy="407392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Latin America</a:t>
            </a:r>
          </a:p>
          <a:p>
            <a:pPr lvl="1">
              <a:spcAft>
                <a:spcPts val="600"/>
              </a:spcAft>
            </a:pPr>
            <a:r>
              <a:rPr lang="en-US" sz="12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Peace Corps (1961)- aid to developing countries</a:t>
            </a:r>
          </a:p>
          <a:p>
            <a:pPr lvl="1">
              <a:spcAft>
                <a:spcPts val="600"/>
              </a:spcAft>
            </a:pPr>
            <a:r>
              <a:rPr lang="en-US" sz="12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Alliance for Progress (1961) – land reform and economic development in Latin America.</a:t>
            </a:r>
          </a:p>
          <a:p>
            <a:pPr lvl="1">
              <a:spcAft>
                <a:spcPts val="600"/>
              </a:spcAft>
            </a:pPr>
            <a:r>
              <a:rPr lang="en-US" sz="12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Bay of Pigs Invasion –use of Cuban exiles to overthrow Fidel Castro w/CIA</a:t>
            </a:r>
          </a:p>
          <a:p>
            <a:pPr lvl="2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Exiles forced to surrender because Kennedy would not send troops</a:t>
            </a:r>
          </a:p>
          <a:p>
            <a:pPr lvl="2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Strengthened Cuba with more aid from Soviet Union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Soviet Union</a:t>
            </a:r>
          </a:p>
          <a:p>
            <a:pPr lvl="1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Kennedy and Khrushchev meet 1961 – demands US pull out of Berlin, Kennedy refuses</a:t>
            </a:r>
          </a:p>
          <a:p>
            <a:pPr lvl="1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Berlin Wall </a:t>
            </a:r>
          </a:p>
          <a:p>
            <a:pPr lvl="2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“</a:t>
            </a:r>
            <a:r>
              <a:rPr lang="en-US" sz="1200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Ich bin </a:t>
            </a:r>
            <a:r>
              <a:rPr lang="en-US" sz="1200" i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ein</a:t>
            </a:r>
            <a:r>
              <a:rPr lang="en-US" sz="1200" i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Berliner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” – “ Freedom has many difficulties and democracy is not perfect, but we have never had to put up a wall to keep our people in… As a free man, I take pride in the words – “I am a Berliner”</a:t>
            </a:r>
          </a:p>
          <a:p>
            <a:pPr lvl="2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Torn down in 1989 by rebellious East Germans</a:t>
            </a:r>
          </a:p>
          <a:p>
            <a:pPr lvl="1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Cuban Missile Crisis (1962) -Russians were building underground sites in Cuba for launching missiles that could reach the US in minutes</a:t>
            </a:r>
          </a:p>
          <a:p>
            <a:pPr lvl="2"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Naval blockade of Cuba until weapons were removed; will remove if no further invasion of Cuba and to later remove U.S. missiles from Turkey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Flexible Response – increased spending on nonnuclear arms and mobile military forces instead of nuclear </a:t>
            </a:r>
          </a:p>
        </p:txBody>
      </p:sp>
    </p:spTree>
    <p:extLst>
      <p:ext uri="{BB962C8B-B14F-4D97-AF65-F5344CB8AC3E}">
        <p14:creationId xmlns:p14="http://schemas.microsoft.com/office/powerpoint/2010/main" val="37319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Kennedy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52575"/>
            <a:ext cx="3657600" cy="295005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Assassination in Dallas (November 22, 1963)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Warren Commission – Lee Harvey Oswald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 Retrospect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“Ask not what your country can do, but what you can do for your country”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Foundations for Civil Rights</a:t>
            </a:r>
          </a:p>
        </p:txBody>
      </p:sp>
      <p:pic>
        <p:nvPicPr>
          <p:cNvPr id="5" name="Content Placeholder 4" descr="1962_cuban_missil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97" b="-9797"/>
          <a:stretch>
            <a:fillRect/>
          </a:stretch>
        </p:blipFill>
        <p:spPr>
          <a:xfrm>
            <a:off x="4565184" y="2005354"/>
            <a:ext cx="4362385" cy="3020440"/>
          </a:xfrm>
        </p:spPr>
      </p:pic>
      <p:pic>
        <p:nvPicPr>
          <p:cNvPr id="6" name="Picture 5" descr="6a00d8341d417153ef019b0179b1f8970d-800w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84" y="2005354"/>
            <a:ext cx="4394820" cy="30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“Zenith” of Liberalism*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Lyndon Johnson’s Great Society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0995" y="4707194"/>
            <a:ext cx="4410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* From the AP Framework – </a:t>
            </a:r>
            <a:r>
              <a:rPr lang="en-US" sz="1200" i="1" dirty="0"/>
              <a:t>don’t shoot the messenger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13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what extent were efforts to use federal power to end racial discrimination, eliminate poverty, and address other social issues while attacking communism abroad, effective?</a:t>
            </a:r>
          </a:p>
        </p:txBody>
      </p:sp>
      <p:pic>
        <p:nvPicPr>
          <p:cNvPr id="5" name="Content Placeholder 4" descr="c19ebecc78d0905121d32fd24eccac3a.jpg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r="-4161"/>
          <a:stretch>
            <a:fillRect/>
          </a:stretch>
        </p:blipFill>
        <p:spPr>
          <a:xfrm>
            <a:off x="4438126" y="2114550"/>
            <a:ext cx="4360433" cy="3019088"/>
          </a:xfrm>
        </p:spPr>
      </p:pic>
      <p:pic>
        <p:nvPicPr>
          <p:cNvPr id="6" name="Picture 5" descr="poverty-good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7" y="2114550"/>
            <a:ext cx="4661385" cy="30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LBJ – Great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52575"/>
            <a:ext cx="4542604" cy="295005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Texas Democrat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Goal: expand reforms of New Deal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First Actions: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Expand: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Kennedy’s Civil Rights Bill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Income Tax cut – increase in jobs, consumer spending, economic expansion.</a:t>
            </a:r>
          </a:p>
          <a:p>
            <a:pPr lvl="1">
              <a:spcAft>
                <a:spcPts val="600"/>
              </a:spcAft>
            </a:pPr>
            <a:endParaRPr lang="en-US" dirty="0">
              <a:solidFill>
                <a:srgbClr val="40404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5" name="Content Placeholder 4" descr="gs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80" r="-42380"/>
          <a:stretch>
            <a:fillRect/>
          </a:stretch>
        </p:blipFill>
        <p:spPr>
          <a:xfrm>
            <a:off x="3768999" y="253442"/>
            <a:ext cx="6797764" cy="4706654"/>
          </a:xfrm>
        </p:spPr>
      </p:pic>
    </p:spTree>
    <p:extLst>
      <p:ext uri="{BB962C8B-B14F-4D97-AF65-F5344CB8AC3E}">
        <p14:creationId xmlns:p14="http://schemas.microsoft.com/office/powerpoint/2010/main" val="31792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War on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2152575"/>
            <a:ext cx="5340046" cy="295005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The Other America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(Harrington, 1962)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40 million still living in poverty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Response: Unconditional war on poverty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Office of Economic Opportunity (1964)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Head Start, Job Corps – vocational </a:t>
            </a:r>
            <a:r>
              <a:rPr lang="en-US" dirty="0" err="1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ed</a:t>
            </a: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, literacy programs and legal services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Costs: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Social/welfare programs – reduced number of American families living in poverty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Vietnam…will force cut backs in this area.</a:t>
            </a:r>
          </a:p>
        </p:txBody>
      </p:sp>
      <p:pic>
        <p:nvPicPr>
          <p:cNvPr id="5" name="Content Placeholder 4" descr="johns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06" r="-57306"/>
          <a:stretch>
            <a:fillRect/>
          </a:stretch>
        </p:blipFill>
        <p:spPr>
          <a:xfrm>
            <a:off x="4651393" y="132132"/>
            <a:ext cx="5836203" cy="4040886"/>
          </a:xfrm>
        </p:spPr>
      </p:pic>
    </p:spTree>
    <p:extLst>
      <p:ext uri="{BB962C8B-B14F-4D97-AF65-F5344CB8AC3E}">
        <p14:creationId xmlns:p14="http://schemas.microsoft.com/office/powerpoint/2010/main" val="33396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Sky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341</TotalTime>
  <Words>1901</Words>
  <Application>Microsoft Office PowerPoint</Application>
  <PresentationFormat>On-screen Show (16:9)</PresentationFormat>
  <Paragraphs>299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 Rounded MT Bold</vt:lpstr>
      <vt:lpstr>Calibri</vt:lpstr>
      <vt:lpstr>Sky</vt:lpstr>
      <vt:lpstr>Promise and Turmoil</vt:lpstr>
      <vt:lpstr>John F. Kennedy’s New Frontier</vt:lpstr>
      <vt:lpstr>Domestic Policy</vt:lpstr>
      <vt:lpstr>Foreign Policy</vt:lpstr>
      <vt:lpstr>Kennedy Legacy</vt:lpstr>
      <vt:lpstr>Lyndon Johnson’s Great Society</vt:lpstr>
      <vt:lpstr>Essential Question</vt:lpstr>
      <vt:lpstr>LBJ – Great Society</vt:lpstr>
      <vt:lpstr>War on Poverty</vt:lpstr>
      <vt:lpstr>Election of 1964</vt:lpstr>
      <vt:lpstr>Great Society Reforms</vt:lpstr>
      <vt:lpstr>Evaluating the Great Society</vt:lpstr>
      <vt:lpstr>Civil Rights and Conflict</vt:lpstr>
      <vt:lpstr>Events</vt:lpstr>
      <vt:lpstr>The Leadership of MLK Jr.</vt:lpstr>
      <vt:lpstr>Legislation</vt:lpstr>
      <vt:lpstr>Radical Movement</vt:lpstr>
      <vt:lpstr>Murder in Memphis</vt:lpstr>
      <vt:lpstr>Impact of Civil Rights Movement</vt:lpstr>
      <vt:lpstr>Social, Cultural, and Political Unrest</vt:lpstr>
      <vt:lpstr>The Warren Court</vt:lpstr>
      <vt:lpstr>The Student Protest Movement</vt:lpstr>
      <vt:lpstr>The Counterculture</vt:lpstr>
      <vt:lpstr>The Women’s Movement</vt:lpstr>
      <vt:lpstr>The Conflict in Vietnam</vt:lpstr>
      <vt:lpstr>Early Stages</vt:lpstr>
      <vt:lpstr>Escalating the War</vt:lpstr>
      <vt:lpstr>1968</vt:lpstr>
      <vt:lpstr>Election of 1968</vt:lpstr>
      <vt:lpstr>Legacy of the 1960’s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Promise and Turmoil</dc:title>
  <dc:creator>ARHS</dc:creator>
  <cp:lastModifiedBy>Jessica Parfitt</cp:lastModifiedBy>
  <cp:revision>56</cp:revision>
  <dcterms:created xsi:type="dcterms:W3CDTF">2015-01-29T17:17:07Z</dcterms:created>
  <dcterms:modified xsi:type="dcterms:W3CDTF">2018-12-18T20:20:02Z</dcterms:modified>
</cp:coreProperties>
</file>