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9"/>
    <a:srgbClr val="00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32" y="2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AC2-8A68-8742-9D5D-A0EBEEF2EA50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AED4C-23FE-EE4C-8FF6-EAC74F4201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5B1C4-C6AE-254E-8B8F-CB0F0FF9424B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202C7-08DF-BB4C-B406-EE8D0E338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5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1980 RNC image</a:t>
            </a:r>
            <a:r>
              <a:rPr lang="en-US" baseline="0" dirty="0" smtClean="0"/>
              <a:t> 1: https://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/wiki/Republican_Party_presidential_primaries,_1980</a:t>
            </a:r>
            <a:endParaRPr lang="en-US" dirty="0" smtClean="0"/>
          </a:p>
          <a:p>
            <a:r>
              <a:rPr lang="en-US" dirty="0" smtClean="0"/>
              <a:t>1980 RNC image 2: http://</a:t>
            </a:r>
            <a:r>
              <a:rPr lang="en-US" dirty="0" err="1" smtClean="0"/>
              <a:t>neilleifer.com</a:t>
            </a:r>
            <a:r>
              <a:rPr lang="en-US" dirty="0" smtClean="0"/>
              <a:t>/</a:t>
            </a:r>
            <a:r>
              <a:rPr lang="en-US" dirty="0" err="1" smtClean="0"/>
              <a:t>ptags</a:t>
            </a:r>
            <a:r>
              <a:rPr lang="en-US" dirty="0" smtClean="0"/>
              <a:t>/1980-republican-national-convention/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7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Reagan Win the Cold War?:http://</a:t>
            </a:r>
            <a:r>
              <a:rPr lang="en-US" dirty="0" err="1" smtClean="0"/>
              <a:t>www.salon.com</a:t>
            </a:r>
            <a:r>
              <a:rPr lang="en-US" dirty="0" smtClean="0"/>
              <a:t>/2006/01/25/</a:t>
            </a:r>
            <a:r>
              <a:rPr lang="en-US" dirty="0" err="1" smtClean="0"/>
              <a:t>gaddis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Photo: http://</a:t>
            </a:r>
            <a:r>
              <a:rPr lang="en-US" dirty="0" err="1" smtClean="0"/>
              <a:t>bostonlocaltv.org</a:t>
            </a:r>
            <a:r>
              <a:rPr lang="en-US" dirty="0" smtClean="0"/>
              <a:t>/blog/2012/10/election-season-1988/</a:t>
            </a:r>
          </a:p>
          <a:p>
            <a:r>
              <a:rPr lang="en-US" dirty="0" smtClean="0"/>
              <a:t>Map: http://</a:t>
            </a:r>
            <a:r>
              <a:rPr lang="en-US" dirty="0" err="1" smtClean="0"/>
              <a:t>www.philipcaruso-story.com</a:t>
            </a:r>
            <a:r>
              <a:rPr lang="en-US" dirty="0" smtClean="0"/>
              <a:t>/222-election-of-1988/</a:t>
            </a:r>
          </a:p>
          <a:p>
            <a:r>
              <a:rPr lang="en-US" dirty="0" smtClean="0"/>
              <a:t>“Dan</a:t>
            </a:r>
            <a:r>
              <a:rPr lang="en-US" baseline="0" dirty="0" smtClean="0"/>
              <a:t> Quayle” is a link to the Vice-Presidential Debate – “you’re no Jack Kennedy”: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=iQ5CIkSlUFI</a:t>
            </a:r>
            <a:endParaRPr lang="en-US" dirty="0" smtClean="0"/>
          </a:p>
          <a:p>
            <a:r>
              <a:rPr lang="en-US" dirty="0" smtClean="0"/>
              <a:t>“Foreign Policy” is a link to the “tank” ad: http://</a:t>
            </a:r>
            <a:r>
              <a:rPr lang="en-US" dirty="0" err="1" smtClean="0"/>
              <a:t>www.livingroomcandidate.org</a:t>
            </a:r>
            <a:r>
              <a:rPr lang="en-US" dirty="0" smtClean="0"/>
              <a:t>/commercials/1988/tank-ride#4119</a:t>
            </a:r>
          </a:p>
          <a:p>
            <a:r>
              <a:rPr lang="en-US" dirty="0" smtClean="0"/>
              <a:t>“Crime” is a link to the Willie Horton ad: http://</a:t>
            </a:r>
            <a:r>
              <a:rPr lang="en-US" dirty="0" err="1" smtClean="0"/>
              <a:t>www.livingroomcandidate.org</a:t>
            </a:r>
            <a:r>
              <a:rPr lang="en-US" dirty="0" smtClean="0"/>
              <a:t>/commercials/1988/willie-horton#4123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63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Tiananmen,</a:t>
            </a:r>
            <a:r>
              <a:rPr lang="en-US" baseline="0" dirty="0" smtClean="0"/>
              <a:t> Goddess of Democracy: http://</a:t>
            </a:r>
            <a:r>
              <a:rPr lang="en-US" baseline="0" dirty="0" err="1" smtClean="0"/>
              <a:t>bhoffert.faculty.noctrl.edu</a:t>
            </a:r>
            <a:r>
              <a:rPr lang="en-US" baseline="0" dirty="0" smtClean="0"/>
              <a:t>/HST265/12.ARoadIsMade.html</a:t>
            </a:r>
          </a:p>
          <a:p>
            <a:r>
              <a:rPr lang="en-US" baseline="0" dirty="0" smtClean="0"/>
              <a:t>START Signing: http://</a:t>
            </a:r>
            <a:r>
              <a:rPr lang="en-US" baseline="0" dirty="0" err="1" smtClean="0"/>
              <a:t>www.atomicarchive.com</a:t>
            </a:r>
            <a:r>
              <a:rPr lang="en-US" baseline="0" dirty="0" smtClean="0"/>
              <a:t>/History/</a:t>
            </a:r>
            <a:r>
              <a:rPr lang="en-US" baseline="0" dirty="0" err="1" smtClean="0"/>
              <a:t>coldwar</a:t>
            </a:r>
            <a:r>
              <a:rPr lang="en-US" baseline="0" dirty="0" smtClean="0"/>
              <a:t>/page25.shtml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Operation Just Cause: https://</a:t>
            </a:r>
            <a:r>
              <a:rPr lang="en-US" dirty="0" err="1" smtClean="0"/>
              <a:t>en.wikipedia.org</a:t>
            </a:r>
            <a:r>
              <a:rPr lang="en-US" dirty="0" smtClean="0"/>
              <a:t>/wiki/</a:t>
            </a:r>
            <a:r>
              <a:rPr lang="en-US" smtClean="0"/>
              <a:t>United_States_invasion_of_Panama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81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Clarence </a:t>
            </a:r>
            <a:r>
              <a:rPr lang="en-US" smtClean="0"/>
              <a:t>Thomas: http</a:t>
            </a:r>
            <a:r>
              <a:rPr lang="en-US" dirty="0" smtClean="0"/>
              <a:t>://</a:t>
            </a:r>
            <a:r>
              <a:rPr lang="en-US" dirty="0" err="1" smtClean="0"/>
              <a:t>www.salon.com</a:t>
            </a:r>
            <a:r>
              <a:rPr lang="en-US" dirty="0" smtClean="0"/>
              <a:t>/2010/10/27/</a:t>
            </a:r>
            <a:r>
              <a:rPr lang="en-US" dirty="0" err="1" smtClean="0"/>
              <a:t>anita_hill_clarence_thomas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0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Debate image: http://</a:t>
            </a:r>
            <a:r>
              <a:rPr lang="en-US" dirty="0" err="1" smtClean="0"/>
              <a:t>popcultureblog.dallasnews.com</a:t>
            </a:r>
            <a:r>
              <a:rPr lang="en-US" dirty="0" smtClean="0"/>
              <a:t>/2014/11/george-w-bush-says-perot-cost-41-a-second-term-i-just-cant-prove-it.html/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www.pbs.org</a:t>
            </a:r>
            <a:r>
              <a:rPr lang="en-US" dirty="0" smtClean="0"/>
              <a:t>/</a:t>
            </a:r>
            <a:r>
              <a:rPr lang="en-US" dirty="0" err="1" smtClean="0"/>
              <a:t>wgbh</a:t>
            </a:r>
            <a:r>
              <a:rPr lang="en-US" dirty="0" smtClean="0"/>
              <a:t>/</a:t>
            </a:r>
            <a:r>
              <a:rPr lang="en-US" dirty="0" err="1" smtClean="0"/>
              <a:t>americanexperience</a:t>
            </a:r>
            <a:r>
              <a:rPr lang="en-US" dirty="0" smtClean="0"/>
              <a:t>/features/teachers-resources/</a:t>
            </a:r>
            <a:r>
              <a:rPr lang="en-US" dirty="0" err="1" smtClean="0"/>
              <a:t>clinton</a:t>
            </a:r>
            <a:r>
              <a:rPr lang="en-US" dirty="0" smtClean="0"/>
              <a:t>-guide/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</a:t>
            </a:r>
            <a:r>
              <a:rPr lang="en-US" baseline="0" dirty="0" smtClean="0"/>
              <a:t> </a:t>
            </a:r>
            <a:r>
              <a:rPr lang="en-US" baseline="0" smtClean="0"/>
              <a:t>With America: http://content.usatoday.com/communities/onpolitics/post/2010/01/gingrich-offers-new-contract-with-america/1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“Bob Dole” – Link to SNL skit: http://</a:t>
            </a:r>
            <a:r>
              <a:rPr lang="en-US" dirty="0" err="1" smtClean="0"/>
              <a:t>www.nbc.com</a:t>
            </a:r>
            <a:r>
              <a:rPr lang="en-US" dirty="0" smtClean="0"/>
              <a:t>/</a:t>
            </a:r>
            <a:r>
              <a:rPr lang="en-US" dirty="0" err="1" smtClean="0"/>
              <a:t>saturday</a:t>
            </a:r>
            <a:r>
              <a:rPr lang="en-US" dirty="0" smtClean="0"/>
              <a:t>-night-live/video/cold-opening-nightline/n10863</a:t>
            </a:r>
          </a:p>
          <a:p>
            <a:r>
              <a:rPr lang="en-US" dirty="0" smtClean="0"/>
              <a:t>Map: http://</a:t>
            </a:r>
            <a:r>
              <a:rPr lang="en-US" dirty="0" err="1" smtClean="0"/>
              <a:t>clinton.procon.org</a:t>
            </a:r>
            <a:r>
              <a:rPr lang="en-US" dirty="0" smtClean="0"/>
              <a:t>/</a:t>
            </a:r>
            <a:r>
              <a:rPr lang="en-US" dirty="0" err="1" smtClean="0"/>
              <a:t>view.resource.php?resourceID</a:t>
            </a:r>
            <a:r>
              <a:rPr lang="en-US" dirty="0" smtClean="0"/>
              <a:t>=004025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Cover: 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=xHlt1W83JFU</a:t>
            </a:r>
          </a:p>
          <a:p>
            <a:r>
              <a:rPr lang="en-US" dirty="0" smtClean="0"/>
              <a:t>Picture is a link to the Clinton grand jury deposition – “definition</a:t>
            </a:r>
            <a:r>
              <a:rPr lang="en-US" baseline="0" dirty="0" smtClean="0"/>
              <a:t> of ‘is’ is…”: https://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=xHlt1W83JFU</a:t>
            </a:r>
          </a:p>
          <a:p>
            <a:r>
              <a:rPr lang="en-US" baseline="0" dirty="0" smtClean="0"/>
              <a:t>Cartoon: http://</a:t>
            </a:r>
            <a:r>
              <a:rPr lang="en-US" baseline="0" dirty="0" err="1" smtClean="0"/>
              <a:t>www.cnn.com</a:t>
            </a:r>
            <a:r>
              <a:rPr lang="en-US" baseline="0" dirty="0" smtClean="0"/>
              <a:t>/ALLPOLITICS/1997/12/24/toons.97/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www.cartoons.org.nz</a:t>
            </a:r>
            <a:r>
              <a:rPr lang="en-US" dirty="0" smtClean="0"/>
              <a:t>/cartoons/welfare-state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271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Synthesis – 20 Years</a:t>
            </a:r>
            <a:r>
              <a:rPr lang="en-US" baseline="0" dirty="0" smtClean="0"/>
              <a:t> After Somalia: https://horseedmedia.net/2014/01/11/somalia-20-years-black-hawk-us-military-advisers-back-somalia/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WTO</a:t>
            </a:r>
            <a:r>
              <a:rPr lang="en-US" baseline="0" dirty="0" smtClean="0"/>
              <a:t> Protest Seattle, 1999: http://</a:t>
            </a:r>
            <a:r>
              <a:rPr lang="en-US" baseline="0" dirty="0" err="1" smtClean="0"/>
              <a:t>www.herinst.org</a:t>
            </a:r>
            <a:r>
              <a:rPr lang="en-US" baseline="0" dirty="0" smtClean="0"/>
              <a:t>/</a:t>
            </a:r>
            <a:r>
              <a:rPr lang="en-US" baseline="0" dirty="0" err="1" smtClean="0"/>
              <a:t>BusinessManagedDemocracy</a:t>
            </a:r>
            <a:r>
              <a:rPr lang="en-US" baseline="0" dirty="0" smtClean="0"/>
              <a:t>/government/trade/</a:t>
            </a:r>
            <a:r>
              <a:rPr lang="en-US" baseline="0" smtClean="0"/>
              <a:t>millennium.html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www.msnbc.com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rachel</a:t>
            </a:r>
            <a:r>
              <a:rPr lang="en-US" baseline="0" dirty="0" smtClean="0"/>
              <a:t>-</a:t>
            </a:r>
            <a:r>
              <a:rPr lang="en-US" baseline="0" dirty="0" err="1" smtClean="0"/>
              <a:t>maddow</a:t>
            </a:r>
            <a:r>
              <a:rPr lang="en-US" baseline="0" dirty="0" smtClean="0"/>
              <a:t>-show/welcome-the-new-gilded-age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7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 13 Cartoon w/description of current status: http://</a:t>
            </a:r>
            <a:r>
              <a:rPr lang="en-US" dirty="0" err="1" smtClean="0"/>
              <a:t>www.santamonicapropertyblog.com</a:t>
            </a:r>
            <a:r>
              <a:rPr lang="en-US" dirty="0" smtClean="0"/>
              <a:t>/senators-dare-to-tamper-with-prop-13/</a:t>
            </a:r>
          </a:p>
          <a:p>
            <a:r>
              <a:rPr lang="en-US" dirty="0" smtClean="0"/>
              <a:t>Time </a:t>
            </a:r>
            <a:r>
              <a:rPr lang="en-US" dirty="0" err="1" smtClean="0"/>
              <a:t>Falwell</a:t>
            </a:r>
            <a:r>
              <a:rPr lang="en-US" dirty="0" smtClean="0"/>
              <a:t> Cover: http://</a:t>
            </a:r>
            <a:r>
              <a:rPr lang="en-US" dirty="0" err="1" smtClean="0"/>
              <a:t>content.time.com</a:t>
            </a:r>
            <a:r>
              <a:rPr lang="en-US" dirty="0" smtClean="0"/>
              <a:t>/time/covers/0,16641,19850902,00.html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57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Map: http://</a:t>
            </a:r>
            <a:r>
              <a:rPr lang="en-US" dirty="0" err="1" smtClean="0"/>
              <a:t>kc-johnson.com</a:t>
            </a:r>
            <a:r>
              <a:rPr lang="en-US" dirty="0" smtClean="0"/>
              <a:t>/history-3442-the-1980-election/1980-presidential-election-map-picture/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Cartoon: http://</a:t>
            </a:r>
            <a:r>
              <a:rPr lang="en-US" dirty="0" err="1" smtClean="0"/>
              <a:t>thecompanion.in</a:t>
            </a:r>
            <a:r>
              <a:rPr lang="en-US" dirty="0" smtClean="0"/>
              <a:t>/serious-thoughts-after-watching-in-time/</a:t>
            </a:r>
          </a:p>
          <a:p>
            <a:r>
              <a:rPr lang="en-US" dirty="0" smtClean="0"/>
              <a:t>PACO Strike, with description: https://</a:t>
            </a:r>
            <a:r>
              <a:rPr lang="en-US" dirty="0" err="1" smtClean="0"/>
              <a:t>historyrat.wordpress.com</a:t>
            </a:r>
            <a:r>
              <a:rPr lang="en-US" dirty="0" smtClean="0"/>
              <a:t>/2012/10/14/</a:t>
            </a:r>
            <a:r>
              <a:rPr lang="en-US" dirty="0" err="1" smtClean="0"/>
              <a:t>reagan</a:t>
            </a:r>
            <a:r>
              <a:rPr lang="en-US" dirty="0" smtClean="0"/>
              <a:t>-and-the-</a:t>
            </a:r>
            <a:r>
              <a:rPr lang="en-US" dirty="0" err="1" smtClean="0"/>
              <a:t>patco</a:t>
            </a:r>
            <a:r>
              <a:rPr lang="en-US" dirty="0" smtClean="0"/>
              <a:t>-strike-broken-promises/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1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“It’s Morning in America” – Link to ad: http://</a:t>
            </a:r>
            <a:r>
              <a:rPr lang="en-US" dirty="0" err="1" smtClean="0"/>
              <a:t>www.livingroomcandidate.org</a:t>
            </a:r>
            <a:r>
              <a:rPr lang="en-US" dirty="0" smtClean="0"/>
              <a:t>/commercials/1984/prouder-stronger-better#4085</a:t>
            </a:r>
          </a:p>
          <a:p>
            <a:r>
              <a:rPr lang="en-US" dirty="0" smtClean="0"/>
              <a:t>Cartoon: http://</a:t>
            </a:r>
            <a:r>
              <a:rPr lang="en-US" dirty="0" err="1" smtClean="0"/>
              <a:t>apushrshs.wikispaces.com</a:t>
            </a:r>
            <a:r>
              <a:rPr lang="en-US" dirty="0" smtClean="0"/>
              <a:t>/Political%20Cartoons%201980s-2004</a:t>
            </a:r>
          </a:p>
          <a:p>
            <a:r>
              <a:rPr lang="en-US" dirty="0" smtClean="0"/>
              <a:t>Rainbow Coalition Button: http://</a:t>
            </a:r>
            <a:r>
              <a:rPr lang="en-US" dirty="0" err="1" smtClean="0"/>
              <a:t>i.ebayimg.com</a:t>
            </a:r>
            <a:r>
              <a:rPr lang="en-US" dirty="0" smtClean="0"/>
              <a:t>/00/s/NTAwWDQ3Mw==/z/B5kAAOSwDNdV6JAP/$_1.JPG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Cover: http://</a:t>
            </a:r>
            <a:r>
              <a:rPr lang="en-US" dirty="0" err="1" smtClean="0"/>
              <a:t>content.time.com</a:t>
            </a:r>
            <a:r>
              <a:rPr lang="en-US" dirty="0" smtClean="0"/>
              <a:t>/time/covers/0,16641,19810921,00.html</a:t>
            </a:r>
          </a:p>
          <a:p>
            <a:r>
              <a:rPr lang="en-US" dirty="0" smtClean="0"/>
              <a:t>Meme: https://</a:t>
            </a:r>
            <a:r>
              <a:rPr lang="en-US" dirty="0" err="1" smtClean="0"/>
              <a:t>theprogressivecynic.com</a:t>
            </a:r>
            <a:r>
              <a:rPr lang="en-US" dirty="0" smtClean="0"/>
              <a:t>/2015/02/09/reaganomics-or-rigonomics-the-right-wings-nonfactual-economic-ideology/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8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SDI: http://</a:t>
            </a:r>
            <a:r>
              <a:rPr lang="en-US" dirty="0" err="1" smtClean="0"/>
              <a:t>www.globalsecurity.org</a:t>
            </a:r>
            <a:r>
              <a:rPr lang="en-US" dirty="0" smtClean="0"/>
              <a:t>/space/systems/</a:t>
            </a:r>
            <a:r>
              <a:rPr lang="en-US" dirty="0" err="1" smtClean="0"/>
              <a:t>sdi.htm</a:t>
            </a:r>
            <a:endParaRPr lang="en-US" dirty="0" smtClean="0"/>
          </a:p>
          <a:p>
            <a:r>
              <a:rPr lang="en-US" dirty="0" smtClean="0"/>
              <a:t>Cartoon: http://</a:t>
            </a:r>
            <a:r>
              <a:rPr lang="en-US" dirty="0" err="1" smtClean="0"/>
              <a:t>deadspin.com</a:t>
            </a:r>
            <a:r>
              <a:rPr lang="en-US" dirty="0" smtClean="0"/>
              <a:t>/5958173/a-brief-history-of-sports-in-political-cartoons</a:t>
            </a:r>
          </a:p>
          <a:p>
            <a:r>
              <a:rPr lang="en-US" dirty="0" smtClean="0"/>
              <a:t>Pan-Am 103: http://</a:t>
            </a:r>
            <a:r>
              <a:rPr lang="en-US" dirty="0" err="1" smtClean="0"/>
              <a:t>topics.nytimes.com</a:t>
            </a:r>
            <a:r>
              <a:rPr lang="en-US" dirty="0" smtClean="0"/>
              <a:t>/top/reference/</a:t>
            </a:r>
            <a:r>
              <a:rPr lang="en-US" dirty="0" err="1" smtClean="0"/>
              <a:t>timestopics</a:t>
            </a:r>
            <a:r>
              <a:rPr lang="en-US" dirty="0" smtClean="0"/>
              <a:t>/subjects/a/</a:t>
            </a:r>
            <a:r>
              <a:rPr lang="en-US" dirty="0" err="1" smtClean="0"/>
              <a:t>airplane_accidents_and_incidents</a:t>
            </a:r>
            <a:r>
              <a:rPr lang="en-US" dirty="0" smtClean="0"/>
              <a:t>/pan_am_flight_103/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36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=YtYdjbpBk6A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202C7-08DF-BB4C-B406-EE8D0E338FE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6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 anchor="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6636D-D922-432D-A958-524484B5923D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5CIkSlUFI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hyperlink" Target="http://www.livingroomcandidate.org/commercials/1988/willie-horton#4123" TargetMode="External"/><Relationship Id="rId4" Type="http://schemas.openxmlformats.org/officeDocument/2006/relationships/hyperlink" Target="http://www.livingroomcandidate.org/commercials/1988/tank-ride#411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.com/saturday-night-live/video/cold-opening-nightline/n1086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Hlt1W83J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ingroomcandidate.org/commercials/1984/prouder-stronger-better#408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08" y="203309"/>
            <a:ext cx="7772400" cy="110251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Conservative Resurgence</a:t>
            </a:r>
            <a:endParaRPr lang="en-US" b="1" dirty="0">
              <a:effectLst>
                <a:glow rad="50800">
                  <a:srgbClr val="00A6D9"/>
                </a:glow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008" y="1427616"/>
            <a:ext cx="6400800" cy="1314450"/>
          </a:xfrm>
        </p:spPr>
        <p:txBody>
          <a:bodyPr/>
          <a:lstStyle/>
          <a:p>
            <a:pPr algn="l"/>
            <a:r>
              <a:rPr lang="en-US" b="1" dirty="0" smtClean="0">
                <a:effectLst>
                  <a:outerShdw blurRad="50800" dist="38100" dir="2700000" algn="tl" rotWithShape="0">
                    <a:srgbClr val="000000">
                      <a:alpha val="66000"/>
                    </a:srgbClr>
                  </a:outerShdw>
                </a:effectLst>
              </a:rPr>
              <a:t>The United States from 1980-2000</a:t>
            </a:r>
            <a:endParaRPr lang="en-US" b="1" dirty="0">
              <a:effectLst>
                <a:outerShdw blurRad="50800" dist="38100" dir="2700000" algn="tl" rotWithShape="0">
                  <a:srgbClr val="000000">
                    <a:alpha val="66000"/>
                  </a:srgbClr>
                </a:outerShdw>
              </a:effectLst>
            </a:endParaRPr>
          </a:p>
        </p:txBody>
      </p:sp>
      <p:pic>
        <p:nvPicPr>
          <p:cNvPr id="4" name="Picture 3" descr="113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278" y="2498151"/>
            <a:ext cx="3781949" cy="2439967"/>
          </a:xfrm>
          <a:prstGeom prst="rect">
            <a:avLst/>
          </a:prstGeom>
        </p:spPr>
      </p:pic>
      <p:pic>
        <p:nvPicPr>
          <p:cNvPr id="5" name="Picture 4" descr="Reagan_1980_GOP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04" y="2291801"/>
            <a:ext cx="4032170" cy="27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Improved U.S.-Soviet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1980 (Moscow) &amp; 1984 (Los Angeles)  Olympic Games Boycotts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Mikhail Gorbachev (1985)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Glasnost &amp; Perestroika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INF Treaty (1987)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“… tear down this wall!”</a:t>
            </a:r>
          </a:p>
        </p:txBody>
      </p:sp>
      <p:pic>
        <p:nvPicPr>
          <p:cNvPr id="5" name="Reagan at Brandenburg Gate - .mp4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05225" y="1308956"/>
            <a:ext cx="4444693" cy="3031266"/>
          </a:xfrm>
        </p:spPr>
      </p:pic>
    </p:spTree>
    <p:extLst>
      <p:ext uri="{BB962C8B-B14F-4D97-AF65-F5344CB8AC3E}">
        <p14:creationId xmlns:p14="http://schemas.microsoft.com/office/powerpoint/2010/main" val="21106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Reagan’s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522" y="773838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Pro: Ended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Con: Debt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Most responsible?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Kennan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Popularity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Changed the face of politics</a:t>
            </a:r>
          </a:p>
        </p:txBody>
      </p:sp>
      <p:pic>
        <p:nvPicPr>
          <p:cNvPr id="5" name="Content Placeholder 4" descr="did_reagan_win_the_cold_war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38" b="-13038"/>
          <a:stretch>
            <a:fillRect/>
          </a:stretch>
        </p:blipFill>
        <p:spPr>
          <a:xfrm>
            <a:off x="4428908" y="980889"/>
            <a:ext cx="4485110" cy="3769767"/>
          </a:xfrm>
        </p:spPr>
      </p:pic>
    </p:spTree>
    <p:extLst>
      <p:ext uri="{BB962C8B-B14F-4D97-AF65-F5344CB8AC3E}">
        <p14:creationId xmlns:p14="http://schemas.microsoft.com/office/powerpoint/2010/main" val="20623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1986 midterms saw Democrats take control of both houses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Massive deficits and debt gave Democrats strength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Candidates: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Michael Dukakis &amp; Lloyd Bentsen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George H.W. Bush &amp;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Dan Quayle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the Campaign: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Bush attacks Dukakis on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4"/>
              </a:rPr>
              <a:t>Foreign Policy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&amp;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5"/>
              </a:rPr>
              <a:t>Crime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“Read my lips…”</a:t>
            </a:r>
          </a:p>
        </p:txBody>
      </p:sp>
      <p:pic>
        <p:nvPicPr>
          <p:cNvPr id="5" name="Content Placeholder 4" descr="Screen-shot-2012-10-31-at-10.59.52-AM-300x199.png"/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355" b="-13355"/>
          <a:stretch>
            <a:fillRect/>
          </a:stretch>
        </p:blipFill>
        <p:spPr/>
      </p:pic>
      <p:pic>
        <p:nvPicPr>
          <p:cNvPr id="6" name="Picture 5" descr="Election-of-1988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744" y="1522521"/>
            <a:ext cx="4209940" cy="27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End of the Cold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Tiananmen Square (1989)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Satellites (1989-1992)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Poland (Walesa)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Hungary, Czechoslovakia, Bulgaria, &amp; Romania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East Germany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Collapse of Berlin Wall (1990)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Yugoslavia, Bosnia &amp; Herzegovina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End of the Soviet Union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START I (1991)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Gorbachev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Yeltsin (1991)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START II (1992)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Tiananmen.GoddessOfDemocracy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01" b="-6501"/>
          <a:stretch>
            <a:fillRect/>
          </a:stretch>
        </p:blipFill>
        <p:spPr/>
      </p:pic>
      <p:pic>
        <p:nvPicPr>
          <p:cNvPr id="6" name="Picture 5" descr="H40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818" y="1352110"/>
            <a:ext cx="4572000" cy="305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63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00750"/>
            <a:ext cx="3566255" cy="4369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Panama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Just Cause (1989)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Manuel Noriega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Persian Gulf War (1990-91)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Operation Desert Storm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Saddam Hussein</a:t>
            </a:r>
          </a:p>
        </p:txBody>
      </p:sp>
      <p:pic>
        <p:nvPicPr>
          <p:cNvPr id="5" name="Content Placeholder 4" descr="Operation_Just_Caus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06" b="-16006"/>
          <a:stretch>
            <a:fillRect/>
          </a:stretch>
        </p:blipFill>
        <p:spPr>
          <a:xfrm>
            <a:off x="3600037" y="586794"/>
            <a:ext cx="5464853" cy="4593249"/>
          </a:xfrm>
        </p:spPr>
      </p:pic>
    </p:spTree>
    <p:extLst>
      <p:ext uri="{BB962C8B-B14F-4D97-AF65-F5344CB8AC3E}">
        <p14:creationId xmlns:p14="http://schemas.microsoft.com/office/powerpoint/2010/main" val="35391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Domestic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773838"/>
            <a:ext cx="4496414" cy="4369662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Nomination of Clarence Thomas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Taxes and the Economy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S&amp;L Scandal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Congress proposes tax hikes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Inertia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ADA (1990)</a:t>
            </a:r>
          </a:p>
        </p:txBody>
      </p:sp>
      <p:pic>
        <p:nvPicPr>
          <p:cNvPr id="5" name="Content Placeholder 4" descr="how_we_know_clarence_thomas_did_it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981" b="-129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52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Anti-incumbent mood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</a:t>
            </a:r>
            <a:r>
              <a:rPr lang="en-US" b="1" baseline="30000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Amendment (1992)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 Politics on Capitol Hill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William Jefferson Clinton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An Independent Billionaire: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H.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 wins w/less than 43% of the popular vote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370 to 168</a:t>
            </a:r>
          </a:p>
        </p:txBody>
      </p:sp>
      <p:pic>
        <p:nvPicPr>
          <p:cNvPr id="5" name="Content Placeholder 4" descr="1992_PEROT_CAMPAIGN_THE_DEBATES_27220101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94" b="-3194"/>
          <a:stretch>
            <a:fillRect/>
          </a:stretch>
        </p:blipFill>
        <p:spPr>
          <a:xfrm>
            <a:off x="4421124" y="956224"/>
            <a:ext cx="4696634" cy="3947554"/>
          </a:xfrm>
        </p:spPr>
      </p:pic>
    </p:spTree>
    <p:extLst>
      <p:ext uri="{BB962C8B-B14F-4D97-AF65-F5344CB8AC3E}">
        <p14:creationId xmlns:p14="http://schemas.microsoft.com/office/powerpoint/2010/main" val="141823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4816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First Term (1993-1997)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27" y="676056"/>
            <a:ext cx="4496414" cy="461361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Goals: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Stimulus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 Finance Reform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Environmental Legislation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Health Care Reform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Senate Republicans use filibuster against all proposals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Compromise: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“Don</a:t>
            </a:r>
            <a:r>
              <a:rPr lang="fr-FR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ask, don</a:t>
            </a:r>
            <a:r>
              <a:rPr lang="fr-FR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 tell.”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Accomplishments: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Family Medical Leave Act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“Motor-Voter” Law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Brady Bill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 and Tax Increases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NAFTA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Content Placeholder 5" descr="clinton_tguid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29" b="-2929"/>
          <a:stretch>
            <a:fillRect/>
          </a:stretch>
        </p:blipFill>
        <p:spPr>
          <a:xfrm>
            <a:off x="4391575" y="889528"/>
            <a:ext cx="4637286" cy="3897672"/>
          </a:xfrm>
        </p:spPr>
      </p:pic>
    </p:spTree>
    <p:extLst>
      <p:ext uri="{BB962C8B-B14F-4D97-AF65-F5344CB8AC3E}">
        <p14:creationId xmlns:p14="http://schemas.microsoft.com/office/powerpoint/2010/main" val="31134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 Republican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1994 Midterms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“Contract with America”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Newt Gingrich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Results/Reactions: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Gridlock: 1995 shutdown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Oklahoma City Bombing (1995)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Balanced Budget (1998)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Impact of tech boom, Baby-boomer income, spending cuts, and tax increases</a:t>
            </a:r>
          </a:p>
        </p:txBody>
      </p:sp>
      <p:pic>
        <p:nvPicPr>
          <p:cNvPr id="5" name="Content Placeholder 4" descr="Contract with Americax-lar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20544" r="-20544"/>
          <a:stretch>
            <a:fillRect/>
          </a:stretch>
        </p:blipFill>
        <p:spPr>
          <a:xfrm>
            <a:off x="4533104" y="953094"/>
            <a:ext cx="4731296" cy="3976688"/>
          </a:xfrm>
        </p:spPr>
      </p:pic>
    </p:spTree>
    <p:extLst>
      <p:ext uri="{BB962C8B-B14F-4D97-AF65-F5344CB8AC3E}">
        <p14:creationId xmlns:p14="http://schemas.microsoft.com/office/powerpoint/2010/main" val="386869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Election of 1996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90" y="748605"/>
            <a:ext cx="4496414" cy="43696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Bob Dole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/Jack Kemp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15% tax cut proposal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Reform: Ross Perot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Less than 50% voter turnout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379 to 159 </a:t>
            </a:r>
          </a:p>
        </p:txBody>
      </p:sp>
      <p:pic>
        <p:nvPicPr>
          <p:cNvPr id="5" name="Content Placeholder 4" descr="electoral-map-1996-clinton-vs-dole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364" b="-28364"/>
          <a:stretch>
            <a:fillRect/>
          </a:stretch>
        </p:blipFill>
        <p:spPr>
          <a:xfrm>
            <a:off x="4368634" y="766877"/>
            <a:ext cx="4685387" cy="3938101"/>
          </a:xfrm>
        </p:spPr>
      </p:pic>
    </p:spTree>
    <p:extLst>
      <p:ext uri="{BB962C8B-B14F-4D97-AF65-F5344CB8AC3E}">
        <p14:creationId xmlns:p14="http://schemas.microsoft.com/office/powerpoint/2010/main" val="31430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Rise of Conservatism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4516" y="888414"/>
            <a:ext cx="3626488" cy="42550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Figures: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Barry Goldwater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Nixon &amp; Ford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Theorists: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William F. Buckley, Jr.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Milton Friedman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Response to: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Big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New Deal Liberalism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Feminism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Gay Rights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Welfare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Affirmative Action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Sexual Permissiveness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Drug Use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Gun Control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“Liberal” SCOTUS Decisions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28_tremain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36" b="-3336"/>
          <a:stretch>
            <a:fillRect/>
          </a:stretch>
        </p:blipFill>
        <p:spPr>
          <a:xfrm>
            <a:off x="4076303" y="854581"/>
            <a:ext cx="4914208" cy="4130427"/>
          </a:xfrm>
        </p:spPr>
      </p:pic>
    </p:spTree>
    <p:extLst>
      <p:ext uri="{BB962C8B-B14F-4D97-AF65-F5344CB8AC3E}">
        <p14:creationId xmlns:p14="http://schemas.microsoft.com/office/powerpoint/2010/main" val="376970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Clinton’s Second Term (1997-2001)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70" y="748605"/>
            <a:ext cx="4496414" cy="43696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Prosperity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Tech &amp; Stock Boom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3.9% Unemployment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Politics of Impeachment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Divided Government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Allegations, Investigation, and Impeachment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Whitewater,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Travelgate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, </a:t>
            </a: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Filegate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Lewinsky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Independent prosecutor: Kenneth Starr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Clinton’s possible perjury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1998 Midterms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Dems gain House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Clinton escapes removal by Senate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Content Placeholder 6" descr="1101980810_400.jp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237027" y="857250"/>
            <a:ext cx="4893079" cy="4112668"/>
          </a:xfrm>
        </p:spPr>
      </p:pic>
      <p:pic>
        <p:nvPicPr>
          <p:cNvPr id="4" name="Picture 3" descr="lang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846" y="1076644"/>
            <a:ext cx="4816440" cy="36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6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150" y="467092"/>
            <a:ext cx="4496414" cy="4743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Secretary of State: Madeleine Albright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Peacekeeping: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Somalia (1993)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Haiti (1994)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Northern 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reland (1998)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Europe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Formation of EU (2002)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Russia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Yeltsin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Putin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Chechnya (1999)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Serbia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Milosovic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  <a:sym typeface="Wingdings"/>
            </a:endParaRP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Targets: Slovenia, Croatia, Bosnia-Herzegovina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Bosnia (1995) Kosovo (1999)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Middle East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Israel v. Palestine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000_arp1641621.si_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24727" b="-24727"/>
          <a:stretch>
            <a:fillRect/>
          </a:stretch>
        </p:blipFill>
        <p:spPr>
          <a:xfrm>
            <a:off x="4243388" y="954086"/>
            <a:ext cx="4781550" cy="4018927"/>
          </a:xfrm>
        </p:spPr>
      </p:pic>
    </p:spTree>
    <p:extLst>
      <p:ext uri="{BB962C8B-B14F-4D97-AF65-F5344CB8AC3E}">
        <p14:creationId xmlns:p14="http://schemas.microsoft.com/office/powerpoint/2010/main" val="282323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Assessing Clinton’s Legacy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4220" y="773837"/>
            <a:ext cx="4496414" cy="442853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Partisanship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Struggles w/Congress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Impeachment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Globalization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WTO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IMF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G8</a:t>
            </a:r>
          </a:p>
        </p:txBody>
      </p:sp>
      <p:pic>
        <p:nvPicPr>
          <p:cNvPr id="5" name="Content Placeholder 4" descr="seattleprotest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53" b="-13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71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American Society in 2000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95330"/>
            <a:ext cx="4928383" cy="48070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Nearly 300 million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Expansion in West and South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Political shift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Suburban expansion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Immigration Reform and Control Act (1986)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Illegal immigration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27% of population growth of the </a:t>
            </a:r>
            <a:r>
              <a:rPr lang="fr-FR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’</a:t>
            </a:r>
            <a:r>
              <a:rPr lang="en-US" b="1" dirty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90’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Largest growing population: Hispanic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Aging and the Family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“Graying” of America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Decline of Traditional Family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Income and Wealth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Home ownership 67%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Huge increase in per capita income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Extreme Wealth Gap: 5% control half of all income</a:t>
            </a:r>
          </a:p>
        </p:txBody>
      </p:sp>
      <p:pic>
        <p:nvPicPr>
          <p:cNvPr id="5" name="Content Placeholder 4" descr="steve-benen3281CE64-A986-CD33-75B5-CA20FE56346E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1" r="-14661"/>
          <a:stretch>
            <a:fillRect/>
          </a:stretch>
        </p:blipFill>
        <p:spPr>
          <a:xfrm>
            <a:off x="4227689" y="779586"/>
            <a:ext cx="4946820" cy="4157837"/>
          </a:xfrm>
        </p:spPr>
      </p:pic>
    </p:spTree>
    <p:extLst>
      <p:ext uri="{BB962C8B-B14F-4D97-AF65-F5344CB8AC3E}">
        <p14:creationId xmlns:p14="http://schemas.microsoft.com/office/powerpoint/2010/main" val="5762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rop-13-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80" y="1556086"/>
            <a:ext cx="4474037" cy="27252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Leading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530" y="938698"/>
            <a:ext cx="4496414" cy="410807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Taxpayers’ Revolt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CA’s Prop 13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Laffer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Curve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Inspiration for tax cuts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Conservative Religious Revival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Televangelists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Robertson, Roberts, Baker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err="1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Falwell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 &amp; the “Moral Majority”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Pro-Life Movement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Elimination of Racial Preferences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U.C. Regents v. Bakke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(1978)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De-Regulation of Business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PAC’s &amp; “Think Tanks”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Heritage Foundation &amp; Cato Institute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U.S. Chamber of Commerce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101850902_400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118355" y="865661"/>
            <a:ext cx="4984512" cy="4189518"/>
          </a:xfrm>
        </p:spPr>
      </p:pic>
    </p:spTree>
    <p:extLst>
      <p:ext uri="{BB962C8B-B14F-4D97-AF65-F5344CB8AC3E}">
        <p14:creationId xmlns:p14="http://schemas.microsoft.com/office/powerpoint/2010/main" val="25428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966c9c69bd6be75575abfcd4ea5be4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611" y="892278"/>
            <a:ext cx="3074029" cy="40500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398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Ronald Reagan and the Election of 1980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130" y="866361"/>
            <a:ext cx="4496414" cy="431919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Background: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Actor, SAG President, Governor of California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Campaign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Democratic Squabbles: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Kennedy vs. Carter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Memories of Chappaquiddick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 Attacks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“Are you better off now than four years ago?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Reagan: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51% popular, 91% Electoral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Revolution”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Demographic shift to Republican party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980-presidential-election-map-picture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87" b="-28187"/>
          <a:stretch>
            <a:fillRect/>
          </a:stretch>
        </p:blipFill>
        <p:spPr>
          <a:xfrm>
            <a:off x="4356552" y="790672"/>
            <a:ext cx="4723490" cy="3970127"/>
          </a:xfrm>
        </p:spPr>
      </p:pic>
    </p:spTree>
    <p:extLst>
      <p:ext uri="{BB962C8B-B14F-4D97-AF65-F5344CB8AC3E}">
        <p14:creationId xmlns:p14="http://schemas.microsoft.com/office/powerpoint/2010/main" val="262275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agan-Supply-sid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74" y="1345802"/>
            <a:ext cx="4062266" cy="3263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Reagan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938698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Iranian Hostage Crisis Ends (Jan. 20, 1981)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 of Demographic Shift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Conservative Republicans &amp; the “Boll Weevils”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Supply Side Economics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“Trickle Down Theory”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Federal Tax Reduction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Economic Recovery Act (1981)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Spending Cuts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$40 billion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Deregulation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PATCO Strike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250px-time-8-17-81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86" r="-28286"/>
          <a:stretch>
            <a:fillRect/>
          </a:stretch>
        </p:blipFill>
        <p:spPr>
          <a:xfrm>
            <a:off x="4362252" y="1015103"/>
            <a:ext cx="4781747" cy="4019092"/>
          </a:xfrm>
        </p:spPr>
      </p:pic>
    </p:spTree>
    <p:extLst>
      <p:ext uri="{BB962C8B-B14F-4D97-AF65-F5344CB8AC3E}">
        <p14:creationId xmlns:p14="http://schemas.microsoft.com/office/powerpoint/2010/main" val="319060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7288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Recession &amp; Recovery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0580" y="787300"/>
            <a:ext cx="4496414" cy="410807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The “Reagan Recession”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Bank failures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11% Unemployment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“Reaganomics” ends recession, but increases wealth gap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“Yuppies”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Social Issues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SCOTUS Nominations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O’Connor, Scalia, Kennedy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Rehnquist = Chief Justice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Restrict Affirmative Action &amp; Limit Scope of </a:t>
            </a:r>
            <a:r>
              <a:rPr lang="en-US" b="1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Roe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tumblr_mbmrv5647s1rtwjmgo1_1280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269" r="-46269"/>
          <a:stretch>
            <a:fillRect/>
          </a:stretch>
        </p:blipFill>
        <p:spPr>
          <a:xfrm>
            <a:off x="3717313" y="694768"/>
            <a:ext cx="5267892" cy="4427701"/>
          </a:xfrm>
        </p:spPr>
      </p:pic>
    </p:spTree>
    <p:extLst>
      <p:ext uri="{BB962C8B-B14F-4D97-AF65-F5344CB8AC3E}">
        <p14:creationId xmlns:p14="http://schemas.microsoft.com/office/powerpoint/2010/main" val="142043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Election of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1539264"/>
            <a:ext cx="4496414" cy="358319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Republicans: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“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hlinkClick r:id="rId3"/>
              </a:rPr>
              <a:t>It’s Morning Again in America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Democrats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Jesse Jackson &amp; the “Rainbow Coalition”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Walter Mondale &amp; Geraldine Ferraro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Results: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Electoral Tally: 525 to 13</a:t>
            </a: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2013922166515cb7f057aff46e3ee3c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6" b="-9256"/>
          <a:stretch>
            <a:fillRect/>
          </a:stretch>
        </p:blipFill>
        <p:spPr>
          <a:xfrm>
            <a:off x="4446355" y="1233083"/>
            <a:ext cx="4677457" cy="3931436"/>
          </a:xfrm>
        </p:spPr>
      </p:pic>
      <p:pic>
        <p:nvPicPr>
          <p:cNvPr id="7" name="Picture 6" descr="$_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71457">
            <a:off x="275205" y="55579"/>
            <a:ext cx="1499258" cy="158651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1354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Economic Legacy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938698"/>
            <a:ext cx="4496414" cy="41080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Budget &amp; Trade Deficits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$200 billion deficit per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Debt: $900 billion (1980) 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 $2.7 trillion (1988)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Tax cuts increased consumption…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Of </a:t>
            </a:r>
            <a:r>
              <a:rPr lang="en-US" b="1" i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foreign</a:t>
            </a: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 goods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Trade deficit = $150 billion per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1985 Gramm-Rudman-Hollings Balanced Budget Act (1985)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Impact of Reaganomics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Legacy of social spending cuts and increased military spending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  <a:sym typeface="Wingdings"/>
              </a:rPr>
              <a:t>Proliferation of the national debt</a:t>
            </a:r>
            <a:endParaRPr lang="en-US" b="1" dirty="0" smtClean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en-US" b="1" dirty="0">
              <a:effectLst>
                <a:outerShdw blurRad="50800" dist="38100" dir="27000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Content Placeholder 4" descr="1101810921_400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75" r="-28375"/>
          <a:stretch>
            <a:fillRect/>
          </a:stretch>
        </p:blipFill>
        <p:spPr>
          <a:xfrm>
            <a:off x="4337536" y="1072248"/>
            <a:ext cx="4349263" cy="3655586"/>
          </a:xfrm>
        </p:spPr>
      </p:pic>
      <p:pic>
        <p:nvPicPr>
          <p:cNvPr id="6" name="Picture 5" descr="c76d749dd2c9f16a44e286267b2bdfa055cbdd731178d1b340ccece24ee8c1d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986" y="1066045"/>
            <a:ext cx="4223414" cy="371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b="1" dirty="0" smtClean="0">
                <a:effectLst>
                  <a:glow rad="50800">
                    <a:srgbClr val="00A6D9"/>
                  </a:glow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Foreign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0" y="566425"/>
            <a:ext cx="4496414" cy="460448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Renewing the Cold War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Military Buildup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B1 program, SDI, Pershing II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Central America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Nicaragua (1979-1985)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Boland Amendment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El Salvador (1979-1985)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Grenada (1983)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Iran-Contra Scandal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Iran-Iraq War (1979)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John Poindexter &amp; Oliver North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Against Hezbollah, for Contras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Lebanon, Israel, and the PLO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Israeli invasion (1982)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Beirut Bombing (1983)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West Berlin Bombing (1986)</a:t>
            </a:r>
          </a:p>
          <a:p>
            <a:pPr lvl="3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Gaddafi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Air Strikes on Libya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b="1" dirty="0" smtClean="0">
                <a:effectLst>
                  <a:outerShdw blurRad="50800" dist="38100" dir="2700000" algn="tl" rotWithShape="0">
                    <a:srgbClr val="000000"/>
                  </a:outerShdw>
                </a:effectLst>
              </a:rPr>
              <a:t>Pan-Am Flight 103 (1988)</a:t>
            </a:r>
          </a:p>
        </p:txBody>
      </p:sp>
      <p:pic>
        <p:nvPicPr>
          <p:cNvPr id="7" name="Content Placeholder 6" descr="sdi-image0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23" b="-9823"/>
          <a:stretch>
            <a:fillRect/>
          </a:stretch>
        </p:blipFill>
        <p:spPr>
          <a:xfrm>
            <a:off x="4227889" y="953481"/>
            <a:ext cx="4522869" cy="3801504"/>
          </a:xfrm>
        </p:spPr>
      </p:pic>
      <p:pic>
        <p:nvPicPr>
          <p:cNvPr id="9" name="Picture 8" descr="184hnd7pwvt5n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79" y="1196800"/>
            <a:ext cx="4855844" cy="3261509"/>
          </a:xfrm>
          <a:prstGeom prst="rect">
            <a:avLst/>
          </a:prstGeom>
        </p:spPr>
      </p:pic>
      <p:pic>
        <p:nvPicPr>
          <p:cNvPr id="8" name="Picture 7" descr="lockerbie39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765" y="1177536"/>
            <a:ext cx="5234357" cy="3280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4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1405</TotalTime>
  <Words>1440</Words>
  <Application>Microsoft Office PowerPoint</Application>
  <PresentationFormat>On-screen Show (16:9)</PresentationFormat>
  <Paragraphs>329</Paragraphs>
  <Slides>23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Corbel</vt:lpstr>
      <vt:lpstr>Wingdings</vt:lpstr>
      <vt:lpstr>Twilight</vt:lpstr>
      <vt:lpstr>A Conservative Resurgence</vt:lpstr>
      <vt:lpstr>The Rise of Conservatism</vt:lpstr>
      <vt:lpstr>Leading Issues</vt:lpstr>
      <vt:lpstr>Ronald Reagan and the Election of 1980</vt:lpstr>
      <vt:lpstr>The Reagan Revolution</vt:lpstr>
      <vt:lpstr>Recession &amp; Recovery</vt:lpstr>
      <vt:lpstr>The Election of 1984</vt:lpstr>
      <vt:lpstr>Economic Legacy</vt:lpstr>
      <vt:lpstr>Foreign Policy</vt:lpstr>
      <vt:lpstr>Improved U.S.-Soviet Relations</vt:lpstr>
      <vt:lpstr>Assessing Reagan’s Policy</vt:lpstr>
      <vt:lpstr>The Election of 1988</vt:lpstr>
      <vt:lpstr>The End of the Cold War</vt:lpstr>
      <vt:lpstr>Foreign Policy</vt:lpstr>
      <vt:lpstr>Domestic Issues</vt:lpstr>
      <vt:lpstr>Election of 1992</vt:lpstr>
      <vt:lpstr>Clinton’s First Term (1993-1997)</vt:lpstr>
      <vt:lpstr>A Republican Revolution</vt:lpstr>
      <vt:lpstr>Election of 1996</vt:lpstr>
      <vt:lpstr>Clinton’s Second Term (1997-2001)</vt:lpstr>
      <vt:lpstr>Foreign Policy</vt:lpstr>
      <vt:lpstr>Assessing Clinton’s Legacy</vt:lpstr>
      <vt:lpstr>American Society in 2000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Conservative Resurgence</dc:title>
  <dc:creator>ARHS</dc:creator>
  <cp:lastModifiedBy>Jessica Parfitt</cp:lastModifiedBy>
  <cp:revision>55</cp:revision>
  <cp:lastPrinted>2016-02-22T04:31:30Z</cp:lastPrinted>
  <dcterms:created xsi:type="dcterms:W3CDTF">2016-02-19T17:24:08Z</dcterms:created>
  <dcterms:modified xsi:type="dcterms:W3CDTF">2018-12-18T20:20:34Z</dcterms:modified>
</cp:coreProperties>
</file>