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76" r:id="rId3"/>
    <p:sldId id="277" r:id="rId4"/>
    <p:sldId id="262" r:id="rId5"/>
    <p:sldId id="261" r:id="rId6"/>
    <p:sldId id="257" r:id="rId7"/>
    <p:sldId id="264" r:id="rId8"/>
    <p:sldId id="267" r:id="rId9"/>
    <p:sldId id="278" r:id="rId10"/>
    <p:sldId id="269" r:id="rId11"/>
    <p:sldId id="259" r:id="rId12"/>
    <p:sldId id="279" r:id="rId13"/>
    <p:sldId id="258" r:id="rId14"/>
    <p:sldId id="265" r:id="rId15"/>
    <p:sldId id="263" r:id="rId16"/>
    <p:sldId id="272" r:id="rId17"/>
    <p:sldId id="270" r:id="rId18"/>
    <p:sldId id="280" r:id="rId19"/>
    <p:sldId id="268" r:id="rId20"/>
    <p:sldId id="271" r:id="rId21"/>
    <p:sldId id="274" r:id="rId22"/>
    <p:sldId id="275"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12" autoAdjust="0"/>
    <p:restoredTop sz="94660"/>
  </p:normalViewPr>
  <p:slideViewPr>
    <p:cSldViewPr snapToGrid="0">
      <p:cViewPr varScale="1">
        <p:scale>
          <a:sx n="110" d="100"/>
          <a:sy n="110" d="100"/>
        </p:scale>
        <p:origin x="135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48A87A34-81AB-432B-8DAE-1953F412C126}" type="datetimeFigureOut">
              <a:rPr lang="en-US" smtClean="0"/>
              <a:t>12/5/18</a:t>
            </a:fld>
            <a:endParaRPr lang="en-US" dirty="0"/>
          </a:p>
        </p:txBody>
      </p:sp>
      <p:sp>
        <p:nvSpPr>
          <p:cNvPr id="5" name="Footer Placeholder 4"/>
          <p:cNvSpPr>
            <a:spLocks noGrp="1"/>
          </p:cNvSpPr>
          <p:nvPr>
            <p:ph type="ftr" sz="quarter" idx="11"/>
          </p:nvPr>
        </p:nvSpPr>
        <p:spPr>
          <a:xfrm>
            <a:off x="914400" y="4323846"/>
            <a:ext cx="4880610" cy="365125"/>
          </a:xfrm>
        </p:spPr>
        <p:txBody>
          <a:bodyPr/>
          <a:lstStyle/>
          <a:p>
            <a:endParaRPr lang="en-US" dirty="0"/>
          </a:p>
        </p:txBody>
      </p:sp>
      <p:sp>
        <p:nvSpPr>
          <p:cNvPr id="6" name="Slide Number Placeholder 5"/>
          <p:cNvSpPr>
            <a:spLocks noGrp="1"/>
          </p:cNvSpPr>
          <p:nvPr>
            <p:ph type="sldNum" sz="quarter" idx="12"/>
          </p:nvPr>
        </p:nvSpPr>
        <p:spPr>
          <a:xfrm>
            <a:off x="6057900" y="1430867"/>
            <a:ext cx="21717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98609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86126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48A87A34-81AB-432B-8DAE-1953F412C126}" type="datetimeFigureOut">
              <a:rPr lang="en-US" smtClean="0"/>
              <a:pPr/>
              <a:t>12/5/18</a:t>
            </a:fld>
            <a:endParaRPr lang="en-US" dirty="0"/>
          </a:p>
        </p:txBody>
      </p:sp>
      <p:sp>
        <p:nvSpPr>
          <p:cNvPr id="6" name="Footer Placeholder 5"/>
          <p:cNvSpPr>
            <a:spLocks noGrp="1"/>
          </p:cNvSpPr>
          <p:nvPr>
            <p:ph type="ftr" sz="quarter" idx="11"/>
          </p:nvPr>
        </p:nvSpPr>
        <p:spPr>
          <a:xfrm>
            <a:off x="594360" y="381001"/>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066963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5" name="Picture 14"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48A87A34-81AB-432B-8DAE-1953F412C126}" type="datetimeFigureOut">
              <a:rPr lang="en-US" smtClean="0"/>
              <a:pPr/>
              <a:t>12/5/18</a:t>
            </a:fld>
            <a:endParaRPr lang="en-US" dirty="0"/>
          </a:p>
        </p:txBody>
      </p:sp>
      <p:sp>
        <p:nvSpPr>
          <p:cNvPr id="6" name="Footer Placeholder 5"/>
          <p:cNvSpPr>
            <a:spLocks noGrp="1"/>
          </p:cNvSpPr>
          <p:nvPr>
            <p:ph type="ftr" sz="quarter" idx="11"/>
          </p:nvPr>
        </p:nvSpPr>
        <p:spPr>
          <a:xfrm>
            <a:off x="594360" y="379438"/>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6D22F896-40B5-4ADD-8801-0D06FADFA095}" type="slidenum">
              <a:rPr lang="en-US" smtClean="0"/>
              <a:t>‹#›</a:t>
            </a:fld>
            <a:endParaRPr lang="en-US" dirty="0"/>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4581805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48A87A34-81AB-432B-8DAE-1953F412C126}" type="datetimeFigureOut">
              <a:rPr lang="en-US" smtClean="0"/>
              <a:pPr/>
              <a:t>12/5/18</a:t>
            </a:fld>
            <a:endParaRPr lang="en-US" dirty="0"/>
          </a:p>
        </p:txBody>
      </p:sp>
      <p:sp>
        <p:nvSpPr>
          <p:cNvPr id="6" name="Footer Placeholder 5"/>
          <p:cNvSpPr>
            <a:spLocks noGrp="1"/>
          </p:cNvSpPr>
          <p:nvPr>
            <p:ph type="ftr" sz="quarter" idx="11"/>
          </p:nvPr>
        </p:nvSpPr>
        <p:spPr>
          <a:xfrm>
            <a:off x="594360" y="378884"/>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743948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12/5/18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590392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12/5/18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037065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379947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48A87A34-81AB-432B-8DAE-1953F412C126}" type="datetimeFigureOut">
              <a:rPr lang="en-US" smtClean="0"/>
              <a:pPr/>
              <a:t>12/5/18</a:t>
            </a:fld>
            <a:endParaRPr lang="en-US" dirty="0"/>
          </a:p>
        </p:txBody>
      </p:sp>
      <p:sp>
        <p:nvSpPr>
          <p:cNvPr id="5" name="Footer Placeholder 4"/>
          <p:cNvSpPr>
            <a:spLocks noGrp="1"/>
          </p:cNvSpPr>
          <p:nvPr>
            <p:ph type="ftr" sz="quarter" idx="11"/>
          </p:nvPr>
        </p:nvSpPr>
        <p:spPr>
          <a:xfrm>
            <a:off x="594360" y="381001"/>
            <a:ext cx="4830656" cy="365125"/>
          </a:xfrm>
        </p:spPr>
        <p:txBody>
          <a:bodyPr/>
          <a:lstStyle/>
          <a:p>
            <a:endParaRPr lang="en-US" dirty="0"/>
          </a:p>
        </p:txBody>
      </p:sp>
      <p:sp>
        <p:nvSpPr>
          <p:cNvPr id="6" name="Slide Number Placeholder 5"/>
          <p:cNvSpPr>
            <a:spLocks noGrp="1"/>
          </p:cNvSpPr>
          <p:nvPr>
            <p:ph type="sldNum" sz="quarter" idx="12"/>
          </p:nvPr>
        </p:nvSpPr>
        <p:spPr>
          <a:xfrm>
            <a:off x="7882466" y="381001"/>
            <a:ext cx="667174"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62516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12172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48A87A34-81AB-432B-8DAE-1953F412C126}" type="datetimeFigureOut">
              <a:rPr lang="en-US" smtClean="0"/>
              <a:pPr/>
              <a:t>12/5/18</a:t>
            </a:fld>
            <a:endParaRPr lang="en-US" dirty="0"/>
          </a:p>
        </p:txBody>
      </p:sp>
      <p:sp>
        <p:nvSpPr>
          <p:cNvPr id="5" name="Footer Placeholder 4"/>
          <p:cNvSpPr>
            <a:spLocks noGrp="1"/>
          </p:cNvSpPr>
          <p:nvPr>
            <p:ph type="ftr" sz="quarter" idx="11"/>
          </p:nvPr>
        </p:nvSpPr>
        <p:spPr>
          <a:xfrm>
            <a:off x="594360" y="381001"/>
            <a:ext cx="4830656" cy="365125"/>
          </a:xfrm>
        </p:spPr>
        <p:txBody>
          <a:bodyPr/>
          <a:lstStyle/>
          <a:p>
            <a:endParaRPr lang="en-US" dirty="0"/>
          </a:p>
        </p:txBody>
      </p:sp>
      <p:sp>
        <p:nvSpPr>
          <p:cNvPr id="6" name="Slide Number Placeholder 5"/>
          <p:cNvSpPr>
            <a:spLocks noGrp="1"/>
          </p:cNvSpPr>
          <p:nvPr>
            <p:ph type="sldNum" sz="quarter" idx="12"/>
          </p:nvPr>
        </p:nvSpPr>
        <p:spPr>
          <a:xfrm>
            <a:off x="7882466" y="381001"/>
            <a:ext cx="667173"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95825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12/5/18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04376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12/5/18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88620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12/5/18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4300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12/5/18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81573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4182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57099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12/5/18</a:t>
            </a:fld>
            <a:endParaRPr lang="en-US" dirty="0"/>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6491138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solidFill>
                  <a:srgbClr val="000000"/>
                </a:solidFill>
                <a:latin typeface="arial" panose="020B0604020202020204" pitchFamily="34" charset="0"/>
              </a:rPr>
              <a:t>Chapter 22</a:t>
            </a:r>
            <a:br>
              <a:rPr lang="en-US" dirty="0">
                <a:solidFill>
                  <a:srgbClr val="000000"/>
                </a:solidFill>
                <a:latin typeface="arial" panose="020B0604020202020204" pitchFamily="34" charset="0"/>
              </a:rPr>
            </a:br>
            <a:r>
              <a:rPr lang="en-US" dirty="0">
                <a:solidFill>
                  <a:srgbClr val="000000"/>
                </a:solidFill>
                <a:latin typeface="arial" panose="020B0604020202020204" pitchFamily="34" charset="0"/>
              </a:rPr>
              <a:t>The Ordeal of Reconstruction</a:t>
            </a:r>
            <a:endParaRPr lang="en-US" dirty="0"/>
          </a:p>
        </p:txBody>
      </p:sp>
      <p:sp>
        <p:nvSpPr>
          <p:cNvPr id="3" name="Subtitle 2"/>
          <p:cNvSpPr>
            <a:spLocks noGrp="1"/>
          </p:cNvSpPr>
          <p:nvPr>
            <p:ph type="subTitle" idx="1"/>
          </p:nvPr>
        </p:nvSpPr>
        <p:spPr/>
        <p:txBody>
          <a:bodyPr/>
          <a:lstStyle/>
          <a:p>
            <a:r>
              <a:rPr lang="en-US" dirty="0">
                <a:solidFill>
                  <a:srgbClr val="000000"/>
                </a:solidFill>
                <a:latin typeface="arial" panose="020B0604020202020204" pitchFamily="34" charset="0"/>
              </a:rPr>
              <a:t>1865-1877</a:t>
            </a:r>
            <a:endParaRPr lang="en-US" dirty="0"/>
          </a:p>
        </p:txBody>
      </p:sp>
    </p:spTree>
    <p:extLst>
      <p:ext uri="{BB962C8B-B14F-4D97-AF65-F5344CB8AC3E}">
        <p14:creationId xmlns:p14="http://schemas.microsoft.com/office/powerpoint/2010/main" val="3423920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000000"/>
                </a:solidFill>
                <a:latin typeface="arial" panose="020B0604020202020204" pitchFamily="34" charset="0"/>
              </a:rPr>
              <a:t>Military Reconstruction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solidFill>
                  <a:srgbClr val="000000"/>
                </a:solidFill>
                <a:latin typeface="arial" panose="020B0604020202020204" pitchFamily="34" charset="0"/>
              </a:rPr>
              <a:t>March 2, 1867 - Congress passed Reconstruction Act</a:t>
            </a:r>
          </a:p>
          <a:p>
            <a:pPr lvl="1"/>
            <a:r>
              <a:rPr lang="en-US" dirty="0">
                <a:solidFill>
                  <a:srgbClr val="000000"/>
                </a:solidFill>
                <a:latin typeface="arial" panose="020B0604020202020204" pitchFamily="34" charset="0"/>
              </a:rPr>
              <a:t>Divided South into 5 military districts, each commanded by a Union general and policed by Union soldiers</a:t>
            </a:r>
          </a:p>
          <a:p>
            <a:pPr lvl="1"/>
            <a:r>
              <a:rPr lang="en-US" dirty="0">
                <a:solidFill>
                  <a:srgbClr val="000000"/>
                </a:solidFill>
                <a:latin typeface="arial" panose="020B0604020202020204" pitchFamily="34" charset="0"/>
              </a:rPr>
              <a:t>Required states wishing to be re-admitted into Union had to ratify 14</a:t>
            </a:r>
            <a:r>
              <a:rPr lang="en-US" baseline="30000" dirty="0">
                <a:solidFill>
                  <a:srgbClr val="000000"/>
                </a:solidFill>
                <a:latin typeface="arial" panose="020B0604020202020204" pitchFamily="34" charset="0"/>
              </a:rPr>
              <a:t>th</a:t>
            </a:r>
            <a:r>
              <a:rPr lang="en-US" dirty="0">
                <a:solidFill>
                  <a:srgbClr val="000000"/>
                </a:solidFill>
                <a:latin typeface="arial" panose="020B0604020202020204" pitchFamily="34" charset="0"/>
              </a:rPr>
              <a:t>Amendment, and that states' constitutions allowed former adult male slaves to vote</a:t>
            </a:r>
          </a:p>
          <a:p>
            <a:pPr lvl="1"/>
            <a:r>
              <a:rPr lang="en-US" dirty="0">
                <a:solidFill>
                  <a:srgbClr val="000000"/>
                </a:solidFill>
                <a:latin typeface="arial" panose="020B0604020202020204" pitchFamily="34" charset="0"/>
              </a:rPr>
              <a:t>Moderate Republican goal was to create voters in Southern states that would vote those states back into the Union and thus free the federal government from direct responsibility for the protection of black rights</a:t>
            </a:r>
          </a:p>
          <a:p>
            <a:r>
              <a:rPr lang="en-US" dirty="0">
                <a:solidFill>
                  <a:srgbClr val="000000"/>
                </a:solidFill>
                <a:latin typeface="arial" panose="020B0604020202020204" pitchFamily="34" charset="0"/>
              </a:rPr>
              <a:t>Military Reconstruction of the South took control of certain functions of the president and it set up a military rule of the South</a:t>
            </a:r>
          </a:p>
          <a:p>
            <a:r>
              <a:rPr lang="en-US" dirty="0">
                <a:solidFill>
                  <a:srgbClr val="000000"/>
                </a:solidFill>
                <a:latin typeface="arial" panose="020B0604020202020204" pitchFamily="34" charset="0"/>
              </a:rPr>
              <a:t>1877- last federal troops removed from South and Democracy returned to South (in theory)</a:t>
            </a:r>
          </a:p>
          <a:p>
            <a:endParaRPr lang="en-US" dirty="0"/>
          </a:p>
        </p:txBody>
      </p:sp>
    </p:spTree>
    <p:extLst>
      <p:ext uri="{BB962C8B-B14F-4D97-AF65-F5344CB8AC3E}">
        <p14:creationId xmlns:p14="http://schemas.microsoft.com/office/powerpoint/2010/main" val="2263070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000000"/>
                </a:solidFill>
                <a:latin typeface="arial" panose="020B0604020202020204" pitchFamily="34" charset="0"/>
              </a:rPr>
              <a:t>Freedmen's Bureau</a:t>
            </a:r>
            <a:br>
              <a:rPr lang="en-US" dirty="0">
                <a:solidFill>
                  <a:srgbClr val="000000"/>
                </a:solidFill>
                <a:latin typeface="arial" panose="020B0604020202020204" pitchFamily="34" charset="0"/>
              </a:rPr>
            </a:br>
            <a:endParaRPr lang="en-US" dirty="0"/>
          </a:p>
        </p:txBody>
      </p:sp>
      <p:sp>
        <p:nvSpPr>
          <p:cNvPr id="3" name="Content Placeholder 2"/>
          <p:cNvSpPr>
            <a:spLocks noGrp="1"/>
          </p:cNvSpPr>
          <p:nvPr>
            <p:ph idx="1"/>
          </p:nvPr>
        </p:nvSpPr>
        <p:spPr/>
        <p:txBody>
          <a:bodyPr/>
          <a:lstStyle/>
          <a:p>
            <a:r>
              <a:rPr lang="en-US" dirty="0">
                <a:solidFill>
                  <a:srgbClr val="000000"/>
                </a:solidFill>
                <a:latin typeface="arial" panose="020B0604020202020204" pitchFamily="34" charset="0"/>
              </a:rPr>
              <a:t>Many freedmen (people who were freed from slavery) were unskilled, without property or money, and had little knowledge of how to survive as free people</a:t>
            </a:r>
          </a:p>
          <a:p>
            <a:r>
              <a:rPr lang="en-US" dirty="0">
                <a:solidFill>
                  <a:srgbClr val="000000"/>
                </a:solidFill>
                <a:latin typeface="arial" panose="020B0604020202020204" pitchFamily="34" charset="0"/>
              </a:rPr>
              <a:t>March 1865 - Congress created Freedmen's Bureau </a:t>
            </a:r>
          </a:p>
          <a:p>
            <a:pPr lvl="1"/>
            <a:r>
              <a:rPr lang="en-US" dirty="0">
                <a:solidFill>
                  <a:srgbClr val="000000"/>
                </a:solidFill>
                <a:latin typeface="arial" panose="020B0604020202020204" pitchFamily="34" charset="0"/>
              </a:rPr>
              <a:t>Provided clothing, medical care, food, and education to both freedmen and white refugees</a:t>
            </a:r>
          </a:p>
          <a:p>
            <a:pPr lvl="1"/>
            <a:r>
              <a:rPr lang="en-US" dirty="0">
                <a:solidFill>
                  <a:srgbClr val="000000"/>
                </a:solidFill>
                <a:latin typeface="arial" panose="020B0604020202020204" pitchFamily="34" charset="0"/>
              </a:rPr>
              <a:t>Greatest success was teaching blacks to read</a:t>
            </a:r>
          </a:p>
          <a:p>
            <a:pPr lvl="1"/>
            <a:r>
              <a:rPr lang="en-US" dirty="0">
                <a:solidFill>
                  <a:srgbClr val="000000"/>
                </a:solidFill>
                <a:latin typeface="arial" panose="020B0604020202020204" pitchFamily="34" charset="0"/>
              </a:rPr>
              <a:t>Start of Black Schools and the foundation of HBCUs</a:t>
            </a:r>
          </a:p>
          <a:p>
            <a:r>
              <a:rPr lang="en-US" dirty="0">
                <a:solidFill>
                  <a:srgbClr val="000000"/>
                </a:solidFill>
                <a:latin typeface="arial" panose="020B0604020202020204" pitchFamily="34" charset="0"/>
              </a:rPr>
              <a:t>Because it was despised by President and by Southerners, expired in 1872</a:t>
            </a:r>
          </a:p>
          <a:p>
            <a:endParaRPr lang="en-US" dirty="0"/>
          </a:p>
        </p:txBody>
      </p:sp>
    </p:spTree>
    <p:extLst>
      <p:ext uri="{BB962C8B-B14F-4D97-AF65-F5344CB8AC3E}">
        <p14:creationId xmlns:p14="http://schemas.microsoft.com/office/powerpoint/2010/main" val="2928889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8B912D-EC51-1549-A110-7E5B891C9FE5}"/>
              </a:ext>
            </a:extLst>
          </p:cNvPr>
          <p:cNvSpPr>
            <a:spLocks noGrp="1"/>
          </p:cNvSpPr>
          <p:nvPr>
            <p:ph type="title"/>
          </p:nvPr>
        </p:nvSpPr>
        <p:spPr/>
        <p:txBody>
          <a:bodyPr/>
          <a:lstStyle/>
          <a:p>
            <a:r>
              <a:rPr lang="en-US" dirty="0"/>
              <a:t>Response to Reconstruction </a:t>
            </a:r>
          </a:p>
        </p:txBody>
      </p:sp>
      <p:sp>
        <p:nvSpPr>
          <p:cNvPr id="6" name="Text Placeholder 5">
            <a:extLst>
              <a:ext uri="{FF2B5EF4-FFF2-40B4-BE49-F238E27FC236}">
                <a16:creationId xmlns:a16="http://schemas.microsoft.com/office/drawing/2014/main" id="{FBEDF92A-3B3E-C643-9160-63633C5FC0B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014885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0000"/>
                </a:solidFill>
                <a:latin typeface="arial" panose="020B0604020202020204" pitchFamily="34" charset="0"/>
              </a:rPr>
              <a:t>New Life for Freedmen</a:t>
            </a:r>
            <a:br>
              <a:rPr lang="en-US" dirty="0">
                <a:solidFill>
                  <a:srgbClr val="000000"/>
                </a:solidFill>
                <a:latin typeface="arial" panose="020B0604020202020204" pitchFamily="34" charset="0"/>
              </a:rPr>
            </a:br>
            <a:endParaRPr lang="en-US" dirty="0"/>
          </a:p>
        </p:txBody>
      </p:sp>
      <p:sp>
        <p:nvSpPr>
          <p:cNvPr id="3" name="Content Placeholder 2"/>
          <p:cNvSpPr>
            <a:spLocks noGrp="1"/>
          </p:cNvSpPr>
          <p:nvPr>
            <p:ph idx="1"/>
          </p:nvPr>
        </p:nvSpPr>
        <p:spPr/>
        <p:txBody>
          <a:bodyPr/>
          <a:lstStyle/>
          <a:p>
            <a:r>
              <a:rPr lang="en-US" dirty="0">
                <a:solidFill>
                  <a:srgbClr val="000000"/>
                </a:solidFill>
                <a:latin typeface="arial" panose="020B0604020202020204" pitchFamily="34" charset="0"/>
              </a:rPr>
              <a:t>Emancipation took effect unevenly in different parts of the conquered Confederacy</a:t>
            </a:r>
          </a:p>
          <a:p>
            <a:r>
              <a:rPr lang="en-US" dirty="0">
                <a:solidFill>
                  <a:srgbClr val="000000"/>
                </a:solidFill>
                <a:latin typeface="arial" panose="020B0604020202020204" pitchFamily="34" charset="0"/>
              </a:rPr>
              <a:t>Church became focus of black community life in years following emancipation</a:t>
            </a:r>
          </a:p>
          <a:p>
            <a:pPr lvl="1"/>
            <a:r>
              <a:rPr lang="en-US" dirty="0">
                <a:solidFill>
                  <a:srgbClr val="000000"/>
                </a:solidFill>
                <a:latin typeface="arial" panose="020B0604020202020204" pitchFamily="34" charset="0"/>
              </a:rPr>
              <a:t>Formed their own churches pastured by their own ministers, and they had an opportunity for education</a:t>
            </a:r>
          </a:p>
          <a:p>
            <a:pPr lvl="1"/>
            <a:r>
              <a:rPr lang="en-US" dirty="0">
                <a:solidFill>
                  <a:srgbClr val="000000"/>
                </a:solidFill>
                <a:latin typeface="arial" panose="020B0604020202020204" pitchFamily="34" charset="0"/>
              </a:rPr>
              <a:t>Blacks could now learn to read and write</a:t>
            </a:r>
          </a:p>
          <a:p>
            <a:endParaRPr lang="en-US" dirty="0"/>
          </a:p>
        </p:txBody>
      </p:sp>
    </p:spTree>
    <p:extLst>
      <p:ext uri="{BB962C8B-B14F-4D97-AF65-F5344CB8AC3E}">
        <p14:creationId xmlns:p14="http://schemas.microsoft.com/office/powerpoint/2010/main" val="221122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0000"/>
                </a:solidFill>
                <a:latin typeface="arial" panose="020B0604020202020204" pitchFamily="34" charset="0"/>
              </a:rPr>
              <a:t>Johnson &amp; Congress Clash</a:t>
            </a:r>
            <a:br>
              <a:rPr lang="en-US" dirty="0">
                <a:solidFill>
                  <a:srgbClr val="000000"/>
                </a:solidFill>
                <a:latin typeface="arial" panose="020B0604020202020204" pitchFamily="34" charset="0"/>
              </a:rPr>
            </a:br>
            <a:endParaRPr lang="en-US" dirty="0"/>
          </a:p>
        </p:txBody>
      </p:sp>
      <p:sp>
        <p:nvSpPr>
          <p:cNvPr id="3" name="Content Placeholder 2"/>
          <p:cNvSpPr>
            <a:spLocks noGrp="1"/>
          </p:cNvSpPr>
          <p:nvPr>
            <p:ph idx="1"/>
          </p:nvPr>
        </p:nvSpPr>
        <p:spPr>
          <a:xfrm>
            <a:off x="594360" y="1759353"/>
            <a:ext cx="7955280" cy="4847510"/>
          </a:xfrm>
        </p:spPr>
        <p:txBody>
          <a:bodyPr>
            <a:normAutofit fontScale="92500" lnSpcReduction="20000"/>
          </a:bodyPr>
          <a:lstStyle/>
          <a:p>
            <a:r>
              <a:rPr lang="en-US" dirty="0">
                <a:solidFill>
                  <a:srgbClr val="000000"/>
                </a:solidFill>
                <a:latin typeface="arial" panose="020B0604020202020204" pitchFamily="34" charset="0"/>
              </a:rPr>
              <a:t>February 1866 - Pres vetoed bill extending Freedmen's Bureau </a:t>
            </a:r>
          </a:p>
          <a:p>
            <a:pPr lvl="1"/>
            <a:r>
              <a:rPr lang="en-US" dirty="0">
                <a:solidFill>
                  <a:srgbClr val="000000"/>
                </a:solidFill>
                <a:latin typeface="arial" panose="020B0604020202020204" pitchFamily="34" charset="0"/>
              </a:rPr>
              <a:t>In response, Congress passed Civil Rights Bill in March 1866</a:t>
            </a:r>
          </a:p>
          <a:p>
            <a:pPr lvl="2"/>
            <a:r>
              <a:rPr lang="en-US" dirty="0">
                <a:solidFill>
                  <a:srgbClr val="000000"/>
                </a:solidFill>
                <a:latin typeface="arial" panose="020B0604020202020204" pitchFamily="34" charset="0"/>
              </a:rPr>
              <a:t>Gave Blacks privileges of American citizenship </a:t>
            </a:r>
          </a:p>
          <a:p>
            <a:pPr lvl="2"/>
            <a:r>
              <a:rPr lang="en-US" dirty="0">
                <a:solidFill>
                  <a:srgbClr val="000000"/>
                </a:solidFill>
                <a:latin typeface="arial" panose="020B0604020202020204" pitchFamily="34" charset="0"/>
              </a:rPr>
              <a:t>Congress overruled the President's veto</a:t>
            </a:r>
          </a:p>
          <a:p>
            <a:r>
              <a:rPr lang="en-US" dirty="0">
                <a:solidFill>
                  <a:srgbClr val="000000"/>
                </a:solidFill>
                <a:latin typeface="arial" panose="020B0604020202020204" pitchFamily="34" charset="0"/>
              </a:rPr>
              <a:t>Fearing Southerners might repeal Civil Rights Law, Congress passed 14</a:t>
            </a:r>
            <a:r>
              <a:rPr lang="en-US" baseline="30000" dirty="0">
                <a:solidFill>
                  <a:srgbClr val="000000"/>
                </a:solidFill>
                <a:latin typeface="arial" panose="020B0604020202020204" pitchFamily="34" charset="0"/>
              </a:rPr>
              <a:t>th</a:t>
            </a:r>
            <a:r>
              <a:rPr lang="en-US" dirty="0">
                <a:solidFill>
                  <a:srgbClr val="000000"/>
                </a:solidFill>
                <a:latin typeface="arial" panose="020B0604020202020204" pitchFamily="34" charset="0"/>
              </a:rPr>
              <a:t> Amendment - 1866 </a:t>
            </a:r>
          </a:p>
          <a:p>
            <a:pPr lvl="1"/>
            <a:r>
              <a:rPr lang="en-US" dirty="0">
                <a:solidFill>
                  <a:srgbClr val="000000"/>
                </a:solidFill>
                <a:latin typeface="arial" panose="020B0604020202020204" pitchFamily="34" charset="0"/>
              </a:rPr>
              <a:t>1) Gave civil rights, including citizenship, to freedmen</a:t>
            </a:r>
          </a:p>
          <a:p>
            <a:pPr lvl="1"/>
            <a:r>
              <a:rPr lang="en-US" dirty="0">
                <a:solidFill>
                  <a:srgbClr val="000000"/>
                </a:solidFill>
                <a:latin typeface="arial" panose="020B0604020202020204" pitchFamily="34" charset="0"/>
              </a:rPr>
              <a:t>2) Reduced proportionately the representation of a state in Congress and in the Electoral College if it denied blacks the right to vote</a:t>
            </a:r>
          </a:p>
          <a:p>
            <a:pPr lvl="1"/>
            <a:r>
              <a:rPr lang="en-US" dirty="0">
                <a:solidFill>
                  <a:srgbClr val="000000"/>
                </a:solidFill>
                <a:latin typeface="arial" panose="020B0604020202020204" pitchFamily="34" charset="0"/>
              </a:rPr>
              <a:t>3) Disqualified from federal and state offices former Confederates who, as federal officeholders, had once sworn to support the Constitution of the United States</a:t>
            </a:r>
          </a:p>
          <a:p>
            <a:pPr lvl="1"/>
            <a:r>
              <a:rPr lang="en-US" dirty="0">
                <a:solidFill>
                  <a:srgbClr val="000000"/>
                </a:solidFill>
                <a:latin typeface="arial" panose="020B0604020202020204" pitchFamily="34" charset="0"/>
              </a:rPr>
              <a:t>4) Guaranteed the federal debt, while the Union assumed all Confederate debts.</a:t>
            </a:r>
          </a:p>
          <a:p>
            <a:r>
              <a:rPr lang="en-US" dirty="0">
                <a:solidFill>
                  <a:srgbClr val="000000"/>
                </a:solidFill>
                <a:latin typeface="arial" panose="020B0604020202020204" pitchFamily="34" charset="0"/>
              </a:rPr>
              <a:t>With the ability to overrule a presidential veto, Congress began to develop into the dominant role in controlling the government</a:t>
            </a:r>
          </a:p>
          <a:p>
            <a:r>
              <a:rPr lang="en-US" dirty="0">
                <a:solidFill>
                  <a:srgbClr val="000000"/>
                </a:solidFill>
                <a:latin typeface="arial" panose="020B0604020202020204" pitchFamily="34" charset="0"/>
              </a:rPr>
              <a:t>All Republicans agreed that no state should be welcomed back into the Union without ratifying the 14</a:t>
            </a:r>
            <a:r>
              <a:rPr lang="en-US" baseline="30000" dirty="0">
                <a:solidFill>
                  <a:srgbClr val="000000"/>
                </a:solidFill>
                <a:latin typeface="arial" panose="020B0604020202020204" pitchFamily="34" charset="0"/>
              </a:rPr>
              <a:t>th</a:t>
            </a:r>
            <a:r>
              <a:rPr lang="en-US" dirty="0">
                <a:solidFill>
                  <a:srgbClr val="000000"/>
                </a:solidFill>
                <a:latin typeface="arial" panose="020B0604020202020204" pitchFamily="34" charset="0"/>
              </a:rPr>
              <a:t> Amendment</a:t>
            </a:r>
          </a:p>
          <a:p>
            <a:endParaRPr lang="en-US" dirty="0"/>
          </a:p>
        </p:txBody>
      </p:sp>
    </p:spTree>
    <p:extLst>
      <p:ext uri="{BB962C8B-B14F-4D97-AF65-F5344CB8AC3E}">
        <p14:creationId xmlns:p14="http://schemas.microsoft.com/office/powerpoint/2010/main" val="139309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000000"/>
                </a:solidFill>
                <a:latin typeface="arial" panose="020B0604020202020204" pitchFamily="34" charset="0"/>
              </a:rPr>
              <a:t>Black Codes</a:t>
            </a:r>
            <a:br>
              <a:rPr lang="en-US" dirty="0">
                <a:solidFill>
                  <a:srgbClr val="000000"/>
                </a:solidFill>
                <a:latin typeface="arial" panose="020B0604020202020204" pitchFamily="34" charset="0"/>
              </a:rPr>
            </a:br>
            <a:endParaRPr lang="en-US" dirty="0"/>
          </a:p>
        </p:txBody>
      </p:sp>
      <p:sp>
        <p:nvSpPr>
          <p:cNvPr id="3" name="Content Placeholder 2"/>
          <p:cNvSpPr>
            <a:spLocks noGrp="1"/>
          </p:cNvSpPr>
          <p:nvPr>
            <p:ph idx="1"/>
          </p:nvPr>
        </p:nvSpPr>
        <p:spPr>
          <a:xfrm>
            <a:off x="594360" y="1738648"/>
            <a:ext cx="7955280" cy="4842456"/>
          </a:xfrm>
        </p:spPr>
        <p:txBody>
          <a:bodyPr>
            <a:normAutofit fontScale="92500" lnSpcReduction="20000"/>
          </a:bodyPr>
          <a:lstStyle/>
          <a:p>
            <a:r>
              <a:rPr lang="en-US" dirty="0">
                <a:solidFill>
                  <a:srgbClr val="000000"/>
                </a:solidFill>
                <a:latin typeface="arial" panose="020B0604020202020204" pitchFamily="34" charset="0"/>
              </a:rPr>
              <a:t>Series of laws designed to regulate affairs of freedmen</a:t>
            </a:r>
          </a:p>
          <a:p>
            <a:pPr lvl="1"/>
            <a:r>
              <a:rPr lang="en-US" dirty="0">
                <a:solidFill>
                  <a:srgbClr val="000000"/>
                </a:solidFill>
                <a:latin typeface="arial" panose="020B0604020202020204" pitchFamily="34" charset="0"/>
              </a:rPr>
              <a:t>Mississippi passed first law - 1865 </a:t>
            </a:r>
          </a:p>
          <a:p>
            <a:r>
              <a:rPr lang="en-US" dirty="0">
                <a:solidFill>
                  <a:srgbClr val="000000"/>
                </a:solidFill>
                <a:latin typeface="arial" panose="020B0604020202020204" pitchFamily="34" charset="0"/>
              </a:rPr>
              <a:t>Aimed to ensure stable and subservient labor force</a:t>
            </a:r>
          </a:p>
          <a:p>
            <a:r>
              <a:rPr lang="en-US" dirty="0">
                <a:solidFill>
                  <a:srgbClr val="000000"/>
                </a:solidFill>
                <a:latin typeface="arial" panose="020B0604020202020204" pitchFamily="34" charset="0"/>
              </a:rPr>
              <a:t>Sharecropping Established  </a:t>
            </a:r>
          </a:p>
          <a:p>
            <a:pPr lvl="1"/>
            <a:r>
              <a:rPr lang="en-US" dirty="0">
                <a:solidFill>
                  <a:srgbClr val="000000"/>
                </a:solidFill>
                <a:latin typeface="arial" panose="020B0604020202020204" pitchFamily="34" charset="0"/>
              </a:rPr>
              <a:t>Plantation owners rented out pieces of their land to Blacks and make cost of rent higher than the return the land produced</a:t>
            </a:r>
          </a:p>
          <a:p>
            <a:pPr lvl="1"/>
            <a:r>
              <a:rPr lang="en-US" dirty="0">
                <a:solidFill>
                  <a:srgbClr val="000000"/>
                </a:solidFill>
                <a:latin typeface="arial" panose="020B0604020202020204" pitchFamily="34" charset="0"/>
              </a:rPr>
              <a:t>Renters of land were bound by contract to continue to work land until debts were repaid to the plantation owner</a:t>
            </a:r>
          </a:p>
          <a:p>
            <a:pPr lvl="1"/>
            <a:r>
              <a:rPr lang="en-US" dirty="0">
                <a:solidFill>
                  <a:srgbClr val="000000"/>
                </a:solidFill>
                <a:latin typeface="arial" panose="020B0604020202020204" pitchFamily="34" charset="0"/>
              </a:rPr>
              <a:t>Unable to repay debts, blacks began to "jump" their contracts</a:t>
            </a:r>
          </a:p>
          <a:p>
            <a:r>
              <a:rPr lang="en-US" dirty="0">
                <a:solidFill>
                  <a:srgbClr val="000000"/>
                </a:solidFill>
                <a:latin typeface="arial" panose="020B0604020202020204" pitchFamily="34" charset="0"/>
              </a:rPr>
              <a:t>Codes imposed harsh penalties on Blacks who "jumped" their labor contracts, some of which usually forced them to work for same employer for one year</a:t>
            </a:r>
          </a:p>
          <a:p>
            <a:r>
              <a:rPr lang="en-US" dirty="0">
                <a:solidFill>
                  <a:srgbClr val="000000"/>
                </a:solidFill>
                <a:latin typeface="arial" panose="020B0604020202020204" pitchFamily="34" charset="0"/>
              </a:rPr>
              <a:t>Sought to restore pre-emancipation system of race relations</a:t>
            </a:r>
          </a:p>
          <a:p>
            <a:r>
              <a:rPr lang="en-US" dirty="0">
                <a:solidFill>
                  <a:srgbClr val="000000"/>
                </a:solidFill>
                <a:latin typeface="arial" panose="020B0604020202020204" pitchFamily="34" charset="0"/>
              </a:rPr>
              <a:t>Forbade Blacks to serve on a jury or to vote</a:t>
            </a:r>
          </a:p>
          <a:p>
            <a:r>
              <a:rPr lang="en-US" dirty="0">
                <a:solidFill>
                  <a:srgbClr val="000000"/>
                </a:solidFill>
                <a:latin typeface="arial" panose="020B0604020202020204" pitchFamily="34" charset="0"/>
              </a:rPr>
              <a:t>Mocked idea of freedom and imposed terrible hardships on the newly freed people</a:t>
            </a:r>
          </a:p>
          <a:p>
            <a:r>
              <a:rPr lang="en-US" dirty="0">
                <a:solidFill>
                  <a:srgbClr val="000000"/>
                </a:solidFill>
                <a:latin typeface="arial" panose="020B0604020202020204" pitchFamily="34" charset="0"/>
              </a:rPr>
              <a:t>Republicans strongly opposed to Black Codes</a:t>
            </a:r>
          </a:p>
          <a:p>
            <a:endParaRPr lang="en-US" dirty="0"/>
          </a:p>
        </p:txBody>
      </p:sp>
    </p:spTree>
    <p:extLst>
      <p:ext uri="{BB962C8B-B14F-4D97-AF65-F5344CB8AC3E}">
        <p14:creationId xmlns:p14="http://schemas.microsoft.com/office/powerpoint/2010/main" val="27028656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00"/>
                </a:solidFill>
                <a:latin typeface="arial" panose="020B0604020202020204" pitchFamily="34" charset="0"/>
              </a:rPr>
              <a:t>The Ku Klux Klan</a:t>
            </a:r>
            <a:br>
              <a:rPr lang="en-US" dirty="0">
                <a:solidFill>
                  <a:srgbClr val="000000"/>
                </a:solidFill>
                <a:latin typeface="arial" panose="020B0604020202020204" pitchFamily="34" charset="0"/>
              </a:rPr>
            </a:br>
            <a:endParaRPr lang="en-US" dirty="0"/>
          </a:p>
        </p:txBody>
      </p:sp>
      <p:sp>
        <p:nvSpPr>
          <p:cNvPr id="3" name="Content Placeholder 2"/>
          <p:cNvSpPr>
            <a:spLocks noGrp="1"/>
          </p:cNvSpPr>
          <p:nvPr>
            <p:ph idx="1"/>
          </p:nvPr>
        </p:nvSpPr>
        <p:spPr/>
        <p:txBody>
          <a:bodyPr/>
          <a:lstStyle/>
          <a:p>
            <a:r>
              <a:rPr lang="en-US" dirty="0">
                <a:solidFill>
                  <a:srgbClr val="000000"/>
                </a:solidFill>
                <a:latin typeface="arial" panose="020B0604020202020204" pitchFamily="34" charset="0"/>
              </a:rPr>
              <a:t>"Invisible Empire of the South", otherwise known as the Ku Klux Klan</a:t>
            </a:r>
          </a:p>
          <a:p>
            <a:pPr lvl="1"/>
            <a:r>
              <a:rPr lang="en-US" dirty="0">
                <a:solidFill>
                  <a:srgbClr val="000000"/>
                </a:solidFill>
                <a:latin typeface="arial" panose="020B0604020202020204" pitchFamily="34" charset="0"/>
              </a:rPr>
              <a:t>Founded in Tennessee in 1866</a:t>
            </a:r>
          </a:p>
          <a:p>
            <a:pPr lvl="1"/>
            <a:r>
              <a:rPr lang="en-US" dirty="0">
                <a:solidFill>
                  <a:srgbClr val="000000"/>
                </a:solidFill>
                <a:latin typeface="arial" panose="020B0604020202020204" pitchFamily="34" charset="0"/>
              </a:rPr>
              <a:t>Formed by disgruntled white Southerners who were angered by the success of black legislators</a:t>
            </a:r>
          </a:p>
          <a:p>
            <a:pPr lvl="1"/>
            <a:r>
              <a:rPr lang="en-US" dirty="0">
                <a:solidFill>
                  <a:srgbClr val="000000"/>
                </a:solidFill>
                <a:latin typeface="arial" panose="020B0604020202020204" pitchFamily="34" charset="0"/>
              </a:rPr>
              <a:t>Group worked through intimidation</a:t>
            </a:r>
          </a:p>
          <a:p>
            <a:r>
              <a:rPr lang="en-US" dirty="0">
                <a:solidFill>
                  <a:srgbClr val="000000"/>
                </a:solidFill>
                <a:latin typeface="arial" panose="020B0604020202020204" pitchFamily="34" charset="0"/>
              </a:rPr>
              <a:t>Congress passed Force Acts of 1870 and 1871 in response to murders that Klan had committed</a:t>
            </a:r>
          </a:p>
          <a:p>
            <a:pPr lvl="1"/>
            <a:r>
              <a:rPr lang="en-US" dirty="0">
                <a:solidFill>
                  <a:srgbClr val="000000"/>
                </a:solidFill>
                <a:latin typeface="arial" panose="020B0604020202020204" pitchFamily="34" charset="0"/>
              </a:rPr>
              <a:t>Acts enabled Federal troops to stop atrocities of the Ku Klux Klan</a:t>
            </a:r>
          </a:p>
          <a:p>
            <a:pPr lvl="1"/>
            <a:r>
              <a:rPr lang="en-US" dirty="0">
                <a:solidFill>
                  <a:srgbClr val="000000"/>
                </a:solidFill>
                <a:latin typeface="arial" panose="020B0604020202020204" pitchFamily="34" charset="0"/>
              </a:rPr>
              <a:t>Came too late, though, as the Klan had already intimidated many people</a:t>
            </a:r>
          </a:p>
          <a:p>
            <a:endParaRPr lang="en-US" dirty="0"/>
          </a:p>
        </p:txBody>
      </p:sp>
    </p:spTree>
    <p:extLst>
      <p:ext uri="{BB962C8B-B14F-4D97-AF65-F5344CB8AC3E}">
        <p14:creationId xmlns:p14="http://schemas.microsoft.com/office/powerpoint/2010/main" val="55640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00"/>
                </a:solidFill>
                <a:latin typeface="arial" panose="020B0604020202020204" pitchFamily="34" charset="0"/>
              </a:rPr>
              <a:t>Women’s Response</a:t>
            </a:r>
            <a:endParaRPr lang="en-US" dirty="0"/>
          </a:p>
        </p:txBody>
      </p:sp>
      <p:sp>
        <p:nvSpPr>
          <p:cNvPr id="3" name="Content Placeholder 2"/>
          <p:cNvSpPr>
            <a:spLocks noGrp="1"/>
          </p:cNvSpPr>
          <p:nvPr>
            <p:ph idx="1"/>
          </p:nvPr>
        </p:nvSpPr>
        <p:spPr/>
        <p:txBody>
          <a:bodyPr/>
          <a:lstStyle/>
          <a:p>
            <a:r>
              <a:rPr lang="en-US" dirty="0">
                <a:solidFill>
                  <a:srgbClr val="000000"/>
                </a:solidFill>
                <a:latin typeface="arial" panose="020B0604020202020204" pitchFamily="34" charset="0"/>
              </a:rPr>
              <a:t>Many Feminists angered that 14</a:t>
            </a:r>
            <a:r>
              <a:rPr lang="en-US" baseline="30000" dirty="0">
                <a:solidFill>
                  <a:srgbClr val="000000"/>
                </a:solidFill>
                <a:latin typeface="arial" panose="020B0604020202020204" pitchFamily="34" charset="0"/>
              </a:rPr>
              <a:t>th </a:t>
            </a:r>
            <a:r>
              <a:rPr lang="en-US" dirty="0">
                <a:solidFill>
                  <a:srgbClr val="000000"/>
                </a:solidFill>
                <a:latin typeface="arial" panose="020B0604020202020204" pitchFamily="34" charset="0"/>
              </a:rPr>
              <a:t>and 15</a:t>
            </a:r>
            <a:r>
              <a:rPr lang="en-US" baseline="30000" dirty="0">
                <a:solidFill>
                  <a:srgbClr val="000000"/>
                </a:solidFill>
                <a:latin typeface="arial" panose="020B0604020202020204" pitchFamily="34" charset="0"/>
              </a:rPr>
              <a:t>th</a:t>
            </a:r>
            <a:r>
              <a:rPr lang="en-US" dirty="0">
                <a:solidFill>
                  <a:srgbClr val="000000"/>
                </a:solidFill>
                <a:latin typeface="arial" panose="020B0604020202020204" pitchFamily="34" charset="0"/>
              </a:rPr>
              <a:t> Amendments gave rights to black males, but not to women</a:t>
            </a:r>
          </a:p>
          <a:p>
            <a:r>
              <a:rPr lang="en-US" dirty="0">
                <a:solidFill>
                  <a:srgbClr val="000000"/>
                </a:solidFill>
                <a:latin typeface="arial" panose="020B0604020202020204" pitchFamily="34" charset="0"/>
              </a:rPr>
              <a:t>Many of most out spoken white suffragists felt betrayed and began to speak out against African Americans and 14</a:t>
            </a:r>
            <a:r>
              <a:rPr lang="en-US" baseline="30000" dirty="0">
                <a:solidFill>
                  <a:srgbClr val="000000"/>
                </a:solidFill>
                <a:latin typeface="arial" panose="020B0604020202020204" pitchFamily="34" charset="0"/>
              </a:rPr>
              <a:t>th</a:t>
            </a:r>
            <a:r>
              <a:rPr lang="en-US" dirty="0">
                <a:solidFill>
                  <a:srgbClr val="000000"/>
                </a:solidFill>
                <a:latin typeface="arial" panose="020B0604020202020204" pitchFamily="34" charset="0"/>
              </a:rPr>
              <a:t> and 15</a:t>
            </a:r>
            <a:r>
              <a:rPr lang="en-US" baseline="30000" dirty="0">
                <a:solidFill>
                  <a:srgbClr val="000000"/>
                </a:solidFill>
                <a:latin typeface="arial" panose="020B0604020202020204" pitchFamily="34" charset="0"/>
              </a:rPr>
              <a:t>th</a:t>
            </a:r>
            <a:r>
              <a:rPr lang="en-US" dirty="0">
                <a:solidFill>
                  <a:srgbClr val="000000"/>
                </a:solidFill>
                <a:latin typeface="arial" panose="020B0604020202020204" pitchFamily="34" charset="0"/>
              </a:rPr>
              <a:t> amendments </a:t>
            </a:r>
          </a:p>
          <a:p>
            <a:endParaRPr lang="en-US" dirty="0"/>
          </a:p>
        </p:txBody>
      </p:sp>
    </p:spTree>
    <p:extLst>
      <p:ext uri="{BB962C8B-B14F-4D97-AF65-F5344CB8AC3E}">
        <p14:creationId xmlns:p14="http://schemas.microsoft.com/office/powerpoint/2010/main" val="34262770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9BA1D09-92BE-FE40-9311-F73E998238B0}"/>
              </a:ext>
            </a:extLst>
          </p:cNvPr>
          <p:cNvSpPr>
            <a:spLocks noGrp="1"/>
          </p:cNvSpPr>
          <p:nvPr>
            <p:ph type="title"/>
          </p:nvPr>
        </p:nvSpPr>
        <p:spPr/>
        <p:txBody>
          <a:bodyPr/>
          <a:lstStyle/>
          <a:p>
            <a:r>
              <a:rPr lang="en-US" dirty="0"/>
              <a:t>Result of Reconstruction </a:t>
            </a:r>
          </a:p>
        </p:txBody>
      </p:sp>
      <p:sp>
        <p:nvSpPr>
          <p:cNvPr id="7" name="Text Placeholder 6">
            <a:extLst>
              <a:ext uri="{FF2B5EF4-FFF2-40B4-BE49-F238E27FC236}">
                <a16:creationId xmlns:a16="http://schemas.microsoft.com/office/drawing/2014/main" id="{0E2824D2-DC77-3F46-B5D1-291F7D8D9613}"/>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7573062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0000"/>
                </a:solidFill>
                <a:latin typeface="arial" panose="020B0604020202020204" pitchFamily="34" charset="0"/>
              </a:rPr>
              <a:t>Realities of Radical Reconstruction</a:t>
            </a:r>
            <a:br>
              <a:rPr lang="en-US" dirty="0">
                <a:solidFill>
                  <a:srgbClr val="000000"/>
                </a:solidFill>
                <a:latin typeface="arial" panose="020B0604020202020204" pitchFamily="34" charset="0"/>
              </a:rPr>
            </a:br>
            <a:endParaRPr lang="en-US" dirty="0"/>
          </a:p>
        </p:txBody>
      </p:sp>
      <p:sp>
        <p:nvSpPr>
          <p:cNvPr id="3" name="Content Placeholder 2"/>
          <p:cNvSpPr>
            <a:spLocks noGrp="1"/>
          </p:cNvSpPr>
          <p:nvPr>
            <p:ph idx="1"/>
          </p:nvPr>
        </p:nvSpPr>
        <p:spPr/>
        <p:txBody>
          <a:bodyPr>
            <a:normAutofit fontScale="77500" lnSpcReduction="20000"/>
          </a:bodyPr>
          <a:lstStyle/>
          <a:p>
            <a:r>
              <a:rPr lang="en-US" dirty="0">
                <a:solidFill>
                  <a:srgbClr val="000000"/>
                </a:solidFill>
                <a:latin typeface="arial" panose="020B0604020202020204" pitchFamily="34" charset="0"/>
              </a:rPr>
              <a:t>After gaining right to vote from 15</a:t>
            </a:r>
            <a:r>
              <a:rPr lang="en-US" baseline="30000" dirty="0">
                <a:solidFill>
                  <a:srgbClr val="000000"/>
                </a:solidFill>
                <a:latin typeface="arial" panose="020B0604020202020204" pitchFamily="34" charset="0"/>
              </a:rPr>
              <a:t>th</a:t>
            </a:r>
            <a:r>
              <a:rPr lang="en-US" dirty="0">
                <a:solidFill>
                  <a:srgbClr val="000000"/>
                </a:solidFill>
                <a:latin typeface="arial" panose="020B0604020202020204" pitchFamily="34" charset="0"/>
              </a:rPr>
              <a:t> Amendment, African Americans began to organize politically</a:t>
            </a:r>
          </a:p>
          <a:p>
            <a:pPr lvl="1"/>
            <a:r>
              <a:rPr lang="en-US" dirty="0">
                <a:solidFill>
                  <a:srgbClr val="000000"/>
                </a:solidFill>
                <a:latin typeface="arial" panose="020B0604020202020204" pitchFamily="34" charset="0"/>
              </a:rPr>
              <a:t>In first presidential election – elected Ulysses Grant in landslide vote</a:t>
            </a:r>
          </a:p>
          <a:p>
            <a:r>
              <a:rPr lang="en-US" dirty="0">
                <a:solidFill>
                  <a:srgbClr val="000000"/>
                </a:solidFill>
                <a:latin typeface="arial" panose="020B0604020202020204" pitchFamily="34" charset="0"/>
              </a:rPr>
              <a:t>Strong participators in Union League, originally a pro-Union organization</a:t>
            </a:r>
          </a:p>
          <a:p>
            <a:pPr lvl="1"/>
            <a:r>
              <a:rPr lang="en-US" dirty="0">
                <a:solidFill>
                  <a:srgbClr val="000000"/>
                </a:solidFill>
                <a:latin typeface="arial" panose="020B0604020202020204" pitchFamily="34" charset="0"/>
              </a:rPr>
              <a:t>Freedmen turned Union League into a network of political clubs that educated members and campaigned for Republican candidates</a:t>
            </a:r>
          </a:p>
          <a:p>
            <a:pPr lvl="1"/>
            <a:r>
              <a:rPr lang="en-US" dirty="0">
                <a:solidFill>
                  <a:srgbClr val="000000"/>
                </a:solidFill>
                <a:latin typeface="arial" panose="020B0604020202020204" pitchFamily="34" charset="0"/>
              </a:rPr>
              <a:t>Also built Black churches and schools, represented black grievances before local employers and governments, and recruited militias to protect black communities from white retaliation</a:t>
            </a:r>
          </a:p>
          <a:p>
            <a:r>
              <a:rPr lang="en-US" dirty="0">
                <a:solidFill>
                  <a:srgbClr val="000000"/>
                </a:solidFill>
                <a:latin typeface="arial" panose="020B0604020202020204" pitchFamily="34" charset="0"/>
              </a:rPr>
              <a:t>From 1868-1876 - Blacks began to hold major offices in government</a:t>
            </a:r>
          </a:p>
          <a:p>
            <a:pPr lvl="1"/>
            <a:r>
              <a:rPr lang="en-US" dirty="0">
                <a:solidFill>
                  <a:srgbClr val="000000"/>
                </a:solidFill>
                <a:latin typeface="arial" panose="020B0604020202020204" pitchFamily="34" charset="0"/>
              </a:rPr>
              <a:t>Hiram Revels - 1</a:t>
            </a:r>
            <a:r>
              <a:rPr lang="en-US" baseline="30000" dirty="0">
                <a:solidFill>
                  <a:srgbClr val="000000"/>
                </a:solidFill>
                <a:latin typeface="arial" panose="020B0604020202020204" pitchFamily="34" charset="0"/>
              </a:rPr>
              <a:t>st</a:t>
            </a:r>
            <a:r>
              <a:rPr lang="en-US" dirty="0">
                <a:solidFill>
                  <a:srgbClr val="000000"/>
                </a:solidFill>
                <a:latin typeface="arial" panose="020B0604020202020204" pitchFamily="34" charset="0"/>
              </a:rPr>
              <a:t> African American Senator </a:t>
            </a:r>
          </a:p>
          <a:p>
            <a:r>
              <a:rPr lang="en-US" dirty="0">
                <a:solidFill>
                  <a:srgbClr val="000000"/>
                </a:solidFill>
                <a:latin typeface="arial" panose="020B0604020202020204" pitchFamily="34" charset="0"/>
              </a:rPr>
              <a:t>"Scalawags" - Southerners who were accused of plundering treasuries of Southern states through their political influence in radical governments</a:t>
            </a:r>
          </a:p>
          <a:p>
            <a:r>
              <a:rPr lang="en-US" dirty="0">
                <a:solidFill>
                  <a:srgbClr val="000000"/>
                </a:solidFill>
                <a:latin typeface="arial" panose="020B0604020202020204" pitchFamily="34" charset="0"/>
              </a:rPr>
              <a:t>"Carpetbaggers" - Northerners who had come to South to seek power and profit</a:t>
            </a:r>
          </a:p>
          <a:p>
            <a:endParaRPr lang="en-US" dirty="0"/>
          </a:p>
        </p:txBody>
      </p:sp>
    </p:spTree>
    <p:extLst>
      <p:ext uri="{BB962C8B-B14F-4D97-AF65-F5344CB8AC3E}">
        <p14:creationId xmlns:p14="http://schemas.microsoft.com/office/powerpoint/2010/main" val="306668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C48E2-20A8-1A4F-9452-28ED912FD862}"/>
              </a:ext>
            </a:extLst>
          </p:cNvPr>
          <p:cNvSpPr>
            <a:spLocks noGrp="1"/>
          </p:cNvSpPr>
          <p:nvPr>
            <p:ph type="title"/>
          </p:nvPr>
        </p:nvSpPr>
        <p:spPr/>
        <p:txBody>
          <a:bodyPr/>
          <a:lstStyle/>
          <a:p>
            <a:r>
              <a:rPr lang="en-US" b="1" dirty="0"/>
              <a:t>Difficulties of Reconstruction </a:t>
            </a:r>
          </a:p>
        </p:txBody>
      </p:sp>
      <p:sp>
        <p:nvSpPr>
          <p:cNvPr id="3" name="Content Placeholder 2">
            <a:extLst>
              <a:ext uri="{FF2B5EF4-FFF2-40B4-BE49-F238E27FC236}">
                <a16:creationId xmlns:a16="http://schemas.microsoft.com/office/drawing/2014/main" id="{47B1FFF3-E29A-7342-91E8-C9ACA0E50949}"/>
              </a:ext>
            </a:extLst>
          </p:cNvPr>
          <p:cNvSpPr>
            <a:spLocks noGrp="1"/>
          </p:cNvSpPr>
          <p:nvPr>
            <p:ph idx="1"/>
          </p:nvPr>
        </p:nvSpPr>
        <p:spPr/>
        <p:txBody>
          <a:bodyPr/>
          <a:lstStyle/>
          <a:p>
            <a:r>
              <a:rPr lang="en-US" dirty="0">
                <a:latin typeface="+mj-lt"/>
              </a:rPr>
              <a:t>Lincoln assassinated </a:t>
            </a:r>
          </a:p>
          <a:p>
            <a:r>
              <a:rPr lang="en-US" dirty="0">
                <a:latin typeface="+mj-lt"/>
              </a:rPr>
              <a:t>Needed to decide how to bring Southern States back</a:t>
            </a:r>
          </a:p>
          <a:p>
            <a:pPr lvl="1"/>
            <a:r>
              <a:rPr lang="en-US" dirty="0">
                <a:solidFill>
                  <a:srgbClr val="000000"/>
                </a:solidFill>
                <a:latin typeface="+mj-lt"/>
              </a:rPr>
              <a:t>After the war, Southern people continued to believe that their view of secession was correct</a:t>
            </a:r>
          </a:p>
          <a:p>
            <a:pPr lvl="1"/>
            <a:r>
              <a:rPr lang="en-US" dirty="0">
                <a:solidFill>
                  <a:srgbClr val="000000"/>
                </a:solidFill>
                <a:latin typeface="+mj-lt"/>
              </a:rPr>
              <a:t>Many Northerners wanted to punish the South </a:t>
            </a:r>
          </a:p>
          <a:p>
            <a:r>
              <a:rPr lang="en-US" dirty="0">
                <a:solidFill>
                  <a:srgbClr val="000000"/>
                </a:solidFill>
                <a:latin typeface="+mj-lt"/>
              </a:rPr>
              <a:t>Needed to decide how to support the newly freed African Americans </a:t>
            </a:r>
          </a:p>
          <a:p>
            <a:pPr lvl="1"/>
            <a:endParaRPr lang="en-US" dirty="0">
              <a:solidFill>
                <a:srgbClr val="000000"/>
              </a:solidFill>
              <a:latin typeface="arial" panose="020B0604020202020204" pitchFamily="34" charset="0"/>
            </a:endParaRPr>
          </a:p>
          <a:p>
            <a:endParaRPr lang="en-US" dirty="0"/>
          </a:p>
        </p:txBody>
      </p:sp>
    </p:spTree>
    <p:extLst>
      <p:ext uri="{BB962C8B-B14F-4D97-AF65-F5344CB8AC3E}">
        <p14:creationId xmlns:p14="http://schemas.microsoft.com/office/powerpoint/2010/main" val="3100905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000000"/>
                </a:solidFill>
                <a:latin typeface="arial" panose="020B0604020202020204" pitchFamily="34" charset="0"/>
              </a:rPr>
              <a:t>Johnson Impeachment</a:t>
            </a:r>
            <a:endParaRPr lang="en-US" dirty="0"/>
          </a:p>
        </p:txBody>
      </p:sp>
      <p:sp>
        <p:nvSpPr>
          <p:cNvPr id="3" name="Content Placeholder 2"/>
          <p:cNvSpPr>
            <a:spLocks noGrp="1"/>
          </p:cNvSpPr>
          <p:nvPr>
            <p:ph idx="1"/>
          </p:nvPr>
        </p:nvSpPr>
        <p:spPr/>
        <p:txBody>
          <a:bodyPr>
            <a:normAutofit lnSpcReduction="10000"/>
          </a:bodyPr>
          <a:lstStyle/>
          <a:p>
            <a:r>
              <a:rPr lang="en-US" dirty="0">
                <a:solidFill>
                  <a:srgbClr val="000000"/>
                </a:solidFill>
                <a:latin typeface="arial" panose="020B0604020202020204" pitchFamily="34" charset="0"/>
              </a:rPr>
              <a:t>Congress passed Tenure of Office Act in 1867</a:t>
            </a:r>
          </a:p>
          <a:p>
            <a:pPr lvl="1"/>
            <a:r>
              <a:rPr lang="en-US" dirty="0">
                <a:solidFill>
                  <a:srgbClr val="000000"/>
                </a:solidFill>
                <a:latin typeface="arial" panose="020B0604020202020204" pitchFamily="34" charset="0"/>
              </a:rPr>
              <a:t>Required president to secure consent of Senate before he could remove cabinet members once they had been approved by Senate</a:t>
            </a:r>
          </a:p>
          <a:p>
            <a:pPr lvl="1"/>
            <a:r>
              <a:rPr lang="en-US" dirty="0">
                <a:solidFill>
                  <a:srgbClr val="000000"/>
                </a:solidFill>
                <a:latin typeface="arial" panose="020B0604020202020204" pitchFamily="34" charset="0"/>
              </a:rPr>
              <a:t>Purpose was to keep the secretary of war, Edwin M. Stanton (a spy for the Republican party), in president's cabinet</a:t>
            </a:r>
          </a:p>
          <a:p>
            <a:r>
              <a:rPr lang="en-US" dirty="0">
                <a:solidFill>
                  <a:srgbClr val="000000"/>
                </a:solidFill>
                <a:latin typeface="arial" panose="020B0604020202020204" pitchFamily="34" charset="0"/>
              </a:rPr>
              <a:t>1968 - Johnson dismissed Stanton </a:t>
            </a:r>
          </a:p>
          <a:p>
            <a:pPr lvl="1"/>
            <a:r>
              <a:rPr lang="en-US" dirty="0">
                <a:solidFill>
                  <a:srgbClr val="000000"/>
                </a:solidFill>
                <a:latin typeface="arial" panose="020B0604020202020204" pitchFamily="34" charset="0"/>
              </a:rPr>
              <a:t>House of Reps voted to impeach Johnson for "high crimes and misdemeanors”</a:t>
            </a:r>
          </a:p>
          <a:p>
            <a:pPr lvl="1"/>
            <a:r>
              <a:rPr lang="en-US" dirty="0">
                <a:solidFill>
                  <a:srgbClr val="000000"/>
                </a:solidFill>
                <a:latin typeface="arial" panose="020B0604020202020204" pitchFamily="34" charset="0"/>
              </a:rPr>
              <a:t>Johnson argued the Act was unconstitutional and wanted to challenge it before Supreme Court</a:t>
            </a:r>
          </a:p>
          <a:p>
            <a:r>
              <a:rPr lang="en-US" dirty="0">
                <a:solidFill>
                  <a:srgbClr val="000000"/>
                </a:solidFill>
                <a:latin typeface="arial" panose="020B0604020202020204" pitchFamily="34" charset="0"/>
              </a:rPr>
              <a:t>May 16, 1868 - Senate voted the president "not guilty" by a margin of one vote</a:t>
            </a:r>
          </a:p>
          <a:p>
            <a:endParaRPr lang="en-US" dirty="0">
              <a:solidFill>
                <a:srgbClr val="000000"/>
              </a:solidFill>
              <a:latin typeface="arial" panose="020B0604020202020204" pitchFamily="34" charset="0"/>
            </a:endParaRPr>
          </a:p>
          <a:p>
            <a:pPr lvl="1"/>
            <a:endParaRPr lang="en-US" dirty="0">
              <a:solidFill>
                <a:srgbClr val="000000"/>
              </a:solidFill>
              <a:latin typeface="arial" panose="020B0604020202020204" pitchFamily="34" charset="0"/>
            </a:endParaRPr>
          </a:p>
          <a:p>
            <a:endParaRPr lang="en-US" dirty="0"/>
          </a:p>
        </p:txBody>
      </p:sp>
    </p:spTree>
    <p:extLst>
      <p:ext uri="{BB962C8B-B14F-4D97-AF65-F5344CB8AC3E}">
        <p14:creationId xmlns:p14="http://schemas.microsoft.com/office/powerpoint/2010/main" val="28336208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000000"/>
                </a:solidFill>
                <a:latin typeface="arial" panose="020B0604020202020204" pitchFamily="34" charset="0"/>
              </a:rPr>
              <a:t>Purchase of Alaska</a:t>
            </a:r>
            <a:br>
              <a:rPr lang="en-US" dirty="0">
                <a:solidFill>
                  <a:srgbClr val="000000"/>
                </a:solidFill>
                <a:latin typeface="arial" panose="020B0604020202020204" pitchFamily="34" charset="0"/>
              </a:rPr>
            </a:br>
            <a:endParaRPr lang="en-US" dirty="0"/>
          </a:p>
        </p:txBody>
      </p:sp>
      <p:sp>
        <p:nvSpPr>
          <p:cNvPr id="3" name="Content Placeholder 2"/>
          <p:cNvSpPr>
            <a:spLocks noGrp="1"/>
          </p:cNvSpPr>
          <p:nvPr>
            <p:ph idx="1"/>
          </p:nvPr>
        </p:nvSpPr>
        <p:spPr/>
        <p:txBody>
          <a:bodyPr>
            <a:normAutofit/>
          </a:bodyPr>
          <a:lstStyle/>
          <a:p>
            <a:r>
              <a:rPr lang="en-US" dirty="0">
                <a:solidFill>
                  <a:srgbClr val="000000"/>
                </a:solidFill>
                <a:latin typeface="arial" panose="020B0604020202020204" pitchFamily="34" charset="0"/>
              </a:rPr>
              <a:t>1867 – Sec. of State  Seward signed treaty with Russia that gave Alaska to US for $7.2 million</a:t>
            </a:r>
          </a:p>
          <a:p>
            <a:pPr lvl="1"/>
            <a:r>
              <a:rPr lang="en-US" dirty="0">
                <a:solidFill>
                  <a:srgbClr val="000000"/>
                </a:solidFill>
                <a:latin typeface="arial" panose="020B0604020202020204" pitchFamily="34" charset="0"/>
              </a:rPr>
              <a:t>Russia sold Alaska because it felt it was over-expanded in North America</a:t>
            </a:r>
          </a:p>
          <a:p>
            <a:pPr lvl="1"/>
            <a:r>
              <a:rPr lang="en-US" dirty="0">
                <a:solidFill>
                  <a:srgbClr val="000000"/>
                </a:solidFill>
                <a:latin typeface="arial" panose="020B0604020202020204" pitchFamily="34" charset="0"/>
              </a:rPr>
              <a:t>Wanted to strengthen US as a barrier against Britain</a:t>
            </a:r>
          </a:p>
          <a:p>
            <a:r>
              <a:rPr lang="en-US" dirty="0">
                <a:solidFill>
                  <a:srgbClr val="000000"/>
                </a:solidFill>
                <a:latin typeface="arial" panose="020B0604020202020204" pitchFamily="34" charset="0"/>
              </a:rPr>
              <a:t>Many Americans supported the purchase because Russia helped them during the War</a:t>
            </a:r>
          </a:p>
          <a:p>
            <a:r>
              <a:rPr lang="en-US" dirty="0">
                <a:solidFill>
                  <a:srgbClr val="000000"/>
                </a:solidFill>
                <a:latin typeface="arial" panose="020B0604020202020204" pitchFamily="34" charset="0"/>
              </a:rPr>
              <a:t>Some did not support it </a:t>
            </a:r>
            <a:r>
              <a:rPr lang="en-US" dirty="0">
                <a:solidFill>
                  <a:srgbClr val="000000"/>
                </a:solidFill>
                <a:latin typeface="arial" panose="020B0604020202020204" pitchFamily="34" charset="0"/>
                <a:sym typeface="Wingdings" pitchFamily="2" charset="2"/>
              </a:rPr>
              <a:t> saw it as useless and removed focus from Reconstruction </a:t>
            </a:r>
          </a:p>
          <a:p>
            <a:pPr lvl="1"/>
            <a:r>
              <a:rPr lang="en-US" dirty="0">
                <a:solidFill>
                  <a:srgbClr val="000000"/>
                </a:solidFill>
                <a:latin typeface="arial" panose="020B0604020202020204" pitchFamily="34" charset="0"/>
              </a:rPr>
              <a:t>Seward's Folly</a:t>
            </a:r>
          </a:p>
        </p:txBody>
      </p:sp>
    </p:spTree>
    <p:extLst>
      <p:ext uri="{BB962C8B-B14F-4D97-AF65-F5344CB8AC3E}">
        <p14:creationId xmlns:p14="http://schemas.microsoft.com/office/powerpoint/2010/main" val="42833199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0000"/>
                </a:solidFill>
                <a:latin typeface="arial" panose="020B0604020202020204" pitchFamily="34" charset="0"/>
              </a:rPr>
              <a:t>Results of Reconstruction</a:t>
            </a:r>
            <a:br>
              <a:rPr lang="en-US" dirty="0">
                <a:solidFill>
                  <a:srgbClr val="000000"/>
                </a:solidFill>
                <a:latin typeface="arial" panose="020B0604020202020204" pitchFamily="34" charset="0"/>
              </a:rPr>
            </a:br>
            <a:endParaRPr lang="en-US" dirty="0"/>
          </a:p>
        </p:txBody>
      </p:sp>
      <p:sp>
        <p:nvSpPr>
          <p:cNvPr id="3" name="Content Placeholder 2"/>
          <p:cNvSpPr>
            <a:spLocks noGrp="1"/>
          </p:cNvSpPr>
          <p:nvPr>
            <p:ph idx="1"/>
          </p:nvPr>
        </p:nvSpPr>
        <p:spPr/>
        <p:txBody>
          <a:bodyPr>
            <a:normAutofit lnSpcReduction="10000"/>
          </a:bodyPr>
          <a:lstStyle/>
          <a:p>
            <a:r>
              <a:rPr lang="en-US" dirty="0">
                <a:solidFill>
                  <a:srgbClr val="000000"/>
                </a:solidFill>
                <a:latin typeface="arial" panose="020B0604020202020204" pitchFamily="34" charset="0"/>
              </a:rPr>
              <a:t>Many white Southerners felt it was more painful than the war itself</a:t>
            </a:r>
          </a:p>
          <a:p>
            <a:r>
              <a:rPr lang="en-US" dirty="0">
                <a:solidFill>
                  <a:srgbClr val="000000"/>
                </a:solidFill>
                <a:latin typeface="arial" panose="020B0604020202020204" pitchFamily="34" charset="0"/>
              </a:rPr>
              <a:t>Republican Party wanted to protect the freed slaves and to promote the fortunes of the Republican Party</a:t>
            </a:r>
          </a:p>
          <a:p>
            <a:pPr lvl="1"/>
            <a:r>
              <a:rPr lang="en-US" dirty="0">
                <a:solidFill>
                  <a:srgbClr val="000000"/>
                </a:solidFill>
                <a:latin typeface="arial" panose="020B0604020202020204" pitchFamily="34" charset="0"/>
              </a:rPr>
              <a:t>This removed party from South for nearly 100 years</a:t>
            </a:r>
          </a:p>
          <a:p>
            <a:r>
              <a:rPr lang="en-US" dirty="0">
                <a:solidFill>
                  <a:srgbClr val="000000"/>
                </a:solidFill>
                <a:latin typeface="arial" panose="020B0604020202020204" pitchFamily="34" charset="0"/>
              </a:rPr>
              <a:t>Despite good intention, it did not change the way that South treated or viewed blacks</a:t>
            </a:r>
          </a:p>
          <a:p>
            <a:pPr lvl="1"/>
            <a:r>
              <a:rPr lang="en-US" dirty="0">
                <a:solidFill>
                  <a:srgbClr val="000000"/>
                </a:solidFill>
                <a:latin typeface="arial" panose="020B0604020202020204" pitchFamily="34" charset="0"/>
              </a:rPr>
              <a:t>Radical Republicans program of drastic economic reforms and extensive protection of political rights would have led to equality between the races </a:t>
            </a:r>
            <a:r>
              <a:rPr lang="en-US" dirty="0">
                <a:solidFill>
                  <a:srgbClr val="000000"/>
                </a:solidFill>
                <a:latin typeface="arial" panose="020B0604020202020204" pitchFamily="34" charset="0"/>
                <a:sym typeface="Wingdings" pitchFamily="2" charset="2"/>
              </a:rPr>
              <a:t> never enacted</a:t>
            </a:r>
          </a:p>
          <a:p>
            <a:r>
              <a:rPr lang="en-US" dirty="0">
                <a:solidFill>
                  <a:srgbClr val="000000"/>
                </a:solidFill>
                <a:latin typeface="arial" panose="020B0604020202020204" pitchFamily="34" charset="0"/>
                <a:sym typeface="Wingdings" pitchFamily="2" charset="2"/>
              </a:rPr>
              <a:t>Reconstruction eventually ends in 1877</a:t>
            </a:r>
          </a:p>
          <a:p>
            <a:pPr lvl="1"/>
            <a:r>
              <a:rPr lang="en-US" dirty="0">
                <a:solidFill>
                  <a:srgbClr val="000000"/>
                </a:solidFill>
                <a:latin typeface="arial" panose="020B0604020202020204" pitchFamily="34" charset="0"/>
                <a:sym typeface="Wingdings" pitchFamily="2" charset="2"/>
              </a:rPr>
              <a:t>Compromise of 1877 – Hayes agrees to remove troops from South if election went to him</a:t>
            </a:r>
            <a:endParaRPr lang="en-US" dirty="0">
              <a:solidFill>
                <a:srgbClr val="000000"/>
              </a:solidFill>
              <a:latin typeface="arial" panose="020B0604020202020204" pitchFamily="34" charset="0"/>
            </a:endParaRPr>
          </a:p>
        </p:txBody>
      </p:sp>
    </p:spTree>
    <p:extLst>
      <p:ext uri="{BB962C8B-B14F-4D97-AF65-F5344CB8AC3E}">
        <p14:creationId xmlns:p14="http://schemas.microsoft.com/office/powerpoint/2010/main" val="4136459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0696CB-D7F4-2F43-A1E1-8E43E9651C91}"/>
              </a:ext>
            </a:extLst>
          </p:cNvPr>
          <p:cNvSpPr>
            <a:spLocks noGrp="1"/>
          </p:cNvSpPr>
          <p:nvPr>
            <p:ph type="title"/>
          </p:nvPr>
        </p:nvSpPr>
        <p:spPr/>
        <p:txBody>
          <a:bodyPr/>
          <a:lstStyle/>
          <a:p>
            <a:r>
              <a:rPr lang="en-US" dirty="0"/>
              <a:t>Reconstruction Plans </a:t>
            </a:r>
          </a:p>
        </p:txBody>
      </p:sp>
      <p:sp>
        <p:nvSpPr>
          <p:cNvPr id="6" name="Text Placeholder 5">
            <a:extLst>
              <a:ext uri="{FF2B5EF4-FFF2-40B4-BE49-F238E27FC236}">
                <a16:creationId xmlns:a16="http://schemas.microsoft.com/office/drawing/2014/main" id="{B1DDA302-BFE0-D24D-9D3B-DEC2BE40C1A2}"/>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526589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Congress vs. President </a:t>
            </a:r>
          </a:p>
        </p:txBody>
      </p:sp>
      <p:sp>
        <p:nvSpPr>
          <p:cNvPr id="3" name="Content Placeholder 2"/>
          <p:cNvSpPr>
            <a:spLocks noGrp="1"/>
          </p:cNvSpPr>
          <p:nvPr>
            <p:ph idx="1"/>
          </p:nvPr>
        </p:nvSpPr>
        <p:spPr/>
        <p:txBody>
          <a:bodyPr>
            <a:normAutofit/>
          </a:bodyPr>
          <a:lstStyle/>
          <a:p>
            <a:r>
              <a:rPr lang="en-US" dirty="0">
                <a:solidFill>
                  <a:srgbClr val="000000"/>
                </a:solidFill>
                <a:latin typeface="arial" panose="020B0604020202020204" pitchFamily="34" charset="0"/>
              </a:rPr>
              <a:t>Disagreement between Pres. &amp; Congress revealed differences in Republicans &amp; two factions arose within party:  </a:t>
            </a:r>
          </a:p>
          <a:p>
            <a:pPr lvl="1"/>
            <a:r>
              <a:rPr lang="en-US" dirty="0">
                <a:solidFill>
                  <a:srgbClr val="000000"/>
                </a:solidFill>
                <a:latin typeface="arial" panose="020B0604020202020204" pitchFamily="34" charset="0"/>
              </a:rPr>
              <a:t>Majority - agreed with Lincoln &amp; believed that seceded states should be restored to Union as quickly as possible</a:t>
            </a:r>
          </a:p>
          <a:p>
            <a:pPr lvl="1"/>
            <a:r>
              <a:rPr lang="en-US" dirty="0">
                <a:solidFill>
                  <a:srgbClr val="000000"/>
                </a:solidFill>
                <a:latin typeface="arial" panose="020B0604020202020204" pitchFamily="34" charset="0"/>
              </a:rPr>
              <a:t>Radical minority -  felt South should suffer greatly before its re-admittance - wanted South's social structure to be uprooted, the planters to be punished, and the newly-emancipated blacks to be protected by federal power</a:t>
            </a:r>
          </a:p>
          <a:p>
            <a:endParaRPr lang="en-US" dirty="0"/>
          </a:p>
        </p:txBody>
      </p:sp>
    </p:spTree>
    <p:extLst>
      <p:ext uri="{BB962C8B-B14F-4D97-AF65-F5344CB8AC3E}">
        <p14:creationId xmlns:p14="http://schemas.microsoft.com/office/powerpoint/2010/main" val="3234738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0000"/>
                </a:solidFill>
                <a:latin typeface="arial" panose="020B0604020202020204" pitchFamily="34" charset="0"/>
              </a:rPr>
              <a:t>Lincoln’s Reconstruction Plan </a:t>
            </a:r>
            <a:br>
              <a:rPr lang="en-US" dirty="0">
                <a:solidFill>
                  <a:srgbClr val="000000"/>
                </a:solidFill>
                <a:latin typeface="arial" panose="020B0604020202020204" pitchFamily="34" charset="0"/>
              </a:rPr>
            </a:br>
            <a:endParaRPr lang="en-US" dirty="0"/>
          </a:p>
        </p:txBody>
      </p:sp>
      <p:sp>
        <p:nvSpPr>
          <p:cNvPr id="3" name="Content Placeholder 2"/>
          <p:cNvSpPr>
            <a:spLocks noGrp="1"/>
          </p:cNvSpPr>
          <p:nvPr>
            <p:ph idx="1"/>
          </p:nvPr>
        </p:nvSpPr>
        <p:spPr/>
        <p:txBody>
          <a:bodyPr>
            <a:normAutofit/>
          </a:bodyPr>
          <a:lstStyle/>
          <a:p>
            <a:r>
              <a:rPr lang="en-US" dirty="0">
                <a:solidFill>
                  <a:srgbClr val="000000"/>
                </a:solidFill>
                <a:latin typeface="arial" panose="020B0604020202020204" pitchFamily="34" charset="0"/>
              </a:rPr>
              <a:t>"10 percent" Reconstruction plan - 1863</a:t>
            </a:r>
          </a:p>
          <a:p>
            <a:pPr lvl="1"/>
            <a:r>
              <a:rPr lang="en-US" dirty="0">
                <a:solidFill>
                  <a:srgbClr val="000000"/>
                </a:solidFill>
                <a:latin typeface="arial" panose="020B0604020202020204" pitchFamily="34" charset="0"/>
              </a:rPr>
              <a:t>State could be reintegrated into Union when 10% of its voters in the presidential election of 1860 took an oath of allegiance to US and pledged to abide by emancipation</a:t>
            </a:r>
          </a:p>
          <a:p>
            <a:pPr lvl="1"/>
            <a:r>
              <a:rPr lang="en-US" dirty="0">
                <a:solidFill>
                  <a:srgbClr val="000000"/>
                </a:solidFill>
                <a:latin typeface="arial" panose="020B0604020202020204" pitchFamily="34" charset="0"/>
              </a:rPr>
              <a:t>Then, formal state gov’t would be constructed within state, and then it would be re-admitted into the Union</a:t>
            </a:r>
          </a:p>
          <a:p>
            <a:r>
              <a:rPr lang="en-US" dirty="0">
                <a:solidFill>
                  <a:srgbClr val="000000"/>
                </a:solidFill>
                <a:latin typeface="arial" panose="020B0604020202020204" pitchFamily="34" charset="0"/>
              </a:rPr>
              <a:t>Due to Republican fears over the restoration of planter aristocracy and possible re-enslavement of blacks </a:t>
            </a:r>
            <a:r>
              <a:rPr lang="en-US" dirty="0">
                <a:solidFill>
                  <a:srgbClr val="000000"/>
                </a:solidFill>
                <a:latin typeface="arial" panose="020B0604020202020204" pitchFamily="34" charset="0"/>
                <a:sym typeface="Wingdings" panose="05000000000000000000" pitchFamily="2" charset="2"/>
              </a:rPr>
              <a:t> </a:t>
            </a:r>
            <a:r>
              <a:rPr lang="en-US" dirty="0">
                <a:solidFill>
                  <a:srgbClr val="000000"/>
                </a:solidFill>
                <a:latin typeface="arial" panose="020B0604020202020204" pitchFamily="34" charset="0"/>
              </a:rPr>
              <a:t>Congress passed Wade-Davis Bill - 1864  </a:t>
            </a:r>
          </a:p>
          <a:p>
            <a:pPr lvl="1"/>
            <a:r>
              <a:rPr lang="en-US" dirty="0">
                <a:solidFill>
                  <a:srgbClr val="000000"/>
                </a:solidFill>
                <a:latin typeface="arial" panose="020B0604020202020204" pitchFamily="34" charset="0"/>
              </a:rPr>
              <a:t>Required 50% of state's voters take oath and demanded stronger safeguards for emancipation</a:t>
            </a:r>
          </a:p>
          <a:p>
            <a:pPr lvl="1"/>
            <a:r>
              <a:rPr lang="en-US" dirty="0">
                <a:solidFill>
                  <a:srgbClr val="000000"/>
                </a:solidFill>
                <a:latin typeface="arial" panose="020B0604020202020204" pitchFamily="34" charset="0"/>
              </a:rPr>
              <a:t>Lincoln refused to sign </a:t>
            </a:r>
          </a:p>
          <a:p>
            <a:endParaRPr lang="en-US" dirty="0"/>
          </a:p>
        </p:txBody>
      </p:sp>
    </p:spTree>
    <p:extLst>
      <p:ext uri="{BB962C8B-B14F-4D97-AF65-F5344CB8AC3E}">
        <p14:creationId xmlns:p14="http://schemas.microsoft.com/office/powerpoint/2010/main" val="4177305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000000"/>
                </a:solidFill>
                <a:latin typeface="arial" panose="020B0604020202020204" pitchFamily="34" charset="0"/>
              </a:rPr>
              <a:t>Johnson’s Plan </a:t>
            </a:r>
            <a:endParaRPr lang="en-US" dirty="0"/>
          </a:p>
        </p:txBody>
      </p:sp>
      <p:sp>
        <p:nvSpPr>
          <p:cNvPr id="3" name="Content Placeholder 2"/>
          <p:cNvSpPr>
            <a:spLocks noGrp="1"/>
          </p:cNvSpPr>
          <p:nvPr>
            <p:ph idx="1"/>
          </p:nvPr>
        </p:nvSpPr>
        <p:spPr/>
        <p:txBody>
          <a:bodyPr>
            <a:normAutofit/>
          </a:bodyPr>
          <a:lstStyle/>
          <a:p>
            <a:r>
              <a:rPr lang="en-US" dirty="0">
                <a:solidFill>
                  <a:srgbClr val="000000"/>
                </a:solidFill>
                <a:latin typeface="arial" panose="020B0604020202020204" pitchFamily="34" charset="0"/>
              </a:rPr>
              <a:t>Strong supporter of State’s Rights </a:t>
            </a:r>
          </a:p>
          <a:p>
            <a:r>
              <a:rPr lang="en-US" dirty="0">
                <a:solidFill>
                  <a:srgbClr val="000000"/>
                </a:solidFill>
                <a:latin typeface="arial" panose="020B0604020202020204" pitchFamily="34" charset="0"/>
              </a:rPr>
              <a:t>Southerner who did not understand the North and a Democrat who had not been accepted by the Republicans.</a:t>
            </a:r>
          </a:p>
          <a:p>
            <a:r>
              <a:rPr lang="en-US" dirty="0">
                <a:solidFill>
                  <a:srgbClr val="000000"/>
                </a:solidFill>
                <a:latin typeface="arial" panose="020B0604020202020204" pitchFamily="34" charset="0"/>
              </a:rPr>
              <a:t>May 1865 - Called for special state conventions which were required to:</a:t>
            </a:r>
          </a:p>
          <a:p>
            <a:pPr lvl="1"/>
            <a:r>
              <a:rPr lang="en-US" dirty="0">
                <a:solidFill>
                  <a:srgbClr val="000000"/>
                </a:solidFill>
                <a:latin typeface="arial" panose="020B0604020202020204" pitchFamily="34" charset="0"/>
              </a:rPr>
              <a:t>repeal decrees of secession</a:t>
            </a:r>
          </a:p>
          <a:p>
            <a:pPr lvl="1"/>
            <a:r>
              <a:rPr lang="en-US" dirty="0">
                <a:solidFill>
                  <a:srgbClr val="000000"/>
                </a:solidFill>
                <a:latin typeface="arial" panose="020B0604020202020204" pitchFamily="34" charset="0"/>
              </a:rPr>
              <a:t>repudiate all Confederate debts</a:t>
            </a:r>
          </a:p>
          <a:p>
            <a:pPr lvl="1"/>
            <a:r>
              <a:rPr lang="en-US" dirty="0">
                <a:solidFill>
                  <a:srgbClr val="000000"/>
                </a:solidFill>
                <a:latin typeface="arial" panose="020B0604020202020204" pitchFamily="34" charset="0"/>
              </a:rPr>
              <a:t>ratify  slave-freeing 13</a:t>
            </a:r>
            <a:r>
              <a:rPr lang="en-US" baseline="30000" dirty="0">
                <a:solidFill>
                  <a:srgbClr val="000000"/>
                </a:solidFill>
                <a:latin typeface="arial" panose="020B0604020202020204" pitchFamily="34" charset="0"/>
              </a:rPr>
              <a:t>th</a:t>
            </a:r>
            <a:r>
              <a:rPr lang="en-US" dirty="0">
                <a:solidFill>
                  <a:srgbClr val="000000"/>
                </a:solidFill>
                <a:latin typeface="arial" panose="020B0604020202020204" pitchFamily="34" charset="0"/>
              </a:rPr>
              <a:t> Amendment. </a:t>
            </a:r>
          </a:p>
          <a:p>
            <a:r>
              <a:rPr lang="en-US" dirty="0">
                <a:solidFill>
                  <a:srgbClr val="000000"/>
                </a:solidFill>
                <a:latin typeface="arial" panose="020B0604020202020204" pitchFamily="34" charset="0"/>
              </a:rPr>
              <a:t>States that agreed to these concessions would be re-admitted</a:t>
            </a:r>
          </a:p>
          <a:p>
            <a:r>
              <a:rPr lang="en-US" dirty="0">
                <a:solidFill>
                  <a:srgbClr val="000000"/>
                </a:solidFill>
                <a:latin typeface="arial" panose="020B0604020202020204" pitchFamily="34" charset="0"/>
              </a:rPr>
              <a:t>Pardoned all rebel leaders</a:t>
            </a:r>
          </a:p>
        </p:txBody>
      </p:sp>
    </p:spTree>
    <p:extLst>
      <p:ext uri="{BB962C8B-B14F-4D97-AF65-F5344CB8AC3E}">
        <p14:creationId xmlns:p14="http://schemas.microsoft.com/office/powerpoint/2010/main" val="560464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000000"/>
                </a:solidFill>
                <a:latin typeface="arial" panose="020B0604020202020204" pitchFamily="34" charset="0"/>
              </a:rPr>
              <a:t>Congressional Reconstruction</a:t>
            </a:r>
            <a:endParaRPr lang="en-US" dirty="0"/>
          </a:p>
        </p:txBody>
      </p:sp>
      <p:sp>
        <p:nvSpPr>
          <p:cNvPr id="3" name="Content Placeholder 2"/>
          <p:cNvSpPr>
            <a:spLocks noGrp="1"/>
          </p:cNvSpPr>
          <p:nvPr>
            <p:ph idx="1"/>
          </p:nvPr>
        </p:nvSpPr>
        <p:spPr/>
        <p:txBody>
          <a:bodyPr>
            <a:normAutofit/>
          </a:bodyPr>
          <a:lstStyle/>
          <a:p>
            <a:r>
              <a:rPr lang="en-US" dirty="0">
                <a:solidFill>
                  <a:srgbClr val="000000"/>
                </a:solidFill>
                <a:latin typeface="arial" panose="020B0604020202020204" pitchFamily="34" charset="0"/>
              </a:rPr>
              <a:t>December 1865 - Southern states represented themselves in Congress with former Confederate generals and colonels  </a:t>
            </a:r>
          </a:p>
          <a:p>
            <a:r>
              <a:rPr lang="en-US" dirty="0">
                <a:solidFill>
                  <a:srgbClr val="000000"/>
                </a:solidFill>
                <a:latin typeface="arial" panose="020B0604020202020204" pitchFamily="34" charset="0"/>
              </a:rPr>
              <a:t>This time South would have much more control in Congress due to the fact that the South had a larger population  (no more 3/5 clause)</a:t>
            </a:r>
          </a:p>
          <a:p>
            <a:pPr lvl="1"/>
            <a:r>
              <a:rPr lang="en-US" dirty="0">
                <a:solidFill>
                  <a:srgbClr val="000000"/>
                </a:solidFill>
                <a:latin typeface="arial" panose="020B0604020202020204" pitchFamily="34" charset="0"/>
              </a:rPr>
              <a:t>Republicans feared South would take control of Congress</a:t>
            </a:r>
          </a:p>
          <a:p>
            <a:r>
              <a:rPr lang="en-US" dirty="0">
                <a:solidFill>
                  <a:srgbClr val="000000"/>
                </a:solidFill>
                <a:latin typeface="arial" panose="020B0604020202020204" pitchFamily="34" charset="0"/>
              </a:rPr>
              <a:t>President Johnson announced  December 6, 1865 that Southern states had met his conditions and that Union was now restored </a:t>
            </a:r>
          </a:p>
          <a:p>
            <a:pPr lvl="1"/>
            <a:r>
              <a:rPr lang="en-US" dirty="0">
                <a:solidFill>
                  <a:srgbClr val="000000"/>
                </a:solidFill>
                <a:latin typeface="arial" panose="020B0604020202020204" pitchFamily="34" charset="0"/>
              </a:rPr>
              <a:t>Angered Republicans </a:t>
            </a:r>
            <a:r>
              <a:rPr lang="en-US" dirty="0">
                <a:solidFill>
                  <a:srgbClr val="000000"/>
                </a:solidFill>
                <a:latin typeface="arial" panose="020B0604020202020204" pitchFamily="34" charset="0"/>
                <a:sym typeface="Wingdings" pitchFamily="2" charset="2"/>
              </a:rPr>
              <a:t> especially Radical faction</a:t>
            </a:r>
            <a:endParaRPr lang="en-US" dirty="0">
              <a:solidFill>
                <a:srgbClr val="000000"/>
              </a:solidFill>
              <a:latin typeface="arial" panose="020B0604020202020204" pitchFamily="34" charset="0"/>
            </a:endParaRPr>
          </a:p>
          <a:p>
            <a:endParaRPr lang="en-US" dirty="0"/>
          </a:p>
        </p:txBody>
      </p:sp>
    </p:spTree>
    <p:extLst>
      <p:ext uri="{BB962C8B-B14F-4D97-AF65-F5344CB8AC3E}">
        <p14:creationId xmlns:p14="http://schemas.microsoft.com/office/powerpoint/2010/main" val="712236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000000"/>
                </a:solidFill>
                <a:latin typeface="arial" panose="020B0604020202020204" pitchFamily="34" charset="0"/>
              </a:rPr>
              <a:t>Republican Plan</a:t>
            </a:r>
            <a:br>
              <a:rPr lang="en-US" dirty="0">
                <a:solidFill>
                  <a:srgbClr val="000000"/>
                </a:solidFill>
                <a:latin typeface="arial" panose="020B0604020202020204" pitchFamily="34" charset="0"/>
              </a:rPr>
            </a:br>
            <a:endParaRPr lang="en-US" dirty="0"/>
          </a:p>
        </p:txBody>
      </p:sp>
      <p:sp>
        <p:nvSpPr>
          <p:cNvPr id="3" name="Content Placeholder 2"/>
          <p:cNvSpPr>
            <a:spLocks noGrp="1"/>
          </p:cNvSpPr>
          <p:nvPr>
            <p:ph idx="1"/>
          </p:nvPr>
        </p:nvSpPr>
        <p:spPr/>
        <p:txBody>
          <a:bodyPr/>
          <a:lstStyle/>
          <a:p>
            <a:r>
              <a:rPr lang="en-US" dirty="0">
                <a:solidFill>
                  <a:srgbClr val="000000"/>
                </a:solidFill>
                <a:latin typeface="arial" panose="020B0604020202020204" pitchFamily="34" charset="0"/>
              </a:rPr>
              <a:t>Charles Sumner led Republican radicals in the Senate &amp; Thaddeus Stevens led  the radicals in the House</a:t>
            </a:r>
          </a:p>
          <a:p>
            <a:pPr lvl="1"/>
            <a:r>
              <a:rPr lang="en-US" dirty="0">
                <a:solidFill>
                  <a:srgbClr val="000000"/>
                </a:solidFill>
                <a:latin typeface="arial" panose="020B0604020202020204" pitchFamily="34" charset="0"/>
              </a:rPr>
              <a:t>Fought for black freedom and racial equality  </a:t>
            </a:r>
          </a:p>
          <a:p>
            <a:r>
              <a:rPr lang="en-US" dirty="0">
                <a:solidFill>
                  <a:srgbClr val="000000"/>
                </a:solidFill>
                <a:latin typeface="arial" panose="020B0604020202020204" pitchFamily="34" charset="0"/>
              </a:rPr>
              <a:t>Moderate Republicans, the majority in Congress</a:t>
            </a:r>
          </a:p>
          <a:p>
            <a:pPr lvl="1"/>
            <a:r>
              <a:rPr lang="en-US" dirty="0">
                <a:solidFill>
                  <a:srgbClr val="000000"/>
                </a:solidFill>
                <a:latin typeface="arial" panose="020B0604020202020204" pitchFamily="34" charset="0"/>
              </a:rPr>
              <a:t>Preferred policies that restrained the states from cutting citizens' rights, rather than policies that directly involved the federal government in individual lives</a:t>
            </a:r>
          </a:p>
          <a:p>
            <a:endParaRPr lang="en-US" dirty="0">
              <a:solidFill>
                <a:srgbClr val="000000"/>
              </a:solidFill>
              <a:latin typeface="arial" panose="020B0604020202020204" pitchFamily="34" charset="0"/>
            </a:endParaRPr>
          </a:p>
          <a:p>
            <a:endParaRPr lang="en-US" dirty="0"/>
          </a:p>
        </p:txBody>
      </p:sp>
    </p:spTree>
    <p:extLst>
      <p:ext uri="{BB962C8B-B14F-4D97-AF65-F5344CB8AC3E}">
        <p14:creationId xmlns:p14="http://schemas.microsoft.com/office/powerpoint/2010/main" val="1536881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1F06B-20D7-FE49-AF3C-1168CFE6B5F4}"/>
              </a:ext>
            </a:extLst>
          </p:cNvPr>
          <p:cNvSpPr>
            <a:spLocks noGrp="1"/>
          </p:cNvSpPr>
          <p:nvPr>
            <p:ph type="title"/>
          </p:nvPr>
        </p:nvSpPr>
        <p:spPr/>
        <p:txBody>
          <a:bodyPr/>
          <a:lstStyle/>
          <a:p>
            <a:r>
              <a:rPr lang="en-US" b="1" dirty="0"/>
              <a:t>Actual Reconstruction Plan </a:t>
            </a:r>
          </a:p>
        </p:txBody>
      </p:sp>
      <p:sp>
        <p:nvSpPr>
          <p:cNvPr id="3" name="Content Placeholder 2">
            <a:extLst>
              <a:ext uri="{FF2B5EF4-FFF2-40B4-BE49-F238E27FC236}">
                <a16:creationId xmlns:a16="http://schemas.microsoft.com/office/drawing/2014/main" id="{45C1EC4A-39F5-9946-9243-9030876FF784}"/>
              </a:ext>
            </a:extLst>
          </p:cNvPr>
          <p:cNvSpPr>
            <a:spLocks noGrp="1"/>
          </p:cNvSpPr>
          <p:nvPr>
            <p:ph idx="1"/>
          </p:nvPr>
        </p:nvSpPr>
        <p:spPr/>
        <p:txBody>
          <a:bodyPr/>
          <a:lstStyle/>
          <a:p>
            <a:r>
              <a:rPr lang="en-US" dirty="0"/>
              <a:t>Military Control of South </a:t>
            </a:r>
          </a:p>
          <a:p>
            <a:r>
              <a:rPr lang="en-US" dirty="0"/>
              <a:t>Passing of Freedman’s Bureau</a:t>
            </a:r>
          </a:p>
          <a:p>
            <a:r>
              <a:rPr lang="en-US" dirty="0"/>
              <a:t>Reconstruction Acts </a:t>
            </a:r>
          </a:p>
          <a:p>
            <a:pPr lvl="1"/>
            <a:r>
              <a:rPr lang="en-US" dirty="0"/>
              <a:t>13</a:t>
            </a:r>
            <a:r>
              <a:rPr lang="en-US" baseline="30000" dirty="0"/>
              <a:t>th</a:t>
            </a:r>
            <a:r>
              <a:rPr lang="en-US" dirty="0"/>
              <a:t> Amendment, 1865</a:t>
            </a:r>
          </a:p>
          <a:p>
            <a:pPr lvl="2"/>
            <a:r>
              <a:rPr lang="en-US" dirty="0"/>
              <a:t>Abolished slavery </a:t>
            </a:r>
          </a:p>
          <a:p>
            <a:pPr lvl="1"/>
            <a:r>
              <a:rPr lang="en-US" dirty="0"/>
              <a:t>14</a:t>
            </a:r>
            <a:r>
              <a:rPr lang="en-US" baseline="30000" dirty="0"/>
              <a:t>th</a:t>
            </a:r>
            <a:r>
              <a:rPr lang="en-US" dirty="0"/>
              <a:t> Amendment ,1866 </a:t>
            </a:r>
          </a:p>
          <a:p>
            <a:pPr lvl="2"/>
            <a:r>
              <a:rPr lang="en-US" dirty="0"/>
              <a:t>Established citizenship of all </a:t>
            </a:r>
          </a:p>
          <a:p>
            <a:pPr lvl="2"/>
            <a:r>
              <a:rPr lang="en-US" dirty="0"/>
              <a:t>Equal protection under the law no matter the race </a:t>
            </a:r>
          </a:p>
          <a:p>
            <a:pPr lvl="1"/>
            <a:r>
              <a:rPr lang="en-US" dirty="0"/>
              <a:t>Passing of 15</a:t>
            </a:r>
            <a:r>
              <a:rPr lang="en-US" baseline="30000" dirty="0"/>
              <a:t>th</a:t>
            </a:r>
            <a:r>
              <a:rPr lang="en-US" dirty="0"/>
              <a:t> Amendment, 1869</a:t>
            </a:r>
          </a:p>
          <a:p>
            <a:pPr lvl="2"/>
            <a:r>
              <a:rPr lang="en-US" dirty="0"/>
              <a:t>African Americans the right to vote </a:t>
            </a:r>
          </a:p>
        </p:txBody>
      </p:sp>
    </p:spTree>
    <p:extLst>
      <p:ext uri="{BB962C8B-B14F-4D97-AF65-F5344CB8AC3E}">
        <p14:creationId xmlns:p14="http://schemas.microsoft.com/office/powerpoint/2010/main" val="4158448235"/>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TM04033937[[fn=Vapor Trail]]</Template>
  <TotalTime>90</TotalTime>
  <Words>472</Words>
  <Application>Microsoft Macintosh PowerPoint</Application>
  <PresentationFormat>On-screen Show (4:3)</PresentationFormat>
  <Paragraphs>142</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Arial</vt:lpstr>
      <vt:lpstr>Century Gothic</vt:lpstr>
      <vt:lpstr>Vapor Trail</vt:lpstr>
      <vt:lpstr>Chapter 22 The Ordeal of Reconstruction</vt:lpstr>
      <vt:lpstr>Difficulties of Reconstruction </vt:lpstr>
      <vt:lpstr>Reconstruction Plans </vt:lpstr>
      <vt:lpstr>Congress vs. President </vt:lpstr>
      <vt:lpstr>Lincoln’s Reconstruction Plan  </vt:lpstr>
      <vt:lpstr>Johnson’s Plan </vt:lpstr>
      <vt:lpstr>Congressional Reconstruction</vt:lpstr>
      <vt:lpstr>Republican Plan </vt:lpstr>
      <vt:lpstr>Actual Reconstruction Plan </vt:lpstr>
      <vt:lpstr>Military Reconstruction</vt:lpstr>
      <vt:lpstr>Freedmen's Bureau </vt:lpstr>
      <vt:lpstr>Response to Reconstruction </vt:lpstr>
      <vt:lpstr>New Life for Freedmen </vt:lpstr>
      <vt:lpstr>Johnson &amp; Congress Clash </vt:lpstr>
      <vt:lpstr>Black Codes </vt:lpstr>
      <vt:lpstr>The Ku Klux Klan </vt:lpstr>
      <vt:lpstr>Women’s Response</vt:lpstr>
      <vt:lpstr>Result of Reconstruction </vt:lpstr>
      <vt:lpstr>Realities of Radical Reconstruction </vt:lpstr>
      <vt:lpstr>Johnson Impeachment</vt:lpstr>
      <vt:lpstr>Purchase of Alaska </vt:lpstr>
      <vt:lpstr>Results of Reconstruction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22 The Ordeal of Reconstruction</dc:title>
  <dc:creator>Jessica Parfitt</dc:creator>
  <cp:lastModifiedBy>Jessica Parfitt</cp:lastModifiedBy>
  <cp:revision>9</cp:revision>
  <dcterms:created xsi:type="dcterms:W3CDTF">2017-11-07T17:22:39Z</dcterms:created>
  <dcterms:modified xsi:type="dcterms:W3CDTF">2018-12-06T02:04:12Z</dcterms:modified>
</cp:coreProperties>
</file>