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varScale="1">
        <p:scale>
          <a:sx n="90" d="100"/>
          <a:sy n="90" d="100"/>
        </p:scale>
        <p:origin x="17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48A87A34-81AB-432B-8DAE-1953F412C126}" type="datetimeFigureOut">
              <a:rPr lang="en-US" smtClean="0"/>
              <a:t>11/24/17</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48A87A34-81AB-432B-8DAE-1953F412C126}" type="datetimeFigureOut">
              <a:rPr lang="en-US" smtClean="0"/>
              <a:t>11/24/17</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6D22F896-40B5-4ADD-8801-0D06FADFA095}" type="slidenum">
              <a:rPr lang="en-US" smtClean="0"/>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48A87A34-81AB-432B-8DAE-1953F412C126}" type="datetimeFigureOut">
              <a:rPr lang="en-US" smtClean="0"/>
              <a:t>11/24/17</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6D22F896-40B5-4ADD-8801-0D06FADFA095}" type="slidenum">
              <a:rPr lang="en-US" smtClean="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48A87A34-81AB-432B-8DAE-1953F412C126}" type="datetimeFigureOut">
              <a:rPr lang="en-US" smtClean="0"/>
              <a:t>11/24/17</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6D22F896-40B5-4ADD-8801-0D06FADFA095}" type="slidenum">
              <a:rPr lang="en-US" smtClean="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48A87A34-81AB-432B-8DAE-1953F412C126}" type="datetimeFigureOut">
              <a:rPr lang="en-US" smtClean="0"/>
              <a:pPr/>
              <a:t>11/24/17</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D22F896-40B5-4ADD-8801-0D06FADFA095}" type="slidenum">
              <a:rPr lang="en-US" smtClean="0"/>
              <a:pPr/>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75285521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Chapter 23</a:t>
            </a:r>
            <a:br>
              <a:rPr lang="en-US" dirty="0"/>
            </a:br>
            <a:r>
              <a:rPr lang="en-US" dirty="0"/>
              <a:t>Political Paralysis in the Gilded </a:t>
            </a:r>
            <a:r>
              <a:rPr lang="en-US" dirty="0" smtClean="0"/>
              <a:t>Age</a:t>
            </a:r>
            <a:endParaRPr lang="en-US" dirty="0"/>
          </a:p>
        </p:txBody>
      </p:sp>
      <p:sp>
        <p:nvSpPr>
          <p:cNvPr id="3" name="Subtitle 2"/>
          <p:cNvSpPr>
            <a:spLocks noGrp="1"/>
          </p:cNvSpPr>
          <p:nvPr>
            <p:ph type="subTitle" idx="1"/>
          </p:nvPr>
        </p:nvSpPr>
        <p:spPr/>
        <p:txBody>
          <a:bodyPr>
            <a:normAutofit/>
          </a:bodyPr>
          <a:lstStyle/>
          <a:p>
            <a:r>
              <a:rPr lang="en-US" sz="2800" dirty="0"/>
              <a:t>1869-1896</a:t>
            </a:r>
          </a:p>
        </p:txBody>
      </p:sp>
    </p:spTree>
    <p:extLst>
      <p:ext uri="{BB962C8B-B14F-4D97-AF65-F5344CB8AC3E}">
        <p14:creationId xmlns:p14="http://schemas.microsoft.com/office/powerpoint/2010/main" val="1399053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 Conflicts and Ethnic </a:t>
            </a:r>
            <a:r>
              <a:rPr lang="en-US" b="1" dirty="0" smtClean="0"/>
              <a:t>Clashes</a:t>
            </a:r>
            <a:endParaRPr lang="en-US" dirty="0"/>
          </a:p>
        </p:txBody>
      </p:sp>
      <p:sp>
        <p:nvSpPr>
          <p:cNvPr id="3" name="Content Placeholder 2"/>
          <p:cNvSpPr>
            <a:spLocks noGrp="1"/>
          </p:cNvSpPr>
          <p:nvPr>
            <p:ph idx="1"/>
          </p:nvPr>
        </p:nvSpPr>
        <p:spPr>
          <a:xfrm>
            <a:off x="938758" y="2286002"/>
            <a:ext cx="7633742" cy="4043361"/>
          </a:xfrm>
        </p:spPr>
        <p:txBody>
          <a:bodyPr>
            <a:normAutofit/>
          </a:bodyPr>
          <a:lstStyle/>
          <a:p>
            <a:r>
              <a:rPr lang="en-US" dirty="0" smtClean="0"/>
              <a:t>Following </a:t>
            </a:r>
            <a:r>
              <a:rPr lang="en-US" dirty="0"/>
              <a:t>the panic of 1873 and the resulting depression, railroad workers went on strike after their wages were cut by President </a:t>
            </a:r>
            <a:r>
              <a:rPr lang="en-US" dirty="0" smtClean="0"/>
              <a:t>Hayes</a:t>
            </a:r>
          </a:p>
          <a:p>
            <a:pPr lvl="1"/>
            <a:r>
              <a:rPr lang="en-US" dirty="0"/>
              <a:t>S</a:t>
            </a:r>
            <a:r>
              <a:rPr lang="en-US" dirty="0" smtClean="0"/>
              <a:t>trike </a:t>
            </a:r>
            <a:r>
              <a:rPr lang="en-US" dirty="0"/>
              <a:t>failed, exposing the weakness of the labor </a:t>
            </a:r>
            <a:r>
              <a:rPr lang="en-US" dirty="0" smtClean="0"/>
              <a:t>movement</a:t>
            </a:r>
            <a:endParaRPr lang="en-US" dirty="0"/>
          </a:p>
          <a:p>
            <a:r>
              <a:rPr lang="en-US" dirty="0"/>
              <a:t>Many immigrants came to United States hoping to find riches, but many were dismayed when they found none. They either returned home or remained in America and faced extraordinary hardships.</a:t>
            </a:r>
          </a:p>
          <a:p>
            <a:r>
              <a:rPr lang="en-US" dirty="0"/>
              <a:t>People on the West Coast attributed declining wages and economic troubles to the hated Chinese </a:t>
            </a:r>
            <a:r>
              <a:rPr lang="en-US" dirty="0" smtClean="0"/>
              <a:t>workers </a:t>
            </a:r>
            <a:r>
              <a:rPr lang="en-US" dirty="0" smtClean="0">
                <a:sym typeface="Wingdings"/>
              </a:rPr>
              <a:t> </a:t>
            </a:r>
            <a:r>
              <a:rPr lang="en-US" dirty="0" smtClean="0"/>
              <a:t>To </a:t>
            </a:r>
            <a:r>
              <a:rPr lang="en-US" dirty="0"/>
              <a:t>appease them, Congress passed the </a:t>
            </a:r>
            <a:r>
              <a:rPr lang="en-US" b="1" dirty="0"/>
              <a:t>Chinese Exclusion Act</a:t>
            </a:r>
            <a:r>
              <a:rPr lang="en-US" dirty="0"/>
              <a:t> in </a:t>
            </a:r>
            <a:r>
              <a:rPr lang="en-US" b="1" dirty="0"/>
              <a:t>1882</a:t>
            </a:r>
            <a:r>
              <a:rPr lang="en-US" dirty="0"/>
              <a:t>, stopping Chinese immigration into </a:t>
            </a:r>
            <a:r>
              <a:rPr lang="en-US" dirty="0" smtClean="0"/>
              <a:t>America</a:t>
            </a:r>
            <a:endParaRPr lang="en-US" dirty="0"/>
          </a:p>
          <a:p>
            <a:endParaRPr lang="en-US" dirty="0"/>
          </a:p>
          <a:p>
            <a:endParaRPr lang="en-US" dirty="0"/>
          </a:p>
        </p:txBody>
      </p:sp>
    </p:spTree>
    <p:extLst>
      <p:ext uri="{BB962C8B-B14F-4D97-AF65-F5344CB8AC3E}">
        <p14:creationId xmlns:p14="http://schemas.microsoft.com/office/powerpoint/2010/main" val="403073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Garfield </a:t>
            </a:r>
            <a:r>
              <a:rPr lang="en-US" b="1" dirty="0"/>
              <a:t>and </a:t>
            </a:r>
            <a:r>
              <a:rPr lang="en-US" b="1" dirty="0" smtClean="0"/>
              <a:t>Arthur</a:t>
            </a:r>
            <a:endParaRPr lang="en-US" dirty="0"/>
          </a:p>
        </p:txBody>
      </p:sp>
      <p:sp>
        <p:nvSpPr>
          <p:cNvPr id="3" name="Content Placeholder 2"/>
          <p:cNvSpPr>
            <a:spLocks noGrp="1"/>
          </p:cNvSpPr>
          <p:nvPr>
            <p:ph idx="1"/>
          </p:nvPr>
        </p:nvSpPr>
        <p:spPr>
          <a:xfrm>
            <a:off x="938758" y="1343024"/>
            <a:ext cx="7633742" cy="5400675"/>
          </a:xfrm>
        </p:spPr>
        <p:txBody>
          <a:bodyPr>
            <a:normAutofit/>
          </a:bodyPr>
          <a:lstStyle/>
          <a:p>
            <a:r>
              <a:rPr lang="en-US" sz="1800" dirty="0" smtClean="0"/>
              <a:t>Because </a:t>
            </a:r>
            <a:r>
              <a:rPr lang="en-US" sz="1800" dirty="0"/>
              <a:t>President Hayes was despised by his own Republican Party, James A. Garfield was chosen as the presidential candidate for the election of </a:t>
            </a:r>
            <a:r>
              <a:rPr lang="en-US" sz="1800" dirty="0" smtClean="0"/>
              <a:t>1880</a:t>
            </a:r>
          </a:p>
          <a:p>
            <a:pPr lvl="1"/>
            <a:r>
              <a:rPr lang="en-US" sz="1600" dirty="0" smtClean="0"/>
              <a:t>Garfield </a:t>
            </a:r>
            <a:r>
              <a:rPr lang="en-US" sz="1600" dirty="0"/>
              <a:t>was apart of the Half-Breed faction of the Republican Party. His Vice President, Chester A. Arthur, was apart of the Stalwart </a:t>
            </a:r>
            <a:r>
              <a:rPr lang="en-US" sz="1600" dirty="0" smtClean="0"/>
              <a:t>faction</a:t>
            </a:r>
          </a:p>
          <a:p>
            <a:r>
              <a:rPr lang="en-US" sz="1800" dirty="0" smtClean="0"/>
              <a:t>Democrats </a:t>
            </a:r>
            <a:r>
              <a:rPr lang="en-US" sz="1800" dirty="0"/>
              <a:t>chose Civil War hero, Winfield </a:t>
            </a:r>
            <a:r>
              <a:rPr lang="en-US" sz="1800" dirty="0" smtClean="0"/>
              <a:t>Scott</a:t>
            </a:r>
            <a:endParaRPr lang="en-US" sz="1800" dirty="0"/>
          </a:p>
          <a:p>
            <a:r>
              <a:rPr lang="en-US" sz="1800" dirty="0"/>
              <a:t>Garfield won the election of 1880, but he was assassinated by Charles J. </a:t>
            </a:r>
            <a:r>
              <a:rPr lang="en-US" sz="1800" dirty="0" err="1"/>
              <a:t>Guiteau</a:t>
            </a:r>
            <a:r>
              <a:rPr lang="en-US" sz="1800" dirty="0"/>
              <a:t> at a Washington railroad station. </a:t>
            </a:r>
            <a:endParaRPr lang="en-US" sz="1800" dirty="0"/>
          </a:p>
          <a:p>
            <a:pPr lvl="1"/>
            <a:r>
              <a:rPr lang="en-US" sz="1600" dirty="0"/>
              <a:t>T</a:t>
            </a:r>
            <a:r>
              <a:rPr lang="en-US" sz="1600" dirty="0" smtClean="0"/>
              <a:t>he </a:t>
            </a:r>
            <a:r>
              <a:rPr lang="en-US" sz="1600" dirty="0"/>
              <a:t>expected implication of the assassination was that after Arthur took over as president, he would replace the Half-Breed Republican employees with </a:t>
            </a:r>
            <a:r>
              <a:rPr lang="en-US" sz="1600" dirty="0" smtClean="0"/>
              <a:t>Stalwarts</a:t>
            </a:r>
            <a:endParaRPr lang="en-US" sz="1600" dirty="0"/>
          </a:p>
          <a:p>
            <a:r>
              <a:rPr lang="en-US" sz="1800" dirty="0"/>
              <a:t>The death of Garfield shocked politicians into reforming the spoils system.  The reform was supported by President Arthur, shocking his critics.  </a:t>
            </a:r>
            <a:endParaRPr lang="en-US" sz="1800" dirty="0" smtClean="0"/>
          </a:p>
          <a:p>
            <a:r>
              <a:rPr lang="en-US" sz="1800" dirty="0" smtClean="0"/>
              <a:t>The</a:t>
            </a:r>
            <a:r>
              <a:rPr lang="en-US" sz="1800" dirty="0"/>
              <a:t> Pendleton Act of 1883 made mandatory campaign contributions from federal employees illegal, and it established the Civil Service Commission to make appointments to federal jobs on the basis of merit.  </a:t>
            </a:r>
            <a:endParaRPr lang="en-US" sz="1800" dirty="0" smtClean="0"/>
          </a:p>
          <a:p>
            <a:pPr lvl="1"/>
            <a:r>
              <a:rPr lang="en-US" sz="1600" dirty="0" smtClean="0"/>
              <a:t>The </a:t>
            </a:r>
            <a:r>
              <a:rPr lang="en-US" sz="1600" dirty="0"/>
              <a:t>civil-service reform forced politicians to gain support and funds from big-business </a:t>
            </a:r>
            <a:r>
              <a:rPr lang="en-US" sz="1600" dirty="0" smtClean="0"/>
              <a:t>leaders</a:t>
            </a:r>
            <a:endParaRPr lang="en-US" sz="1600" dirty="0"/>
          </a:p>
          <a:p>
            <a:endParaRPr lang="en-US" sz="1800" dirty="0"/>
          </a:p>
        </p:txBody>
      </p:sp>
    </p:spTree>
    <p:extLst>
      <p:ext uri="{BB962C8B-B14F-4D97-AF65-F5344CB8AC3E}">
        <p14:creationId xmlns:p14="http://schemas.microsoft.com/office/powerpoint/2010/main" val="1297312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Blaine-Cleveland Mudslingers of </a:t>
            </a:r>
            <a:r>
              <a:rPr lang="en-US" b="1" dirty="0" smtClean="0"/>
              <a:t>1884</a:t>
            </a:r>
            <a:endParaRPr lang="en-US" dirty="0"/>
          </a:p>
        </p:txBody>
      </p:sp>
      <p:sp>
        <p:nvSpPr>
          <p:cNvPr id="3" name="Content Placeholder 2"/>
          <p:cNvSpPr>
            <a:spLocks noGrp="1"/>
          </p:cNvSpPr>
          <p:nvPr>
            <p:ph idx="1"/>
          </p:nvPr>
        </p:nvSpPr>
        <p:spPr/>
        <p:txBody>
          <a:bodyPr/>
          <a:lstStyle/>
          <a:p>
            <a:r>
              <a:rPr lang="en-US" dirty="0" smtClean="0"/>
              <a:t>The </a:t>
            </a:r>
            <a:r>
              <a:rPr lang="en-US" dirty="0"/>
              <a:t>Republicans chose James G. Blaine as their presidential candidate for the election of </a:t>
            </a:r>
            <a:r>
              <a:rPr lang="en-US" dirty="0" smtClean="0"/>
              <a:t>1884</a:t>
            </a:r>
          </a:p>
          <a:p>
            <a:r>
              <a:rPr lang="en-US" dirty="0"/>
              <a:t>T</a:t>
            </a:r>
            <a:r>
              <a:rPr lang="en-US" dirty="0" smtClean="0"/>
              <a:t>he </a:t>
            </a:r>
            <a:r>
              <a:rPr lang="en-US" dirty="0"/>
              <a:t>Democrats chose Grover Cleveland.  </a:t>
            </a:r>
            <a:endParaRPr lang="en-US" dirty="0" smtClean="0"/>
          </a:p>
          <a:p>
            <a:r>
              <a:rPr lang="en-US" dirty="0" smtClean="0"/>
              <a:t>Grover </a:t>
            </a:r>
            <a:r>
              <a:rPr lang="en-US" dirty="0"/>
              <a:t>Cleveland was a very honest and admirable man.  Cleveland won the election of 1884.</a:t>
            </a:r>
          </a:p>
          <a:p>
            <a:endParaRPr lang="en-US" dirty="0"/>
          </a:p>
        </p:txBody>
      </p:sp>
    </p:spTree>
    <p:extLst>
      <p:ext uri="{BB962C8B-B14F-4D97-AF65-F5344CB8AC3E}">
        <p14:creationId xmlns:p14="http://schemas.microsoft.com/office/powerpoint/2010/main" val="523047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"Old Grover" Takes </a:t>
            </a:r>
            <a:r>
              <a:rPr lang="en-US" b="1" dirty="0" err="1" smtClean="0"/>
              <a:t>OveR</a:t>
            </a:r>
            <a:endParaRPr lang="en-US" dirty="0"/>
          </a:p>
        </p:txBody>
      </p:sp>
      <p:sp>
        <p:nvSpPr>
          <p:cNvPr id="3" name="Content Placeholder 2"/>
          <p:cNvSpPr>
            <a:spLocks noGrp="1"/>
          </p:cNvSpPr>
          <p:nvPr>
            <p:ph idx="1"/>
          </p:nvPr>
        </p:nvSpPr>
        <p:spPr/>
        <p:txBody>
          <a:bodyPr/>
          <a:lstStyle/>
          <a:p>
            <a:r>
              <a:rPr lang="en-US" dirty="0" smtClean="0"/>
              <a:t>Cleveland </a:t>
            </a:r>
            <a:r>
              <a:rPr lang="en-US" dirty="0"/>
              <a:t>was the first Democrat to take over the presidency in 28 years. He replaced thousands of federal employees with Democrats.</a:t>
            </a:r>
          </a:p>
          <a:p>
            <a:r>
              <a:rPr lang="en-US" dirty="0"/>
              <a:t>Cleveland believed that while the people support the government, the government should not support the people.</a:t>
            </a:r>
          </a:p>
          <a:p>
            <a:endParaRPr lang="en-US" dirty="0"/>
          </a:p>
        </p:txBody>
      </p:sp>
    </p:spTree>
    <p:extLst>
      <p:ext uri="{BB962C8B-B14F-4D97-AF65-F5344CB8AC3E}">
        <p14:creationId xmlns:p14="http://schemas.microsoft.com/office/powerpoint/2010/main" val="1202546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Cleveland Battles for a Lower </a:t>
            </a:r>
            <a:r>
              <a:rPr lang="en-US" b="1" dirty="0" smtClean="0"/>
              <a:t>Tariff</a:t>
            </a:r>
            <a:endParaRPr lang="en-US" dirty="0"/>
          </a:p>
        </p:txBody>
      </p:sp>
      <p:sp>
        <p:nvSpPr>
          <p:cNvPr id="3" name="Content Placeholder 2"/>
          <p:cNvSpPr>
            <a:spLocks noGrp="1"/>
          </p:cNvSpPr>
          <p:nvPr>
            <p:ph idx="1"/>
          </p:nvPr>
        </p:nvSpPr>
        <p:spPr>
          <a:xfrm>
            <a:off x="938758" y="1874517"/>
            <a:ext cx="7633742" cy="4854895"/>
          </a:xfrm>
        </p:spPr>
        <p:txBody>
          <a:bodyPr>
            <a:noAutofit/>
          </a:bodyPr>
          <a:lstStyle/>
          <a:p>
            <a:r>
              <a:rPr lang="en-US" sz="2400" dirty="0" smtClean="0"/>
              <a:t>The </a:t>
            </a:r>
            <a:r>
              <a:rPr lang="en-US" sz="2400" dirty="0"/>
              <a:t>Treasury was running a budget surplus due to revenue generated by the high tariff that was enacted during the Civil War. </a:t>
            </a:r>
            <a:endParaRPr lang="en-US" sz="2400" dirty="0" smtClean="0"/>
          </a:p>
          <a:p>
            <a:pPr lvl="1"/>
            <a:r>
              <a:rPr lang="en-US" sz="2000" dirty="0" smtClean="0"/>
              <a:t>To </a:t>
            </a:r>
            <a:r>
              <a:rPr lang="en-US" sz="2000" dirty="0"/>
              <a:t>reduce this surplus, President Cleveland convinced Congress to lower the tariff in 1887. </a:t>
            </a:r>
            <a:endParaRPr lang="en-US" sz="2000" dirty="0" smtClean="0"/>
          </a:p>
          <a:p>
            <a:pPr lvl="1"/>
            <a:r>
              <a:rPr lang="en-US" sz="2000" dirty="0" smtClean="0"/>
              <a:t>Republicans </a:t>
            </a:r>
            <a:r>
              <a:rPr lang="en-US" sz="2000" dirty="0"/>
              <a:t>opposed lowering the tariff because they thought it would hurt businesses.</a:t>
            </a:r>
          </a:p>
          <a:p>
            <a:r>
              <a:rPr lang="en-US" sz="2400" dirty="0" smtClean="0"/>
              <a:t>Republicans </a:t>
            </a:r>
            <a:r>
              <a:rPr lang="en-US" sz="2400" dirty="0"/>
              <a:t>chose Benjamin Harrison as their presidential candidate for the 1888 election.  The Republicans made tariffs an issue for the election of 1888. </a:t>
            </a:r>
            <a:endParaRPr lang="en-US" sz="2400" dirty="0" smtClean="0"/>
          </a:p>
          <a:p>
            <a:r>
              <a:rPr lang="en-US" sz="2400" dirty="0" smtClean="0"/>
              <a:t>Cleveland </a:t>
            </a:r>
            <a:r>
              <a:rPr lang="en-US" sz="2400" dirty="0"/>
              <a:t>won the popular vote, but Harrison still won the election</a:t>
            </a:r>
            <a:r>
              <a:rPr lang="en-US" sz="2400" dirty="0" smtClean="0"/>
              <a:t>.</a:t>
            </a:r>
            <a:endParaRPr lang="en-US" sz="2400" dirty="0"/>
          </a:p>
        </p:txBody>
      </p:sp>
    </p:spTree>
    <p:extLst>
      <p:ext uri="{BB962C8B-B14F-4D97-AF65-F5344CB8AC3E}">
        <p14:creationId xmlns:p14="http://schemas.microsoft.com/office/powerpoint/2010/main" val="1234440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Billion-Dollar </a:t>
            </a:r>
            <a:r>
              <a:rPr lang="en-US" b="1" dirty="0" smtClean="0"/>
              <a:t>Congress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Republican Speaker of the House, Thomas B. Reed, took control of the House and used intimidation to get Congress to pass several debated </a:t>
            </a:r>
            <a:r>
              <a:rPr lang="en-US" dirty="0" smtClean="0"/>
              <a:t>bills</a:t>
            </a:r>
          </a:p>
          <a:p>
            <a:pPr lvl="1"/>
            <a:r>
              <a:rPr lang="en-US" dirty="0" smtClean="0"/>
              <a:t>The</a:t>
            </a:r>
            <a:r>
              <a:rPr lang="en-US" dirty="0"/>
              <a:t> Billion-Dollar Congress, named for its lavish </a:t>
            </a:r>
            <a:r>
              <a:rPr lang="en-US" dirty="0" err="1"/>
              <a:t>spendings</a:t>
            </a:r>
            <a:r>
              <a:rPr lang="en-US" dirty="0"/>
              <a:t>, gave pensions to Civil War veterans, increased government purchases on silver, and passed the McKinley Tariff Act of </a:t>
            </a:r>
            <a:r>
              <a:rPr lang="en-US" dirty="0" smtClean="0"/>
              <a:t>1890</a:t>
            </a:r>
          </a:p>
          <a:p>
            <a:pPr lvl="1"/>
            <a:r>
              <a:rPr lang="en-US" dirty="0"/>
              <a:t>S</a:t>
            </a:r>
            <a:r>
              <a:rPr lang="en-US" dirty="0" smtClean="0"/>
              <a:t>ignificantly </a:t>
            </a:r>
            <a:r>
              <a:rPr lang="en-US" dirty="0"/>
              <a:t>raised tariffs and financially hurt farmers. Farmers were forced to buy expensive products from American manufacturers while selling their own products into the highly competitive world </a:t>
            </a:r>
            <a:r>
              <a:rPr lang="en-US" dirty="0" smtClean="0"/>
              <a:t>markets</a:t>
            </a:r>
            <a:endParaRPr lang="en-US" dirty="0"/>
          </a:p>
          <a:p>
            <a:r>
              <a:rPr lang="en-US" dirty="0"/>
              <a:t>The McKinley Tariff Act caused the Republican Party to lose public support and lose their majority in Congress in the congressional elections of </a:t>
            </a:r>
            <a:r>
              <a:rPr lang="en-US" dirty="0" smtClean="0"/>
              <a:t>1890</a:t>
            </a:r>
            <a:endParaRPr lang="en-US" dirty="0"/>
          </a:p>
          <a:p>
            <a:endParaRPr lang="en-US" dirty="0"/>
          </a:p>
        </p:txBody>
      </p:sp>
    </p:spTree>
    <p:extLst>
      <p:ext uri="{BB962C8B-B14F-4D97-AF65-F5344CB8AC3E}">
        <p14:creationId xmlns:p14="http://schemas.microsoft.com/office/powerpoint/2010/main" val="401230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Drumbeat of </a:t>
            </a:r>
            <a:r>
              <a:rPr lang="en-US" b="1" dirty="0" smtClean="0"/>
              <a:t>Discontent</a:t>
            </a:r>
            <a:endParaRPr lang="en-US" dirty="0"/>
          </a:p>
        </p:txBody>
      </p:sp>
      <p:sp>
        <p:nvSpPr>
          <p:cNvPr id="3" name="Content Placeholder 2"/>
          <p:cNvSpPr>
            <a:spLocks noGrp="1"/>
          </p:cNvSpPr>
          <p:nvPr>
            <p:ph idx="1"/>
          </p:nvPr>
        </p:nvSpPr>
        <p:spPr>
          <a:xfrm>
            <a:off x="938758" y="1874517"/>
            <a:ext cx="7633742" cy="4712021"/>
          </a:xfrm>
        </p:spPr>
        <p:txBody>
          <a:bodyPr>
            <a:normAutofit fontScale="85000" lnSpcReduction="10000"/>
          </a:bodyPr>
          <a:lstStyle/>
          <a:p>
            <a:r>
              <a:rPr lang="en-US" dirty="0" smtClean="0"/>
              <a:t>The</a:t>
            </a:r>
            <a:r>
              <a:rPr lang="en-US" dirty="0"/>
              <a:t> People's Party, or "Populists," formed from frustrated farmers in the agricultural belts of the West and </a:t>
            </a:r>
            <a:r>
              <a:rPr lang="en-US" dirty="0" smtClean="0"/>
              <a:t>South</a:t>
            </a:r>
          </a:p>
          <a:p>
            <a:pPr lvl="1"/>
            <a:r>
              <a:rPr lang="en-US" dirty="0"/>
              <a:t>C</a:t>
            </a:r>
            <a:r>
              <a:rPr lang="en-US" dirty="0" smtClean="0"/>
              <a:t>alled </a:t>
            </a:r>
            <a:r>
              <a:rPr lang="en-US" dirty="0"/>
              <a:t>for a graduated income tax; government ownership of the railroads, telegraph, and telephone; the direct election of U.S. senators; a one-term limit on the presidency; the adoption of the initiative and referendum to allow citizens to shape legislation more directly; a shorter workday; and immigration restriction.</a:t>
            </a:r>
          </a:p>
          <a:p>
            <a:r>
              <a:rPr lang="en-US" dirty="0"/>
              <a:t>The Populists nominated General James B. Weaver for the presidential election of 1892.</a:t>
            </a:r>
          </a:p>
          <a:p>
            <a:r>
              <a:rPr lang="en-US" dirty="0"/>
              <a:t>In 1892, a series of violent worker strikes swept through the nation, including the Homestead Strike.</a:t>
            </a:r>
          </a:p>
          <a:p>
            <a:r>
              <a:rPr lang="en-US" dirty="0"/>
              <a:t>The Populist Party did not win the election.  </a:t>
            </a:r>
            <a:endParaRPr lang="en-US" dirty="0" smtClean="0"/>
          </a:p>
          <a:p>
            <a:pPr lvl="1"/>
            <a:r>
              <a:rPr lang="en-US" dirty="0" smtClean="0"/>
              <a:t>One </a:t>
            </a:r>
            <a:r>
              <a:rPr lang="en-US" dirty="0"/>
              <a:t>of the main reasons was that the party supported the black community.  The party's leaders, such as Thomas Edward Watson, felt that a black man had a right to vote.  The party counted on many black votes from the South, but many Southern blacks were denied the right to vote through literacy tests and poll taxes.  The Southern whites voted against the party because of the party's equal rights views toward blacks.</a:t>
            </a:r>
          </a:p>
          <a:p>
            <a:endParaRPr lang="en-US" dirty="0"/>
          </a:p>
        </p:txBody>
      </p:sp>
    </p:spTree>
    <p:extLst>
      <p:ext uri="{BB962C8B-B14F-4D97-AF65-F5344CB8AC3E}">
        <p14:creationId xmlns:p14="http://schemas.microsoft.com/office/powerpoint/2010/main" val="379420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321" y="0"/>
            <a:ext cx="7633742" cy="1492132"/>
          </a:xfrm>
        </p:spPr>
        <p:txBody>
          <a:bodyPr/>
          <a:lstStyle/>
          <a:p>
            <a:r>
              <a:rPr lang="en-US" b="1" dirty="0"/>
              <a:t>Cleveland and </a:t>
            </a:r>
            <a:r>
              <a:rPr lang="en-US" b="1" dirty="0" smtClean="0"/>
              <a:t>Depression</a:t>
            </a:r>
            <a:endParaRPr lang="en-US" dirty="0"/>
          </a:p>
        </p:txBody>
      </p:sp>
      <p:sp>
        <p:nvSpPr>
          <p:cNvPr id="3" name="Content Placeholder 2"/>
          <p:cNvSpPr>
            <a:spLocks noGrp="1"/>
          </p:cNvSpPr>
          <p:nvPr>
            <p:ph idx="1"/>
          </p:nvPr>
        </p:nvSpPr>
        <p:spPr>
          <a:xfrm>
            <a:off x="757238" y="1603054"/>
            <a:ext cx="8058150" cy="4854895"/>
          </a:xfrm>
        </p:spPr>
        <p:txBody>
          <a:bodyPr>
            <a:noAutofit/>
          </a:bodyPr>
          <a:lstStyle/>
          <a:p>
            <a:r>
              <a:rPr lang="en-US" sz="1800" dirty="0" smtClean="0"/>
              <a:t>Grover </a:t>
            </a:r>
            <a:r>
              <a:rPr lang="en-US" sz="1800" dirty="0"/>
              <a:t>Cleveland again ran for president in the election of 1892 and won, beating out the Populist Party and the Republican </a:t>
            </a:r>
            <a:r>
              <a:rPr lang="en-US" sz="1800" dirty="0" smtClean="0"/>
              <a:t>Party</a:t>
            </a:r>
            <a:endParaRPr lang="en-US" sz="1800" dirty="0"/>
          </a:p>
          <a:p>
            <a:r>
              <a:rPr lang="en-US" sz="1800" dirty="0"/>
              <a:t>The panic of 1893 was the United States' worst economic depression in the 1800s.  It was caused by overbuilding, over-speculation, and the agricultural </a:t>
            </a:r>
            <a:r>
              <a:rPr lang="en-US" sz="1800" dirty="0" smtClean="0"/>
              <a:t>depression</a:t>
            </a:r>
            <a:endParaRPr lang="en-US" sz="1800" dirty="0"/>
          </a:p>
          <a:p>
            <a:r>
              <a:rPr lang="en-US" sz="1800" dirty="0"/>
              <a:t>The Sherman Silver Purchase Act of 1890 was created by Benjamin Harrison, and it forced the government to purchase a certain amount of silver every month. </a:t>
            </a:r>
            <a:endParaRPr lang="en-US" sz="1800" dirty="0" smtClean="0"/>
          </a:p>
          <a:p>
            <a:pPr lvl="1"/>
            <a:r>
              <a:rPr lang="en-US" sz="1600" dirty="0" smtClean="0"/>
              <a:t>Indebted </a:t>
            </a:r>
            <a:r>
              <a:rPr lang="en-US" sz="1600" dirty="0"/>
              <a:t>farmers pushed for the Act because they wanted to cause inflation so they could pay off their debts with cheaper money. </a:t>
            </a:r>
            <a:endParaRPr lang="en-US" sz="1600" dirty="0" smtClean="0"/>
          </a:p>
          <a:p>
            <a:pPr lvl="1"/>
            <a:r>
              <a:rPr lang="en-US" sz="1600" dirty="0" smtClean="0"/>
              <a:t>People </a:t>
            </a:r>
            <a:r>
              <a:rPr lang="en-US" sz="1600" dirty="0"/>
              <a:t>started to exchange their silver for gold from the government. </a:t>
            </a:r>
            <a:endParaRPr lang="en-US" sz="1600" dirty="0" smtClean="0"/>
          </a:p>
          <a:p>
            <a:pPr lvl="1"/>
            <a:r>
              <a:rPr lang="en-US" sz="1600" dirty="0" smtClean="0"/>
              <a:t>An </a:t>
            </a:r>
            <a:r>
              <a:rPr lang="en-US" sz="1600" dirty="0"/>
              <a:t>increase in silver production lead to a significant drain on the Treasury's gold reserves, which decreased confidence in the country's finances. </a:t>
            </a:r>
            <a:endParaRPr lang="en-US" sz="1600" dirty="0" smtClean="0"/>
          </a:p>
          <a:p>
            <a:pPr lvl="1"/>
            <a:r>
              <a:rPr lang="en-US" sz="1600" dirty="0" smtClean="0"/>
              <a:t>Because </a:t>
            </a:r>
            <a:r>
              <a:rPr lang="en-US" sz="1600" dirty="0"/>
              <a:t>of this, Cleveland was forced to </a:t>
            </a:r>
            <a:r>
              <a:rPr lang="en-US" sz="1600" dirty="0" smtClean="0"/>
              <a:t>repeal the </a:t>
            </a:r>
            <a:r>
              <a:rPr lang="en-US" sz="1600" dirty="0"/>
              <a:t>Sherman Silver Act Purchase in </a:t>
            </a:r>
            <a:r>
              <a:rPr lang="en-US" sz="1600" dirty="0" smtClean="0"/>
              <a:t>1893</a:t>
            </a:r>
            <a:endParaRPr lang="en-US" sz="1600" dirty="0"/>
          </a:p>
          <a:p>
            <a:r>
              <a:rPr lang="en-US" sz="1800" dirty="0"/>
              <a:t>J.P. Morgan lent the government $65 million in gold to increase the Treasury's </a:t>
            </a:r>
            <a:r>
              <a:rPr lang="en-US" sz="1800" dirty="0" smtClean="0"/>
              <a:t>reserve</a:t>
            </a:r>
            <a:endParaRPr lang="en-US" sz="1800" dirty="0"/>
          </a:p>
        </p:txBody>
      </p:sp>
    </p:spTree>
    <p:extLst>
      <p:ext uri="{BB962C8B-B14F-4D97-AF65-F5344CB8AC3E}">
        <p14:creationId xmlns:p14="http://schemas.microsoft.com/office/powerpoint/2010/main" val="2138985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Cleveland Breeds a </a:t>
            </a:r>
            <a:r>
              <a:rPr lang="en-US" b="1" dirty="0" smtClean="0"/>
              <a:t>Backlash</a:t>
            </a:r>
            <a:endParaRPr lang="en-US" dirty="0"/>
          </a:p>
        </p:txBody>
      </p:sp>
      <p:sp>
        <p:nvSpPr>
          <p:cNvPr id="3" name="Content Placeholder 2"/>
          <p:cNvSpPr>
            <a:spLocks noGrp="1"/>
          </p:cNvSpPr>
          <p:nvPr>
            <p:ph idx="1"/>
          </p:nvPr>
        </p:nvSpPr>
        <p:spPr/>
        <p:txBody>
          <a:bodyPr/>
          <a:lstStyle/>
          <a:p>
            <a:r>
              <a:rPr lang="en-US" dirty="0" smtClean="0"/>
              <a:t>The</a:t>
            </a:r>
            <a:r>
              <a:rPr lang="en-US" dirty="0"/>
              <a:t> Wilson-Gorman Tariff of 1894 lowered tariffs and added a 2% tax on incomes over $4,000. </a:t>
            </a:r>
            <a:r>
              <a:rPr lang="en-US"/>
              <a:t> </a:t>
            </a:r>
            <a:endParaRPr lang="en-US" smtClean="0"/>
          </a:p>
          <a:p>
            <a:pPr lvl="1"/>
            <a:r>
              <a:rPr lang="en-US" smtClean="0"/>
              <a:t>The </a:t>
            </a:r>
            <a:r>
              <a:rPr lang="en-US" dirty="0"/>
              <a:t>Supreme Court ruled income taxes unconstitutional in 1895.</a:t>
            </a:r>
          </a:p>
          <a:p>
            <a:r>
              <a:rPr lang="en-US" dirty="0"/>
              <a:t>The embarrassment over the Wilson-Gorman Tariff caused the Democrats to lose seats in Congress, giving the Republicans an majority in Congress.</a:t>
            </a:r>
          </a:p>
          <a:p>
            <a:r>
              <a:rPr lang="en-US" dirty="0"/>
              <a:t>Grant, Hayes, Garfield, Arthur, Harrison, and Cleveland were known as the "forgettable presidents."</a:t>
            </a:r>
          </a:p>
          <a:p>
            <a:endParaRPr lang="en-US" dirty="0"/>
          </a:p>
        </p:txBody>
      </p:sp>
    </p:spTree>
    <p:extLst>
      <p:ext uri="{BB962C8B-B14F-4D97-AF65-F5344CB8AC3E}">
        <p14:creationId xmlns:p14="http://schemas.microsoft.com/office/powerpoint/2010/main" val="105857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"Bloody Shirt" Elects </a:t>
            </a:r>
            <a:r>
              <a:rPr lang="en-US" b="1" dirty="0" smtClean="0"/>
              <a:t>Grant</a:t>
            </a:r>
            <a:endParaRPr lang="en-US" dirty="0"/>
          </a:p>
        </p:txBody>
      </p:sp>
      <p:sp>
        <p:nvSpPr>
          <p:cNvPr id="3" name="Content Placeholder 2"/>
          <p:cNvSpPr>
            <a:spLocks noGrp="1"/>
          </p:cNvSpPr>
          <p:nvPr>
            <p:ph idx="1"/>
          </p:nvPr>
        </p:nvSpPr>
        <p:spPr>
          <a:xfrm>
            <a:off x="938758" y="2286002"/>
            <a:ext cx="7633742" cy="4243386"/>
          </a:xfrm>
        </p:spPr>
        <p:txBody>
          <a:bodyPr>
            <a:normAutofit fontScale="92500" lnSpcReduction="20000"/>
          </a:bodyPr>
          <a:lstStyle/>
          <a:p>
            <a:r>
              <a:rPr lang="en-US" dirty="0" smtClean="0"/>
              <a:t>Republicans </a:t>
            </a:r>
            <a:r>
              <a:rPr lang="en-US" dirty="0"/>
              <a:t>nominated </a:t>
            </a:r>
            <a:r>
              <a:rPr lang="en-US" dirty="0" smtClean="0"/>
              <a:t>Gen. </a:t>
            </a:r>
            <a:r>
              <a:rPr lang="en-US" dirty="0"/>
              <a:t>Grant for the presidency in 1868.  </a:t>
            </a:r>
            <a:endParaRPr lang="en-US" dirty="0" smtClean="0"/>
          </a:p>
          <a:p>
            <a:pPr lvl="1"/>
            <a:r>
              <a:rPr lang="en-US" dirty="0" smtClean="0"/>
              <a:t>The </a:t>
            </a:r>
            <a:r>
              <a:rPr lang="en-US" dirty="0"/>
              <a:t>Republican Party supported the continued Reconstruction of the South, while Grant stood on the platform of "just having peace."</a:t>
            </a:r>
          </a:p>
          <a:p>
            <a:r>
              <a:rPr lang="en-US" dirty="0"/>
              <a:t>The Democrats nominated Horatio Seymour.</a:t>
            </a:r>
          </a:p>
          <a:p>
            <a:r>
              <a:rPr lang="en-US" dirty="0"/>
              <a:t>Grant won the election of 1868.</a:t>
            </a:r>
          </a:p>
          <a:p>
            <a:r>
              <a:rPr lang="en-US" b="1" dirty="0"/>
              <a:t>The Era of Good </a:t>
            </a:r>
            <a:r>
              <a:rPr lang="en-US" b="1" dirty="0" err="1"/>
              <a:t>Stealings</a:t>
            </a:r>
            <a:r>
              <a:rPr lang="en-US" dirty="0"/>
              <a:t> </a:t>
            </a:r>
          </a:p>
          <a:p>
            <a:pPr lvl="1"/>
            <a:r>
              <a:rPr lang="en-US" dirty="0"/>
              <a:t>Jim Fisk and Jay Gould devised a plot to drastically raise the price of the gold market in 1869.  </a:t>
            </a:r>
            <a:endParaRPr lang="en-US" dirty="0" smtClean="0"/>
          </a:p>
          <a:p>
            <a:pPr lvl="1"/>
            <a:r>
              <a:rPr lang="en-US" dirty="0" smtClean="0"/>
              <a:t>The </a:t>
            </a:r>
            <a:r>
              <a:rPr lang="en-US" dirty="0"/>
              <a:t>two men bought and hoarded a large amount of gold, driving up the price. On "Black Friday," September 24, 1869, the Treasury was forced to sell gold from its reserves to lower the high price of gold.</a:t>
            </a:r>
          </a:p>
          <a:p>
            <a:pPr lvl="1"/>
            <a:r>
              <a:rPr lang="en-US" dirty="0"/>
              <a:t>"Boss" Tweed employed bribery, graft, and fraudulent elections to milk New York of as much as $200 million.  (Tweed Ring)  Tweed was eventually put into prison.</a:t>
            </a:r>
          </a:p>
          <a:p>
            <a:endParaRPr lang="en-US" dirty="0"/>
          </a:p>
        </p:txBody>
      </p:sp>
    </p:spTree>
    <p:extLst>
      <p:ext uri="{BB962C8B-B14F-4D97-AF65-F5344CB8AC3E}">
        <p14:creationId xmlns:p14="http://schemas.microsoft.com/office/powerpoint/2010/main" val="104467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 Carnival of </a:t>
            </a:r>
            <a:r>
              <a:rPr lang="en-US" b="1" dirty="0" err="1" smtClean="0"/>
              <a:t>CorruptioN</a:t>
            </a:r>
            <a:endParaRPr lang="en-US" dirty="0"/>
          </a:p>
        </p:txBody>
      </p:sp>
      <p:sp>
        <p:nvSpPr>
          <p:cNvPr id="3" name="Content Placeholder 2"/>
          <p:cNvSpPr>
            <a:spLocks noGrp="1"/>
          </p:cNvSpPr>
          <p:nvPr>
            <p:ph idx="1"/>
          </p:nvPr>
        </p:nvSpPr>
        <p:spPr/>
        <p:txBody>
          <a:bodyPr/>
          <a:lstStyle/>
          <a:p>
            <a:r>
              <a:rPr lang="en-US" dirty="0" smtClean="0"/>
              <a:t>Members </a:t>
            </a:r>
            <a:r>
              <a:rPr lang="en-US" dirty="0"/>
              <a:t>of the federal government also participated in illicit/unethical activity.</a:t>
            </a:r>
          </a:p>
          <a:p>
            <a:r>
              <a:rPr lang="en-US" dirty="0"/>
              <a:t>The Credit </a:t>
            </a:r>
            <a:r>
              <a:rPr lang="en-US" dirty="0" err="1"/>
              <a:t>Mobilier</a:t>
            </a:r>
            <a:r>
              <a:rPr lang="en-US" dirty="0"/>
              <a:t> scandal erupted in 1872 when Union Pacific Railroad insiders formed the Credit </a:t>
            </a:r>
            <a:r>
              <a:rPr lang="en-US" dirty="0" err="1"/>
              <a:t>Mobilier</a:t>
            </a:r>
            <a:r>
              <a:rPr lang="en-US" dirty="0"/>
              <a:t> construction company and then hired themselves at inflated prices to build the railroad line, earnings a lot of money. </a:t>
            </a:r>
            <a:endParaRPr lang="en-US" dirty="0" smtClean="0"/>
          </a:p>
          <a:p>
            <a:pPr lvl="1"/>
            <a:r>
              <a:rPr lang="en-US" dirty="0"/>
              <a:t>C</a:t>
            </a:r>
            <a:r>
              <a:rPr lang="en-US" dirty="0" smtClean="0"/>
              <a:t>ompany </a:t>
            </a:r>
            <a:r>
              <a:rPr lang="en-US" dirty="0"/>
              <a:t>paid off members of Congress and the Vice President.</a:t>
            </a:r>
          </a:p>
          <a:p>
            <a:endParaRPr lang="en-US" dirty="0"/>
          </a:p>
        </p:txBody>
      </p:sp>
    </p:spTree>
    <p:extLst>
      <p:ext uri="{BB962C8B-B14F-4D97-AF65-F5344CB8AC3E}">
        <p14:creationId xmlns:p14="http://schemas.microsoft.com/office/powerpoint/2010/main" val="141884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Liberal Republican Revolt of </a:t>
            </a:r>
            <a:r>
              <a:rPr lang="en-US" b="1" dirty="0" smtClean="0"/>
              <a:t>1872</a:t>
            </a:r>
            <a:endParaRPr lang="en-US" dirty="0"/>
          </a:p>
        </p:txBody>
      </p:sp>
      <p:sp>
        <p:nvSpPr>
          <p:cNvPr id="3" name="Content Placeholder 2"/>
          <p:cNvSpPr>
            <a:spLocks noGrp="1"/>
          </p:cNvSpPr>
          <p:nvPr>
            <p:ph idx="1"/>
          </p:nvPr>
        </p:nvSpPr>
        <p:spPr>
          <a:xfrm>
            <a:off x="938758" y="2286002"/>
            <a:ext cx="7633742" cy="4186236"/>
          </a:xfrm>
        </p:spPr>
        <p:txBody>
          <a:bodyPr>
            <a:normAutofit fontScale="92500" lnSpcReduction="20000"/>
          </a:bodyPr>
          <a:lstStyle/>
          <a:p>
            <a:r>
              <a:rPr lang="en-US" dirty="0" smtClean="0"/>
              <a:t>Liberal </a:t>
            </a:r>
            <a:r>
              <a:rPr lang="en-US" dirty="0"/>
              <a:t>Republican Party was formed in 1872 in response to the political corruption in Washington and their dissatisfaction with military Reconstruction.</a:t>
            </a:r>
          </a:p>
          <a:p>
            <a:r>
              <a:rPr lang="en-US" dirty="0" smtClean="0"/>
              <a:t>Liberal </a:t>
            </a:r>
            <a:r>
              <a:rPr lang="en-US" dirty="0"/>
              <a:t>Republican Party met in Cincinnati and chose Horace Greeley as their presidential candidate for the election of 1872.  </a:t>
            </a:r>
            <a:endParaRPr lang="en-US" dirty="0" smtClean="0"/>
          </a:p>
          <a:p>
            <a:pPr lvl="1"/>
            <a:r>
              <a:rPr lang="en-US" dirty="0" smtClean="0"/>
              <a:t>Democratic </a:t>
            </a:r>
            <a:r>
              <a:rPr lang="en-US" dirty="0"/>
              <a:t>Party also chose Greeley as their candidate.  </a:t>
            </a:r>
            <a:endParaRPr lang="en-US" dirty="0" smtClean="0"/>
          </a:p>
          <a:p>
            <a:pPr lvl="1"/>
            <a:r>
              <a:rPr lang="en-US" dirty="0" smtClean="0"/>
              <a:t>Republican </a:t>
            </a:r>
            <a:r>
              <a:rPr lang="en-US" dirty="0"/>
              <a:t>Party continued to put its support behind President Grant.  </a:t>
            </a:r>
            <a:endParaRPr lang="en-US" dirty="0" smtClean="0"/>
          </a:p>
          <a:p>
            <a:r>
              <a:rPr lang="en-US" dirty="0" smtClean="0"/>
              <a:t>Grant </a:t>
            </a:r>
            <a:r>
              <a:rPr lang="en-US" dirty="0"/>
              <a:t>won the election of 1872.</a:t>
            </a:r>
          </a:p>
          <a:p>
            <a:r>
              <a:rPr lang="en-US" dirty="0" smtClean="0"/>
              <a:t>Liberal </a:t>
            </a:r>
            <a:r>
              <a:rPr lang="en-US" dirty="0"/>
              <a:t>Republicans caused the Republican Congress to pass a general amnesty act in 1872, removing political restrictions from most of the former Confederate leaders.  </a:t>
            </a:r>
            <a:endParaRPr lang="en-US" dirty="0" smtClean="0"/>
          </a:p>
          <a:p>
            <a:r>
              <a:rPr lang="en-US" dirty="0" smtClean="0"/>
              <a:t>Congress </a:t>
            </a:r>
            <a:r>
              <a:rPr lang="en-US" dirty="0"/>
              <a:t>also reduced high Civil War tariffs and gave mild civil-service reform to the Grant administration.</a:t>
            </a:r>
          </a:p>
          <a:p>
            <a:endParaRPr lang="en-US" dirty="0"/>
          </a:p>
        </p:txBody>
      </p:sp>
    </p:spTree>
    <p:extLst>
      <p:ext uri="{BB962C8B-B14F-4D97-AF65-F5344CB8AC3E}">
        <p14:creationId xmlns:p14="http://schemas.microsoft.com/office/powerpoint/2010/main" val="826876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Depression, Deflation, and </a:t>
            </a:r>
            <a:r>
              <a:rPr lang="en-US" b="1" dirty="0" smtClean="0"/>
              <a:t>Inflation</a:t>
            </a:r>
            <a:endParaRPr lang="en-US" dirty="0"/>
          </a:p>
        </p:txBody>
      </p:sp>
      <p:sp>
        <p:nvSpPr>
          <p:cNvPr id="3" name="Content Placeholder 2"/>
          <p:cNvSpPr>
            <a:spLocks noGrp="1"/>
          </p:cNvSpPr>
          <p:nvPr>
            <p:ph idx="1"/>
          </p:nvPr>
        </p:nvSpPr>
        <p:spPr>
          <a:xfrm>
            <a:off x="938758" y="1874518"/>
            <a:ext cx="7633742" cy="4683446"/>
          </a:xfrm>
        </p:spPr>
        <p:txBody>
          <a:bodyPr>
            <a:normAutofit fontScale="85000" lnSpcReduction="10000"/>
          </a:bodyPr>
          <a:lstStyle/>
          <a:p>
            <a:r>
              <a:rPr lang="en-US" dirty="0" smtClean="0"/>
              <a:t>Over-speculation </a:t>
            </a:r>
            <a:r>
              <a:rPr lang="en-US" dirty="0"/>
              <a:t>was the primary cause of the panic of 1873. </a:t>
            </a:r>
            <a:endParaRPr lang="en-US" dirty="0"/>
          </a:p>
          <a:p>
            <a:pPr lvl="1"/>
            <a:r>
              <a:rPr lang="en-US" dirty="0" smtClean="0"/>
              <a:t>Banks </a:t>
            </a:r>
            <a:r>
              <a:rPr lang="en-US" dirty="0"/>
              <a:t>gave too many imprudent loans to support over-expansion. When profits failed to materialize, people were unable to pay back their loans.</a:t>
            </a:r>
          </a:p>
          <a:p>
            <a:r>
              <a:rPr lang="en-US" dirty="0"/>
              <a:t>Mistrust of the government lead to high inflation of the greenback. </a:t>
            </a:r>
            <a:endParaRPr lang="en-US" dirty="0" smtClean="0"/>
          </a:p>
          <a:p>
            <a:pPr lvl="1"/>
            <a:r>
              <a:rPr lang="en-US" dirty="0" smtClean="0"/>
              <a:t>Supported </a:t>
            </a:r>
            <a:r>
              <a:rPr lang="en-US" dirty="0"/>
              <a:t>by advocates of hard money (coin money), the Resumption Act of 1875 required the government to continue to withdraw greenbacks from circulation and to redeem all paper currency in gold at face value beginning in 1879.</a:t>
            </a:r>
          </a:p>
          <a:p>
            <a:r>
              <a:rPr lang="en-US" dirty="0"/>
              <a:t>The coinage of silver dollars was stopped by Congress in 1873 when silver miners began to stop selling their silver to the federal mints; miners could receive more money for the silver, elsewhere.</a:t>
            </a:r>
          </a:p>
          <a:p>
            <a:r>
              <a:rPr lang="en-US" dirty="0"/>
              <a:t>The policy of the Treasury accumulating gold stock to replace the greenbacks was known as "contraction." </a:t>
            </a:r>
            <a:endParaRPr lang="en-US" dirty="0" smtClean="0"/>
          </a:p>
          <a:p>
            <a:pPr lvl="1"/>
            <a:r>
              <a:rPr lang="en-US" dirty="0"/>
              <a:t>P</a:t>
            </a:r>
            <a:r>
              <a:rPr lang="en-US" dirty="0" smtClean="0"/>
              <a:t>olicy </a:t>
            </a:r>
            <a:r>
              <a:rPr lang="en-US" dirty="0"/>
              <a:t>increased the value of the greenback due to its reduction in circulation.</a:t>
            </a:r>
          </a:p>
          <a:p>
            <a:r>
              <a:rPr lang="en-US" dirty="0"/>
              <a:t>The Republican hard-money policy had negative political ramifications and it helped to elect a Democratic House of Representatives in 1874.</a:t>
            </a:r>
          </a:p>
          <a:p>
            <a:endParaRPr lang="en-US" dirty="0"/>
          </a:p>
        </p:txBody>
      </p:sp>
    </p:spTree>
    <p:extLst>
      <p:ext uri="{BB962C8B-B14F-4D97-AF65-F5344CB8AC3E}">
        <p14:creationId xmlns:p14="http://schemas.microsoft.com/office/powerpoint/2010/main" val="940941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Pallid Politics in the Gilded </a:t>
            </a:r>
            <a:r>
              <a:rPr lang="en-US" b="1" dirty="0" smtClean="0"/>
              <a:t>Age</a:t>
            </a:r>
            <a:endParaRPr lang="en-US" dirty="0"/>
          </a:p>
        </p:txBody>
      </p:sp>
      <p:sp>
        <p:nvSpPr>
          <p:cNvPr id="3" name="Content Placeholder 2"/>
          <p:cNvSpPr>
            <a:spLocks noGrp="1"/>
          </p:cNvSpPr>
          <p:nvPr>
            <p:ph idx="1"/>
          </p:nvPr>
        </p:nvSpPr>
        <p:spPr>
          <a:xfrm>
            <a:off x="938758" y="1874518"/>
            <a:ext cx="7633742" cy="4783458"/>
          </a:xfrm>
        </p:spPr>
        <p:txBody>
          <a:bodyPr>
            <a:normAutofit fontScale="85000" lnSpcReduction="10000"/>
          </a:bodyPr>
          <a:lstStyle/>
          <a:p>
            <a:r>
              <a:rPr lang="en-US" dirty="0"/>
              <a:t> </a:t>
            </a:r>
            <a:r>
              <a:rPr lang="en-US" dirty="0" smtClean="0"/>
              <a:t>Throughout </a:t>
            </a:r>
            <a:r>
              <a:rPr lang="en-US" dirty="0"/>
              <a:t>most of the </a:t>
            </a:r>
            <a:r>
              <a:rPr lang="en-US" b="1" dirty="0"/>
              <a:t>Gilded Age</a:t>
            </a:r>
            <a:r>
              <a:rPr lang="en-US" dirty="0"/>
              <a:t> (a name given to the 30 years after the Civil War by Mark Twain) the political parties in government had balanced out. Few significant economic issues separated the Democrats and Republicans.</a:t>
            </a:r>
          </a:p>
          <a:p>
            <a:r>
              <a:rPr lang="en-US" b="1" dirty="0"/>
              <a:t>Republican</a:t>
            </a:r>
            <a:r>
              <a:rPr lang="en-US" dirty="0"/>
              <a:t> voters tended to </a:t>
            </a:r>
            <a:endParaRPr lang="en-US" dirty="0" smtClean="0"/>
          </a:p>
          <a:p>
            <a:pPr lvl="1"/>
            <a:r>
              <a:rPr lang="en-US" dirty="0" smtClean="0"/>
              <a:t>stress </a:t>
            </a:r>
            <a:r>
              <a:rPr lang="en-US" dirty="0"/>
              <a:t>strict codes of personal morality and believed that the government should play a role in regulating the economic and moral affairs of </a:t>
            </a:r>
            <a:r>
              <a:rPr lang="en-US" dirty="0" smtClean="0"/>
              <a:t>society</a:t>
            </a:r>
          </a:p>
          <a:p>
            <a:pPr lvl="1"/>
            <a:r>
              <a:rPr lang="en-US" dirty="0" smtClean="0"/>
              <a:t>located </a:t>
            </a:r>
            <a:r>
              <a:rPr lang="en-US" dirty="0"/>
              <a:t>in the Midwest and </a:t>
            </a:r>
            <a:r>
              <a:rPr lang="en-US" dirty="0" smtClean="0"/>
              <a:t>Northeast</a:t>
            </a:r>
          </a:p>
          <a:p>
            <a:pPr lvl="1"/>
            <a:r>
              <a:rPr lang="en-US" dirty="0" smtClean="0"/>
              <a:t>Many votes </a:t>
            </a:r>
            <a:r>
              <a:rPr lang="en-US" dirty="0"/>
              <a:t>came from the Grand Army of the Republic, a politically active fraternal organization consisting of many Union veterans of the Civil War.</a:t>
            </a:r>
          </a:p>
          <a:p>
            <a:r>
              <a:rPr lang="en-US" b="1" dirty="0"/>
              <a:t>Democrats</a:t>
            </a:r>
            <a:r>
              <a:rPr lang="en-US" dirty="0"/>
              <a:t> </a:t>
            </a:r>
            <a:r>
              <a:rPr lang="en-US" dirty="0" smtClean="0"/>
              <a:t>were</a:t>
            </a:r>
          </a:p>
          <a:p>
            <a:pPr lvl="1"/>
            <a:r>
              <a:rPr lang="en-US" dirty="0" smtClean="0"/>
              <a:t>immigrant </a:t>
            </a:r>
            <a:r>
              <a:rPr lang="en-US" dirty="0"/>
              <a:t>Lutherans and Roman Catholics who believed in toleration of differences in an imperfect world.  </a:t>
            </a:r>
            <a:endParaRPr lang="en-US" dirty="0" smtClean="0"/>
          </a:p>
          <a:p>
            <a:pPr lvl="1"/>
            <a:r>
              <a:rPr lang="en-US" dirty="0" smtClean="0"/>
              <a:t>opposed </a:t>
            </a:r>
            <a:r>
              <a:rPr lang="en-US" dirty="0"/>
              <a:t>the government imposing a single moral standard on the entire society.  </a:t>
            </a:r>
            <a:endParaRPr lang="en-US" dirty="0" smtClean="0"/>
          </a:p>
          <a:p>
            <a:pPr lvl="1"/>
            <a:r>
              <a:rPr lang="en-US" dirty="0" smtClean="0"/>
              <a:t>Found in </a:t>
            </a:r>
            <a:r>
              <a:rPr lang="en-US" dirty="0"/>
              <a:t>the South and in the northern industrial cities.</a:t>
            </a:r>
          </a:p>
          <a:p>
            <a:r>
              <a:rPr lang="en-US" dirty="0"/>
              <a:t>Both parties supported patronage, the principle of giving jobs to your political supporters.</a:t>
            </a:r>
          </a:p>
          <a:p>
            <a:endParaRPr lang="en-US" dirty="0"/>
          </a:p>
        </p:txBody>
      </p:sp>
    </p:spTree>
    <p:extLst>
      <p:ext uri="{BB962C8B-B14F-4D97-AF65-F5344CB8AC3E}">
        <p14:creationId xmlns:p14="http://schemas.microsoft.com/office/powerpoint/2010/main" val="33224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Hayes-Tilden Standoff, </a:t>
            </a:r>
            <a:r>
              <a:rPr lang="en-US" b="1" dirty="0" smtClean="0"/>
              <a:t>1876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Congress </a:t>
            </a:r>
            <a:r>
              <a:rPr lang="en-US" dirty="0"/>
              <a:t>passed a resolution that limited the presidency to two terms, after Grant started to consider running for a 3</a:t>
            </a:r>
            <a:r>
              <a:rPr lang="en-US" baseline="30000" dirty="0"/>
              <a:t>rd</a:t>
            </a:r>
            <a:r>
              <a:rPr lang="en-US" dirty="0"/>
              <a:t> term.</a:t>
            </a:r>
          </a:p>
          <a:p>
            <a:r>
              <a:rPr lang="en-US" dirty="0" smtClean="0"/>
              <a:t>Republicans </a:t>
            </a:r>
            <a:r>
              <a:rPr lang="en-US" dirty="0"/>
              <a:t>chose Rutherford B. Hayes as their presidential candidate for the election of 1876.  </a:t>
            </a:r>
            <a:endParaRPr lang="en-US" dirty="0" smtClean="0"/>
          </a:p>
          <a:p>
            <a:r>
              <a:rPr lang="en-US" dirty="0" smtClean="0"/>
              <a:t>Democrats </a:t>
            </a:r>
            <a:r>
              <a:rPr lang="en-US" dirty="0"/>
              <a:t>chose Samuel J. Tilden.</a:t>
            </a:r>
          </a:p>
          <a:p>
            <a:r>
              <a:rPr lang="en-US" dirty="0"/>
              <a:t>In the election, Tilden won the popular vote, but he was </a:t>
            </a:r>
            <a:r>
              <a:rPr lang="en-US" dirty="0" smtClean="0"/>
              <a:t>1 </a:t>
            </a:r>
            <a:r>
              <a:rPr lang="en-US" dirty="0"/>
              <a:t>vote shy from winning in the Electoral College (184 of 185).  20 electoral votes were in dispute in Louisiana, South Carolina, and Florida. Each state had sent two ballot counts to Congress. One ballot count said that the Republicans had won, while the other count said that the Democrats had won.</a:t>
            </a:r>
          </a:p>
          <a:p>
            <a:r>
              <a:rPr lang="en-US" dirty="0"/>
              <a:t>Controversy arose over which candidate should be awarded the disputed electoral votes.</a:t>
            </a:r>
          </a:p>
          <a:p>
            <a:endParaRPr lang="en-US" dirty="0"/>
          </a:p>
        </p:txBody>
      </p:sp>
    </p:spTree>
    <p:extLst>
      <p:ext uri="{BB962C8B-B14F-4D97-AF65-F5344CB8AC3E}">
        <p14:creationId xmlns:p14="http://schemas.microsoft.com/office/powerpoint/2010/main" val="627477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Compromise of 1877 and the End of </a:t>
            </a:r>
            <a:r>
              <a:rPr lang="en-US" b="1" dirty="0" smtClean="0"/>
              <a:t>Reconstruction</a:t>
            </a:r>
            <a:endParaRPr lang="en-US" dirty="0"/>
          </a:p>
        </p:txBody>
      </p:sp>
      <p:sp>
        <p:nvSpPr>
          <p:cNvPr id="3" name="Content Placeholder 2"/>
          <p:cNvSpPr>
            <a:spLocks noGrp="1"/>
          </p:cNvSpPr>
          <p:nvPr>
            <p:ph idx="1"/>
          </p:nvPr>
        </p:nvSpPr>
        <p:spPr>
          <a:xfrm>
            <a:off x="938758" y="1874518"/>
            <a:ext cx="7633742" cy="4683446"/>
          </a:xfrm>
        </p:spPr>
        <p:txBody>
          <a:bodyPr>
            <a:normAutofit fontScale="92500" lnSpcReduction="20000"/>
          </a:bodyPr>
          <a:lstStyle/>
          <a:p>
            <a:r>
              <a:rPr lang="en-US" dirty="0" smtClean="0"/>
              <a:t>The</a:t>
            </a:r>
            <a:r>
              <a:rPr lang="en-US" dirty="0"/>
              <a:t> Compromise of 1877 was passed by Congress in 1877. </a:t>
            </a:r>
            <a:endParaRPr lang="en-US" dirty="0" smtClean="0"/>
          </a:p>
          <a:p>
            <a:pPr lvl="1"/>
            <a:r>
              <a:rPr lang="en-US" dirty="0" smtClean="0"/>
              <a:t>Contained was </a:t>
            </a:r>
            <a:r>
              <a:rPr lang="en-US" dirty="0"/>
              <a:t>the Electoral Count Act, which set up an electoral commission consisting of 15 men from the Senate, the House of Representatives, and the Supreme </a:t>
            </a:r>
            <a:r>
              <a:rPr lang="en-US" dirty="0" smtClean="0"/>
              <a:t>Court </a:t>
            </a:r>
            <a:r>
              <a:rPr lang="en-US" dirty="0" smtClean="0">
                <a:sym typeface="Wingdings"/>
              </a:rPr>
              <a:t></a:t>
            </a:r>
            <a:r>
              <a:rPr lang="en-US" dirty="0" smtClean="0"/>
              <a:t>commission </a:t>
            </a:r>
            <a:r>
              <a:rPr lang="en-US" dirty="0"/>
              <a:t>ultimately gave the election to Hayes (Republican).</a:t>
            </a:r>
          </a:p>
          <a:p>
            <a:r>
              <a:rPr lang="en-US" dirty="0" smtClean="0"/>
              <a:t>Democrats </a:t>
            </a:r>
            <a:r>
              <a:rPr lang="en-US" dirty="0"/>
              <a:t>were outraged at the outcome of the election, but agreed that Hayes could take office if he withdrew the federal troops from Louisiana and South Carolina.</a:t>
            </a:r>
          </a:p>
          <a:p>
            <a:r>
              <a:rPr lang="en-US" dirty="0"/>
              <a:t>With the Hayes-Tilden deal, the Republican Party abandoned its commitment to racial equality.</a:t>
            </a:r>
          </a:p>
          <a:p>
            <a:r>
              <a:rPr lang="en-US" dirty="0"/>
              <a:t>The Civil Rights Act of 1875 was supposed to guarantee equal accommodations in public places and prohibited racial discrimination in jury selection.  The Supreme Court ultimately ruled most of the Act unconstitutional, stating that the 14</a:t>
            </a:r>
            <a:r>
              <a:rPr lang="en-US" baseline="30000" dirty="0"/>
              <a:t>th</a:t>
            </a:r>
            <a:r>
              <a:rPr lang="en-US" dirty="0"/>
              <a:t> Amendment only prohibited </a:t>
            </a:r>
            <a:r>
              <a:rPr lang="en-US" i="1" dirty="0"/>
              <a:t>government</a:t>
            </a:r>
            <a:r>
              <a:rPr lang="en-US" dirty="0"/>
              <a:t> violations of civil rights, not the denial of civil rights by </a:t>
            </a:r>
            <a:r>
              <a:rPr lang="en-US" i="1" dirty="0"/>
              <a:t>individuals</a:t>
            </a:r>
            <a:r>
              <a:rPr lang="en-US" dirty="0" smtClean="0"/>
              <a:t>.</a:t>
            </a:r>
            <a:endParaRPr lang="en-US" dirty="0"/>
          </a:p>
          <a:p>
            <a:endParaRPr lang="en-US" dirty="0"/>
          </a:p>
        </p:txBody>
      </p:sp>
    </p:spTree>
    <p:extLst>
      <p:ext uri="{BB962C8B-B14F-4D97-AF65-F5344CB8AC3E}">
        <p14:creationId xmlns:p14="http://schemas.microsoft.com/office/powerpoint/2010/main" val="186477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Birth of Jim Crow in the Post-Reconstruction </a:t>
            </a:r>
            <a:r>
              <a:rPr lang="en-US" b="1" dirty="0" smtClean="0"/>
              <a:t>South</a:t>
            </a:r>
            <a:endParaRPr lang="en-US" dirty="0"/>
          </a:p>
        </p:txBody>
      </p:sp>
      <p:sp>
        <p:nvSpPr>
          <p:cNvPr id="3" name="Content Placeholder 2"/>
          <p:cNvSpPr>
            <a:spLocks noGrp="1"/>
          </p:cNvSpPr>
          <p:nvPr>
            <p:ph idx="1"/>
          </p:nvPr>
        </p:nvSpPr>
        <p:spPr>
          <a:xfrm>
            <a:off x="938758" y="2286002"/>
            <a:ext cx="7633742" cy="4100511"/>
          </a:xfrm>
        </p:spPr>
        <p:txBody>
          <a:bodyPr>
            <a:normAutofit fontScale="92500" lnSpcReduction="20000"/>
          </a:bodyPr>
          <a:lstStyle/>
          <a:p>
            <a:r>
              <a:rPr lang="en-US" dirty="0" smtClean="0"/>
              <a:t>After </a:t>
            </a:r>
            <a:r>
              <a:rPr lang="en-US" dirty="0"/>
              <a:t>Reconstruction ended in the South, white Democrats ("Redeemers") resumed political power in the South and began to enact laws discriminating against blacks.</a:t>
            </a:r>
          </a:p>
          <a:p>
            <a:r>
              <a:rPr lang="en-US" dirty="0"/>
              <a:t>Blacks were forced into sharecropping and tenant farming.  Through the "crop-lien" system, small farmers who rented land from the plantation owners were kept in perpetual debt and forced to continue to work for the owners.</a:t>
            </a:r>
          </a:p>
          <a:p>
            <a:r>
              <a:rPr lang="en-US" dirty="0"/>
              <a:t>Eventually, state-level legal codes of segregation known as Jim Crow laws were enacted. </a:t>
            </a:r>
            <a:endParaRPr lang="en-US" dirty="0" smtClean="0"/>
          </a:p>
          <a:p>
            <a:r>
              <a:rPr lang="en-US" dirty="0" smtClean="0"/>
              <a:t> Southern </a:t>
            </a:r>
            <a:r>
              <a:rPr lang="en-US" dirty="0"/>
              <a:t>states also enacted literacy requirements, voter-registration laws, and poll taxes to ensure that Southern blacks could not vote.</a:t>
            </a:r>
          </a:p>
          <a:p>
            <a:r>
              <a:rPr lang="en-US" dirty="0"/>
              <a:t>The Supreme Court ruled in favor of the South's segregation in the case of </a:t>
            </a:r>
            <a:r>
              <a:rPr lang="en-US" i="1" dirty="0"/>
              <a:t>Plessy </a:t>
            </a:r>
            <a:r>
              <a:rPr lang="en-US" dirty="0"/>
              <a:t>vs. </a:t>
            </a:r>
            <a:r>
              <a:rPr lang="en-US" i="1" dirty="0"/>
              <a:t>Ferguson </a:t>
            </a:r>
            <a:r>
              <a:rPr lang="en-US" dirty="0"/>
              <a:t>(1896), declaring that "separate but equal" facilities for blacks were legal under the 14</a:t>
            </a:r>
            <a:r>
              <a:rPr lang="en-US" baseline="30000" dirty="0"/>
              <a:t>th</a:t>
            </a:r>
            <a:r>
              <a:rPr lang="en-US" dirty="0"/>
              <a:t> Amendment.</a:t>
            </a:r>
          </a:p>
          <a:p>
            <a:endParaRPr lang="en-US" dirty="0"/>
          </a:p>
        </p:txBody>
      </p:sp>
    </p:spTree>
    <p:extLst>
      <p:ext uri="{BB962C8B-B14F-4D97-AF65-F5344CB8AC3E}">
        <p14:creationId xmlns:p14="http://schemas.microsoft.com/office/powerpoint/2010/main" val="95602283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25</TotalTime>
  <Words>339</Words>
  <Application>Microsoft Macintosh PowerPoint</Application>
  <PresentationFormat>On-screen Show (4:3)</PresentationFormat>
  <Paragraphs>114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Gill Sans MT</vt:lpstr>
      <vt:lpstr>Impact</vt:lpstr>
      <vt:lpstr>Wingdings</vt:lpstr>
      <vt:lpstr>Arial</vt:lpstr>
      <vt:lpstr>Badge</vt:lpstr>
      <vt:lpstr>Chapter 23 Political Paralysis in the Gilded Age</vt:lpstr>
      <vt:lpstr>The "Bloody Shirt" Elects Grant</vt:lpstr>
      <vt:lpstr>A Carnival of CorruptioN</vt:lpstr>
      <vt:lpstr>The Liberal Republican Revolt of 1872</vt:lpstr>
      <vt:lpstr>Depression, Deflation, and Inflation</vt:lpstr>
      <vt:lpstr>Pallid Politics in the Gilded Age</vt:lpstr>
      <vt:lpstr>The Hayes-Tilden Standoff, 1876</vt:lpstr>
      <vt:lpstr>The Compromise of 1877 and the End of Reconstruction</vt:lpstr>
      <vt:lpstr>The Birth of Jim Crow in the Post-Reconstruction South</vt:lpstr>
      <vt:lpstr>Class Conflicts and Ethnic Clashes</vt:lpstr>
      <vt:lpstr>Garfield and Arthur</vt:lpstr>
      <vt:lpstr>The Blaine-Cleveland Mudslingers of 1884</vt:lpstr>
      <vt:lpstr>"Old Grover" Takes OveR</vt:lpstr>
      <vt:lpstr>Cleveland Battles for a Lower Tariff</vt:lpstr>
      <vt:lpstr>The Billion-Dollar Congress</vt:lpstr>
      <vt:lpstr>The Drumbeat of Discontent</vt:lpstr>
      <vt:lpstr>Cleveland and Depression</vt:lpstr>
      <vt:lpstr>Cleveland Breeds a Backlash</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23 Political Paralysis in the Gilded Age</dc:title>
  <dc:creator>Jessica Parfitt</dc:creator>
  <cp:lastModifiedBy>Jessica Parfitt</cp:lastModifiedBy>
  <cp:revision>4</cp:revision>
  <dcterms:created xsi:type="dcterms:W3CDTF">2017-11-25T03:38:26Z</dcterms:created>
  <dcterms:modified xsi:type="dcterms:W3CDTF">2017-11-25T04:04:00Z</dcterms:modified>
</cp:coreProperties>
</file>