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43"/>
  </p:normalViewPr>
  <p:slideViewPr>
    <p:cSldViewPr snapToGrid="0" snapToObjects="1">
      <p:cViewPr varScale="1">
        <p:scale>
          <a:sx n="90" d="100"/>
          <a:sy n="90" d="100"/>
        </p:scale>
        <p:origin x="174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0A6BD8-1DB7-944B-BE5E-305D6819D95A}" type="datetimeFigureOut">
              <a:rPr lang="en-US" smtClean="0"/>
              <a:t>11/27/17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B116DD-EA2B-8B43-9334-5FADC7024EB8}" type="slidenum">
              <a:rPr lang="en-US" smtClean="0"/>
              <a:t>‹#›</a:t>
            </a:fld>
            <a:endParaRPr lang="en-US"/>
          </a:p>
        </p:txBody>
      </p:sp>
    </p:spTree>
    <p:extLst>
      <p:ext uri="{BB962C8B-B14F-4D97-AF65-F5344CB8AC3E}">
        <p14:creationId xmlns:p14="http://schemas.microsoft.com/office/powerpoint/2010/main" val="2018555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1" y="1"/>
            <a:ext cx="1728788"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407319" y="1122363"/>
            <a:ext cx="6593681" cy="2387600"/>
          </a:xfrm>
        </p:spPr>
        <p:txBody>
          <a:bodyPr anchor="b">
            <a:normAutofit/>
          </a:bodyPr>
          <a:lstStyle>
            <a:lvl1pPr algn="l">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1407319" y="3602038"/>
            <a:ext cx="6593681" cy="1655762"/>
          </a:xfrm>
        </p:spPr>
        <p:txBody>
          <a:bodyPr>
            <a:normAutofit/>
          </a:bodyPr>
          <a:lstStyle>
            <a:lvl1pPr marL="0" indent="0" algn="l">
              <a:buNone/>
              <a:defRPr sz="1500" cap="all"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308133" y="5410202"/>
            <a:ext cx="2057400" cy="365125"/>
          </a:xfrm>
        </p:spPr>
        <p:txBody>
          <a:bodyPr/>
          <a:lstStyle/>
          <a:p>
            <a:fld id="{48A87A34-81AB-432B-8DAE-1953F412C126}" type="datetimeFigureOut">
              <a:rPr lang="en-US" dirty="0"/>
              <a:t>11/27/17</a:t>
            </a:fld>
            <a:endParaRPr lang="en-US" dirty="0"/>
          </a:p>
        </p:txBody>
      </p:sp>
      <p:sp>
        <p:nvSpPr>
          <p:cNvPr id="5" name="Footer Placeholder 4"/>
          <p:cNvSpPr>
            <a:spLocks noGrp="1"/>
          </p:cNvSpPr>
          <p:nvPr>
            <p:ph type="ftr" sz="quarter" idx="11"/>
          </p:nvPr>
        </p:nvSpPr>
        <p:spPr>
          <a:xfrm>
            <a:off x="1407318" y="5410202"/>
            <a:ext cx="3843665" cy="365125"/>
          </a:xfrm>
        </p:spPr>
        <p:txBody>
          <a:bodyPr/>
          <a:lstStyle/>
          <a:p>
            <a:endParaRPr lang="en-US" dirty="0"/>
          </a:p>
        </p:txBody>
      </p:sp>
      <p:sp>
        <p:nvSpPr>
          <p:cNvPr id="6" name="Slide Number Placeholder 5"/>
          <p:cNvSpPr>
            <a:spLocks noGrp="1"/>
          </p:cNvSpPr>
          <p:nvPr>
            <p:ph type="sldNum" sz="quarter" idx="12"/>
          </p:nvPr>
        </p:nvSpPr>
        <p:spPr>
          <a:xfrm>
            <a:off x="7422684" y="5410200"/>
            <a:ext cx="578317"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smtClean="0"/>
              <a:t>Drag picture to placeholder or click icon to add</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27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27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677634" y="73239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7903028" y="2764972"/>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27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Text Placeholder 3"/>
          <p:cNvSpPr>
            <a:spLocks noGrp="1"/>
          </p:cNvSpPr>
          <p:nvPr>
            <p:ph type="body" sz="half" idx="15"/>
          </p:nvPr>
        </p:nvSpPr>
        <p:spPr>
          <a:xfrm>
            <a:off x="845939" y="3360263"/>
            <a:ext cx="2406551"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0" name="Text Placeholder 3"/>
          <p:cNvSpPr>
            <a:spLocks noGrp="1"/>
          </p:cNvSpPr>
          <p:nvPr>
            <p:ph type="body" sz="half" idx="16"/>
          </p:nvPr>
        </p:nvSpPr>
        <p:spPr>
          <a:xfrm>
            <a:off x="3378160" y="3363435"/>
            <a:ext cx="2396873"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smtClean="0"/>
              <a:t>Drag picture to placeholder or click icon to add</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smtClean="0"/>
              <a:t>Drag picture to placeholder or click icon to add</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smtClean="0"/>
              <a:t>Drag picture to placeholder or click icon to add</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2700"/>
            </a:lvl1pPr>
          </a:lstStyle>
          <a:p>
            <a:r>
              <a:rPr lang="en-US" smtClean="0"/>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35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7515" y="2249486"/>
            <a:ext cx="3487337"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00606" y="2249485"/>
            <a:ext cx="3484952"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0" y="609600"/>
            <a:ext cx="4450881" cy="1639886"/>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5541" y="609602"/>
            <a:ext cx="2750018"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56058" y="2249486"/>
            <a:ext cx="4450883"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0716" y="1"/>
            <a:ext cx="9040416"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48A87A34-81AB-432B-8DAE-1953F412C126}" type="datetimeFigureOut">
              <a:rPr lang="en-US" dirty="0"/>
              <a:pPr/>
              <a:t>11/27/17</a:t>
            </a:fld>
            <a:endParaRPr lang="en-US" dirty="0"/>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788"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8000"/>
                <a:hueMod val="94000"/>
                <a:satMod val="148000"/>
                <a:lumMod val="150000"/>
              </a:schemeClr>
            </a:gs>
            <a:gs pos="100000">
              <a:schemeClr val="bg1">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9BE10567-6165-46A7-867D-4690A16B46D6}"/>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9144002" cy="6858001"/>
            <a:chOff x="0" y="-1"/>
            <a:chExt cx="12192003" cy="6858001"/>
          </a:xfrm>
        </p:grpSpPr>
        <p:sp useBgFill="1">
          <p:nvSpPr>
            <p:cNvPr id="9" name="Rectangle 8">
              <a:extLst>
                <a:ext uri="{FF2B5EF4-FFF2-40B4-BE49-F238E27FC236}">
                  <a16:creationId xmlns:a16="http://schemas.microsoft.com/office/drawing/2014/main" xmlns="" id="{0F4DB1F4-429C-4C85-85D7-C4D81996D338}"/>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a:extLst>
                <a:ext uri="{FF2B5EF4-FFF2-40B4-BE49-F238E27FC236}">
                  <a16:creationId xmlns:a16="http://schemas.microsoft.com/office/drawing/2014/main" xmlns="" id="{159C0DA6-71D9-4C96-A774-7FADF5E0A4C4}"/>
                </a:ext>
              </a:extLst>
            </p:cNvPr>
            <p:cNvPicPr>
              <a:picLocks noChangeAspect="1" noChangeArrowheads="1"/>
            </p:cNvPicPr>
            <p:nvPr>
              <p:extLst>
                <p:ext uri="{386F3935-93C4-4BCD-93E2-E3B085C9AB24}">
                  <p16:designElem xmlns:p16="http://schemas.microsoft.com/office/powerpoint/2015/main" val="1"/>
                </p:ext>
              </p:extLst>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p14="http://schemas.microsoft.com/office/powerpoint/2010/main" xmlns:a14="http://schemas.microsoft.com/office/drawing/2010/main">
                  <a:solidFill>
                    <a:srgbClr val="FFFFFF"/>
                  </a:solidFill>
                </a14:hiddenFill>
              </a:ext>
            </a:extLst>
          </p:spPr>
        </p:pic>
      </p:grpSp>
      <p:sp>
        <p:nvSpPr>
          <p:cNvPr id="12" name="Round Diagonal Corner Rectangle 7">
            <a:extLst>
              <a:ext uri="{FF2B5EF4-FFF2-40B4-BE49-F238E27FC236}">
                <a16:creationId xmlns:a16="http://schemas.microsoft.com/office/drawing/2014/main" xmlns="" id="{4B24F6DB-F114-44A7-BB56-D401884E4E7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36749" y="2235200"/>
            <a:ext cx="5270501" cy="2396067"/>
          </a:xfrm>
          <a:prstGeom prst="round2DiagRect">
            <a:avLst>
              <a:gd name="adj1" fmla="val 9246"/>
              <a:gd name="adj2" fmla="val 0"/>
            </a:avLst>
          </a:prstGeom>
          <a:solidFill>
            <a:srgbClr val="000000">
              <a:alpha val="80000"/>
            </a:srgbClr>
          </a:solidFill>
          <a:ln w="19050" cap="sq">
            <a:solidFill>
              <a:schemeClr val="tx2">
                <a:alpha val="60000"/>
              </a:scheme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xmlns="" id="{4DB50ECD-225E-4F81-AF7B-706DD05F3BA8}"/>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54421" y="2900097"/>
            <a:ext cx="8236546" cy="1211524"/>
            <a:chOff x="605895" y="2900097"/>
            <a:chExt cx="10982062" cy="1211524"/>
          </a:xfrm>
          <a:effectLst/>
        </p:grpSpPr>
        <p:sp>
          <p:nvSpPr>
            <p:cNvPr id="15" name="Freeform 32">
              <a:extLst>
                <a:ext uri="{FF2B5EF4-FFF2-40B4-BE49-F238E27FC236}">
                  <a16:creationId xmlns:a16="http://schemas.microsoft.com/office/drawing/2014/main" xmlns="" id="{CBC3B006-1357-4969-BC3D-CDD91E492B4F}"/>
                </a:ext>
              </a:extLst>
            </p:cNvPr>
            <p:cNvSpPr/>
            <p:nvPr>
              <p:extLst>
                <p:ext uri="{386F3935-93C4-4BCD-93E2-E3B085C9AB24}">
                  <p16:designElem xmlns:p16="http://schemas.microsoft.com/office/powerpoint/2015/main" val="1"/>
                </p:ext>
              </p:extLst>
            </p:nvPr>
          </p:nvSpPr>
          <p:spPr bwMode="auto">
            <a:xfrm rot="5400000" flipV="1">
              <a:off x="9653587" y="33797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16" name="Freeform 33">
              <a:extLst>
                <a:ext uri="{FF2B5EF4-FFF2-40B4-BE49-F238E27FC236}">
                  <a16:creationId xmlns:a16="http://schemas.microsoft.com/office/drawing/2014/main" xmlns="" id="{0D6E4F1D-B331-41B5-90EF-2236C1EE155D}"/>
                </a:ext>
              </a:extLst>
            </p:cNvPr>
            <p:cNvSpPr>
              <a:spLocks noEditPoints="1"/>
            </p:cNvSpPr>
            <p:nvPr>
              <p:extLst>
                <p:ext uri="{386F3935-93C4-4BCD-93E2-E3B085C9AB24}">
                  <p16:designElem xmlns:p16="http://schemas.microsoft.com/office/powerpoint/2015/main" val="1"/>
                </p:ext>
              </p:extLst>
            </p:nvPr>
          </p:nvSpPr>
          <p:spPr bwMode="auto">
            <a:xfrm rot="5400000" flipV="1">
              <a:off x="10078244" y="33107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17" name="Freeform 34">
              <a:extLst>
                <a:ext uri="{FF2B5EF4-FFF2-40B4-BE49-F238E27FC236}">
                  <a16:creationId xmlns:a16="http://schemas.microsoft.com/office/drawing/2014/main" xmlns="" id="{54A60014-21DF-44E5-9137-43357188501C}"/>
                </a:ext>
              </a:extLst>
            </p:cNvPr>
            <p:cNvSpPr>
              <a:spLocks noEditPoints="1"/>
            </p:cNvSpPr>
            <p:nvPr>
              <p:extLst>
                <p:ext uri="{386F3935-93C4-4BCD-93E2-E3B085C9AB24}">
                  <p16:designElem xmlns:p16="http://schemas.microsoft.com/office/powerpoint/2015/main" val="1"/>
                </p:ext>
              </p:extLst>
            </p:nvPr>
          </p:nvSpPr>
          <p:spPr bwMode="auto">
            <a:xfrm rot="5400000" flipV="1">
              <a:off x="11146631" y="35742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18" name="Freeform 37">
              <a:extLst>
                <a:ext uri="{FF2B5EF4-FFF2-40B4-BE49-F238E27FC236}">
                  <a16:creationId xmlns:a16="http://schemas.microsoft.com/office/drawing/2014/main" xmlns="" id="{40B768C0-B003-45F4-9A06-EA3509A90BD9}"/>
                </a:ext>
              </a:extLst>
            </p:cNvPr>
            <p:cNvSpPr/>
            <p:nvPr>
              <p:extLst>
                <p:ext uri="{386F3935-93C4-4BCD-93E2-E3B085C9AB24}">
                  <p16:designElem xmlns:p16="http://schemas.microsoft.com/office/powerpoint/2015/main" val="1"/>
                </p:ext>
              </p:extLst>
            </p:nvPr>
          </p:nvSpPr>
          <p:spPr bwMode="auto">
            <a:xfrm rot="5400000" flipV="1">
              <a:off x="10230644" y="30345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19" name="Freeform 35">
              <a:extLst>
                <a:ext uri="{FF2B5EF4-FFF2-40B4-BE49-F238E27FC236}">
                  <a16:creationId xmlns:a16="http://schemas.microsoft.com/office/drawing/2014/main" xmlns="" id="{5E479182-2054-4AD9-823D-81CFAD7F2C78}"/>
                </a:ext>
              </a:extLst>
            </p:cNvPr>
            <p:cNvSpPr/>
            <p:nvPr>
              <p:extLst>
                <p:ext uri="{386F3935-93C4-4BCD-93E2-E3B085C9AB24}">
                  <p16:designElem xmlns:p16="http://schemas.microsoft.com/office/powerpoint/2015/main" val="1"/>
                </p:ext>
              </p:extLst>
            </p:nvPr>
          </p:nvSpPr>
          <p:spPr bwMode="auto">
            <a:xfrm rot="5400000">
              <a:off x="10034587" y="25627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0" name="Freeform 36">
              <a:extLst>
                <a:ext uri="{FF2B5EF4-FFF2-40B4-BE49-F238E27FC236}">
                  <a16:creationId xmlns:a16="http://schemas.microsoft.com/office/drawing/2014/main" xmlns="" id="{A7D912CF-756A-41F1-8BF1-5BA7D1BD052D}"/>
                </a:ext>
              </a:extLst>
            </p:cNvPr>
            <p:cNvSpPr>
              <a:spLocks noEditPoints="1"/>
            </p:cNvSpPr>
            <p:nvPr>
              <p:extLst>
                <p:ext uri="{386F3935-93C4-4BCD-93E2-E3B085C9AB24}">
                  <p16:designElem xmlns:p16="http://schemas.microsoft.com/office/powerpoint/2015/main" val="1"/>
                </p:ext>
              </p:extLst>
            </p:nvPr>
          </p:nvSpPr>
          <p:spPr bwMode="auto">
            <a:xfrm rot="5400000">
              <a:off x="10747375" y="32326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1" name="Freeform 38">
              <a:extLst>
                <a:ext uri="{FF2B5EF4-FFF2-40B4-BE49-F238E27FC236}">
                  <a16:creationId xmlns:a16="http://schemas.microsoft.com/office/drawing/2014/main" xmlns="" id="{734B6F35-2160-44B1-AB00-F628C84B14F0}"/>
                </a:ext>
              </a:extLst>
            </p:cNvPr>
            <p:cNvSpPr>
              <a:spLocks noEditPoints="1"/>
            </p:cNvSpPr>
            <p:nvPr>
              <p:extLst>
                <p:ext uri="{386F3935-93C4-4BCD-93E2-E3B085C9AB24}">
                  <p16:designElem xmlns:p16="http://schemas.microsoft.com/office/powerpoint/2015/main" val="1"/>
                </p:ext>
              </p:extLst>
            </p:nvPr>
          </p:nvSpPr>
          <p:spPr bwMode="auto">
            <a:xfrm rot="5400000">
              <a:off x="11399044" y="30953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2" name="Freeform 39">
              <a:extLst>
                <a:ext uri="{FF2B5EF4-FFF2-40B4-BE49-F238E27FC236}">
                  <a16:creationId xmlns:a16="http://schemas.microsoft.com/office/drawing/2014/main" xmlns="" id="{D8657E76-4F63-44FE-86C5-54CA174FCB35}"/>
                </a:ext>
              </a:extLst>
            </p:cNvPr>
            <p:cNvSpPr/>
            <p:nvPr>
              <p:extLst>
                <p:ext uri="{386F3935-93C4-4BCD-93E2-E3B085C9AB24}">
                  <p16:designElem xmlns:p16="http://schemas.microsoft.com/office/powerpoint/2015/main" val="1"/>
                </p:ext>
              </p:extLst>
            </p:nvPr>
          </p:nvSpPr>
          <p:spPr bwMode="auto">
            <a:xfrm rot="5400000">
              <a:off x="10353675" y="21531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3" name="Freeform 40">
              <a:extLst>
                <a:ext uri="{FF2B5EF4-FFF2-40B4-BE49-F238E27FC236}">
                  <a16:creationId xmlns:a16="http://schemas.microsoft.com/office/drawing/2014/main" xmlns="" id="{482CEB8C-90E5-4152-8B52-A2881B98A3BA}"/>
                </a:ext>
              </a:extLst>
            </p:cNvPr>
            <p:cNvSpPr>
              <a:spLocks noEditPoints="1"/>
            </p:cNvSpPr>
            <p:nvPr>
              <p:extLst>
                <p:ext uri="{386F3935-93C4-4BCD-93E2-E3B085C9AB24}">
                  <p16:designElem xmlns:p16="http://schemas.microsoft.com/office/powerpoint/2015/main" val="1"/>
                </p:ext>
              </p:extLst>
            </p:nvPr>
          </p:nvSpPr>
          <p:spPr bwMode="auto">
            <a:xfrm rot="5400000">
              <a:off x="9848850" y="33088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4" name="Rectangle 41">
              <a:extLst>
                <a:ext uri="{FF2B5EF4-FFF2-40B4-BE49-F238E27FC236}">
                  <a16:creationId xmlns:a16="http://schemas.microsoft.com/office/drawing/2014/main" xmlns="" id="{85010FC2-BC4C-4692-876D-7FE363BFC635}"/>
                </a:ext>
              </a:extLst>
            </p:cNvPr>
            <p:cNvSpPr>
              <a:spLocks noChangeArrowheads="1"/>
            </p:cNvSpPr>
            <p:nvPr>
              <p:extLst>
                <p:ext uri="{386F3935-93C4-4BCD-93E2-E3B085C9AB24}">
                  <p16:designElem xmlns:p16="http://schemas.microsoft.com/office/powerpoint/2015/main" val="1"/>
                </p:ext>
              </p:extLst>
            </p:nvPr>
          </p:nvSpPr>
          <p:spPr bwMode="auto">
            <a:xfrm rot="5400000">
              <a:off x="9721056" y="32842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a:extLst/>
          </p:spPr>
        </p:sp>
        <p:sp>
          <p:nvSpPr>
            <p:cNvPr id="25" name="Freeform 32">
              <a:extLst>
                <a:ext uri="{FF2B5EF4-FFF2-40B4-BE49-F238E27FC236}">
                  <a16:creationId xmlns:a16="http://schemas.microsoft.com/office/drawing/2014/main" xmlns="" id="{714C1223-2B78-4715-9ACB-079A60D16D3F}"/>
                </a:ext>
              </a:extLst>
            </p:cNvPr>
            <p:cNvSpPr/>
            <p:nvPr>
              <p:extLst>
                <p:ext uri="{386F3935-93C4-4BCD-93E2-E3B085C9AB24}">
                  <p16:designElem xmlns:p16="http://schemas.microsoft.com/office/powerpoint/2015/main" val="1"/>
                </p:ext>
              </p:extLst>
            </p:nvPr>
          </p:nvSpPr>
          <p:spPr bwMode="auto">
            <a:xfrm rot="16200000" flipH="1" flipV="1">
              <a:off x="2122751" y="35321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6" name="Freeform 33">
              <a:extLst>
                <a:ext uri="{FF2B5EF4-FFF2-40B4-BE49-F238E27FC236}">
                  <a16:creationId xmlns:a16="http://schemas.microsoft.com/office/drawing/2014/main" xmlns="" id="{1D9109D3-C92A-410B-9B43-5F02B2D84EE3}"/>
                </a:ext>
              </a:extLst>
            </p:cNvPr>
            <p:cNvSpPr>
              <a:spLocks noEditPoints="1"/>
            </p:cNvSpPr>
            <p:nvPr>
              <p:extLst>
                <p:ext uri="{386F3935-93C4-4BCD-93E2-E3B085C9AB24}">
                  <p16:designElem xmlns:p16="http://schemas.microsoft.com/office/powerpoint/2015/main" val="1"/>
                </p:ext>
              </p:extLst>
            </p:nvPr>
          </p:nvSpPr>
          <p:spPr bwMode="auto">
            <a:xfrm rot="16200000" flipH="1" flipV="1">
              <a:off x="1958445" y="34631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7" name="Freeform 34">
              <a:extLst>
                <a:ext uri="{FF2B5EF4-FFF2-40B4-BE49-F238E27FC236}">
                  <a16:creationId xmlns:a16="http://schemas.microsoft.com/office/drawing/2014/main" xmlns="" id="{EF5B327A-A1AE-42F3-815E-84F4AA2948C2}"/>
                </a:ext>
              </a:extLst>
            </p:cNvPr>
            <p:cNvSpPr>
              <a:spLocks noEditPoints="1"/>
            </p:cNvSpPr>
            <p:nvPr>
              <p:extLst>
                <p:ext uri="{386F3935-93C4-4BCD-93E2-E3B085C9AB24}">
                  <p16:designElem xmlns:p16="http://schemas.microsoft.com/office/powerpoint/2015/main" val="1"/>
                </p:ext>
              </p:extLst>
            </p:nvPr>
          </p:nvSpPr>
          <p:spPr bwMode="auto">
            <a:xfrm rot="16200000" flipH="1" flipV="1">
              <a:off x="858308" y="37266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8" name="Freeform 37">
              <a:extLst>
                <a:ext uri="{FF2B5EF4-FFF2-40B4-BE49-F238E27FC236}">
                  <a16:creationId xmlns:a16="http://schemas.microsoft.com/office/drawing/2014/main" xmlns="" id="{77738BDE-751F-4D4C-B4C4-C9DF3EA29193}"/>
                </a:ext>
              </a:extLst>
            </p:cNvPr>
            <p:cNvSpPr/>
            <p:nvPr>
              <p:extLst>
                <p:ext uri="{386F3935-93C4-4BCD-93E2-E3B085C9AB24}">
                  <p16:designElem xmlns:p16="http://schemas.microsoft.com/office/powerpoint/2015/main" val="1"/>
                </p:ext>
              </p:extLst>
            </p:nvPr>
          </p:nvSpPr>
          <p:spPr bwMode="auto">
            <a:xfrm rot="16200000" flipH="1" flipV="1">
              <a:off x="1658407" y="31869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9" name="Freeform 35">
              <a:extLst>
                <a:ext uri="{FF2B5EF4-FFF2-40B4-BE49-F238E27FC236}">
                  <a16:creationId xmlns:a16="http://schemas.microsoft.com/office/drawing/2014/main" xmlns="" id="{9C8C4AD6-72BF-490C-963C-97C7FD7E7EAC}"/>
                </a:ext>
              </a:extLst>
            </p:cNvPr>
            <p:cNvSpPr/>
            <p:nvPr>
              <p:extLst>
                <p:ext uri="{386F3935-93C4-4BCD-93E2-E3B085C9AB24}">
                  <p16:designElem xmlns:p16="http://schemas.microsoft.com/office/powerpoint/2015/main" val="1"/>
                </p:ext>
              </p:extLst>
            </p:nvPr>
          </p:nvSpPr>
          <p:spPr bwMode="auto">
            <a:xfrm rot="16200000" flipH="1">
              <a:off x="1860814" y="27151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0" name="Freeform 36">
              <a:extLst>
                <a:ext uri="{FF2B5EF4-FFF2-40B4-BE49-F238E27FC236}">
                  <a16:creationId xmlns:a16="http://schemas.microsoft.com/office/drawing/2014/main" xmlns="" id="{94990E31-5AA8-4502-A963-CE1B539DAC42}"/>
                </a:ext>
              </a:extLst>
            </p:cNvPr>
            <p:cNvSpPr>
              <a:spLocks noEditPoints="1"/>
            </p:cNvSpPr>
            <p:nvPr>
              <p:extLst>
                <p:ext uri="{386F3935-93C4-4BCD-93E2-E3B085C9AB24}">
                  <p16:designElem xmlns:p16="http://schemas.microsoft.com/office/powerpoint/2015/main" val="1"/>
                </p:ext>
              </p:extLst>
            </p:nvPr>
          </p:nvSpPr>
          <p:spPr bwMode="auto">
            <a:xfrm rot="16200000" flipH="1">
              <a:off x="1289314" y="33850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1" name="Freeform 38">
              <a:extLst>
                <a:ext uri="{FF2B5EF4-FFF2-40B4-BE49-F238E27FC236}">
                  <a16:creationId xmlns:a16="http://schemas.microsoft.com/office/drawing/2014/main" xmlns="" id="{9E703E9D-ED76-449C-A8C0-7A1E24B8B277}"/>
                </a:ext>
              </a:extLst>
            </p:cNvPr>
            <p:cNvSpPr>
              <a:spLocks noEditPoints="1"/>
            </p:cNvSpPr>
            <p:nvPr>
              <p:extLst>
                <p:ext uri="{386F3935-93C4-4BCD-93E2-E3B085C9AB24}">
                  <p16:designElem xmlns:p16="http://schemas.microsoft.com/office/powerpoint/2015/main" val="1"/>
                </p:ext>
              </p:extLst>
            </p:nvPr>
          </p:nvSpPr>
          <p:spPr bwMode="auto">
            <a:xfrm rot="16200000" flipH="1">
              <a:off x="605895" y="32477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2" name="Freeform 39">
              <a:extLst>
                <a:ext uri="{FF2B5EF4-FFF2-40B4-BE49-F238E27FC236}">
                  <a16:creationId xmlns:a16="http://schemas.microsoft.com/office/drawing/2014/main" xmlns="" id="{C70A75E8-C815-4CCF-ABEE-83F19BFE0511}"/>
                </a:ext>
              </a:extLst>
            </p:cNvPr>
            <p:cNvSpPr/>
            <p:nvPr>
              <p:extLst>
                <p:ext uri="{386F3935-93C4-4BCD-93E2-E3B085C9AB24}">
                  <p16:designElem xmlns:p16="http://schemas.microsoft.com/office/powerpoint/2015/main" val="1"/>
                </p:ext>
              </p:extLst>
            </p:nvPr>
          </p:nvSpPr>
          <p:spPr bwMode="auto">
            <a:xfrm rot="16200000" flipH="1">
              <a:off x="1532202" y="23055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3" name="Freeform 40">
              <a:extLst>
                <a:ext uri="{FF2B5EF4-FFF2-40B4-BE49-F238E27FC236}">
                  <a16:creationId xmlns:a16="http://schemas.microsoft.com/office/drawing/2014/main" xmlns="" id="{E15638E1-6A92-4D31-A034-853A65A754E9}"/>
                </a:ext>
              </a:extLst>
            </p:cNvPr>
            <p:cNvSpPr>
              <a:spLocks noEditPoints="1"/>
            </p:cNvSpPr>
            <p:nvPr>
              <p:extLst>
                <p:ext uri="{386F3935-93C4-4BCD-93E2-E3B085C9AB24}">
                  <p16:designElem xmlns:p16="http://schemas.microsoft.com/office/powerpoint/2015/main" val="1"/>
                </p:ext>
              </p:extLst>
            </p:nvPr>
          </p:nvSpPr>
          <p:spPr bwMode="auto">
            <a:xfrm rot="16200000" flipH="1">
              <a:off x="2154501" y="34612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4" name="Rectangle 41">
              <a:extLst>
                <a:ext uri="{FF2B5EF4-FFF2-40B4-BE49-F238E27FC236}">
                  <a16:creationId xmlns:a16="http://schemas.microsoft.com/office/drawing/2014/main" xmlns="" id="{EA3E8D58-D52B-4300-8A50-5696430D1A65}"/>
                </a:ext>
              </a:extLst>
            </p:cNvPr>
            <p:cNvSpPr>
              <a:spLocks noChangeArrowheads="1"/>
            </p:cNvSpPr>
            <p:nvPr>
              <p:extLst>
                <p:ext uri="{386F3935-93C4-4BCD-93E2-E3B085C9AB24}">
                  <p16:designElem xmlns:p16="http://schemas.microsoft.com/office/powerpoint/2015/main" val="1"/>
                </p:ext>
              </p:extLst>
            </p:nvPr>
          </p:nvSpPr>
          <p:spPr bwMode="auto">
            <a:xfrm rot="16200000" flipH="1">
              <a:off x="2448983" y="34366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a:extLst/>
          </p:spPr>
        </p:sp>
      </p:grpSp>
      <p:sp>
        <p:nvSpPr>
          <p:cNvPr id="2" name="Title 1"/>
          <p:cNvSpPr>
            <a:spLocks noGrp="1"/>
          </p:cNvSpPr>
          <p:nvPr>
            <p:ph type="ctrTitle"/>
          </p:nvPr>
        </p:nvSpPr>
        <p:spPr>
          <a:xfrm>
            <a:off x="2000250" y="2328334"/>
            <a:ext cx="5143500" cy="1367896"/>
          </a:xfrm>
        </p:spPr>
        <p:txBody>
          <a:bodyPr>
            <a:normAutofit fontScale="90000"/>
          </a:bodyPr>
          <a:lstStyle/>
          <a:p>
            <a:pPr algn="ctr"/>
            <a:r>
              <a:rPr lang="en-US" dirty="0" smtClean="0">
                <a:solidFill>
                  <a:srgbClr val="FFFFFF"/>
                </a:solidFill>
              </a:rPr>
              <a:t>Chapter 24</a:t>
            </a:r>
            <a:br>
              <a:rPr lang="en-US" dirty="0" smtClean="0">
                <a:solidFill>
                  <a:srgbClr val="FFFFFF"/>
                </a:solidFill>
              </a:rPr>
            </a:br>
            <a:r>
              <a:rPr lang="en-US" dirty="0" smtClean="0">
                <a:solidFill>
                  <a:srgbClr val="FFFFFF"/>
                </a:solidFill>
              </a:rPr>
              <a:t>Industry comes of age</a:t>
            </a:r>
            <a:endParaRPr lang="en-US" dirty="0">
              <a:solidFill>
                <a:srgbClr val="FFFFFF"/>
              </a:solidFill>
            </a:endParaRPr>
          </a:p>
        </p:txBody>
      </p:sp>
      <p:sp>
        <p:nvSpPr>
          <p:cNvPr id="3" name="Subtitle 2"/>
          <p:cNvSpPr>
            <a:spLocks noGrp="1"/>
          </p:cNvSpPr>
          <p:nvPr>
            <p:ph type="subTitle" idx="1"/>
          </p:nvPr>
        </p:nvSpPr>
        <p:spPr>
          <a:xfrm>
            <a:off x="2000250" y="3602038"/>
            <a:ext cx="5143500" cy="953029"/>
          </a:xfrm>
        </p:spPr>
        <p:txBody>
          <a:bodyPr>
            <a:normAutofit/>
          </a:bodyPr>
          <a:lstStyle/>
          <a:p>
            <a:pPr algn="ctr"/>
            <a:r>
              <a:rPr lang="en-US" dirty="0" smtClean="0">
                <a:solidFill>
                  <a:srgbClr val="82FFFF"/>
                </a:solidFill>
              </a:rPr>
              <a:t>1865-1900</a:t>
            </a:r>
            <a:endParaRPr lang="en-US" dirty="0">
              <a:solidFill>
                <a:srgbClr val="82FFFF"/>
              </a:solidFill>
            </a:endParaRPr>
          </a:p>
        </p:txBody>
      </p:sp>
    </p:spTree>
    <p:extLst>
      <p:ext uri="{BB962C8B-B14F-4D97-AF65-F5344CB8AC3E}">
        <p14:creationId xmlns:p14="http://schemas.microsoft.com/office/powerpoint/2010/main" val="2674726290"/>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Trust Titan </a:t>
            </a:r>
            <a:r>
              <a:rPr lang="en-US" b="1" dirty="0" smtClean="0"/>
              <a:t>Emerges</a:t>
            </a:r>
            <a:endParaRPr lang="en-US" dirty="0"/>
          </a:p>
        </p:txBody>
      </p:sp>
      <p:sp>
        <p:nvSpPr>
          <p:cNvPr id="3" name="Content Placeholder 2"/>
          <p:cNvSpPr>
            <a:spLocks noGrp="1"/>
          </p:cNvSpPr>
          <p:nvPr>
            <p:ph idx="1"/>
          </p:nvPr>
        </p:nvSpPr>
        <p:spPr>
          <a:xfrm>
            <a:off x="856060" y="2249486"/>
            <a:ext cx="7429499" cy="4208463"/>
          </a:xfrm>
        </p:spPr>
        <p:txBody>
          <a:bodyPr>
            <a:normAutofit/>
          </a:bodyPr>
          <a:lstStyle/>
          <a:p>
            <a:r>
              <a:rPr lang="en-US" dirty="0" smtClean="0"/>
              <a:t>Tycoons </a:t>
            </a:r>
            <a:r>
              <a:rPr lang="en-US" dirty="0"/>
              <a:t>like Andrew Carnegie (steel king), John D. Rockefeller (oil baron), and J. Pierpont Morgan (bankers' banker), circumvented their competition.  </a:t>
            </a:r>
            <a:endParaRPr lang="en-US" dirty="0" smtClean="0"/>
          </a:p>
          <a:p>
            <a:r>
              <a:rPr lang="en-US" dirty="0" smtClean="0"/>
              <a:t>Carnegie </a:t>
            </a:r>
            <a:r>
              <a:rPr lang="en-US" dirty="0"/>
              <a:t>used the tactic of "vertical integration" to combine all phases of manufacturing into one organization.  He and his business controlled every aspect of production, from mining to marketing.  His goal was to improve efficiency.</a:t>
            </a:r>
          </a:p>
          <a:p>
            <a:r>
              <a:rPr lang="en-US" dirty="0"/>
              <a:t>"Horizontal integration" meant allying with competitors to monopolize a given market.  This tactic of creating trusts was used by Rockefeller.</a:t>
            </a:r>
          </a:p>
          <a:p>
            <a:r>
              <a:rPr lang="en-US" dirty="0"/>
              <a:t>Morgan used the tactic of interlocking directorates when he put his people on the boards of directors of rival companies</a:t>
            </a:r>
          </a:p>
          <a:p>
            <a:endParaRPr lang="en-US" dirty="0"/>
          </a:p>
        </p:txBody>
      </p:sp>
    </p:spTree>
    <p:extLst>
      <p:ext uri="{BB962C8B-B14F-4D97-AF65-F5344CB8AC3E}">
        <p14:creationId xmlns:p14="http://schemas.microsoft.com/office/powerpoint/2010/main" val="269613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Supremacy of </a:t>
            </a:r>
            <a:r>
              <a:rPr lang="en-US" b="1" dirty="0" smtClean="0"/>
              <a:t>Steel</a:t>
            </a:r>
            <a:endParaRPr lang="en-US" dirty="0"/>
          </a:p>
        </p:txBody>
      </p:sp>
      <p:sp>
        <p:nvSpPr>
          <p:cNvPr id="3" name="Content Placeholder 2"/>
          <p:cNvSpPr>
            <a:spLocks noGrp="1"/>
          </p:cNvSpPr>
          <p:nvPr>
            <p:ph idx="1"/>
          </p:nvPr>
        </p:nvSpPr>
        <p:spPr>
          <a:xfrm>
            <a:off x="856060" y="2249486"/>
            <a:ext cx="7429499" cy="4265613"/>
          </a:xfrm>
        </p:spPr>
        <p:txBody>
          <a:bodyPr/>
          <a:lstStyle/>
          <a:p>
            <a:r>
              <a:rPr lang="en-US" sz="2400" dirty="0" smtClean="0"/>
              <a:t>Steel</a:t>
            </a:r>
            <a:r>
              <a:rPr lang="en-US" sz="2400" dirty="0"/>
              <a:t> was "king" during the industrialization era; nearly every aspect of society used it. </a:t>
            </a:r>
          </a:p>
          <a:p>
            <a:r>
              <a:rPr lang="en-US" sz="2400" dirty="0"/>
              <a:t>By the late 1800s, the United States was producing 1/3 of the world's steel supply.  </a:t>
            </a:r>
            <a:endParaRPr lang="en-US" sz="2400" dirty="0" smtClean="0"/>
          </a:p>
          <a:p>
            <a:r>
              <a:rPr lang="en-US" sz="2400" dirty="0" smtClean="0"/>
              <a:t>The</a:t>
            </a:r>
            <a:r>
              <a:rPr lang="en-US" sz="2400" dirty="0"/>
              <a:t> Bessemer </a:t>
            </a:r>
            <a:r>
              <a:rPr lang="en-US" sz="2400" dirty="0" smtClean="0"/>
              <a:t>process simplified </a:t>
            </a:r>
            <a:r>
              <a:rPr lang="en-US" sz="2400" dirty="0"/>
              <a:t>the steel production process and reduced the price of </a:t>
            </a:r>
            <a:r>
              <a:rPr lang="en-US" sz="2400" dirty="0" smtClean="0"/>
              <a:t>steel</a:t>
            </a:r>
          </a:p>
          <a:p>
            <a:pPr lvl="1"/>
            <a:r>
              <a:rPr lang="en-US" sz="1800" dirty="0"/>
              <a:t>P</a:t>
            </a:r>
            <a:r>
              <a:rPr lang="en-US" sz="1800" dirty="0" smtClean="0"/>
              <a:t>rocess </a:t>
            </a:r>
            <a:r>
              <a:rPr lang="en-US" sz="1800" dirty="0"/>
              <a:t>involved blowing cold air on red-hot iron to ignite the carbon and eliminate impurities.</a:t>
            </a:r>
          </a:p>
          <a:p>
            <a:endParaRPr lang="en-US" dirty="0"/>
          </a:p>
        </p:txBody>
      </p:sp>
    </p:spTree>
    <p:extLst>
      <p:ext uri="{BB962C8B-B14F-4D97-AF65-F5344CB8AC3E}">
        <p14:creationId xmlns:p14="http://schemas.microsoft.com/office/powerpoint/2010/main" val="204759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Carnegie and Other Sultans of </a:t>
            </a:r>
            <a:r>
              <a:rPr lang="en-US" b="1" dirty="0" smtClean="0"/>
              <a:t>Steel</a:t>
            </a:r>
            <a:endParaRPr lang="en-US" dirty="0"/>
          </a:p>
        </p:txBody>
      </p:sp>
      <p:sp>
        <p:nvSpPr>
          <p:cNvPr id="3" name="Content Placeholder 2"/>
          <p:cNvSpPr>
            <a:spLocks noGrp="1"/>
          </p:cNvSpPr>
          <p:nvPr>
            <p:ph idx="1"/>
          </p:nvPr>
        </p:nvSpPr>
        <p:spPr>
          <a:xfrm>
            <a:off x="856060" y="1771650"/>
            <a:ext cx="7429499" cy="4629149"/>
          </a:xfrm>
        </p:spPr>
        <p:txBody>
          <a:bodyPr>
            <a:normAutofit/>
          </a:bodyPr>
          <a:lstStyle/>
          <a:p>
            <a:r>
              <a:rPr lang="en-US" dirty="0"/>
              <a:t> </a:t>
            </a:r>
            <a:r>
              <a:rPr lang="en-US" dirty="0" smtClean="0"/>
              <a:t>Andrew </a:t>
            </a:r>
            <a:r>
              <a:rPr lang="en-US" dirty="0"/>
              <a:t>Carnegie was not a monopolist and disliked monopolistic trusts. </a:t>
            </a:r>
            <a:endParaRPr lang="en-US" dirty="0" smtClean="0"/>
          </a:p>
          <a:p>
            <a:pPr lvl="1"/>
            <a:r>
              <a:rPr lang="en-US" dirty="0" smtClean="0"/>
              <a:t>By </a:t>
            </a:r>
            <a:r>
              <a:rPr lang="en-US" dirty="0"/>
              <a:t>1900, he was producing ¼ of the nation's Bessemer steel. </a:t>
            </a:r>
          </a:p>
          <a:p>
            <a:r>
              <a:rPr lang="en-US" dirty="0"/>
              <a:t>J. P. Morgan financed the reorganization of railroads, insurance companies, and banks.</a:t>
            </a:r>
          </a:p>
          <a:p>
            <a:r>
              <a:rPr lang="en-US" dirty="0"/>
              <a:t>In 1900, Carnegie wanted to sell his holdings of his steel companies. He threatened to ruin Morgan's steel pipe production business if Morgan did not buy him out.  Morgan bought out Carnegie for $400 million. </a:t>
            </a:r>
          </a:p>
          <a:p>
            <a:r>
              <a:rPr lang="en-US" dirty="0"/>
              <a:t>Morgan created the United States Steel Corporation in 1901.  It was America's first billion-dollar corporation.</a:t>
            </a:r>
          </a:p>
          <a:p>
            <a:r>
              <a:rPr lang="en-US" dirty="0"/>
              <a:t>Carnegie dedicated the rest of his life to donating his money to charities.</a:t>
            </a:r>
          </a:p>
          <a:p>
            <a:endParaRPr lang="en-US" dirty="0"/>
          </a:p>
        </p:txBody>
      </p:sp>
    </p:spTree>
    <p:extLst>
      <p:ext uri="{BB962C8B-B14F-4D97-AF65-F5344CB8AC3E}">
        <p14:creationId xmlns:p14="http://schemas.microsoft.com/office/powerpoint/2010/main" val="1115928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Rockefeller Grows an American Beauty </a:t>
            </a:r>
            <a:r>
              <a:rPr lang="en-US" b="1" dirty="0" smtClean="0"/>
              <a:t>Rose</a:t>
            </a:r>
            <a:endParaRPr lang="en-US" dirty="0"/>
          </a:p>
        </p:txBody>
      </p:sp>
      <p:sp>
        <p:nvSpPr>
          <p:cNvPr id="3" name="Content Placeholder 2"/>
          <p:cNvSpPr>
            <a:spLocks noGrp="1"/>
          </p:cNvSpPr>
          <p:nvPr>
            <p:ph idx="1"/>
          </p:nvPr>
        </p:nvSpPr>
        <p:spPr>
          <a:xfrm>
            <a:off x="856060" y="1914526"/>
            <a:ext cx="7429499" cy="4672012"/>
          </a:xfrm>
        </p:spPr>
        <p:txBody>
          <a:bodyPr>
            <a:normAutofit lnSpcReduction="10000"/>
          </a:bodyPr>
          <a:lstStyle/>
          <a:p>
            <a:r>
              <a:rPr lang="en-US" sz="2000" dirty="0" smtClean="0"/>
              <a:t>Kerosene</a:t>
            </a:r>
            <a:r>
              <a:rPr lang="en-US" sz="2000" dirty="0"/>
              <a:t> was the first major product of the oil industry.  </a:t>
            </a:r>
            <a:endParaRPr lang="en-US" sz="2000" dirty="0" smtClean="0"/>
          </a:p>
          <a:p>
            <a:pPr lvl="1"/>
            <a:r>
              <a:rPr lang="en-US" sz="1600" dirty="0" smtClean="0"/>
              <a:t>The </a:t>
            </a:r>
            <a:r>
              <a:rPr lang="en-US" sz="1600" dirty="0"/>
              <a:t>invention of the electric light bulb made kerosene obsolete.</a:t>
            </a:r>
          </a:p>
          <a:p>
            <a:r>
              <a:rPr lang="en-US" sz="2000" dirty="0"/>
              <a:t>By 1900, the gasoline-burning internal combustion engine became the primary means of automobile propulsion.  </a:t>
            </a:r>
            <a:endParaRPr lang="en-US" sz="2000" dirty="0" smtClean="0"/>
          </a:p>
          <a:p>
            <a:pPr lvl="1"/>
            <a:r>
              <a:rPr lang="en-US" sz="1600" dirty="0" smtClean="0"/>
              <a:t>The </a:t>
            </a:r>
            <a:r>
              <a:rPr lang="en-US" sz="1600" dirty="0"/>
              <a:t>birth of the automobile gave a great lift to the oil industry.</a:t>
            </a:r>
          </a:p>
          <a:p>
            <a:r>
              <a:rPr lang="en-US" sz="2000" dirty="0"/>
              <a:t>John D. Rockefeller created the Standard Oil Company of Ohio in 1870, attempting to eliminate the middlemen and knock out his competitors.  By 1877, he controlled 95% of all the oil refineries in the nation. Rockefeller expanded his company by eliminating his competitors.</a:t>
            </a:r>
          </a:p>
          <a:p>
            <a:r>
              <a:rPr lang="en-US" sz="2000" dirty="0"/>
              <a:t>Other trusts came about in America. These included the sugar trust, the tobacco trust, the leather trust, and the harvester trust.</a:t>
            </a:r>
          </a:p>
          <a:p>
            <a:endParaRPr lang="en-US" dirty="0"/>
          </a:p>
        </p:txBody>
      </p:sp>
    </p:spTree>
    <p:extLst>
      <p:ext uri="{BB962C8B-B14F-4D97-AF65-F5344CB8AC3E}">
        <p14:creationId xmlns:p14="http://schemas.microsoft.com/office/powerpoint/2010/main" val="1443963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Gospel of </a:t>
            </a:r>
            <a:r>
              <a:rPr lang="en-US" b="1" dirty="0" smtClean="0"/>
              <a:t>Wealth</a:t>
            </a:r>
            <a:endParaRPr lang="en-US" dirty="0"/>
          </a:p>
        </p:txBody>
      </p:sp>
      <p:sp>
        <p:nvSpPr>
          <p:cNvPr id="3" name="Content Placeholder 2"/>
          <p:cNvSpPr>
            <a:spLocks noGrp="1"/>
          </p:cNvSpPr>
          <p:nvPr>
            <p:ph idx="1"/>
          </p:nvPr>
        </p:nvSpPr>
        <p:spPr>
          <a:xfrm>
            <a:off x="856060" y="2249487"/>
            <a:ext cx="7429499" cy="4008438"/>
          </a:xfrm>
        </p:spPr>
        <p:txBody>
          <a:bodyPr>
            <a:normAutofit fontScale="92500"/>
          </a:bodyPr>
          <a:lstStyle/>
          <a:p>
            <a:r>
              <a:rPr lang="en-US" sz="2400" dirty="0" smtClean="0"/>
              <a:t>The </a:t>
            </a:r>
            <a:r>
              <a:rPr lang="en-US" sz="2400" dirty="0"/>
              <a:t>wealthy used "survival of the fittest" to explain why they were financially successful and why poor people were poor.</a:t>
            </a:r>
          </a:p>
          <a:p>
            <a:r>
              <a:rPr lang="en-US" sz="2400" dirty="0"/>
              <a:t>Plutocracy: when a government is controlled by the wealthy. </a:t>
            </a:r>
            <a:endParaRPr lang="en-US" sz="2400" dirty="0" smtClean="0"/>
          </a:p>
          <a:p>
            <a:r>
              <a:rPr lang="en-US" sz="2400" dirty="0" smtClean="0"/>
              <a:t>The </a:t>
            </a:r>
            <a:r>
              <a:rPr lang="en-US" sz="2400" dirty="0"/>
              <a:t>Constitution gave Congress sole jurisdiction over interstate commerce. This enabled monopolists to use their lawyers to thwart controls by state legislatures. </a:t>
            </a:r>
            <a:endParaRPr lang="en-US" sz="2400" dirty="0" smtClean="0"/>
          </a:p>
          <a:p>
            <a:r>
              <a:rPr lang="en-US" sz="2400" dirty="0" smtClean="0"/>
              <a:t>Large </a:t>
            </a:r>
            <a:r>
              <a:rPr lang="en-US" sz="2400" dirty="0"/>
              <a:t>trusts also sought safety behind the 14</a:t>
            </a:r>
            <a:r>
              <a:rPr lang="en-US" sz="2400" baseline="30000" dirty="0"/>
              <a:t>th</a:t>
            </a:r>
            <a:r>
              <a:rPr lang="en-US" sz="2400" dirty="0"/>
              <a:t> Amendment, arguing that corporations were actually legal "people."</a:t>
            </a:r>
          </a:p>
          <a:p>
            <a:endParaRPr lang="en-US" dirty="0"/>
          </a:p>
        </p:txBody>
      </p:sp>
    </p:spTree>
    <p:extLst>
      <p:ext uri="{BB962C8B-B14F-4D97-AF65-F5344CB8AC3E}">
        <p14:creationId xmlns:p14="http://schemas.microsoft.com/office/powerpoint/2010/main" val="2126442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Government Tackles the Evil </a:t>
            </a:r>
            <a:r>
              <a:rPr lang="en-US" b="1" dirty="0" smtClean="0"/>
              <a:t>Trust</a:t>
            </a:r>
            <a:endParaRPr lang="en-US" dirty="0"/>
          </a:p>
        </p:txBody>
      </p:sp>
      <p:sp>
        <p:nvSpPr>
          <p:cNvPr id="3" name="Content Placeholder 2"/>
          <p:cNvSpPr>
            <a:spLocks noGrp="1"/>
          </p:cNvSpPr>
          <p:nvPr>
            <p:ph idx="1"/>
          </p:nvPr>
        </p:nvSpPr>
        <p:spPr/>
        <p:txBody>
          <a:bodyPr/>
          <a:lstStyle/>
          <a:p>
            <a:r>
              <a:rPr lang="en-US" sz="2000" dirty="0" smtClean="0"/>
              <a:t>Congress </a:t>
            </a:r>
            <a:r>
              <a:rPr lang="en-US" sz="2000" dirty="0"/>
              <a:t>passed the Sherman Anti-Trust Act of 1890, which forbade business activities that the government deemed as anti-competitive. </a:t>
            </a:r>
            <a:endParaRPr lang="en-US" sz="2000" dirty="0" smtClean="0"/>
          </a:p>
          <a:p>
            <a:r>
              <a:rPr lang="en-US" sz="2000" dirty="0" smtClean="0"/>
              <a:t>It </a:t>
            </a:r>
            <a:r>
              <a:rPr lang="en-US" sz="2000" dirty="0"/>
              <a:t>also required the government to investigate trusts. </a:t>
            </a:r>
            <a:endParaRPr lang="en-US" sz="2000" dirty="0" smtClean="0"/>
          </a:p>
          <a:p>
            <a:r>
              <a:rPr lang="en-US" sz="2000" dirty="0" smtClean="0"/>
              <a:t>The </a:t>
            </a:r>
            <a:r>
              <a:rPr lang="en-US" sz="2000" dirty="0"/>
              <a:t>law was ineffective because it contained legal loopholes and it made all large trusts suffer, not just the bad ones.</a:t>
            </a:r>
          </a:p>
          <a:p>
            <a:endParaRPr lang="en-US" dirty="0"/>
          </a:p>
        </p:txBody>
      </p:sp>
    </p:spTree>
    <p:extLst>
      <p:ext uri="{BB962C8B-B14F-4D97-AF65-F5344CB8AC3E}">
        <p14:creationId xmlns:p14="http://schemas.microsoft.com/office/powerpoint/2010/main" val="697857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59" y="-224445"/>
            <a:ext cx="7429499" cy="1478570"/>
          </a:xfrm>
        </p:spPr>
        <p:txBody>
          <a:bodyPr/>
          <a:lstStyle/>
          <a:p>
            <a:pPr algn="ctr"/>
            <a:r>
              <a:rPr lang="en-US" b="1" dirty="0"/>
              <a:t>The South in the Age of </a:t>
            </a:r>
            <a:r>
              <a:rPr lang="en-US" b="1" dirty="0" smtClean="0"/>
              <a:t>Industry</a:t>
            </a:r>
            <a:endParaRPr lang="en-US" dirty="0"/>
          </a:p>
        </p:txBody>
      </p:sp>
      <p:sp>
        <p:nvSpPr>
          <p:cNvPr id="3" name="Content Placeholder 2"/>
          <p:cNvSpPr>
            <a:spLocks noGrp="1"/>
          </p:cNvSpPr>
          <p:nvPr>
            <p:ph idx="1"/>
          </p:nvPr>
        </p:nvSpPr>
        <p:spPr>
          <a:xfrm>
            <a:off x="856060" y="914400"/>
            <a:ext cx="7429499" cy="5815013"/>
          </a:xfrm>
        </p:spPr>
        <p:txBody>
          <a:bodyPr>
            <a:normAutofit lnSpcReduction="10000"/>
          </a:bodyPr>
          <a:lstStyle/>
          <a:p>
            <a:r>
              <a:rPr lang="en-US" dirty="0" smtClean="0"/>
              <a:t>As </a:t>
            </a:r>
            <a:r>
              <a:rPr lang="en-US" dirty="0"/>
              <a:t>late as 1900, the South still produced fewer goods than it had before the Civil War. </a:t>
            </a:r>
            <a:endParaRPr lang="en-US" dirty="0" smtClean="0"/>
          </a:p>
          <a:p>
            <a:r>
              <a:rPr lang="en-US" dirty="0" smtClean="0"/>
              <a:t>Southern </a:t>
            </a:r>
            <a:r>
              <a:rPr lang="en-US" dirty="0"/>
              <a:t>agriculture received a boost in the 1880s when machine-made cigarettes replaced hand-made cigarettes.  This increased tobacco consumption.</a:t>
            </a:r>
          </a:p>
          <a:p>
            <a:r>
              <a:rPr lang="en-US" u="sng" dirty="0"/>
              <a:t>James Buchanan Duke</a:t>
            </a:r>
            <a:r>
              <a:rPr lang="en-US" dirty="0"/>
              <a:t> created the American Tobacco Company in 1890.</a:t>
            </a:r>
          </a:p>
          <a:p>
            <a:r>
              <a:rPr lang="en-US" dirty="0"/>
              <a:t>Many obstacles slowed southern </a:t>
            </a:r>
            <a:r>
              <a:rPr lang="en-US" dirty="0" smtClean="0"/>
              <a:t>industrialization:</a:t>
            </a:r>
          </a:p>
          <a:p>
            <a:pPr lvl="1"/>
            <a:r>
              <a:rPr lang="en-US" dirty="0" smtClean="0"/>
              <a:t>Northern-dominated </a:t>
            </a:r>
            <a:r>
              <a:rPr lang="en-US" dirty="0"/>
              <a:t>railroad companies charged lower rates on manufactured goods moving southward from the North, but higher rates when raw materials were shipped from the South to the North.</a:t>
            </a:r>
          </a:p>
          <a:p>
            <a:r>
              <a:rPr lang="en-US" dirty="0"/>
              <a:t>The "Pittsburgh plus" pricing system was economic discrimination against the South in the steel industry.  Deposits of coal and iron ore were discovered in Birmingham, Alabama. This should have helped Southern steel manufacturers, but Northern steel companies put pressure on the railroads to increase their shipping rates. This removed Birmingham's economic advantage.</a:t>
            </a:r>
          </a:p>
          <a:p>
            <a:r>
              <a:rPr lang="en-US" dirty="0"/>
              <a:t>The South excelled in manufacturing cotton textiles.  Cotton mills were eventually created in the South, but they paid workers extremely low wages.</a:t>
            </a:r>
          </a:p>
          <a:p>
            <a:endParaRPr lang="en-US" dirty="0"/>
          </a:p>
        </p:txBody>
      </p:sp>
    </p:spTree>
    <p:extLst>
      <p:ext uri="{BB962C8B-B14F-4D97-AF65-F5344CB8AC3E}">
        <p14:creationId xmlns:p14="http://schemas.microsoft.com/office/powerpoint/2010/main" val="1484453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Impact of the New Industrial Revolution on </a:t>
            </a:r>
            <a:r>
              <a:rPr lang="en-US" b="1" dirty="0" smtClean="0"/>
              <a:t>America</a:t>
            </a:r>
            <a:endParaRPr lang="en-US" dirty="0"/>
          </a:p>
        </p:txBody>
      </p:sp>
      <p:sp>
        <p:nvSpPr>
          <p:cNvPr id="3" name="Content Placeholder 2"/>
          <p:cNvSpPr>
            <a:spLocks noGrp="1"/>
          </p:cNvSpPr>
          <p:nvPr>
            <p:ph idx="1"/>
          </p:nvPr>
        </p:nvSpPr>
        <p:spPr>
          <a:xfrm>
            <a:off x="856060" y="2249486"/>
            <a:ext cx="7429499" cy="4265613"/>
          </a:xfrm>
        </p:spPr>
        <p:txBody>
          <a:bodyPr>
            <a:normAutofit fontScale="92500" lnSpcReduction="20000"/>
          </a:bodyPr>
          <a:lstStyle/>
          <a:p>
            <a:r>
              <a:rPr lang="en-US" sz="2400" dirty="0" smtClean="0"/>
              <a:t>Economic </a:t>
            </a:r>
            <a:r>
              <a:rPr lang="en-US" sz="2400" dirty="0"/>
              <a:t>developments after the Civil War increased the standard of living in the United States.  </a:t>
            </a:r>
            <a:endParaRPr lang="en-US" sz="2400" dirty="0" smtClean="0"/>
          </a:p>
          <a:p>
            <a:r>
              <a:rPr lang="en-US" sz="2400" dirty="0" smtClean="0"/>
              <a:t>The </a:t>
            </a:r>
            <a:r>
              <a:rPr lang="en-US" sz="2400" dirty="0"/>
              <a:t>agriculture industry was replaced by manufacturing.</a:t>
            </a:r>
          </a:p>
          <a:p>
            <a:r>
              <a:rPr lang="en-US" sz="2400" dirty="0"/>
              <a:t>Women were most affected by the new industrial age.  Women found jobs as inventions arose; the typewriter and the telephone switchboard gave women new economic and social opportunities. </a:t>
            </a:r>
          </a:p>
          <a:p>
            <a:r>
              <a:rPr lang="en-US" sz="2400" dirty="0"/>
              <a:t>The nation of farmers and independent producers was becoming a nation of wage earners.  By the beginning of the 1900s, the vast majority of the nation's population earned wages.</a:t>
            </a:r>
          </a:p>
          <a:p>
            <a:endParaRPr lang="en-US" dirty="0"/>
          </a:p>
        </p:txBody>
      </p:sp>
    </p:spTree>
    <p:extLst>
      <p:ext uri="{BB962C8B-B14F-4D97-AF65-F5344CB8AC3E}">
        <p14:creationId xmlns:p14="http://schemas.microsoft.com/office/powerpoint/2010/main" val="1889405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 Unions There Is </a:t>
            </a:r>
            <a:r>
              <a:rPr lang="en-US" b="1" dirty="0" smtClean="0"/>
              <a:t>Strength</a:t>
            </a:r>
            <a:endParaRPr lang="en-US" dirty="0"/>
          </a:p>
        </p:txBody>
      </p:sp>
      <p:sp>
        <p:nvSpPr>
          <p:cNvPr id="3" name="Content Placeholder 2"/>
          <p:cNvSpPr>
            <a:spLocks noGrp="1"/>
          </p:cNvSpPr>
          <p:nvPr>
            <p:ph idx="1"/>
          </p:nvPr>
        </p:nvSpPr>
        <p:spPr>
          <a:xfrm>
            <a:off x="856060" y="1771650"/>
            <a:ext cx="7429499" cy="4700588"/>
          </a:xfrm>
        </p:spPr>
        <p:txBody>
          <a:bodyPr>
            <a:normAutofit/>
          </a:bodyPr>
          <a:lstStyle/>
          <a:p>
            <a:r>
              <a:rPr lang="en-US" sz="2000" dirty="0" smtClean="0"/>
              <a:t>New </a:t>
            </a:r>
            <a:r>
              <a:rPr lang="en-US" sz="2000" dirty="0"/>
              <a:t>machines displaced employees, but more jobs were created than destroyed in the long run.</a:t>
            </a:r>
          </a:p>
          <a:p>
            <a:r>
              <a:rPr lang="en-US" sz="2000" dirty="0"/>
              <a:t>Low wages conditions caused some factory workers to go on strike. Corporations sometimes forced their workers to sign "ironclad oaths" or "yellow-dog contracts," stating that the workers would not join a labor union.</a:t>
            </a:r>
          </a:p>
          <a:p>
            <a:r>
              <a:rPr lang="en-US" sz="2000" dirty="0"/>
              <a:t>Some companies owned the "company town," increasing the prices of basic living expenses so that the company could make more money (grocery stores, banks, </a:t>
            </a:r>
            <a:r>
              <a:rPr lang="en-US" sz="2000" dirty="0" err="1"/>
              <a:t>etc</a:t>
            </a:r>
            <a:r>
              <a:rPr lang="en-US" sz="2000" dirty="0"/>
              <a:t>).</a:t>
            </a:r>
          </a:p>
          <a:p>
            <a:r>
              <a:rPr lang="en-US" sz="2000" dirty="0"/>
              <a:t>Strikes became commonplace and the middle-class public started to get annoyed by them.</a:t>
            </a:r>
          </a:p>
          <a:p>
            <a:endParaRPr lang="en-US" dirty="0"/>
          </a:p>
        </p:txBody>
      </p:sp>
    </p:spTree>
    <p:extLst>
      <p:ext uri="{BB962C8B-B14F-4D97-AF65-F5344CB8AC3E}">
        <p14:creationId xmlns:p14="http://schemas.microsoft.com/office/powerpoint/2010/main" val="393079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Labor Limps </a:t>
            </a:r>
            <a:r>
              <a:rPr lang="en-US" b="1" dirty="0" smtClean="0"/>
              <a:t>Along</a:t>
            </a:r>
            <a:endParaRPr lang="en-US" dirty="0"/>
          </a:p>
        </p:txBody>
      </p:sp>
      <p:sp>
        <p:nvSpPr>
          <p:cNvPr id="3" name="Content Placeholder 2"/>
          <p:cNvSpPr>
            <a:spLocks noGrp="1"/>
          </p:cNvSpPr>
          <p:nvPr>
            <p:ph idx="1"/>
          </p:nvPr>
        </p:nvSpPr>
        <p:spPr>
          <a:xfrm>
            <a:off x="856060" y="1685925"/>
            <a:ext cx="7429499" cy="4872038"/>
          </a:xfrm>
        </p:spPr>
        <p:txBody>
          <a:bodyPr>
            <a:normAutofit/>
          </a:bodyPr>
          <a:lstStyle/>
          <a:p>
            <a:r>
              <a:rPr lang="en-US" dirty="0" smtClean="0"/>
              <a:t>The </a:t>
            </a:r>
            <a:r>
              <a:rPr lang="en-US" dirty="0"/>
              <a:t>Civil War gave a boost to labor unions. </a:t>
            </a:r>
          </a:p>
          <a:p>
            <a:r>
              <a:rPr lang="en-US" dirty="0"/>
              <a:t>The National Labor Union, organized in 1866, lasted 6 years and attracted 600,000 members. </a:t>
            </a:r>
            <a:endParaRPr lang="en-US" dirty="0" smtClean="0"/>
          </a:p>
          <a:p>
            <a:pPr lvl="1"/>
            <a:r>
              <a:rPr lang="en-US" dirty="0" smtClean="0"/>
              <a:t>The </a:t>
            </a:r>
            <a:r>
              <a:rPr lang="en-US" dirty="0"/>
              <a:t>purpose of the union was to organize workers across different trades and challenge companies for better working conditions. </a:t>
            </a:r>
            <a:endParaRPr lang="en-US" dirty="0" smtClean="0"/>
          </a:p>
          <a:p>
            <a:pPr lvl="1"/>
            <a:r>
              <a:rPr lang="en-US" dirty="0" smtClean="0"/>
              <a:t>Black </a:t>
            </a:r>
            <a:r>
              <a:rPr lang="en-US" dirty="0"/>
              <a:t>workers formed their own Colored National Labor Union.  </a:t>
            </a:r>
            <a:endParaRPr lang="en-US" dirty="0" smtClean="0"/>
          </a:p>
          <a:p>
            <a:pPr lvl="1"/>
            <a:r>
              <a:rPr lang="en-US" dirty="0" smtClean="0"/>
              <a:t>The </a:t>
            </a:r>
            <a:r>
              <a:rPr lang="en-US" dirty="0"/>
              <a:t>Colored National Labor Union could not work with the National Labor Union because the latter supported the Republican Party and it was supported by racist white unionists.</a:t>
            </a:r>
          </a:p>
          <a:p>
            <a:r>
              <a:rPr lang="en-US" dirty="0"/>
              <a:t>After the National Labor Union died out in 1877, the Knights of Labor took over. It was led by Terence V. Powderly, and it was started as a secret society. It sought to include all workers, while campaigning for economic and social reform, including and codes for safety and health. </a:t>
            </a:r>
          </a:p>
          <a:p>
            <a:endParaRPr lang="en-US" dirty="0"/>
          </a:p>
        </p:txBody>
      </p:sp>
    </p:spTree>
    <p:extLst>
      <p:ext uri="{BB962C8B-B14F-4D97-AF65-F5344CB8AC3E}">
        <p14:creationId xmlns:p14="http://schemas.microsoft.com/office/powerpoint/2010/main" val="829962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58" y="748240"/>
            <a:ext cx="7429500" cy="1117073"/>
          </a:xfrm>
        </p:spPr>
        <p:txBody>
          <a:bodyPr>
            <a:normAutofit/>
          </a:bodyPr>
          <a:lstStyle/>
          <a:p>
            <a:pPr algn="ctr"/>
            <a:r>
              <a:rPr lang="en-US" sz="3600" b="1" dirty="0"/>
              <a:t>The Iron Colt Becomes an Iron </a:t>
            </a:r>
            <a:r>
              <a:rPr lang="en-US" sz="3600" b="1" dirty="0" smtClean="0"/>
              <a:t>Horse</a:t>
            </a:r>
            <a:endParaRPr lang="en-US" sz="3500" dirty="0"/>
          </a:p>
        </p:txBody>
      </p:sp>
      <p:sp>
        <p:nvSpPr>
          <p:cNvPr id="3" name="Content Placeholder 2"/>
          <p:cNvSpPr>
            <a:spLocks noGrp="1"/>
          </p:cNvSpPr>
          <p:nvPr>
            <p:ph idx="1"/>
          </p:nvPr>
        </p:nvSpPr>
        <p:spPr>
          <a:xfrm>
            <a:off x="904875" y="2249487"/>
            <a:ext cx="7380683" cy="3541714"/>
          </a:xfrm>
        </p:spPr>
        <p:txBody>
          <a:bodyPr anchor="t">
            <a:normAutofit/>
          </a:bodyPr>
          <a:lstStyle/>
          <a:p>
            <a:r>
              <a:rPr lang="en-US" dirty="0" smtClean="0"/>
              <a:t>The </a:t>
            </a:r>
            <a:r>
              <a:rPr lang="en-US" dirty="0"/>
              <a:t>country's railroad network significantly expanded in the late </a:t>
            </a:r>
            <a:r>
              <a:rPr lang="en-US" dirty="0" smtClean="0"/>
              <a:t>1800s.</a:t>
            </a:r>
          </a:p>
          <a:p>
            <a:r>
              <a:rPr lang="en-US" dirty="0" smtClean="0"/>
              <a:t>Because </a:t>
            </a:r>
            <a:r>
              <a:rPr lang="en-US" dirty="0"/>
              <a:t>of the high costs and risks associated with building railroads, Congress subsidized the cost of many railroad construction projects. </a:t>
            </a:r>
            <a:endParaRPr lang="en-US" dirty="0" smtClean="0"/>
          </a:p>
          <a:p>
            <a:r>
              <a:rPr lang="en-US" dirty="0" smtClean="0"/>
              <a:t>Congress </a:t>
            </a:r>
            <a:r>
              <a:rPr lang="en-US" dirty="0"/>
              <a:t>also gave a lot of unused public land to the </a:t>
            </a:r>
            <a:r>
              <a:rPr lang="en-US" dirty="0" smtClean="0"/>
              <a:t>railroad </a:t>
            </a:r>
            <a:r>
              <a:rPr lang="en-US" dirty="0"/>
              <a:t>companies.</a:t>
            </a:r>
          </a:p>
          <a:p>
            <a:endParaRPr lang="en-US" dirty="0"/>
          </a:p>
        </p:txBody>
      </p:sp>
    </p:spTree>
    <p:extLst>
      <p:ext uri="{BB962C8B-B14F-4D97-AF65-F5344CB8AC3E}">
        <p14:creationId xmlns:p14="http://schemas.microsoft.com/office/powerpoint/2010/main" val="1848804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Unhorsing the Knights of </a:t>
            </a:r>
            <a:r>
              <a:rPr lang="en-US" b="1" dirty="0" smtClean="0"/>
              <a:t>Labor</a:t>
            </a:r>
            <a:endParaRPr lang="en-US" dirty="0"/>
          </a:p>
        </p:txBody>
      </p:sp>
      <p:sp>
        <p:nvSpPr>
          <p:cNvPr id="3" name="Content Placeholder 2"/>
          <p:cNvSpPr>
            <a:spLocks noGrp="1"/>
          </p:cNvSpPr>
          <p:nvPr>
            <p:ph idx="1"/>
          </p:nvPr>
        </p:nvSpPr>
        <p:spPr>
          <a:xfrm>
            <a:off x="856060" y="1685925"/>
            <a:ext cx="7429499" cy="4986338"/>
          </a:xfrm>
        </p:spPr>
        <p:txBody>
          <a:bodyPr>
            <a:normAutofit lnSpcReduction="10000"/>
          </a:bodyPr>
          <a:lstStyle/>
          <a:p>
            <a:r>
              <a:rPr lang="en-US" sz="2000" dirty="0" smtClean="0"/>
              <a:t>On</a:t>
            </a:r>
            <a:r>
              <a:rPr lang="en-US" sz="2000" dirty="0"/>
              <a:t> May 4, 1886 in Haymarket Square, Chicago police tried to break up a protest against alleged police brutalities. Someone threw a dynamite bomb, killing several people.  8 anarchists were convicted; 5 were sentenced to death while the other 3 were sent to jail.  In 1892, the governor of Illinois, John P. </a:t>
            </a:r>
            <a:r>
              <a:rPr lang="en-US" sz="2000" dirty="0" err="1"/>
              <a:t>Altgeld</a:t>
            </a:r>
            <a:r>
              <a:rPr lang="en-US" sz="2000" dirty="0"/>
              <a:t>, pardoned the 3 who were in prison.</a:t>
            </a:r>
          </a:p>
          <a:p>
            <a:r>
              <a:rPr lang="en-US" sz="2000" dirty="0"/>
              <a:t>The Knights of Labor was blamed for the incident at Haymarket Square and as a result, it lost public support.  Another problem with the Knights of Labor was that it included both skilled and unskilled workers. When unskilled workers went on strike, they were just replaced.</a:t>
            </a:r>
          </a:p>
          <a:p>
            <a:r>
              <a:rPr lang="en-US" sz="2000" dirty="0"/>
              <a:t>The American Federation of Labor's inclusion of only skilled worked drained the Knights of Labor of its members.</a:t>
            </a:r>
          </a:p>
          <a:p>
            <a:endParaRPr lang="en-US" dirty="0"/>
          </a:p>
        </p:txBody>
      </p:sp>
    </p:spTree>
    <p:extLst>
      <p:ext uri="{BB962C8B-B14F-4D97-AF65-F5344CB8AC3E}">
        <p14:creationId xmlns:p14="http://schemas.microsoft.com/office/powerpoint/2010/main" val="1274643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AF of L to the </a:t>
            </a:r>
            <a:r>
              <a:rPr lang="en-US" b="1" dirty="0" smtClean="0"/>
              <a:t>Fore</a:t>
            </a:r>
            <a:endParaRPr lang="en-US" dirty="0"/>
          </a:p>
        </p:txBody>
      </p:sp>
      <p:sp>
        <p:nvSpPr>
          <p:cNvPr id="3" name="Content Placeholder 2"/>
          <p:cNvSpPr>
            <a:spLocks noGrp="1"/>
          </p:cNvSpPr>
          <p:nvPr>
            <p:ph idx="1"/>
          </p:nvPr>
        </p:nvSpPr>
        <p:spPr>
          <a:xfrm>
            <a:off x="856060" y="1614488"/>
            <a:ext cx="7429499" cy="5014911"/>
          </a:xfrm>
        </p:spPr>
        <p:txBody>
          <a:bodyPr>
            <a:normAutofit/>
          </a:bodyPr>
          <a:lstStyle/>
          <a:p>
            <a:r>
              <a:rPr lang="en-US" dirty="0" smtClean="0"/>
              <a:t>The</a:t>
            </a:r>
            <a:r>
              <a:rPr lang="en-US" dirty="0"/>
              <a:t> American Federation of Labor was founded in 1886 and was led by Samuel Gompers.  </a:t>
            </a:r>
            <a:endParaRPr lang="en-US" dirty="0" smtClean="0"/>
          </a:p>
          <a:p>
            <a:r>
              <a:rPr lang="en-US" dirty="0" smtClean="0"/>
              <a:t>The </a:t>
            </a:r>
            <a:r>
              <a:rPr lang="en-US" dirty="0"/>
              <a:t>federation was an association of self-governing unions, each of which kept its own independence.  </a:t>
            </a:r>
            <a:endParaRPr lang="en-US" dirty="0" smtClean="0"/>
          </a:p>
          <a:p>
            <a:r>
              <a:rPr lang="en-US" dirty="0" smtClean="0"/>
              <a:t>It </a:t>
            </a:r>
            <a:r>
              <a:rPr lang="en-US" dirty="0"/>
              <a:t>sought for better wages, hours, and working conditions.  </a:t>
            </a:r>
            <a:endParaRPr lang="en-US" dirty="0" smtClean="0"/>
          </a:p>
          <a:p>
            <a:r>
              <a:rPr lang="en-US" dirty="0" smtClean="0"/>
              <a:t>The </a:t>
            </a:r>
            <a:r>
              <a:rPr lang="en-US" dirty="0"/>
              <a:t>federation's main weapons were the walkout and the boycott. </a:t>
            </a:r>
            <a:endParaRPr lang="en-US" dirty="0" smtClean="0"/>
          </a:p>
          <a:p>
            <a:r>
              <a:rPr lang="en-US" dirty="0" smtClean="0"/>
              <a:t>It </a:t>
            </a:r>
            <a:r>
              <a:rPr lang="en-US" dirty="0"/>
              <a:t>supported the idea of closed shop, in which an employer could only hire union employees and all of the employees had to be in a union.</a:t>
            </a:r>
          </a:p>
          <a:p>
            <a:r>
              <a:rPr lang="en-US" dirty="0"/>
              <a:t>The greatest weakness of organized labor was that it was accepted by a small minority of working people.</a:t>
            </a:r>
          </a:p>
          <a:p>
            <a:r>
              <a:rPr lang="en-US" dirty="0"/>
              <a:t>Labor Day was created by Congress in 1894.</a:t>
            </a:r>
          </a:p>
          <a:p>
            <a:endParaRPr lang="en-US" dirty="0"/>
          </a:p>
        </p:txBody>
      </p:sp>
    </p:spTree>
    <p:extLst>
      <p:ext uri="{BB962C8B-B14F-4D97-AF65-F5344CB8AC3E}">
        <p14:creationId xmlns:p14="http://schemas.microsoft.com/office/powerpoint/2010/main" val="1784463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Spanning the Continent with </a:t>
            </a:r>
            <a:r>
              <a:rPr lang="en-US" b="1" dirty="0" smtClean="0"/>
              <a:t>Rails</a:t>
            </a:r>
            <a:endParaRPr lang="en-US" dirty="0"/>
          </a:p>
        </p:txBody>
      </p:sp>
      <p:sp>
        <p:nvSpPr>
          <p:cNvPr id="3" name="Content Placeholder 2"/>
          <p:cNvSpPr>
            <a:spLocks noGrp="1"/>
          </p:cNvSpPr>
          <p:nvPr>
            <p:ph idx="1"/>
          </p:nvPr>
        </p:nvSpPr>
        <p:spPr>
          <a:xfrm>
            <a:off x="856060" y="1685926"/>
            <a:ext cx="7429499" cy="4886324"/>
          </a:xfrm>
        </p:spPr>
        <p:txBody>
          <a:bodyPr>
            <a:normAutofit fontScale="92500" lnSpcReduction="10000"/>
          </a:bodyPr>
          <a:lstStyle/>
          <a:p>
            <a:r>
              <a:rPr lang="en-US" sz="2400" dirty="0" smtClean="0"/>
              <a:t>In </a:t>
            </a:r>
            <a:r>
              <a:rPr lang="en-US" sz="2400" dirty="0"/>
              <a:t>1862, Congress selected the Union Pacific Railroad company to build a transcontinental railroad starting in Omaha, Nebraska.</a:t>
            </a:r>
          </a:p>
          <a:p>
            <a:r>
              <a:rPr lang="en-US" sz="2400" dirty="0"/>
              <a:t>The Central Pacific Railroad company was responsible to laying track on the California-side of the transcontinental railroad.  </a:t>
            </a:r>
            <a:endParaRPr lang="en-US" sz="2400" dirty="0" smtClean="0"/>
          </a:p>
          <a:p>
            <a:pPr lvl="1"/>
            <a:r>
              <a:rPr lang="en-US" sz="1800" dirty="0" smtClean="0"/>
              <a:t>The </a:t>
            </a:r>
            <a:r>
              <a:rPr lang="en-US" sz="1800" dirty="0"/>
              <a:t>4 chief financial backers of the Central Pacific Railroad (the Big Four) included Leland Stanford and Collis P. Huntington.</a:t>
            </a:r>
          </a:p>
          <a:p>
            <a:r>
              <a:rPr lang="en-US" sz="2400" dirty="0"/>
              <a:t>The Union Pacific Railroad and the Central Pacific Railroad companies both received financial aid from the government.</a:t>
            </a:r>
          </a:p>
          <a:p>
            <a:r>
              <a:rPr lang="en-US" sz="2400" dirty="0"/>
              <a:t>The transcontinental railroad was completed in 1869, allowing for increased trade with Asia and opening up the West for expansion. </a:t>
            </a:r>
          </a:p>
          <a:p>
            <a:endParaRPr lang="en-US" dirty="0"/>
          </a:p>
        </p:txBody>
      </p:sp>
    </p:spTree>
    <p:extLst>
      <p:ext uri="{BB962C8B-B14F-4D97-AF65-F5344CB8AC3E}">
        <p14:creationId xmlns:p14="http://schemas.microsoft.com/office/powerpoint/2010/main" val="1970372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Binding the Continent with Railroad </a:t>
            </a:r>
            <a:r>
              <a:rPr lang="en-US" b="1" dirty="0" smtClean="0"/>
              <a:t>Ties</a:t>
            </a:r>
            <a:endParaRPr lang="en-US" dirty="0"/>
          </a:p>
        </p:txBody>
      </p:sp>
      <p:sp>
        <p:nvSpPr>
          <p:cNvPr id="3" name="Content Placeholder 2"/>
          <p:cNvSpPr>
            <a:spLocks noGrp="1"/>
          </p:cNvSpPr>
          <p:nvPr>
            <p:ph idx="1"/>
          </p:nvPr>
        </p:nvSpPr>
        <p:spPr>
          <a:xfrm>
            <a:off x="856060" y="1943100"/>
            <a:ext cx="7429499" cy="4229099"/>
          </a:xfrm>
        </p:spPr>
        <p:txBody>
          <a:bodyPr/>
          <a:lstStyle/>
          <a:p>
            <a:r>
              <a:rPr lang="en-US" sz="2400" dirty="0" smtClean="0"/>
              <a:t>There </a:t>
            </a:r>
            <a:r>
              <a:rPr lang="en-US" sz="2400" dirty="0"/>
              <a:t>were 5 transcontinental railroads built:  </a:t>
            </a:r>
            <a:endParaRPr lang="en-US" sz="2400" dirty="0" smtClean="0"/>
          </a:p>
          <a:p>
            <a:pPr lvl="1"/>
            <a:r>
              <a:rPr lang="en-US" sz="1800" dirty="0" smtClean="0"/>
              <a:t>The</a:t>
            </a:r>
            <a:r>
              <a:rPr lang="en-US" sz="1800" dirty="0"/>
              <a:t> Northern Pacific Railroad, running from Lake Superior to Puget Sound, was completed in </a:t>
            </a:r>
            <a:r>
              <a:rPr lang="en-US" sz="1800" dirty="0" smtClean="0"/>
              <a:t>1883</a:t>
            </a:r>
          </a:p>
          <a:p>
            <a:pPr lvl="1"/>
            <a:r>
              <a:rPr lang="en-US" sz="1800" dirty="0"/>
              <a:t>T</a:t>
            </a:r>
            <a:r>
              <a:rPr lang="en-US" sz="1800" dirty="0" smtClean="0"/>
              <a:t>he</a:t>
            </a:r>
            <a:r>
              <a:rPr lang="en-US" sz="1800" dirty="0"/>
              <a:t> Atchison, Topeka, and Santa Fe, running from Topeka to California, was completed in </a:t>
            </a:r>
            <a:r>
              <a:rPr lang="en-US" sz="1800" dirty="0" smtClean="0"/>
              <a:t>1884</a:t>
            </a:r>
          </a:p>
          <a:p>
            <a:pPr lvl="1"/>
            <a:r>
              <a:rPr lang="en-US" sz="1800" dirty="0"/>
              <a:t>T</a:t>
            </a:r>
            <a:r>
              <a:rPr lang="en-US" sz="1800" dirty="0" smtClean="0"/>
              <a:t>he</a:t>
            </a:r>
            <a:r>
              <a:rPr lang="en-US" sz="1800" dirty="0"/>
              <a:t> Southern Pacific, stretching from New Orleans to San Francisco, was completed in </a:t>
            </a:r>
            <a:r>
              <a:rPr lang="en-US" sz="1800" dirty="0" smtClean="0"/>
              <a:t>1884</a:t>
            </a:r>
          </a:p>
          <a:p>
            <a:pPr lvl="1"/>
            <a:r>
              <a:rPr lang="en-US" sz="1800" dirty="0" smtClean="0"/>
              <a:t>The</a:t>
            </a:r>
            <a:r>
              <a:rPr lang="en-US" sz="1800" dirty="0"/>
              <a:t> Great Northern, running from Duluth to Seattle, was completed in 1893 by James J. </a:t>
            </a:r>
            <a:r>
              <a:rPr lang="en-US" sz="1800" dirty="0" smtClean="0"/>
              <a:t>Hill</a:t>
            </a:r>
            <a:endParaRPr lang="en-US" sz="1800" dirty="0"/>
          </a:p>
          <a:p>
            <a:endParaRPr lang="en-US" dirty="0"/>
          </a:p>
        </p:txBody>
      </p:sp>
    </p:spTree>
    <p:extLst>
      <p:ext uri="{BB962C8B-B14F-4D97-AF65-F5344CB8AC3E}">
        <p14:creationId xmlns:p14="http://schemas.microsoft.com/office/powerpoint/2010/main" val="913116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Railroad Consolidation and </a:t>
            </a:r>
            <a:r>
              <a:rPr lang="en-US" b="1" dirty="0" smtClean="0"/>
              <a:t>Mechanization</a:t>
            </a:r>
            <a:endParaRPr lang="en-US" dirty="0"/>
          </a:p>
        </p:txBody>
      </p:sp>
      <p:sp>
        <p:nvSpPr>
          <p:cNvPr id="3" name="Content Placeholder 2"/>
          <p:cNvSpPr>
            <a:spLocks noGrp="1"/>
          </p:cNvSpPr>
          <p:nvPr>
            <p:ph idx="1"/>
          </p:nvPr>
        </p:nvSpPr>
        <p:spPr/>
        <p:txBody>
          <a:bodyPr/>
          <a:lstStyle/>
          <a:p>
            <a:r>
              <a:rPr lang="en-US" u="sng" dirty="0" smtClean="0"/>
              <a:t>Cornelius </a:t>
            </a:r>
            <a:r>
              <a:rPr lang="en-US" u="sng" dirty="0"/>
              <a:t>Vanderbilt</a:t>
            </a:r>
            <a:r>
              <a:rPr lang="en-US" dirty="0"/>
              <a:t> made lot of money improving the Eastern railroads.</a:t>
            </a:r>
          </a:p>
          <a:p>
            <a:r>
              <a:rPr lang="en-US" dirty="0"/>
              <a:t>2 advancements helped the development of the railroads: the steel rail and a standard gauge of track width.</a:t>
            </a:r>
          </a:p>
          <a:p>
            <a:endParaRPr lang="en-US" dirty="0"/>
          </a:p>
        </p:txBody>
      </p:sp>
    </p:spTree>
    <p:extLst>
      <p:ext uri="{BB962C8B-B14F-4D97-AF65-F5344CB8AC3E}">
        <p14:creationId xmlns:p14="http://schemas.microsoft.com/office/powerpoint/2010/main" val="82436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Revolution by </a:t>
            </a:r>
            <a:r>
              <a:rPr lang="en-US" b="1" dirty="0" smtClean="0"/>
              <a:t>Railways</a:t>
            </a:r>
            <a:endParaRPr lang="en-US" dirty="0"/>
          </a:p>
        </p:txBody>
      </p:sp>
      <p:sp>
        <p:nvSpPr>
          <p:cNvPr id="3" name="Content Placeholder 2"/>
          <p:cNvSpPr>
            <a:spLocks noGrp="1"/>
          </p:cNvSpPr>
          <p:nvPr>
            <p:ph idx="1"/>
          </p:nvPr>
        </p:nvSpPr>
        <p:spPr>
          <a:xfrm>
            <a:off x="856060" y="2249486"/>
            <a:ext cx="7429499" cy="3694113"/>
          </a:xfrm>
        </p:spPr>
        <p:txBody>
          <a:bodyPr>
            <a:normAutofit/>
          </a:bodyPr>
          <a:lstStyle/>
          <a:p>
            <a:r>
              <a:rPr lang="en-US" sz="2000" dirty="0" smtClean="0"/>
              <a:t>The </a:t>
            </a:r>
            <a:r>
              <a:rPr lang="en-US" sz="2000" dirty="0"/>
              <a:t>railroad stimulated the industrialization of the country in the post-Civil War years.  </a:t>
            </a:r>
            <a:endParaRPr lang="en-US" sz="2000" dirty="0" smtClean="0"/>
          </a:p>
          <a:p>
            <a:r>
              <a:rPr lang="en-US" sz="2000" dirty="0"/>
              <a:t>C</a:t>
            </a:r>
            <a:r>
              <a:rPr lang="en-US" sz="2000" dirty="0" smtClean="0"/>
              <a:t>reated </a:t>
            </a:r>
            <a:r>
              <a:rPr lang="en-US" sz="2000" dirty="0"/>
              <a:t>an enormous domestic market for American raw materials and manufactured goods.  Railroad companies also stimulated immigration. </a:t>
            </a:r>
          </a:p>
          <a:p>
            <a:r>
              <a:rPr lang="en-US" sz="2000" dirty="0"/>
              <a:t>Until the 1880s, every town in America had its own local time.  To keep schedules and avoid wrecks, the major rail lines proposed, on November 18, 1883, dividing America into 4 times zones - most towns accepted the new time method.</a:t>
            </a:r>
          </a:p>
          <a:p>
            <a:endParaRPr lang="en-US" dirty="0"/>
          </a:p>
        </p:txBody>
      </p:sp>
    </p:spTree>
    <p:extLst>
      <p:ext uri="{BB962C8B-B14F-4D97-AF65-F5344CB8AC3E}">
        <p14:creationId xmlns:p14="http://schemas.microsoft.com/office/powerpoint/2010/main" val="1765028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Wrongdoing in </a:t>
            </a:r>
            <a:r>
              <a:rPr lang="en-US" b="1" dirty="0" smtClean="0"/>
              <a:t>Railroading</a:t>
            </a:r>
            <a:endParaRPr lang="en-US" dirty="0"/>
          </a:p>
        </p:txBody>
      </p:sp>
      <p:sp>
        <p:nvSpPr>
          <p:cNvPr id="3" name="Content Placeholder 2"/>
          <p:cNvSpPr>
            <a:spLocks noGrp="1"/>
          </p:cNvSpPr>
          <p:nvPr>
            <p:ph idx="1"/>
          </p:nvPr>
        </p:nvSpPr>
        <p:spPr>
          <a:xfrm>
            <a:off x="856060" y="1757362"/>
            <a:ext cx="7429499" cy="4643438"/>
          </a:xfrm>
        </p:spPr>
        <p:txBody>
          <a:bodyPr>
            <a:normAutofit lnSpcReduction="10000"/>
          </a:bodyPr>
          <a:lstStyle/>
          <a:p>
            <a:r>
              <a:rPr lang="en-US" sz="2000" dirty="0" smtClean="0"/>
              <a:t>Some </a:t>
            </a:r>
            <a:r>
              <a:rPr lang="en-US" sz="2000" dirty="0"/>
              <a:t>people selling bonds for railroad companies inflated claims about the company's assets and profits, enabling them to sell stocks and bonds in excess of the railroad's actual value ("</a:t>
            </a:r>
            <a:r>
              <a:rPr lang="en-US" sz="2000" b="1" dirty="0"/>
              <a:t>stock watering</a:t>
            </a:r>
            <a:r>
              <a:rPr lang="en-US" sz="2000" dirty="0"/>
              <a:t>").</a:t>
            </a:r>
          </a:p>
          <a:p>
            <a:r>
              <a:rPr lang="en-US" sz="2000" dirty="0"/>
              <a:t>Many railroad titans felt they were above the law, and they abused the public by bribing judges and legislatures.</a:t>
            </a:r>
          </a:p>
          <a:p>
            <a:r>
              <a:rPr lang="en-US" sz="2000" dirty="0"/>
              <a:t>Railroad kings were manipulators of a huge natural monopoly and exercised too much direct control over the lives of people.</a:t>
            </a:r>
          </a:p>
          <a:p>
            <a:r>
              <a:rPr lang="en-US" sz="2000" dirty="0"/>
              <a:t>Railroad companies colluded with each other to protect their profits.  </a:t>
            </a:r>
            <a:endParaRPr lang="en-US" sz="2000" dirty="0" smtClean="0"/>
          </a:p>
          <a:p>
            <a:pPr lvl="1"/>
            <a:r>
              <a:rPr lang="en-US" sz="1600" dirty="0" smtClean="0"/>
              <a:t>"</a:t>
            </a:r>
            <a:r>
              <a:rPr lang="en-US" sz="1600" b="1" dirty="0"/>
              <a:t>Pools</a:t>
            </a:r>
            <a:r>
              <a:rPr lang="en-US" sz="1600" dirty="0"/>
              <a:t>" were agreements to divide the business in a given area and share the profits. </a:t>
            </a:r>
            <a:endParaRPr lang="en-US" sz="1600" dirty="0" smtClean="0"/>
          </a:p>
          <a:p>
            <a:r>
              <a:rPr lang="en-US" sz="2000" dirty="0" smtClean="0"/>
              <a:t>Small </a:t>
            </a:r>
            <a:r>
              <a:rPr lang="en-US" sz="2000" dirty="0"/>
              <a:t>farmers often paid the highest railroad transportation rates, while big customers paid low rates.</a:t>
            </a:r>
          </a:p>
          <a:p>
            <a:endParaRPr lang="en-US" dirty="0"/>
          </a:p>
        </p:txBody>
      </p:sp>
    </p:spTree>
    <p:extLst>
      <p:ext uri="{BB962C8B-B14F-4D97-AF65-F5344CB8AC3E}">
        <p14:creationId xmlns:p14="http://schemas.microsoft.com/office/powerpoint/2010/main" val="1642484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Government Bridles the Iron </a:t>
            </a:r>
            <a:r>
              <a:rPr lang="en-US" b="1" dirty="0" smtClean="0"/>
              <a:t>Horse</a:t>
            </a:r>
            <a:endParaRPr lang="en-US" dirty="0"/>
          </a:p>
        </p:txBody>
      </p:sp>
      <p:sp>
        <p:nvSpPr>
          <p:cNvPr id="3" name="Content Placeholder 2"/>
          <p:cNvSpPr>
            <a:spLocks noGrp="1"/>
          </p:cNvSpPr>
          <p:nvPr>
            <p:ph idx="1"/>
          </p:nvPr>
        </p:nvSpPr>
        <p:spPr>
          <a:xfrm>
            <a:off x="856060" y="1628775"/>
            <a:ext cx="7429499" cy="4986338"/>
          </a:xfrm>
        </p:spPr>
        <p:txBody>
          <a:bodyPr>
            <a:normAutofit/>
          </a:bodyPr>
          <a:lstStyle/>
          <a:p>
            <a:r>
              <a:rPr lang="en-US" dirty="0" smtClean="0"/>
              <a:t>During </a:t>
            </a:r>
            <a:r>
              <a:rPr lang="en-US" dirty="0"/>
              <a:t>the depression of the 1870s, farmers protested against railroaders who ran the farmers into bankruptcy. </a:t>
            </a:r>
          </a:p>
          <a:p>
            <a:r>
              <a:rPr lang="en-US" dirty="0"/>
              <a:t>Many Midwestern legislatures tried to regulate the railroad monopoly, but in </a:t>
            </a:r>
            <a:r>
              <a:rPr lang="en-US" b="1" dirty="0"/>
              <a:t>1886</a:t>
            </a:r>
            <a:r>
              <a:rPr lang="en-US" dirty="0"/>
              <a:t>, the Supreme Court ruled in </a:t>
            </a:r>
            <a:r>
              <a:rPr lang="en-US" b="1" i="1" dirty="0"/>
              <a:t>Wabash, St. Louis &amp; Pacific Railroad Company vs. Illinois</a:t>
            </a:r>
            <a:r>
              <a:rPr lang="en-US" dirty="0"/>
              <a:t> that individual states could not regulate interstate commerce.</a:t>
            </a:r>
          </a:p>
          <a:p>
            <a:r>
              <a:rPr lang="en-US" dirty="0"/>
              <a:t>In </a:t>
            </a:r>
            <a:r>
              <a:rPr lang="en-US" b="1" dirty="0"/>
              <a:t>1887</a:t>
            </a:r>
            <a:r>
              <a:rPr lang="en-US" dirty="0"/>
              <a:t>, Congress passed the </a:t>
            </a:r>
            <a:r>
              <a:rPr lang="en-US" b="1" dirty="0"/>
              <a:t>Interstate Commerce </a:t>
            </a:r>
            <a:r>
              <a:rPr lang="en-US" b="1" dirty="0" smtClean="0"/>
              <a:t>Act</a:t>
            </a:r>
            <a:endParaRPr lang="en-US" dirty="0"/>
          </a:p>
          <a:p>
            <a:pPr lvl="1"/>
            <a:r>
              <a:rPr lang="en-US" dirty="0" smtClean="0"/>
              <a:t>Prohibited </a:t>
            </a:r>
            <a:r>
              <a:rPr lang="en-US" dirty="0"/>
              <a:t>rebates and </a:t>
            </a:r>
            <a:r>
              <a:rPr lang="en-US" dirty="0" smtClean="0"/>
              <a:t>pools</a:t>
            </a:r>
          </a:p>
          <a:p>
            <a:pPr lvl="1"/>
            <a:r>
              <a:rPr lang="en-US" dirty="0"/>
              <a:t>R</a:t>
            </a:r>
            <a:r>
              <a:rPr lang="en-US" dirty="0" smtClean="0"/>
              <a:t>equired </a:t>
            </a:r>
            <a:r>
              <a:rPr lang="en-US" dirty="0"/>
              <a:t>the railroads to publish their rates </a:t>
            </a:r>
            <a:r>
              <a:rPr lang="en-US" dirty="0" smtClean="0"/>
              <a:t>openly</a:t>
            </a:r>
          </a:p>
          <a:p>
            <a:pPr lvl="1"/>
            <a:r>
              <a:rPr lang="en-US" dirty="0"/>
              <a:t>F</a:t>
            </a:r>
            <a:r>
              <a:rPr lang="en-US" dirty="0" smtClean="0"/>
              <a:t>orbade </a:t>
            </a:r>
            <a:r>
              <a:rPr lang="en-US" dirty="0"/>
              <a:t>unfair discrimination against </a:t>
            </a:r>
            <a:r>
              <a:rPr lang="en-US" dirty="0" smtClean="0"/>
              <a:t>shippers</a:t>
            </a:r>
          </a:p>
          <a:p>
            <a:pPr lvl="1"/>
            <a:r>
              <a:rPr lang="en-US" dirty="0"/>
              <a:t>O</a:t>
            </a:r>
            <a:r>
              <a:rPr lang="en-US" dirty="0" smtClean="0"/>
              <a:t>utlawed </a:t>
            </a:r>
            <a:r>
              <a:rPr lang="en-US" dirty="0"/>
              <a:t>charging more for a short trip than for a long trip over the same line.  </a:t>
            </a:r>
            <a:endParaRPr lang="en-US" dirty="0" smtClean="0"/>
          </a:p>
          <a:p>
            <a:pPr lvl="1"/>
            <a:r>
              <a:rPr lang="en-US" dirty="0" smtClean="0"/>
              <a:t>It </a:t>
            </a:r>
            <a:r>
              <a:rPr lang="en-US" dirty="0"/>
              <a:t>also created the </a:t>
            </a:r>
            <a:r>
              <a:rPr lang="en-US" b="1" dirty="0"/>
              <a:t>Interstate Commerce Commission</a:t>
            </a:r>
            <a:r>
              <a:rPr lang="en-US" dirty="0"/>
              <a:t> (ICC) to administer and enforce the new legislation.  The new laws provided a forum where competing businesses could resolve their conflicts in peaceful ways (instead of engaging in price wars).</a:t>
            </a:r>
          </a:p>
          <a:p>
            <a:endParaRPr lang="en-US" dirty="0"/>
          </a:p>
        </p:txBody>
      </p:sp>
    </p:spTree>
    <p:extLst>
      <p:ext uri="{BB962C8B-B14F-4D97-AF65-F5344CB8AC3E}">
        <p14:creationId xmlns:p14="http://schemas.microsoft.com/office/powerpoint/2010/main" val="1479352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Miracles of </a:t>
            </a:r>
            <a:r>
              <a:rPr lang="en-US" b="1" dirty="0" smtClean="0"/>
              <a:t>Mechanization</a:t>
            </a:r>
            <a:endParaRPr lang="en-US" dirty="0"/>
          </a:p>
        </p:txBody>
      </p:sp>
      <p:sp>
        <p:nvSpPr>
          <p:cNvPr id="3" name="Content Placeholder 2"/>
          <p:cNvSpPr>
            <a:spLocks noGrp="1"/>
          </p:cNvSpPr>
          <p:nvPr>
            <p:ph idx="1"/>
          </p:nvPr>
        </p:nvSpPr>
        <p:spPr/>
        <p:txBody>
          <a:bodyPr/>
          <a:lstStyle/>
          <a:p>
            <a:r>
              <a:rPr lang="en-US" dirty="0"/>
              <a:t> </a:t>
            </a:r>
            <a:r>
              <a:rPr lang="en-US" dirty="0" smtClean="0"/>
              <a:t>The</a:t>
            </a:r>
            <a:r>
              <a:rPr lang="en-US" dirty="0"/>
              <a:t> telephone was created in 1876 by Alexander Graham Bell.  </a:t>
            </a:r>
            <a:endParaRPr lang="en-US" dirty="0" smtClean="0"/>
          </a:p>
          <a:p>
            <a:r>
              <a:rPr lang="en-US" dirty="0" smtClean="0"/>
              <a:t>This </a:t>
            </a:r>
            <a:r>
              <a:rPr lang="en-US" dirty="0"/>
              <a:t>invention revolutionized the way Americans communicated.  </a:t>
            </a:r>
            <a:endParaRPr lang="en-US" dirty="0" smtClean="0"/>
          </a:p>
          <a:p>
            <a:r>
              <a:rPr lang="en-US" dirty="0" smtClean="0"/>
              <a:t>Thomas </a:t>
            </a:r>
            <a:r>
              <a:rPr lang="en-US" dirty="0"/>
              <a:t>Alva Edison invented numerous devices; the most well-known is the electric light bulb in 1879.</a:t>
            </a:r>
          </a:p>
          <a:p>
            <a:endParaRPr lang="en-US" dirty="0"/>
          </a:p>
        </p:txBody>
      </p:sp>
    </p:spTree>
    <p:extLst>
      <p:ext uri="{BB962C8B-B14F-4D97-AF65-F5344CB8AC3E}">
        <p14:creationId xmlns:p14="http://schemas.microsoft.com/office/powerpoint/2010/main" val="2060613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21</TotalTime>
  <Words>463</Words>
  <Application>Microsoft Macintosh PowerPoint</Application>
  <PresentationFormat>On-screen Show (4:3)</PresentationFormat>
  <Paragraphs>115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Trebuchet MS</vt:lpstr>
      <vt:lpstr>Tw Cen MT</vt:lpstr>
      <vt:lpstr>Arial</vt:lpstr>
      <vt:lpstr>Circuit</vt:lpstr>
      <vt:lpstr>Chapter 24 Industry comes of age</vt:lpstr>
      <vt:lpstr>The Iron Colt Becomes an Iron Horse</vt:lpstr>
      <vt:lpstr>Spanning the Continent with Rails</vt:lpstr>
      <vt:lpstr>Binding the Continent with Railroad Ties</vt:lpstr>
      <vt:lpstr>Railroad Consolidation and Mechanization</vt:lpstr>
      <vt:lpstr>Revolution by Railways</vt:lpstr>
      <vt:lpstr>Wrongdoing in Railroading</vt:lpstr>
      <vt:lpstr>Government Bridles the Iron Horse</vt:lpstr>
      <vt:lpstr>Miracles of Mechanization</vt:lpstr>
      <vt:lpstr>The Trust Titan Emerges</vt:lpstr>
      <vt:lpstr>The Supremacy of Steel</vt:lpstr>
      <vt:lpstr>Carnegie and Other Sultans of Steel</vt:lpstr>
      <vt:lpstr>Rockefeller Grows an American Beauty Rose</vt:lpstr>
      <vt:lpstr>The Gospel of Wealth</vt:lpstr>
      <vt:lpstr>Government Tackles the Evil Trust</vt:lpstr>
      <vt:lpstr>The South in the Age of Industry</vt:lpstr>
      <vt:lpstr>The Impact of the New Industrial Revolution on America</vt:lpstr>
      <vt:lpstr>In Unions There Is Strength</vt:lpstr>
      <vt:lpstr>Labor Limps Along</vt:lpstr>
      <vt:lpstr>Unhorsing the Knights of Labor</vt:lpstr>
      <vt:lpstr>The AF of L to the Fore</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24 Industry comes of age</dc:title>
  <dc:creator>Jessica Parfitt</dc:creator>
  <cp:lastModifiedBy>Jessica Parfitt</cp:lastModifiedBy>
  <cp:revision>3</cp:revision>
  <cp:lastPrinted>2017-11-28T04:56:52Z</cp:lastPrinted>
  <dcterms:created xsi:type="dcterms:W3CDTF">2017-11-28T04:43:13Z</dcterms:created>
  <dcterms:modified xsi:type="dcterms:W3CDTF">2017-11-28T05:04:53Z</dcterms:modified>
</cp:coreProperties>
</file>