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3"/>
  </p:normalViewPr>
  <p:slideViewPr>
    <p:cSldViewPr snapToGrid="0" snapToObjects="1">
      <p:cViewPr varScale="1">
        <p:scale>
          <a:sx n="90" d="100"/>
          <a:sy n="90" d="100"/>
        </p:scale>
        <p:origin x="174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pPr/>
              <a:t>12/2/17</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pPr/>
              <a:t>12/2/17</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12/2/17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12/2/17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12/2/17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12/2/17</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12/2/17</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pPr/>
              <a:t>12/2/17</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2934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11" orient="horz" pos="1368" userDrawn="1">
          <p15:clr>
            <a:srgbClr val="F26B43"/>
          </p15:clr>
        </p15:guide>
        <p15:guide id="12" orient="horz" pos="1440" userDrawn="1">
          <p15:clr>
            <a:srgbClr val="F26B43"/>
          </p15:clr>
        </p15:guide>
        <p15:guide id="13" orient="horz" pos="3696" userDrawn="1">
          <p15:clr>
            <a:srgbClr val="F26B43"/>
          </p15:clr>
        </p15:guide>
        <p15:guide id="14" orient="horz" pos="432" userDrawn="1">
          <p15:clr>
            <a:srgbClr val="F26B43"/>
          </p15:clr>
        </p15:guide>
        <p15:guide id="15" orient="horz" pos="1512" userDrawn="1">
          <p15:clr>
            <a:srgbClr val="F26B43"/>
          </p15:clr>
        </p15:guide>
        <p15:guide id="16" pos="5184" userDrawn="1">
          <p15:clr>
            <a:srgbClr val="F26B43"/>
          </p15:clr>
        </p15:guide>
        <p15:guide id="17" pos="702" userDrawn="1">
          <p15:clr>
            <a:srgbClr val="F26B43"/>
          </p15:clr>
        </p15:guide>
        <p15:guide id="18" pos="6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345" y="2400979"/>
            <a:ext cx="6270922" cy="2098226"/>
          </a:xfrm>
        </p:spPr>
        <p:txBody>
          <a:bodyPr/>
          <a:lstStyle/>
          <a:p>
            <a:r>
              <a:rPr lang="en-US" sz="4800" dirty="0"/>
              <a:t>Chapter 26</a:t>
            </a:r>
            <a:br>
              <a:rPr lang="en-US" sz="4800" dirty="0"/>
            </a:br>
            <a:r>
              <a:rPr lang="en-US" sz="4800" dirty="0"/>
              <a:t>The Great West and the Agricultural </a:t>
            </a:r>
            <a:r>
              <a:rPr lang="en-US" sz="4800" dirty="0" smtClean="0"/>
              <a:t>Revolution</a:t>
            </a:r>
            <a:endParaRPr lang="en-US" sz="4800" dirty="0"/>
          </a:p>
        </p:txBody>
      </p:sp>
      <p:sp>
        <p:nvSpPr>
          <p:cNvPr id="3" name="Subtitle 2"/>
          <p:cNvSpPr>
            <a:spLocks noGrp="1"/>
          </p:cNvSpPr>
          <p:nvPr>
            <p:ph type="subTitle" idx="1"/>
          </p:nvPr>
        </p:nvSpPr>
        <p:spPr>
          <a:xfrm>
            <a:off x="2009929" y="4499205"/>
            <a:ext cx="5123755" cy="1086237"/>
          </a:xfrm>
        </p:spPr>
        <p:txBody>
          <a:bodyPr/>
          <a:lstStyle/>
          <a:p>
            <a:r>
              <a:rPr lang="en-US" dirty="0"/>
              <a:t>1865-1896</a:t>
            </a:r>
          </a:p>
        </p:txBody>
      </p:sp>
    </p:spTree>
    <p:extLst>
      <p:ext uri="{BB962C8B-B14F-4D97-AF65-F5344CB8AC3E}">
        <p14:creationId xmlns:p14="http://schemas.microsoft.com/office/powerpoint/2010/main" val="480001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Fading </a:t>
            </a:r>
            <a:r>
              <a:rPr lang="en-US" b="1" dirty="0" smtClean="0"/>
              <a:t>Frontier</a:t>
            </a:r>
            <a:endParaRPr lang="en-US" dirty="0"/>
          </a:p>
        </p:txBody>
      </p:sp>
      <p:sp>
        <p:nvSpPr>
          <p:cNvPr id="3" name="Content Placeholder 2"/>
          <p:cNvSpPr>
            <a:spLocks noGrp="1"/>
          </p:cNvSpPr>
          <p:nvPr>
            <p:ph idx="1"/>
          </p:nvPr>
        </p:nvSpPr>
        <p:spPr>
          <a:xfrm>
            <a:off x="1028700" y="2286000"/>
            <a:ext cx="7200900" cy="3957638"/>
          </a:xfrm>
        </p:spPr>
        <p:txBody>
          <a:bodyPr>
            <a:normAutofit/>
          </a:bodyPr>
          <a:lstStyle/>
          <a:p>
            <a:r>
              <a:rPr lang="en-US" b="1" dirty="0" smtClean="0"/>
              <a:t>1890</a:t>
            </a:r>
            <a:r>
              <a:rPr lang="en-US" dirty="0"/>
              <a:t> </a:t>
            </a:r>
            <a:r>
              <a:rPr lang="en-US" dirty="0" smtClean="0"/>
              <a:t>- American</a:t>
            </a:r>
            <a:r>
              <a:rPr lang="en-US" dirty="0"/>
              <a:t> </a:t>
            </a:r>
            <a:r>
              <a:rPr lang="en-US" b="1" dirty="0"/>
              <a:t>frontier line</a:t>
            </a:r>
            <a:r>
              <a:rPr lang="en-US" dirty="0"/>
              <a:t> was no longer evident; all the unsettled areas were now broken up by isolated bodies of </a:t>
            </a:r>
            <a:r>
              <a:rPr lang="en-US" dirty="0" smtClean="0"/>
              <a:t>settlement</a:t>
            </a:r>
            <a:endParaRPr lang="en-US" dirty="0"/>
          </a:p>
          <a:p>
            <a:r>
              <a:rPr lang="en-US" dirty="0"/>
              <a:t>Western migration may have caused urban employers to maintain high wages to discourage workers from leaving to go farm the </a:t>
            </a:r>
            <a:r>
              <a:rPr lang="en-US" dirty="0" smtClean="0"/>
              <a:t>West</a:t>
            </a:r>
            <a:endParaRPr lang="en-US" dirty="0"/>
          </a:p>
          <a:p>
            <a:r>
              <a:rPr lang="en-US" dirty="0"/>
              <a:t>Western cities grew as failed farmers, failed miners, and unhappy easterners sought fortune in cities.  </a:t>
            </a:r>
            <a:endParaRPr lang="en-US" dirty="0" smtClean="0"/>
          </a:p>
          <a:p>
            <a:r>
              <a:rPr lang="en-US" dirty="0" smtClean="0"/>
              <a:t>By</a:t>
            </a:r>
            <a:r>
              <a:rPr lang="en-US" dirty="0"/>
              <a:t> </a:t>
            </a:r>
            <a:r>
              <a:rPr lang="en-US" b="1" dirty="0"/>
              <a:t>1880</a:t>
            </a:r>
            <a:r>
              <a:rPr lang="en-US" dirty="0"/>
              <a:t>, the area from the Rockies to the Pacific Coast was the most urbanized region in America, measured by the percentage of people living in cities.</a:t>
            </a:r>
          </a:p>
          <a:p>
            <a:endParaRPr lang="en-US" dirty="0"/>
          </a:p>
        </p:txBody>
      </p:sp>
    </p:spTree>
    <p:extLst>
      <p:ext uri="{BB962C8B-B14F-4D97-AF65-F5344CB8AC3E}">
        <p14:creationId xmlns:p14="http://schemas.microsoft.com/office/powerpoint/2010/main" val="1102005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Farm Becomes a </a:t>
            </a:r>
            <a:r>
              <a:rPr lang="en-US" b="1" dirty="0" smtClean="0"/>
              <a:t>Factory</a:t>
            </a:r>
            <a:endParaRPr lang="en-US" dirty="0"/>
          </a:p>
        </p:txBody>
      </p:sp>
      <p:sp>
        <p:nvSpPr>
          <p:cNvPr id="3" name="Content Placeholder 2"/>
          <p:cNvSpPr>
            <a:spLocks noGrp="1"/>
          </p:cNvSpPr>
          <p:nvPr>
            <p:ph idx="1"/>
          </p:nvPr>
        </p:nvSpPr>
        <p:spPr/>
        <p:txBody>
          <a:bodyPr/>
          <a:lstStyle/>
          <a:p>
            <a:r>
              <a:rPr lang="en-US" dirty="0" smtClean="0"/>
              <a:t>High </a:t>
            </a:r>
            <a:r>
              <a:rPr lang="en-US" dirty="0"/>
              <a:t>prices caused farmers to concentrate on growing single "cash" crops, such as wheat or corn, and use their profits to buy produce at the general store and manufactured goods in town.</a:t>
            </a:r>
          </a:p>
          <a:p>
            <a:r>
              <a:rPr lang="en-US" dirty="0"/>
              <a:t>The speed of harvesting wheat dramatically increased in the 1870s by the invention of the twine binder and the in the 1880s by the combine. </a:t>
            </a:r>
            <a:endParaRPr lang="en-US" dirty="0" smtClean="0"/>
          </a:p>
          <a:p>
            <a:pPr lvl="1"/>
            <a:r>
              <a:rPr lang="en-US" dirty="0" smtClean="0"/>
              <a:t>This</a:t>
            </a:r>
            <a:r>
              <a:rPr lang="en-US" dirty="0"/>
              <a:t> mechanization of farms brought about the idea that farms were "outdoor grain factories."</a:t>
            </a:r>
          </a:p>
          <a:p>
            <a:endParaRPr lang="en-US" dirty="0"/>
          </a:p>
        </p:txBody>
      </p:sp>
    </p:spTree>
    <p:extLst>
      <p:ext uri="{BB962C8B-B14F-4D97-AF65-F5344CB8AC3E}">
        <p14:creationId xmlns:p14="http://schemas.microsoft.com/office/powerpoint/2010/main" val="1514290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Deflation Dooms the </a:t>
            </a:r>
            <a:r>
              <a:rPr lang="en-US" b="1" dirty="0" smtClean="0"/>
              <a:t>Debtor</a:t>
            </a:r>
            <a:endParaRPr lang="en-US" dirty="0"/>
          </a:p>
        </p:txBody>
      </p:sp>
      <p:sp>
        <p:nvSpPr>
          <p:cNvPr id="3" name="Content Placeholder 2"/>
          <p:cNvSpPr>
            <a:spLocks noGrp="1"/>
          </p:cNvSpPr>
          <p:nvPr>
            <p:ph idx="1"/>
          </p:nvPr>
        </p:nvSpPr>
        <p:spPr/>
        <p:txBody>
          <a:bodyPr/>
          <a:lstStyle/>
          <a:p>
            <a:r>
              <a:rPr lang="en-US" dirty="0" smtClean="0"/>
              <a:t>Because </a:t>
            </a:r>
            <a:r>
              <a:rPr lang="en-US" dirty="0"/>
              <a:t>Western farmers grew single crops (wheat or corn), they existed in a one-crop economy, like the southern cotton farmers.  </a:t>
            </a:r>
            <a:endParaRPr lang="en-US" dirty="0" smtClean="0"/>
          </a:p>
          <a:p>
            <a:r>
              <a:rPr lang="en-US" dirty="0" smtClean="0"/>
              <a:t>Farmers</a:t>
            </a:r>
            <a:r>
              <a:rPr lang="en-US" dirty="0"/>
              <a:t>' livelihoods depended on the price of their single product, which was unpredictable and out of their control.</a:t>
            </a:r>
          </a:p>
          <a:p>
            <a:r>
              <a:rPr lang="en-US" dirty="0"/>
              <a:t>In the late 1800s, deflation caused the relative prices of crops to decrease. </a:t>
            </a:r>
            <a:endParaRPr lang="en-US" dirty="0" smtClean="0"/>
          </a:p>
          <a:p>
            <a:r>
              <a:rPr lang="en-US" dirty="0" smtClean="0"/>
              <a:t>Thousands </a:t>
            </a:r>
            <a:r>
              <a:rPr lang="en-US" dirty="0"/>
              <a:t>of farms foreclosed, and some farmers became tenant farmers, renting instead of owning the land that they farmed.</a:t>
            </a:r>
          </a:p>
          <a:p>
            <a:endParaRPr lang="en-US" dirty="0"/>
          </a:p>
        </p:txBody>
      </p:sp>
    </p:spTree>
    <p:extLst>
      <p:ext uri="{BB962C8B-B14F-4D97-AF65-F5344CB8AC3E}">
        <p14:creationId xmlns:p14="http://schemas.microsoft.com/office/powerpoint/2010/main" val="850287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Unhappy </a:t>
            </a:r>
            <a:r>
              <a:rPr lang="en-US" b="1" dirty="0" smtClean="0"/>
              <a:t>Farmers</a:t>
            </a:r>
            <a:endParaRPr lang="en-US" dirty="0"/>
          </a:p>
        </p:txBody>
      </p:sp>
      <p:sp>
        <p:nvSpPr>
          <p:cNvPr id="3" name="Content Placeholder 2"/>
          <p:cNvSpPr>
            <a:spLocks noGrp="1"/>
          </p:cNvSpPr>
          <p:nvPr>
            <p:ph idx="1"/>
          </p:nvPr>
        </p:nvSpPr>
        <p:spPr/>
        <p:txBody>
          <a:bodyPr>
            <a:normAutofit/>
          </a:bodyPr>
          <a:lstStyle/>
          <a:p>
            <a:r>
              <a:rPr lang="en-US" dirty="0" smtClean="0"/>
              <a:t>In </a:t>
            </a:r>
            <a:r>
              <a:rPr lang="en-US" dirty="0"/>
              <a:t>the late 1800s, poor soil and droughts forced many people to abandon their farms and towns.</a:t>
            </a:r>
          </a:p>
          <a:p>
            <a:r>
              <a:rPr lang="en-US" dirty="0"/>
              <a:t>Farmers sold their produce in an unprotected world market, but they had to buy their manufactured equipment in a tariff-protected home market.</a:t>
            </a:r>
          </a:p>
          <a:p>
            <a:r>
              <a:rPr lang="en-US" dirty="0"/>
              <a:t>Farmers were at the mercy of various corporations: harvester trust, the barbed-wire trust, the fertilizer trust, railroad trust.</a:t>
            </a:r>
          </a:p>
          <a:p>
            <a:r>
              <a:rPr lang="en-US" dirty="0"/>
              <a:t>Farmers made up half the population in 1890, but they failed to organize until they were forced to do so by the federal government 50 years later. </a:t>
            </a:r>
          </a:p>
          <a:p>
            <a:endParaRPr lang="en-US" dirty="0"/>
          </a:p>
        </p:txBody>
      </p:sp>
    </p:spTree>
    <p:extLst>
      <p:ext uri="{BB962C8B-B14F-4D97-AF65-F5344CB8AC3E}">
        <p14:creationId xmlns:p14="http://schemas.microsoft.com/office/powerpoint/2010/main" val="1425842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Farmers Take Their Stand</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a:t>
            </a:r>
            <a:r>
              <a:rPr lang="en-US" dirty="0"/>
              <a:t> National Grange of the Patrons of Husbandry (also known as the Grange), organized in 1867, was led by Oliver H. </a:t>
            </a:r>
            <a:r>
              <a:rPr lang="en-US" dirty="0" smtClean="0"/>
              <a:t>Kelley</a:t>
            </a:r>
          </a:p>
          <a:p>
            <a:pPr lvl="1"/>
            <a:r>
              <a:rPr lang="en-US" dirty="0"/>
              <a:t>F</a:t>
            </a:r>
            <a:r>
              <a:rPr lang="en-US" dirty="0" smtClean="0"/>
              <a:t>irst </a:t>
            </a:r>
            <a:r>
              <a:rPr lang="en-US" dirty="0"/>
              <a:t>objective was to enhance the lives of isolated farmers through social, educational, and fraternal </a:t>
            </a:r>
            <a:r>
              <a:rPr lang="en-US" dirty="0" smtClean="0"/>
              <a:t>activities</a:t>
            </a:r>
            <a:endParaRPr lang="en-US" dirty="0"/>
          </a:p>
          <a:p>
            <a:r>
              <a:rPr lang="en-US" dirty="0"/>
              <a:t>The Grangers also sought to improve the farmers' collective </a:t>
            </a:r>
            <a:r>
              <a:rPr lang="en-US" dirty="0" smtClean="0"/>
              <a:t>troubles </a:t>
            </a:r>
          </a:p>
          <a:p>
            <a:pPr lvl="1"/>
            <a:r>
              <a:rPr lang="en-US" dirty="0"/>
              <a:t>E</a:t>
            </a:r>
            <a:r>
              <a:rPr lang="en-US" dirty="0" smtClean="0"/>
              <a:t>stablished </a:t>
            </a:r>
            <a:r>
              <a:rPr lang="en-US" dirty="0"/>
              <a:t>cooperatively owned stores for consumers and cooperatively owned grain elevators and warehouses for </a:t>
            </a:r>
            <a:r>
              <a:rPr lang="en-US" dirty="0" smtClean="0"/>
              <a:t>producers</a:t>
            </a:r>
            <a:endParaRPr lang="en-US" dirty="0"/>
          </a:p>
          <a:p>
            <a:r>
              <a:rPr lang="en-US" dirty="0"/>
              <a:t>Some Grangers entered politics and made Grange Laws, which tried to force public control of private business for the general welfare.  </a:t>
            </a:r>
            <a:endParaRPr lang="en-US" dirty="0" smtClean="0"/>
          </a:p>
          <a:p>
            <a:r>
              <a:rPr lang="en-US" dirty="0" smtClean="0"/>
              <a:t>The </a:t>
            </a:r>
            <a:r>
              <a:rPr lang="en-US" dirty="0"/>
              <a:t>Grangers' influence faded after courts reversed their laws.</a:t>
            </a:r>
          </a:p>
          <a:p>
            <a:r>
              <a:rPr lang="en-US" dirty="0"/>
              <a:t>The Greenback Labor Party sought to improve the working conditions of </a:t>
            </a:r>
            <a:r>
              <a:rPr lang="en-US" dirty="0" err="1"/>
              <a:t>laborors</a:t>
            </a:r>
            <a:r>
              <a:rPr lang="en-US" dirty="0"/>
              <a:t>.</a:t>
            </a:r>
          </a:p>
          <a:p>
            <a:endParaRPr lang="en-US" dirty="0"/>
          </a:p>
        </p:txBody>
      </p:sp>
    </p:spTree>
    <p:extLst>
      <p:ext uri="{BB962C8B-B14F-4D97-AF65-F5344CB8AC3E}">
        <p14:creationId xmlns:p14="http://schemas.microsoft.com/office/powerpoint/2010/main" val="359317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Prelude to </a:t>
            </a:r>
            <a:r>
              <a:rPr lang="en-US" b="1" dirty="0" smtClean="0"/>
              <a:t>Populism</a:t>
            </a:r>
            <a:endParaRPr lang="en-US" dirty="0"/>
          </a:p>
        </p:txBody>
      </p:sp>
      <p:sp>
        <p:nvSpPr>
          <p:cNvPr id="3" name="Content Placeholder 2"/>
          <p:cNvSpPr>
            <a:spLocks noGrp="1"/>
          </p:cNvSpPr>
          <p:nvPr>
            <p:ph idx="1"/>
          </p:nvPr>
        </p:nvSpPr>
        <p:spPr>
          <a:xfrm>
            <a:off x="1028700" y="2286000"/>
            <a:ext cx="7200900" cy="3943350"/>
          </a:xfrm>
        </p:spPr>
        <p:txBody>
          <a:bodyPr>
            <a:normAutofit fontScale="92500" lnSpcReduction="20000"/>
          </a:bodyPr>
          <a:lstStyle/>
          <a:p>
            <a:r>
              <a:rPr lang="en-US" dirty="0" smtClean="0"/>
              <a:t>Farmers </a:t>
            </a:r>
            <a:r>
              <a:rPr lang="en-US" dirty="0"/>
              <a:t>formed the Farmers' Alliance in the late 1870s. </a:t>
            </a:r>
            <a:endParaRPr lang="en-US" dirty="0" smtClean="0"/>
          </a:p>
          <a:p>
            <a:pPr lvl="1"/>
            <a:r>
              <a:rPr lang="en-US" dirty="0"/>
              <a:t>C</a:t>
            </a:r>
            <a:r>
              <a:rPr lang="en-US" dirty="0" smtClean="0"/>
              <a:t>ooperated </a:t>
            </a:r>
            <a:r>
              <a:rPr lang="en-US" dirty="0"/>
              <a:t>in buying and selling to gain control over the railroads and </a:t>
            </a:r>
            <a:r>
              <a:rPr lang="en-US" dirty="0" smtClean="0"/>
              <a:t>manufacturers</a:t>
            </a:r>
          </a:p>
          <a:p>
            <a:pPr lvl="1"/>
            <a:r>
              <a:rPr lang="en-US" dirty="0"/>
              <a:t>H</a:t>
            </a:r>
            <a:r>
              <a:rPr lang="en-US" dirty="0" smtClean="0"/>
              <a:t>ad </a:t>
            </a:r>
            <a:r>
              <a:rPr lang="en-US" dirty="0"/>
              <a:t>limited power because it excluded blacks and landless tenant </a:t>
            </a:r>
            <a:r>
              <a:rPr lang="en-US" dirty="0" smtClean="0"/>
              <a:t>farmers</a:t>
            </a:r>
          </a:p>
          <a:p>
            <a:r>
              <a:rPr lang="en-US" dirty="0" smtClean="0"/>
              <a:t>The</a:t>
            </a:r>
            <a:r>
              <a:rPr lang="en-US" dirty="0"/>
              <a:t> Colored Farmers' National Alliance was formed in the 1880s to attract black </a:t>
            </a:r>
            <a:r>
              <a:rPr lang="en-US" dirty="0" smtClean="0"/>
              <a:t>farmers</a:t>
            </a:r>
            <a:endParaRPr lang="en-US" dirty="0"/>
          </a:p>
          <a:p>
            <a:r>
              <a:rPr lang="en-US" dirty="0"/>
              <a:t>The People's Party, also known as the Populists, grew out of the Farmers' Alliance.  </a:t>
            </a:r>
            <a:endParaRPr lang="en-US" dirty="0" smtClean="0"/>
          </a:p>
          <a:p>
            <a:pPr lvl="1"/>
            <a:r>
              <a:rPr lang="en-US" dirty="0"/>
              <a:t>C</a:t>
            </a:r>
            <a:r>
              <a:rPr lang="en-US" dirty="0" smtClean="0"/>
              <a:t>alled </a:t>
            </a:r>
            <a:r>
              <a:rPr lang="en-US" dirty="0"/>
              <a:t>for nationalizing the railroads, telephones, and telegraph; instituting a graduated income tax; and creating a new federal </a:t>
            </a:r>
            <a:r>
              <a:rPr lang="en-US" dirty="0" err="1"/>
              <a:t>subtreasury</a:t>
            </a:r>
            <a:r>
              <a:rPr lang="en-US" dirty="0"/>
              <a:t>, in which harvested crops were stored until crop prices rose. </a:t>
            </a:r>
            <a:endParaRPr lang="en-US" dirty="0" smtClean="0"/>
          </a:p>
          <a:p>
            <a:pPr lvl="1"/>
            <a:r>
              <a:rPr lang="en-US" dirty="0"/>
              <a:t>A</a:t>
            </a:r>
            <a:r>
              <a:rPr lang="en-US" dirty="0" smtClean="0"/>
              <a:t>lso </a:t>
            </a:r>
            <a:r>
              <a:rPr lang="en-US" dirty="0"/>
              <a:t>wanted free and unlimited coinage of silver.</a:t>
            </a:r>
          </a:p>
          <a:p>
            <a:endParaRPr lang="en-US" dirty="0"/>
          </a:p>
        </p:txBody>
      </p:sp>
    </p:spTree>
    <p:extLst>
      <p:ext uri="{BB962C8B-B14F-4D97-AF65-F5344CB8AC3E}">
        <p14:creationId xmlns:p14="http://schemas.microsoft.com/office/powerpoint/2010/main" val="325375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Coxey's Army and the Pullman </a:t>
            </a:r>
            <a:r>
              <a:rPr lang="en-US" b="1" dirty="0" smtClean="0"/>
              <a:t>Strike</a:t>
            </a:r>
            <a:endParaRPr lang="en-US" dirty="0"/>
          </a:p>
        </p:txBody>
      </p:sp>
      <p:sp>
        <p:nvSpPr>
          <p:cNvPr id="3" name="Content Placeholder 2"/>
          <p:cNvSpPr>
            <a:spLocks noGrp="1"/>
          </p:cNvSpPr>
          <p:nvPr>
            <p:ph idx="1"/>
          </p:nvPr>
        </p:nvSpPr>
        <p:spPr/>
        <p:txBody>
          <a:bodyPr/>
          <a:lstStyle/>
          <a:p>
            <a:r>
              <a:rPr lang="en-US" dirty="0" smtClean="0"/>
              <a:t>The</a:t>
            </a:r>
            <a:r>
              <a:rPr lang="en-US" dirty="0"/>
              <a:t> </a:t>
            </a:r>
            <a:r>
              <a:rPr lang="en-US" dirty="0"/>
              <a:t>P</a:t>
            </a:r>
            <a:r>
              <a:rPr lang="en-US" dirty="0" smtClean="0"/>
              <a:t>anic </a:t>
            </a:r>
            <a:r>
              <a:rPr lang="en-US" dirty="0"/>
              <a:t>of 1893 strengthened the Populists' stance that farmers and laborers were being oppressed by the economic and political systems.</a:t>
            </a:r>
          </a:p>
          <a:p>
            <a:r>
              <a:rPr lang="en-US" dirty="0"/>
              <a:t>"General" Jacob S. Coxey led a protest in Washington in 1894, demanding that the </a:t>
            </a:r>
            <a:r>
              <a:rPr lang="en-US" dirty="0" smtClean="0"/>
              <a:t>gov’t </a:t>
            </a:r>
            <a:r>
              <a:rPr lang="en-US" dirty="0"/>
              <a:t>start a public works program.</a:t>
            </a:r>
          </a:p>
          <a:p>
            <a:r>
              <a:rPr lang="en-US" dirty="0"/>
              <a:t>Eugene V. Debs helped to organize the American Railway Union.  </a:t>
            </a:r>
            <a:endParaRPr lang="en-US" dirty="0" smtClean="0"/>
          </a:p>
          <a:p>
            <a:pPr lvl="1"/>
            <a:r>
              <a:rPr lang="en-US" dirty="0" smtClean="0"/>
              <a:t>The</a:t>
            </a:r>
            <a:r>
              <a:rPr lang="en-US" dirty="0"/>
              <a:t> Pullman strike of 1894 was started when the Pullman Palace Car Company cut wages.  </a:t>
            </a:r>
            <a:endParaRPr lang="en-US" dirty="0" smtClean="0"/>
          </a:p>
          <a:p>
            <a:pPr lvl="1"/>
            <a:r>
              <a:rPr lang="en-US" dirty="0" smtClean="0"/>
              <a:t>Federal </a:t>
            </a:r>
            <a:r>
              <a:rPr lang="en-US" dirty="0"/>
              <a:t>troops broke up the strike.</a:t>
            </a:r>
          </a:p>
          <a:p>
            <a:endParaRPr lang="en-US" dirty="0"/>
          </a:p>
        </p:txBody>
      </p:sp>
    </p:spTree>
    <p:extLst>
      <p:ext uri="{BB962C8B-B14F-4D97-AF65-F5344CB8AC3E}">
        <p14:creationId xmlns:p14="http://schemas.microsoft.com/office/powerpoint/2010/main" val="1087721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Golden McKinley and Silver </a:t>
            </a:r>
            <a:r>
              <a:rPr lang="en-US" b="1" dirty="0" smtClean="0"/>
              <a:t>Bryan</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Republican candidate </a:t>
            </a:r>
            <a:r>
              <a:rPr lang="en-US" dirty="0" smtClean="0"/>
              <a:t>for the</a:t>
            </a:r>
            <a:r>
              <a:rPr lang="en-US" dirty="0"/>
              <a:t> election of 1896 was William McKinley.  </a:t>
            </a:r>
            <a:endParaRPr lang="en-US" dirty="0" smtClean="0"/>
          </a:p>
          <a:p>
            <a:pPr lvl="1"/>
            <a:r>
              <a:rPr lang="en-US" dirty="0" smtClean="0"/>
              <a:t>Marcus </a:t>
            </a:r>
            <a:r>
              <a:rPr lang="en-US" dirty="0"/>
              <a:t>Alonzo Hanna was McKinley's influential campaign manager.  </a:t>
            </a:r>
            <a:endParaRPr lang="en-US" dirty="0" smtClean="0"/>
          </a:p>
          <a:p>
            <a:pPr lvl="4"/>
            <a:r>
              <a:rPr lang="en-US" dirty="0" smtClean="0"/>
              <a:t>Hanna </a:t>
            </a:r>
            <a:r>
              <a:rPr lang="en-US" dirty="0"/>
              <a:t>felt that the prime function of </a:t>
            </a:r>
            <a:r>
              <a:rPr lang="en-US" dirty="0" smtClean="0"/>
              <a:t>gov’t </a:t>
            </a:r>
            <a:r>
              <a:rPr lang="en-US" dirty="0"/>
              <a:t>was to aid business, and he believed in the "trickle down effect" (laborers do well if the business does well). </a:t>
            </a:r>
            <a:endParaRPr lang="en-US" dirty="0" smtClean="0"/>
          </a:p>
          <a:p>
            <a:pPr lvl="3"/>
            <a:r>
              <a:rPr lang="en-US" dirty="0" smtClean="0"/>
              <a:t>The </a:t>
            </a:r>
            <a:r>
              <a:rPr lang="en-US" dirty="0"/>
              <a:t>Republican platform supported the gold standard.</a:t>
            </a:r>
          </a:p>
          <a:p>
            <a:r>
              <a:rPr lang="en-US" dirty="0"/>
              <a:t>The Democratic candidate was William Jennings Bryan.  </a:t>
            </a:r>
            <a:endParaRPr lang="en-US" dirty="0" smtClean="0"/>
          </a:p>
          <a:p>
            <a:pPr lvl="1"/>
            <a:r>
              <a:rPr lang="en-US" dirty="0"/>
              <a:t>S</a:t>
            </a:r>
            <a:r>
              <a:rPr lang="en-US" dirty="0" smtClean="0"/>
              <a:t>upported </a:t>
            </a:r>
            <a:r>
              <a:rPr lang="en-US" dirty="0"/>
              <a:t>inflation through the unlimited coinage of silver, which caused many Populists to support him as a </a:t>
            </a:r>
            <a:r>
              <a:rPr lang="en-US" dirty="0" smtClean="0"/>
              <a:t>candidate</a:t>
            </a:r>
            <a:endParaRPr lang="en-US" dirty="0"/>
          </a:p>
          <a:p>
            <a:endParaRPr lang="en-US" dirty="0"/>
          </a:p>
        </p:txBody>
      </p:sp>
    </p:spTree>
    <p:extLst>
      <p:ext uri="{BB962C8B-B14F-4D97-AF65-F5344CB8AC3E}">
        <p14:creationId xmlns:p14="http://schemas.microsoft.com/office/powerpoint/2010/main" val="1962514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Class Conflict:  </a:t>
            </a:r>
            <a:r>
              <a:rPr lang="en-US" b="1" dirty="0" err="1"/>
              <a:t>Plowholders</a:t>
            </a:r>
            <a:r>
              <a:rPr lang="en-US" b="1" dirty="0"/>
              <a:t> versus </a:t>
            </a:r>
            <a:r>
              <a:rPr lang="en-US" b="1" dirty="0" smtClean="0"/>
              <a:t>Bondholders</a:t>
            </a:r>
            <a:endParaRPr lang="en-US" dirty="0"/>
          </a:p>
        </p:txBody>
      </p:sp>
      <p:sp>
        <p:nvSpPr>
          <p:cNvPr id="3" name="Content Placeholder 2"/>
          <p:cNvSpPr>
            <a:spLocks noGrp="1"/>
          </p:cNvSpPr>
          <p:nvPr>
            <p:ph idx="1"/>
          </p:nvPr>
        </p:nvSpPr>
        <p:spPr>
          <a:xfrm>
            <a:off x="1028700" y="1957388"/>
            <a:ext cx="7200900" cy="4572000"/>
          </a:xfrm>
        </p:spPr>
        <p:txBody>
          <a:bodyPr>
            <a:normAutofit fontScale="85000" lnSpcReduction="10000"/>
          </a:bodyPr>
          <a:lstStyle/>
          <a:p>
            <a:r>
              <a:rPr lang="en-US" dirty="0" smtClean="0"/>
              <a:t>William </a:t>
            </a:r>
            <a:r>
              <a:rPr lang="en-US" dirty="0"/>
              <a:t>McKinley won the election of 1896.  </a:t>
            </a:r>
            <a:endParaRPr lang="en-US" dirty="0" smtClean="0"/>
          </a:p>
          <a:p>
            <a:pPr lvl="1"/>
            <a:r>
              <a:rPr lang="en-US" dirty="0" smtClean="0"/>
              <a:t>Many </a:t>
            </a:r>
            <a:r>
              <a:rPr lang="en-US" dirty="0"/>
              <a:t>of McKinley's votes came from the East.  </a:t>
            </a:r>
            <a:endParaRPr lang="en-US" dirty="0" smtClean="0"/>
          </a:p>
          <a:p>
            <a:pPr lvl="1"/>
            <a:r>
              <a:rPr lang="en-US" dirty="0" smtClean="0"/>
              <a:t>Many </a:t>
            </a:r>
            <a:r>
              <a:rPr lang="en-US" dirty="0"/>
              <a:t>of Bryan's votes came from the debt-stricken South and the trans-Mississippi West. </a:t>
            </a:r>
            <a:endParaRPr lang="en-US" dirty="0" smtClean="0"/>
          </a:p>
          <a:p>
            <a:pPr lvl="1"/>
            <a:r>
              <a:rPr lang="en-US" dirty="0" smtClean="0"/>
              <a:t>Businesses </a:t>
            </a:r>
            <a:r>
              <a:rPr lang="en-US" dirty="0"/>
              <a:t>and wage earners in the East voted for their jobs and had no reason to favor inflation, which was the heart of Bryan's campaign.</a:t>
            </a:r>
          </a:p>
          <a:p>
            <a:r>
              <a:rPr lang="en-US" dirty="0"/>
              <a:t>E</a:t>
            </a:r>
            <a:r>
              <a:rPr lang="en-US" dirty="0" smtClean="0"/>
              <a:t>lection </a:t>
            </a:r>
            <a:r>
              <a:rPr lang="en-US" dirty="0"/>
              <a:t>of </a:t>
            </a:r>
            <a:r>
              <a:rPr lang="en-US" dirty="0" smtClean="0"/>
              <a:t>1896 - last </a:t>
            </a:r>
            <a:r>
              <a:rPr lang="en-US" dirty="0"/>
              <a:t>election in which a candidate tried to win the election with help from the farmers. </a:t>
            </a:r>
            <a:endParaRPr lang="en-US" dirty="0" smtClean="0"/>
          </a:p>
          <a:p>
            <a:pPr lvl="1"/>
            <a:r>
              <a:rPr lang="en-US" dirty="0" smtClean="0"/>
              <a:t>There </a:t>
            </a:r>
            <a:r>
              <a:rPr lang="en-US" dirty="0"/>
              <a:t>were more people in cities, so future elections focused on trying to win the urban vote.</a:t>
            </a:r>
          </a:p>
          <a:p>
            <a:r>
              <a:rPr lang="en-US" dirty="0"/>
              <a:t>The political era from 1896 to 1932 was called the "fourth party system." </a:t>
            </a:r>
            <a:endParaRPr lang="en-US" dirty="0" smtClean="0"/>
          </a:p>
          <a:p>
            <a:pPr lvl="1"/>
            <a:r>
              <a:rPr lang="en-US" dirty="0" smtClean="0"/>
              <a:t>This </a:t>
            </a:r>
            <a:r>
              <a:rPr lang="en-US" dirty="0"/>
              <a:t>time period was characterized by lower voter turnout, weakening of party organizations, and the fading of issues like civil-service reform. </a:t>
            </a:r>
            <a:endParaRPr lang="en-US" dirty="0" smtClean="0"/>
          </a:p>
          <a:p>
            <a:pPr lvl="1"/>
            <a:r>
              <a:rPr lang="en-US" dirty="0" smtClean="0"/>
              <a:t>New </a:t>
            </a:r>
            <a:r>
              <a:rPr lang="en-US" dirty="0"/>
              <a:t>political issues became concern for industrial regulation and the welfare of labor.</a:t>
            </a:r>
          </a:p>
          <a:p>
            <a:endParaRPr lang="en-US" dirty="0"/>
          </a:p>
        </p:txBody>
      </p:sp>
    </p:spTree>
    <p:extLst>
      <p:ext uri="{BB962C8B-B14F-4D97-AF65-F5344CB8AC3E}">
        <p14:creationId xmlns:p14="http://schemas.microsoft.com/office/powerpoint/2010/main" val="781480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Republican Stand-</a:t>
            </a:r>
            <a:r>
              <a:rPr lang="en-US" b="1" dirty="0" err="1"/>
              <a:t>pattism</a:t>
            </a:r>
            <a:r>
              <a:rPr lang="en-US" b="1" dirty="0"/>
              <a:t> </a:t>
            </a:r>
            <a:r>
              <a:rPr lang="en-US" b="1" dirty="0" smtClean="0"/>
              <a:t>Enthroned</a:t>
            </a:r>
            <a:endParaRPr lang="en-US" dirty="0"/>
          </a:p>
        </p:txBody>
      </p:sp>
      <p:sp>
        <p:nvSpPr>
          <p:cNvPr id="3" name="Content Placeholder 2"/>
          <p:cNvSpPr>
            <a:spLocks noGrp="1"/>
          </p:cNvSpPr>
          <p:nvPr>
            <p:ph idx="1"/>
          </p:nvPr>
        </p:nvSpPr>
        <p:spPr/>
        <p:txBody>
          <a:bodyPr/>
          <a:lstStyle/>
          <a:p>
            <a:r>
              <a:rPr lang="en-US" dirty="0" smtClean="0"/>
              <a:t>The</a:t>
            </a:r>
            <a:r>
              <a:rPr lang="en-US" dirty="0"/>
              <a:t> Dingley Tariff Bill, passed in 1897, instituted high tariff rates to generate revenue to cover the annual Treasury </a:t>
            </a:r>
            <a:r>
              <a:rPr lang="en-US" dirty="0" smtClean="0"/>
              <a:t>deficits</a:t>
            </a:r>
            <a:endParaRPr lang="en-US" dirty="0"/>
          </a:p>
          <a:p>
            <a:r>
              <a:rPr lang="en-US" dirty="0"/>
              <a:t>The Republicans claimed credit for bringing prosperity to the nation following the panic of </a:t>
            </a:r>
            <a:r>
              <a:rPr lang="en-US" dirty="0" smtClean="0"/>
              <a:t>1893</a:t>
            </a:r>
            <a:endParaRPr lang="en-US" dirty="0"/>
          </a:p>
          <a:p>
            <a:r>
              <a:rPr lang="en-US" dirty="0"/>
              <a:t>The Gold Standard Act of 1900 allowed for paper currency to be redeemed for </a:t>
            </a:r>
            <a:r>
              <a:rPr lang="en-US" dirty="0" smtClean="0"/>
              <a:t>gold</a:t>
            </a:r>
            <a:endParaRPr lang="en-US" dirty="0"/>
          </a:p>
          <a:p>
            <a:endParaRPr lang="en-US" dirty="0"/>
          </a:p>
        </p:txBody>
      </p:sp>
    </p:spTree>
    <p:extLst>
      <p:ext uri="{BB962C8B-B14F-4D97-AF65-F5344CB8AC3E}">
        <p14:creationId xmlns:p14="http://schemas.microsoft.com/office/powerpoint/2010/main" val="336123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Clash of Cultures on the </a:t>
            </a:r>
            <a:r>
              <a:rPr lang="en-US" b="1" dirty="0" smtClean="0"/>
              <a:t>Plains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a:t>
            </a:r>
            <a:r>
              <a:rPr lang="en-US" dirty="0"/>
              <a:t>the West, soldiers spread cholera, typhoid, and smallpox to the Indians.  They also reduced the bison population through hunting.</a:t>
            </a:r>
          </a:p>
          <a:p>
            <a:r>
              <a:rPr lang="en-US" dirty="0"/>
              <a:t>F</a:t>
            </a:r>
            <a:r>
              <a:rPr lang="en-US" dirty="0" smtClean="0"/>
              <a:t>ed gov’t </a:t>
            </a:r>
            <a:r>
              <a:rPr lang="en-US" dirty="0"/>
              <a:t>tried to appease the Plains Indians by signing treaties with the "chiefs" of various "</a:t>
            </a:r>
            <a:r>
              <a:rPr lang="en-US" dirty="0" smtClean="0"/>
              <a:t>tribes”</a:t>
            </a:r>
          </a:p>
          <a:p>
            <a:pPr lvl="1"/>
            <a:r>
              <a:rPr lang="en-US" dirty="0" smtClean="0"/>
              <a:t>Fort </a:t>
            </a:r>
            <a:r>
              <a:rPr lang="en-US" dirty="0"/>
              <a:t>Laramie in 1851 </a:t>
            </a:r>
            <a:endParaRPr lang="en-US" dirty="0"/>
          </a:p>
          <a:p>
            <a:pPr lvl="1"/>
            <a:r>
              <a:rPr lang="en-US" dirty="0" smtClean="0"/>
              <a:t>Fort </a:t>
            </a:r>
            <a:r>
              <a:rPr lang="en-US" dirty="0"/>
              <a:t>Atkinson in </a:t>
            </a:r>
            <a:r>
              <a:rPr lang="en-US" dirty="0" smtClean="0"/>
              <a:t>1853</a:t>
            </a:r>
          </a:p>
          <a:p>
            <a:r>
              <a:rPr lang="en-US" dirty="0" smtClean="0"/>
              <a:t>The </a:t>
            </a:r>
            <a:r>
              <a:rPr lang="en-US" dirty="0"/>
              <a:t>treaties marked the beginning of the reservation system in the West.</a:t>
            </a:r>
          </a:p>
          <a:p>
            <a:r>
              <a:rPr lang="en-US" dirty="0"/>
              <a:t>Indians usually recognized no authority outside their own family; "tribes" and "chiefs" were fictitious names made up by white people.</a:t>
            </a:r>
          </a:p>
          <a:p>
            <a:r>
              <a:rPr lang="en-US" dirty="0"/>
              <a:t>In the 1860s, the government grouped the Plains Indians into smaller plots of land: mainly the "Great Sioux reservation" in Dakota Territory, and the Indian Territory in Oklahoma.</a:t>
            </a:r>
          </a:p>
          <a:p>
            <a:endParaRPr lang="en-US" dirty="0"/>
          </a:p>
        </p:txBody>
      </p:sp>
    </p:spTree>
    <p:extLst>
      <p:ext uri="{BB962C8B-B14F-4D97-AF65-F5344CB8AC3E}">
        <p14:creationId xmlns:p14="http://schemas.microsoft.com/office/powerpoint/2010/main" val="1173817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Receding Native </a:t>
            </a:r>
            <a:r>
              <a:rPr lang="en-US" b="1" dirty="0" smtClean="0"/>
              <a:t>Population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Sand </a:t>
            </a:r>
            <a:r>
              <a:rPr lang="en-US" dirty="0"/>
              <a:t>Creek, Colorado in 1864, Colonel J. M. </a:t>
            </a:r>
            <a:r>
              <a:rPr lang="en-US" dirty="0" err="1"/>
              <a:t>Chivington's</a:t>
            </a:r>
            <a:r>
              <a:rPr lang="en-US" dirty="0"/>
              <a:t> militia killed 400 innocent </a:t>
            </a:r>
            <a:r>
              <a:rPr lang="en-US" dirty="0" smtClean="0"/>
              <a:t>Indians</a:t>
            </a:r>
            <a:endParaRPr lang="en-US" dirty="0"/>
          </a:p>
          <a:p>
            <a:r>
              <a:rPr lang="en-US" dirty="0" smtClean="0"/>
              <a:t>1866 - Sioux </a:t>
            </a:r>
            <a:r>
              <a:rPr lang="en-US" dirty="0"/>
              <a:t>war party attacked and killed Captain William J. </a:t>
            </a:r>
            <a:r>
              <a:rPr lang="en-US" dirty="0" err="1"/>
              <a:t>Fetterman's</a:t>
            </a:r>
            <a:r>
              <a:rPr lang="en-US" dirty="0"/>
              <a:t> command of 81 soldiers and civilians in Wyoming's Bighorn Mountains.</a:t>
            </a:r>
          </a:p>
          <a:p>
            <a:r>
              <a:rPr lang="en-US" dirty="0" smtClean="0"/>
              <a:t>Battle </a:t>
            </a:r>
            <a:r>
              <a:rPr lang="en-US" dirty="0"/>
              <a:t>of the Little Bighorn was a rare Indian victory in the plains wars.</a:t>
            </a:r>
          </a:p>
          <a:p>
            <a:r>
              <a:rPr lang="en-US" dirty="0" smtClean="0"/>
              <a:t>1876 - Colonel </a:t>
            </a:r>
            <a:r>
              <a:rPr lang="en-US" dirty="0"/>
              <a:t>George Armstrong Custer's Seventh Cavalry was slaughtered as they tried to suppress the Indians after the Sioux attacked settlers who were searching for gold in the "Great Sioux reservation."</a:t>
            </a:r>
          </a:p>
          <a:p>
            <a:r>
              <a:rPr lang="en-US" dirty="0" smtClean="0"/>
              <a:t>Nez </a:t>
            </a:r>
            <a:r>
              <a:rPr lang="en-US" dirty="0" err="1"/>
              <a:t>Percé</a:t>
            </a:r>
            <a:r>
              <a:rPr lang="en-US" dirty="0"/>
              <a:t> Indians were sent to a dusty reservation in Kansas in </a:t>
            </a:r>
            <a:r>
              <a:rPr lang="en-US" dirty="0" smtClean="0"/>
              <a:t>1877</a:t>
            </a:r>
            <a:endParaRPr lang="en-US" dirty="0"/>
          </a:p>
          <a:p>
            <a:r>
              <a:rPr lang="en-US" dirty="0"/>
              <a:t>The "taming" of Indians was accelerated by the railroad, white men's diseases, and </a:t>
            </a:r>
            <a:r>
              <a:rPr lang="en-US" dirty="0" smtClean="0"/>
              <a:t>alcohol</a:t>
            </a:r>
            <a:endParaRPr lang="en-US" dirty="0"/>
          </a:p>
          <a:p>
            <a:endParaRPr lang="en-US" dirty="0"/>
          </a:p>
        </p:txBody>
      </p:sp>
    </p:spTree>
    <p:extLst>
      <p:ext uri="{BB962C8B-B14F-4D97-AF65-F5344CB8AC3E}">
        <p14:creationId xmlns:p14="http://schemas.microsoft.com/office/powerpoint/2010/main" val="1563520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Bellowing Herds of </a:t>
            </a:r>
            <a:r>
              <a:rPr lang="en-US" b="1" dirty="0" smtClean="0"/>
              <a:t>Bison</a:t>
            </a:r>
            <a:endParaRPr lang="en-US" dirty="0"/>
          </a:p>
        </p:txBody>
      </p:sp>
      <p:sp>
        <p:nvSpPr>
          <p:cNvPr id="3" name="Content Placeholder 2"/>
          <p:cNvSpPr>
            <a:spLocks noGrp="1"/>
          </p:cNvSpPr>
          <p:nvPr>
            <p:ph idx="1"/>
          </p:nvPr>
        </p:nvSpPr>
        <p:spPr/>
        <p:txBody>
          <a:bodyPr/>
          <a:lstStyle/>
          <a:p>
            <a:r>
              <a:rPr lang="en-US" dirty="0" smtClean="0"/>
              <a:t>After </a:t>
            </a:r>
            <a:r>
              <a:rPr lang="en-US" dirty="0"/>
              <a:t>the Civil War, over 15 million bison grazed the western plains.  </a:t>
            </a:r>
            <a:endParaRPr lang="en-US" dirty="0" smtClean="0"/>
          </a:p>
          <a:p>
            <a:r>
              <a:rPr lang="en-US" dirty="0" smtClean="0"/>
              <a:t>By </a:t>
            </a:r>
            <a:r>
              <a:rPr lang="en-US" dirty="0"/>
              <a:t>1885, fewer than 1000 were left after the bison had been slaughtered for their tongues, hides, or for amusement.</a:t>
            </a:r>
          </a:p>
          <a:p>
            <a:endParaRPr lang="en-US" dirty="0"/>
          </a:p>
        </p:txBody>
      </p:sp>
    </p:spTree>
    <p:extLst>
      <p:ext uri="{BB962C8B-B14F-4D97-AF65-F5344CB8AC3E}">
        <p14:creationId xmlns:p14="http://schemas.microsoft.com/office/powerpoint/2010/main" val="1486701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End of the </a:t>
            </a:r>
            <a:r>
              <a:rPr lang="en-US" b="1" dirty="0" smtClean="0"/>
              <a:t>Trail</a:t>
            </a:r>
            <a:endParaRPr lang="en-US" dirty="0"/>
          </a:p>
        </p:txBody>
      </p:sp>
      <p:sp>
        <p:nvSpPr>
          <p:cNvPr id="3" name="Content Placeholder 2"/>
          <p:cNvSpPr>
            <a:spLocks noGrp="1"/>
          </p:cNvSpPr>
          <p:nvPr>
            <p:ph idx="1"/>
          </p:nvPr>
        </p:nvSpPr>
        <p:spPr>
          <a:xfrm>
            <a:off x="1028700" y="2285999"/>
            <a:ext cx="7200900" cy="4329113"/>
          </a:xfrm>
        </p:spPr>
        <p:txBody>
          <a:bodyPr>
            <a:normAutofit fontScale="77500" lnSpcReduction="20000"/>
          </a:bodyPr>
          <a:lstStyle/>
          <a:p>
            <a:r>
              <a:rPr lang="en-US" dirty="0" smtClean="0"/>
              <a:t>By </a:t>
            </a:r>
            <a:r>
              <a:rPr lang="en-US" dirty="0"/>
              <a:t>the 1880s, the nation began to realize the horrors it had committed on the Indians.  </a:t>
            </a:r>
            <a:endParaRPr lang="en-US" dirty="0" smtClean="0"/>
          </a:p>
          <a:p>
            <a:r>
              <a:rPr lang="en-US" dirty="0" smtClean="0"/>
              <a:t>Helen </a:t>
            </a:r>
            <a:r>
              <a:rPr lang="en-US" dirty="0"/>
              <a:t>Hunt </a:t>
            </a:r>
            <a:r>
              <a:rPr lang="en-US" dirty="0" smtClean="0"/>
              <a:t>Jackson - published</a:t>
            </a:r>
            <a:r>
              <a:rPr lang="en-US" dirty="0"/>
              <a:t> </a:t>
            </a:r>
            <a:r>
              <a:rPr lang="en-US" i="1" dirty="0"/>
              <a:t>A Century of </a:t>
            </a:r>
            <a:r>
              <a:rPr lang="en-US" i="1" dirty="0" smtClean="0"/>
              <a:t>Dishonor</a:t>
            </a:r>
            <a:r>
              <a:rPr lang="en-US" dirty="0" smtClean="0"/>
              <a:t>, 1881</a:t>
            </a:r>
            <a:r>
              <a:rPr lang="en-US" dirty="0"/>
              <a:t> </a:t>
            </a:r>
            <a:r>
              <a:rPr lang="en-US" dirty="0" smtClean="0"/>
              <a:t>-  </a:t>
            </a:r>
            <a:r>
              <a:rPr lang="en-US" dirty="0"/>
              <a:t>told of the record of government ruthlessness in dealing with the Indians.  </a:t>
            </a:r>
            <a:endParaRPr lang="en-US" dirty="0" smtClean="0"/>
          </a:p>
          <a:p>
            <a:pPr lvl="1"/>
            <a:r>
              <a:rPr lang="en-US" dirty="0" smtClean="0"/>
              <a:t>She </a:t>
            </a:r>
            <a:r>
              <a:rPr lang="en-US" dirty="0"/>
              <a:t>also wrote </a:t>
            </a:r>
            <a:r>
              <a:rPr lang="en-US" i="1" dirty="0"/>
              <a:t>Ramona</a:t>
            </a:r>
            <a:r>
              <a:rPr lang="en-US" dirty="0"/>
              <a:t> in 1884 which told of injustice to the California </a:t>
            </a:r>
            <a:r>
              <a:rPr lang="en-US" dirty="0" smtClean="0"/>
              <a:t>Indians</a:t>
            </a:r>
            <a:endParaRPr lang="en-US" dirty="0"/>
          </a:p>
          <a:p>
            <a:r>
              <a:rPr lang="en-US" dirty="0"/>
              <a:t>The Dawes Severalty Act of 1887 </a:t>
            </a:r>
            <a:endParaRPr lang="en-US" dirty="0" smtClean="0"/>
          </a:p>
          <a:p>
            <a:pPr lvl="1"/>
            <a:r>
              <a:rPr lang="en-US" dirty="0" smtClean="0"/>
              <a:t>dissolved </a:t>
            </a:r>
            <a:r>
              <a:rPr lang="en-US" dirty="0"/>
              <a:t>many tribes as legal </a:t>
            </a:r>
            <a:r>
              <a:rPr lang="en-US" dirty="0" smtClean="0"/>
              <a:t>entities</a:t>
            </a:r>
          </a:p>
          <a:p>
            <a:pPr lvl="1"/>
            <a:r>
              <a:rPr lang="en-US" dirty="0" smtClean="0"/>
              <a:t>wiped </a:t>
            </a:r>
            <a:r>
              <a:rPr lang="en-US" dirty="0"/>
              <a:t>out tribal ownership of </a:t>
            </a:r>
            <a:r>
              <a:rPr lang="en-US" dirty="0" smtClean="0"/>
              <a:t>land</a:t>
            </a:r>
          </a:p>
          <a:p>
            <a:pPr lvl="1"/>
            <a:r>
              <a:rPr lang="en-US" dirty="0" smtClean="0"/>
              <a:t>set </a:t>
            </a:r>
            <a:r>
              <a:rPr lang="en-US" dirty="0"/>
              <a:t>up individual Indian family heads with 160 free </a:t>
            </a:r>
            <a:r>
              <a:rPr lang="en-US" dirty="0" smtClean="0"/>
              <a:t>acres</a:t>
            </a:r>
          </a:p>
          <a:p>
            <a:pPr lvl="1"/>
            <a:r>
              <a:rPr lang="en-US" dirty="0" smtClean="0"/>
              <a:t>If </a:t>
            </a:r>
            <a:r>
              <a:rPr lang="en-US" dirty="0"/>
              <a:t>the Indians behaved like "good white settlers" then they would get full title to their holdings as well as citizenship.  </a:t>
            </a:r>
            <a:endParaRPr lang="en-US" dirty="0" smtClean="0"/>
          </a:p>
          <a:p>
            <a:r>
              <a:rPr lang="en-US" dirty="0" smtClean="0"/>
              <a:t>The </a:t>
            </a:r>
            <a:r>
              <a:rPr lang="en-US" dirty="0"/>
              <a:t>Dawes Act attempted to assimilate the Indians with the white </a:t>
            </a:r>
            <a:r>
              <a:rPr lang="en-US" dirty="0" smtClean="0"/>
              <a:t>men </a:t>
            </a:r>
            <a:r>
              <a:rPr lang="en-US" dirty="0" smtClean="0">
                <a:sym typeface="Wingdings"/>
              </a:rPr>
              <a:t> </a:t>
            </a:r>
            <a:r>
              <a:rPr lang="en-US" dirty="0" smtClean="0"/>
              <a:t>remained </a:t>
            </a:r>
            <a:r>
              <a:rPr lang="en-US" dirty="0"/>
              <a:t>the basis of the government's official Indian policy until the Indian Reorganization Act of </a:t>
            </a:r>
            <a:r>
              <a:rPr lang="en-US" dirty="0" smtClean="0"/>
              <a:t>1934</a:t>
            </a:r>
            <a:endParaRPr lang="en-US" dirty="0"/>
          </a:p>
          <a:p>
            <a:r>
              <a:rPr lang="en-US" dirty="0"/>
              <a:t>In 1879, the government funded the Carlisle Indian School in Pennsylvania.</a:t>
            </a:r>
          </a:p>
          <a:p>
            <a:endParaRPr lang="en-US" dirty="0"/>
          </a:p>
        </p:txBody>
      </p:sp>
    </p:spTree>
    <p:extLst>
      <p:ext uri="{BB962C8B-B14F-4D97-AF65-F5344CB8AC3E}">
        <p14:creationId xmlns:p14="http://schemas.microsoft.com/office/powerpoint/2010/main" val="1027575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Mining:  From Dishpan to Ore </a:t>
            </a:r>
            <a:r>
              <a:rPr lang="en-US" b="1" dirty="0" smtClean="0"/>
              <a:t>Breaker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a:t>
            </a:r>
            <a:r>
              <a:rPr lang="en-US" dirty="0"/>
              <a:t> 1858, minerals including gold and silver were discovered in the Rockies, prompting many "fifty-</a:t>
            </a:r>
            <a:r>
              <a:rPr lang="en-US" dirty="0" err="1"/>
              <a:t>niners</a:t>
            </a:r>
            <a:r>
              <a:rPr lang="en-US" dirty="0"/>
              <a:t>" or "Pike's </a:t>
            </a:r>
            <a:r>
              <a:rPr lang="en-US" dirty="0" err="1"/>
              <a:t>Peakers</a:t>
            </a:r>
            <a:r>
              <a:rPr lang="en-US" dirty="0"/>
              <a:t>" to rush to the mountains in search of the precious metals.</a:t>
            </a:r>
          </a:p>
          <a:p>
            <a:r>
              <a:rPr lang="en-US" dirty="0"/>
              <a:t>"Fifty </a:t>
            </a:r>
            <a:r>
              <a:rPr lang="en-US" dirty="0" err="1"/>
              <a:t>niners</a:t>
            </a:r>
            <a:r>
              <a:rPr lang="en-US" dirty="0"/>
              <a:t>" also rushed to Nevada in 1859 after gold and silver were discovered at Comstock </a:t>
            </a:r>
            <a:r>
              <a:rPr lang="en-US" dirty="0" smtClean="0"/>
              <a:t>Lode</a:t>
            </a:r>
            <a:endParaRPr lang="en-US" dirty="0"/>
          </a:p>
          <a:p>
            <a:r>
              <a:rPr lang="en-US" dirty="0"/>
              <a:t>Women gained the right to vote in Wyoming (1869), Utah (1870), Colorado (1893), and Idaho (1896), long before the women of the </a:t>
            </a:r>
            <a:r>
              <a:rPr lang="en-US" dirty="0" smtClean="0"/>
              <a:t>East</a:t>
            </a:r>
            <a:endParaRPr lang="en-US" dirty="0"/>
          </a:p>
          <a:p>
            <a:r>
              <a:rPr lang="en-US" dirty="0"/>
              <a:t>Frontier mining played a vital role in bringing people and wealth to the West.  The discoveries of gold and silver also allowed the Treasury to resume specie payments in 1879 (payments for silver).</a:t>
            </a:r>
          </a:p>
          <a:p>
            <a:endParaRPr lang="en-US" dirty="0"/>
          </a:p>
        </p:txBody>
      </p:sp>
    </p:spTree>
    <p:extLst>
      <p:ext uri="{BB962C8B-B14F-4D97-AF65-F5344CB8AC3E}">
        <p14:creationId xmlns:p14="http://schemas.microsoft.com/office/powerpoint/2010/main" val="393922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Beef Bonanzas and the Long </a:t>
            </a:r>
            <a:r>
              <a:rPr lang="en-US" b="1" dirty="0" smtClean="0"/>
              <a:t>Drive</a:t>
            </a:r>
            <a:endParaRPr lang="en-US" dirty="0"/>
          </a:p>
        </p:txBody>
      </p:sp>
      <p:sp>
        <p:nvSpPr>
          <p:cNvPr id="3" name="Content Placeholder 2"/>
          <p:cNvSpPr>
            <a:spLocks noGrp="1"/>
          </p:cNvSpPr>
          <p:nvPr>
            <p:ph idx="1"/>
          </p:nvPr>
        </p:nvSpPr>
        <p:spPr/>
        <p:txBody>
          <a:bodyPr/>
          <a:lstStyle/>
          <a:p>
            <a:r>
              <a:rPr lang="en-US" dirty="0" smtClean="0"/>
              <a:t>Transcontinental </a:t>
            </a:r>
            <a:r>
              <a:rPr lang="en-US" dirty="0"/>
              <a:t>railroads enabled live cattle to be transported to the East from Texas. </a:t>
            </a:r>
            <a:endParaRPr lang="en-US" dirty="0" smtClean="0"/>
          </a:p>
          <a:p>
            <a:r>
              <a:rPr lang="en-US" dirty="0" smtClean="0"/>
              <a:t>The </a:t>
            </a:r>
            <a:r>
              <a:rPr lang="en-US" dirty="0"/>
              <a:t>cattle were butchered once they arrived in an Eastern </a:t>
            </a:r>
            <a:r>
              <a:rPr lang="en-US" dirty="0" smtClean="0"/>
              <a:t>city</a:t>
            </a:r>
            <a:endParaRPr lang="en-US" dirty="0"/>
          </a:p>
          <a:p>
            <a:r>
              <a:rPr lang="en-US" dirty="0"/>
              <a:t>Cattle-raisers organized the Wyoming Stock-Growers' Association to make the cattle-raising business profitable.</a:t>
            </a:r>
          </a:p>
          <a:p>
            <a:endParaRPr lang="en-US" dirty="0"/>
          </a:p>
        </p:txBody>
      </p:sp>
    </p:spTree>
    <p:extLst>
      <p:ext uri="{BB962C8B-B14F-4D97-AF65-F5344CB8AC3E}">
        <p14:creationId xmlns:p14="http://schemas.microsoft.com/office/powerpoint/2010/main" val="2110067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Farmer's </a:t>
            </a:r>
            <a:r>
              <a:rPr lang="en-US" b="1" dirty="0" smtClean="0"/>
              <a:t>Frontier</a:t>
            </a:r>
            <a:endParaRPr lang="en-US" dirty="0"/>
          </a:p>
        </p:txBody>
      </p:sp>
      <p:sp>
        <p:nvSpPr>
          <p:cNvPr id="3" name="Content Placeholder 2"/>
          <p:cNvSpPr>
            <a:spLocks noGrp="1"/>
          </p:cNvSpPr>
          <p:nvPr>
            <p:ph idx="1"/>
          </p:nvPr>
        </p:nvSpPr>
        <p:spPr>
          <a:xfrm>
            <a:off x="1028700" y="2286000"/>
            <a:ext cx="7200900" cy="4171950"/>
          </a:xfrm>
        </p:spPr>
        <p:txBody>
          <a:bodyPr>
            <a:normAutofit fontScale="85000" lnSpcReduction="20000"/>
          </a:bodyPr>
          <a:lstStyle/>
          <a:p>
            <a:r>
              <a:rPr lang="en-US" dirty="0" smtClean="0"/>
              <a:t>The</a:t>
            </a:r>
            <a:r>
              <a:rPr lang="en-US" dirty="0"/>
              <a:t> Homestead Act of 1862 allowed a settler to acquire as much as 160 acres of land by living on it for 5 years, improving it, and paying a nominal fee of about $30.  </a:t>
            </a:r>
            <a:endParaRPr lang="en-US" dirty="0" smtClean="0"/>
          </a:p>
          <a:p>
            <a:r>
              <a:rPr lang="en-US" dirty="0" smtClean="0"/>
              <a:t>Instead </a:t>
            </a:r>
            <a:r>
              <a:rPr lang="en-US" dirty="0"/>
              <a:t>of public land being sold primarily for revenue, it was now being given away to encourage settlement of empty spaces and to provide a stimulus to the family farm.</a:t>
            </a:r>
          </a:p>
          <a:p>
            <a:r>
              <a:rPr lang="en-US" dirty="0"/>
              <a:t>Much of the land given away by the Act had terrible soil and the weather included no precipitation.  </a:t>
            </a:r>
            <a:endParaRPr lang="en-US" dirty="0" smtClean="0"/>
          </a:p>
          <a:p>
            <a:pPr lvl="1"/>
            <a:r>
              <a:rPr lang="en-US" dirty="0" smtClean="0"/>
              <a:t>Many </a:t>
            </a:r>
            <a:r>
              <a:rPr lang="en-US" dirty="0"/>
              <a:t>homesteaders were forced to give their homesteads back to the government.</a:t>
            </a:r>
          </a:p>
          <a:p>
            <a:r>
              <a:rPr lang="en-US" dirty="0" smtClean="0"/>
              <a:t>"</a:t>
            </a:r>
            <a:r>
              <a:rPr lang="en-US" dirty="0"/>
              <a:t>Dry farming" was the practice of using shallow cultivation to grow crops in the dry western environment</a:t>
            </a:r>
            <a:r>
              <a:rPr lang="en-US" dirty="0" smtClean="0"/>
              <a:t>. (past the 100</a:t>
            </a:r>
            <a:r>
              <a:rPr lang="en-US" baseline="30000" dirty="0" smtClean="0"/>
              <a:t>th</a:t>
            </a:r>
            <a:r>
              <a:rPr lang="en-US" dirty="0" smtClean="0"/>
              <a:t> meridian -  an </a:t>
            </a:r>
            <a:r>
              <a:rPr lang="en-US" dirty="0"/>
              <a:t>imaginary line </a:t>
            </a:r>
            <a:r>
              <a:rPr lang="en-US" dirty="0" smtClean="0"/>
              <a:t>that </a:t>
            </a:r>
            <a:r>
              <a:rPr lang="en-US" dirty="0"/>
              <a:t>separated the wet East from the dry </a:t>
            </a:r>
            <a:r>
              <a:rPr lang="en-US" dirty="0" smtClean="0"/>
              <a:t>West</a:t>
            </a:r>
          </a:p>
          <a:p>
            <a:pPr lvl="1"/>
            <a:r>
              <a:rPr lang="en-US" dirty="0" smtClean="0"/>
              <a:t>Over </a:t>
            </a:r>
            <a:r>
              <a:rPr lang="en-US" dirty="0"/>
              <a:t>time, it depleted and dried the soil.</a:t>
            </a:r>
          </a:p>
          <a:p>
            <a:r>
              <a:rPr lang="en-US" dirty="0"/>
              <a:t>Tough strains of wheat flourished in the West, and new federally-financed irrigation projects caused the Great American Desert to bloom.</a:t>
            </a:r>
          </a:p>
          <a:p>
            <a:endParaRPr lang="en-US" dirty="0"/>
          </a:p>
        </p:txBody>
      </p:sp>
    </p:spTree>
    <p:extLst>
      <p:ext uri="{BB962C8B-B14F-4D97-AF65-F5344CB8AC3E}">
        <p14:creationId xmlns:p14="http://schemas.microsoft.com/office/powerpoint/2010/main" val="1254913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Far West Comes of </a:t>
            </a:r>
            <a:r>
              <a:rPr lang="en-US" b="1" dirty="0" smtClean="0"/>
              <a:t>Age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West experienced tremendous population growth from the 1870s to the 1890s.  </a:t>
            </a:r>
            <a:endParaRPr lang="en-US" dirty="0" smtClean="0"/>
          </a:p>
          <a:p>
            <a:pPr lvl="1"/>
            <a:r>
              <a:rPr lang="en-US" dirty="0" smtClean="0"/>
              <a:t>Colorado </a:t>
            </a:r>
            <a:r>
              <a:rPr lang="en-US" dirty="0"/>
              <a:t>was admitted as a state in 1876 after the Pike's Peak gold rush.</a:t>
            </a:r>
          </a:p>
          <a:p>
            <a:pPr lvl="1"/>
            <a:r>
              <a:rPr lang="en-US" dirty="0"/>
              <a:t>From 1889-1890, the Republican Congress, seeking more Republican electoral and congressional votes, admitted six new states:  ND, SD, MT, WA, ID, and WY.  </a:t>
            </a:r>
            <a:endParaRPr lang="en-US" dirty="0" smtClean="0"/>
          </a:p>
          <a:p>
            <a:pPr lvl="1"/>
            <a:r>
              <a:rPr lang="en-US" dirty="0" smtClean="0"/>
              <a:t>Utah </a:t>
            </a:r>
            <a:r>
              <a:rPr lang="en-US" dirty="0"/>
              <a:t>was admitted in 1896, after the Mormon Church formally banned polygamy in 1890.</a:t>
            </a:r>
          </a:p>
          <a:p>
            <a:pPr lvl="1"/>
            <a:r>
              <a:rPr lang="en-US" dirty="0"/>
              <a:t>Many "sooners" illegally entered the Indian lands in the district of Oklahoma.  On April 22, 1889, the district was opened to the public and thousands came.  In 1907, Oklahoma was admitted as the "Sooner State."</a:t>
            </a:r>
          </a:p>
          <a:p>
            <a:endParaRPr lang="en-US" dirty="0"/>
          </a:p>
        </p:txBody>
      </p:sp>
    </p:spTree>
    <p:extLst>
      <p:ext uri="{BB962C8B-B14F-4D97-AF65-F5344CB8AC3E}">
        <p14:creationId xmlns:p14="http://schemas.microsoft.com/office/powerpoint/2010/main" val="89792762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22</TotalTime>
  <Words>224</Words>
  <Application>Microsoft Macintosh PowerPoint</Application>
  <PresentationFormat>On-screen Show (4:3)</PresentationFormat>
  <Paragraphs>116</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Franklin Gothic Book</vt:lpstr>
      <vt:lpstr>Wingdings</vt:lpstr>
      <vt:lpstr>Crop</vt:lpstr>
      <vt:lpstr>Chapter 26 The Great West and the Agricultural Revolution</vt:lpstr>
      <vt:lpstr>The Clash of Cultures on the Plains</vt:lpstr>
      <vt:lpstr>Receding Native Population</vt:lpstr>
      <vt:lpstr>Bellowing Herds of Bison</vt:lpstr>
      <vt:lpstr>The End of the Trail</vt:lpstr>
      <vt:lpstr>Mining:  From Dishpan to Ore Breaker</vt:lpstr>
      <vt:lpstr>Beef Bonanzas and the Long Drive</vt:lpstr>
      <vt:lpstr>The Farmer's Frontier</vt:lpstr>
      <vt:lpstr>The Far West Comes of Age</vt:lpstr>
      <vt:lpstr>The Fading Frontier</vt:lpstr>
      <vt:lpstr>The Farm Becomes a Factory</vt:lpstr>
      <vt:lpstr>Deflation Dooms the Debtor</vt:lpstr>
      <vt:lpstr>Unhappy Farmers</vt:lpstr>
      <vt:lpstr>The Farmers Take Their Stand </vt:lpstr>
      <vt:lpstr>Prelude to Populism</vt:lpstr>
      <vt:lpstr>Coxey's Army and the Pullman Strike</vt:lpstr>
      <vt:lpstr>Golden McKinley and Silver Bryan</vt:lpstr>
      <vt:lpstr>Class Conflict:  Plowholders versus Bondholders</vt:lpstr>
      <vt:lpstr>Republican Stand-pattism Enthroned</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26 The Great West and the Agricultural Revolution</dc:title>
  <dc:creator>Jessica Parfitt</dc:creator>
  <cp:lastModifiedBy>Jessica Parfitt</cp:lastModifiedBy>
  <cp:revision>3</cp:revision>
  <dcterms:created xsi:type="dcterms:W3CDTF">2017-12-03T01:13:31Z</dcterms:created>
  <dcterms:modified xsi:type="dcterms:W3CDTF">2017-12-03T01:35:47Z</dcterms:modified>
</cp:coreProperties>
</file>