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1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1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D0A8D-17D3-4549-AA86-89EED892E09E}" type="datetimeFigureOut">
              <a:rPr lang="en-US" smtClean="0"/>
              <a:t>12/2/17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659F8-C372-E746-A4B8-9F5938E32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8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6670F3-D0D4-D240-8D13-D86B81A9C375}" type="datetimeFigureOut">
              <a:rPr lang="en-US" smtClean="0"/>
              <a:t>12/2/17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FCC6CF-9E36-DB49-905E-0419B6A93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7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27</a:t>
            </a:r>
            <a:br>
              <a:rPr lang="en-US" dirty="0"/>
            </a:br>
            <a:r>
              <a:rPr lang="en-US" dirty="0"/>
              <a:t>Empire and </a:t>
            </a:r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1890-1909</a:t>
            </a:r>
          </a:p>
        </p:txBody>
      </p:sp>
    </p:spTree>
    <p:extLst>
      <p:ext uri="{BB962C8B-B14F-4D97-AF65-F5344CB8AC3E}">
        <p14:creationId xmlns:p14="http://schemas.microsoft.com/office/powerpoint/2010/main" val="163718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Perplexities in Puerto Rico and </a:t>
            </a:r>
            <a:r>
              <a:rPr lang="en-US" b="1" dirty="0" smtClean="0"/>
              <a:t>Cuba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226365"/>
            <a:ext cx="5433827" cy="380337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</a:t>
            </a:r>
            <a:r>
              <a:rPr lang="en-US" b="1" dirty="0" smtClean="0"/>
              <a:t>oraker </a:t>
            </a:r>
            <a:r>
              <a:rPr lang="en-US" b="1" dirty="0"/>
              <a:t>Act of 1900</a:t>
            </a:r>
            <a:r>
              <a:rPr lang="en-US" dirty="0"/>
              <a:t> gave </a:t>
            </a:r>
            <a:r>
              <a:rPr lang="en-US" dirty="0" smtClean="0"/>
              <a:t>Puerto </a:t>
            </a:r>
            <a:r>
              <a:rPr lang="en-US" dirty="0"/>
              <a:t>Ricans a limited degree of popular </a:t>
            </a:r>
            <a:r>
              <a:rPr lang="en-US" dirty="0" smtClean="0"/>
              <a:t>government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1917: granted </a:t>
            </a:r>
            <a:r>
              <a:rPr lang="en-US" dirty="0"/>
              <a:t>U.S. citizenship.</a:t>
            </a:r>
          </a:p>
          <a:p>
            <a:pPr lvl="1"/>
            <a:r>
              <a:rPr lang="en-US" dirty="0" smtClean="0"/>
              <a:t>Supreme </a:t>
            </a:r>
            <a:r>
              <a:rPr lang="en-US" dirty="0"/>
              <a:t>Court's rulings in the </a:t>
            </a:r>
            <a:r>
              <a:rPr lang="en-US" b="1" i="1" dirty="0"/>
              <a:t>Insular Cases</a:t>
            </a:r>
            <a:r>
              <a:rPr lang="en-US" dirty="0"/>
              <a:t> declared that the Constitution did not extend to the Philippines and Puerto </a:t>
            </a:r>
            <a:r>
              <a:rPr lang="en-US" dirty="0" smtClean="0"/>
              <a:t>Rico</a:t>
            </a:r>
            <a:endParaRPr lang="en-US" dirty="0"/>
          </a:p>
          <a:p>
            <a:r>
              <a:rPr lang="en-US" dirty="0" smtClean="0"/>
              <a:t>US, </a:t>
            </a:r>
            <a:r>
              <a:rPr lang="en-US" dirty="0"/>
              <a:t>honoring the Teller Amendment of 1898, withdrew from Cuba in </a:t>
            </a:r>
            <a:r>
              <a:rPr lang="en-US" b="1" dirty="0" smtClean="0"/>
              <a:t>1902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U.S</a:t>
            </a:r>
            <a:r>
              <a:rPr lang="en-US" dirty="0"/>
              <a:t>. forced the Cubans to write their own constitution of 1901 (the </a:t>
            </a:r>
            <a:r>
              <a:rPr lang="en-US" b="1" dirty="0"/>
              <a:t>Platt </a:t>
            </a:r>
            <a:r>
              <a:rPr lang="en-US" b="1" dirty="0" smtClean="0"/>
              <a:t>Amendment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Cubans </a:t>
            </a:r>
            <a:r>
              <a:rPr lang="en-US" dirty="0"/>
              <a:t>hated this </a:t>
            </a:r>
            <a:r>
              <a:rPr lang="en-US" dirty="0" smtClean="0"/>
              <a:t>doc </a:t>
            </a:r>
            <a:r>
              <a:rPr lang="en-US" dirty="0"/>
              <a:t>because it was written to benefit </a:t>
            </a:r>
            <a:r>
              <a:rPr lang="en-US" dirty="0" smtClean="0"/>
              <a:t> Americans</a:t>
            </a:r>
          </a:p>
          <a:p>
            <a:r>
              <a:rPr lang="en-US" dirty="0"/>
              <a:t>C</a:t>
            </a:r>
            <a:r>
              <a:rPr lang="en-US" dirty="0" smtClean="0"/>
              <a:t>onstitution </a:t>
            </a:r>
            <a:r>
              <a:rPr lang="en-US" dirty="0"/>
              <a:t>decreed that the United States might intervene with troops in Cuba to restore order and to provide mutual </a:t>
            </a:r>
            <a:r>
              <a:rPr lang="en-US" dirty="0" smtClean="0"/>
              <a:t>protection</a:t>
            </a:r>
          </a:p>
          <a:p>
            <a:r>
              <a:rPr lang="en-US" dirty="0" smtClean="0"/>
              <a:t>Cubans </a:t>
            </a:r>
            <a:r>
              <a:rPr lang="en-US" dirty="0"/>
              <a:t>also promised to sell or lease needed coaling or naval stations to the U.S.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0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New Horizons in Two </a:t>
            </a:r>
            <a:r>
              <a:rPr lang="en-US" b="1" dirty="0" smtClean="0"/>
              <a:t>Hemispheres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/>
          </a:bodyPr>
          <a:lstStyle/>
          <a:p>
            <a:r>
              <a:rPr lang="en-US" dirty="0" smtClean="0"/>
              <a:t>Although </a:t>
            </a:r>
            <a:r>
              <a:rPr lang="en-US" dirty="0"/>
              <a:t>the Spanish-American War only lasted 113 days, it increased American prestige around the world.</a:t>
            </a:r>
          </a:p>
          <a:p>
            <a:r>
              <a:rPr lang="en-US" dirty="0"/>
              <a:t>One of the greatest results of the war was the bonding between the North and the South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4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 smtClean="0"/>
              <a:t>America and the Philippines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186609"/>
            <a:ext cx="5433827" cy="37901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Filipinos </a:t>
            </a:r>
            <a:r>
              <a:rPr lang="en-US" dirty="0"/>
              <a:t>thought that the treaty would give them their independence, like the </a:t>
            </a:r>
            <a:r>
              <a:rPr lang="en-US" dirty="0" smtClean="0"/>
              <a:t>Cubans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not </a:t>
            </a:r>
            <a:r>
              <a:rPr lang="en-US" dirty="0"/>
              <a:t>the case and on </a:t>
            </a:r>
            <a:r>
              <a:rPr lang="en-US" dirty="0" smtClean="0"/>
              <a:t>Feb. </a:t>
            </a:r>
            <a:r>
              <a:rPr lang="en-US" dirty="0"/>
              <a:t>4, 1899, the Filipinos started a rebellion against the occupying American </a:t>
            </a:r>
            <a:r>
              <a:rPr lang="en-US" dirty="0" smtClean="0"/>
              <a:t>forces, led </a:t>
            </a:r>
            <a:r>
              <a:rPr lang="en-US" dirty="0"/>
              <a:t>by </a:t>
            </a:r>
            <a:r>
              <a:rPr lang="en-US" u="sng" dirty="0"/>
              <a:t>Emilio Aguinaldo</a:t>
            </a:r>
            <a:r>
              <a:rPr lang="en-US" dirty="0"/>
              <a:t>.</a:t>
            </a:r>
          </a:p>
          <a:p>
            <a:r>
              <a:rPr lang="en-US" dirty="0" smtClean="0"/>
              <a:t>, </a:t>
            </a:r>
            <a:r>
              <a:rPr lang="en-US" dirty="0"/>
              <a:t>American soldiers captured the rebellion's leader, Emilio Aguinaldo, effectively ending the </a:t>
            </a:r>
            <a:r>
              <a:rPr lang="en-US" dirty="0" smtClean="0"/>
              <a:t>rebellion</a:t>
            </a:r>
            <a:endParaRPr lang="en-US" dirty="0"/>
          </a:p>
          <a:p>
            <a:r>
              <a:rPr lang="en-US" dirty="0"/>
              <a:t>President McKinley appointed the </a:t>
            </a:r>
            <a:r>
              <a:rPr lang="en-US" b="1" dirty="0"/>
              <a:t>Philippine Commission</a:t>
            </a:r>
            <a:r>
              <a:rPr lang="en-US" dirty="0"/>
              <a:t> in </a:t>
            </a:r>
            <a:r>
              <a:rPr lang="en-US" b="1" dirty="0"/>
              <a:t>1899</a:t>
            </a:r>
            <a:r>
              <a:rPr lang="en-US" dirty="0"/>
              <a:t> to set up a Filipino government.  </a:t>
            </a:r>
            <a:endParaRPr lang="en-US" dirty="0" smtClean="0"/>
          </a:p>
          <a:p>
            <a:pPr lvl="1"/>
            <a:r>
              <a:rPr lang="en-US" u="sng" dirty="0" smtClean="0"/>
              <a:t>William </a:t>
            </a:r>
            <a:r>
              <a:rPr lang="en-US" u="sng" dirty="0"/>
              <a:t>H. </a:t>
            </a:r>
            <a:r>
              <a:rPr lang="en-US" u="sng" dirty="0" smtClean="0"/>
              <a:t>Taft </a:t>
            </a:r>
            <a:r>
              <a:rPr lang="en-US" dirty="0" smtClean="0"/>
              <a:t>led </a:t>
            </a:r>
            <a:r>
              <a:rPr lang="en-US" dirty="0"/>
              <a:t>the </a:t>
            </a:r>
            <a:r>
              <a:rPr lang="en-US" dirty="0" smtClean="0"/>
              <a:t>body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He </a:t>
            </a:r>
            <a:r>
              <a:rPr lang="en-US" dirty="0"/>
              <a:t>genuinely liked the Filipinos, while the American soldiers did </a:t>
            </a:r>
            <a:r>
              <a:rPr lang="en-US" dirty="0" smtClean="0"/>
              <a:t>not</a:t>
            </a:r>
            <a:endParaRPr lang="en-US" dirty="0"/>
          </a:p>
          <a:p>
            <a:r>
              <a:rPr lang="en-US" dirty="0"/>
              <a:t>President McKinley's plan of "</a:t>
            </a:r>
            <a:r>
              <a:rPr lang="en-US" b="1" dirty="0"/>
              <a:t>benevolent assimilation</a:t>
            </a:r>
            <a:r>
              <a:rPr lang="en-US" dirty="0"/>
              <a:t>" of the Filipinos was very slow and it involved improving roads, sanitation, and public health. 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lan </a:t>
            </a:r>
            <a:r>
              <a:rPr lang="en-US" dirty="0"/>
              <a:t>developed economic ties and set up a school system with English as the 2</a:t>
            </a:r>
            <a:r>
              <a:rPr lang="en-US" baseline="30000" dirty="0"/>
              <a:t>nd</a:t>
            </a:r>
            <a:r>
              <a:rPr lang="en-US" dirty="0"/>
              <a:t> language. This system was hated by the Filipinos who preferred liberty over assimilation.</a:t>
            </a:r>
          </a:p>
          <a:p>
            <a:endParaRPr lang="en-US" dirty="0"/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72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Hinging the Open Door in </a:t>
            </a:r>
            <a:r>
              <a:rPr lang="en-US" b="1" dirty="0" smtClean="0"/>
              <a:t>China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Following </a:t>
            </a:r>
            <a:r>
              <a:rPr lang="en-US" dirty="0"/>
              <a:t>China's defeat by Japan in 1894-1895, several European powers move into China. </a:t>
            </a:r>
            <a:endParaRPr lang="en-US" dirty="0" smtClean="0"/>
          </a:p>
          <a:p>
            <a:r>
              <a:rPr lang="en-US" dirty="0" smtClean="0"/>
              <a:t>Sec. </a:t>
            </a:r>
            <a:r>
              <a:rPr lang="en-US" dirty="0"/>
              <a:t>of State John Hay released the Open Door </a:t>
            </a:r>
            <a:r>
              <a:rPr lang="en-US" dirty="0" smtClean="0"/>
              <a:t>note - urged </a:t>
            </a:r>
            <a:r>
              <a:rPr lang="en-US" dirty="0"/>
              <a:t>foreign powers to respect Chinese commercial rights.  </a:t>
            </a:r>
            <a:endParaRPr lang="en-US" dirty="0" smtClean="0"/>
          </a:p>
          <a:p>
            <a:pPr lvl="1"/>
            <a:r>
              <a:rPr lang="en-US" dirty="0" smtClean="0"/>
              <a:t>Russia</a:t>
            </a:r>
            <a:r>
              <a:rPr lang="en-US" dirty="0"/>
              <a:t> was the only major power to not accept it.</a:t>
            </a:r>
          </a:p>
          <a:p>
            <a:r>
              <a:rPr lang="en-US" dirty="0" smtClean="0"/>
              <a:t>1900</a:t>
            </a:r>
            <a:r>
              <a:rPr lang="en-US" dirty="0"/>
              <a:t>, Chinese group known as the "Boxers" killed hundreds of foreigners in the Boxer Rebellion. 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multinational rescue force came in and stopped the rebellion.</a:t>
            </a:r>
          </a:p>
          <a:p>
            <a:r>
              <a:rPr lang="en-US" dirty="0"/>
              <a:t>After the failed rebellion, Secretary Hay declared in 1900 that the Open Door would include the respect of Chinese territory, in addition to its commercial integrity.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2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Imperialism or </a:t>
            </a:r>
            <a:r>
              <a:rPr lang="en-US" b="1" dirty="0" err="1"/>
              <a:t>Bryanism</a:t>
            </a:r>
            <a:r>
              <a:rPr lang="en-US" b="1" dirty="0"/>
              <a:t> in 1900</a:t>
            </a:r>
            <a:r>
              <a:rPr lang="en-US" b="1" dirty="0" smtClean="0"/>
              <a:t>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4691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Pres </a:t>
            </a:r>
            <a:r>
              <a:rPr lang="en-US" dirty="0"/>
              <a:t>McKinley was the Republican presidential nominee for the election of 1900 because he had led the country through a war, acquired rich real estate, established the gold standard, and brought prosperity to the nation.  </a:t>
            </a:r>
            <a:endParaRPr lang="en-US" dirty="0" smtClean="0"/>
          </a:p>
          <a:p>
            <a:pPr lvl="1"/>
            <a:r>
              <a:rPr lang="en-US" dirty="0" smtClean="0"/>
              <a:t>McKinley </a:t>
            </a:r>
            <a:r>
              <a:rPr lang="en-US" dirty="0"/>
              <a:t>and the Republican Party supported the gold standard and imperialism.</a:t>
            </a:r>
          </a:p>
          <a:p>
            <a:pPr lvl="1"/>
            <a:r>
              <a:rPr lang="en-US" dirty="0"/>
              <a:t>Theodore Roosevelt was nominated as the vice president.</a:t>
            </a:r>
          </a:p>
          <a:p>
            <a:r>
              <a:rPr lang="en-US" dirty="0"/>
              <a:t>William Jennings Bryan was the Democratic presidential candidate for the election. 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upported silver </a:t>
            </a:r>
            <a:r>
              <a:rPr lang="en-US" dirty="0"/>
              <a:t>standard and </a:t>
            </a:r>
            <a:r>
              <a:rPr lang="en-US" dirty="0" smtClean="0"/>
              <a:t>anti-imperialism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roclaimed the </a:t>
            </a:r>
            <a:r>
              <a:rPr lang="en-US" dirty="0"/>
              <a:t>paramount election issue was Republican overseas </a:t>
            </a:r>
            <a:r>
              <a:rPr lang="en-US" dirty="0" smtClean="0"/>
              <a:t>imperialism</a:t>
            </a:r>
          </a:p>
          <a:p>
            <a:r>
              <a:rPr lang="en-US" dirty="0" smtClean="0"/>
              <a:t>Republican </a:t>
            </a:r>
            <a:r>
              <a:rPr lang="en-US" dirty="0"/>
              <a:t>party proclaimed that Bryan would destroy the nation's prosperity once he took office with his free-silver policy and other "dangerous" ideas.</a:t>
            </a:r>
          </a:p>
          <a:p>
            <a:r>
              <a:rPr lang="en-US" dirty="0"/>
              <a:t>McKinley and the Republican Party won the election of 1900.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7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TR:  Brandisher of the Big </a:t>
            </a:r>
            <a:r>
              <a:rPr lang="en-US" b="1" dirty="0" smtClean="0"/>
              <a:t>Stick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September</a:t>
            </a:r>
            <a:r>
              <a:rPr lang="en-US" dirty="0"/>
              <a:t> 1901, President McKinley was </a:t>
            </a:r>
            <a:r>
              <a:rPr lang="en-US" dirty="0" smtClean="0"/>
              <a:t>assassinated</a:t>
            </a:r>
            <a:endParaRPr lang="en-US" dirty="0"/>
          </a:p>
          <a:p>
            <a:r>
              <a:rPr lang="en-US" dirty="0"/>
              <a:t> Theodore Roosevelt took over the presidency. </a:t>
            </a:r>
          </a:p>
          <a:p>
            <a:r>
              <a:rPr lang="en-US" dirty="0"/>
              <a:t>Roosevelt felt that the president should lead, </a:t>
            </a:r>
            <a:r>
              <a:rPr lang="en-US" dirty="0" smtClean="0"/>
              <a:t>boldly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ad </a:t>
            </a:r>
            <a:r>
              <a:rPr lang="en-US" dirty="0"/>
              <a:t>no real respect for the checks and balances system among the 3 branches of </a:t>
            </a:r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Felt </a:t>
            </a:r>
            <a:r>
              <a:rPr lang="en-US" dirty="0"/>
              <a:t>he may take any action in the general interest of the public that is not specifically forbidden by the Constitution.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80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Building the Panama </a:t>
            </a:r>
            <a:r>
              <a:rPr lang="en-US" b="1" dirty="0" smtClean="0"/>
              <a:t>Canal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932" y="2146851"/>
            <a:ext cx="5794973" cy="4089357"/>
          </a:xfrm>
        </p:spPr>
        <p:txBody>
          <a:bodyPr>
            <a:normAutofit fontScale="62500" lnSpcReduction="20000"/>
          </a:bodyPr>
          <a:lstStyle/>
          <a:p>
            <a:r>
              <a:rPr lang="en-US" sz="2000" dirty="0" smtClean="0"/>
              <a:t>Americans </a:t>
            </a:r>
            <a:r>
              <a:rPr lang="en-US" sz="2000" dirty="0"/>
              <a:t>wanted to build a canal </a:t>
            </a:r>
            <a:r>
              <a:rPr lang="en-US" sz="2000" dirty="0" smtClean="0"/>
              <a:t>through Central American - </a:t>
            </a:r>
            <a:r>
              <a:rPr lang="en-US" sz="2000" dirty="0"/>
              <a:t>allow ships to quickly cross from the Atlantic </a:t>
            </a:r>
            <a:r>
              <a:rPr lang="en-US" sz="2000" dirty="0" smtClean="0"/>
              <a:t>to Pacific </a:t>
            </a:r>
            <a:r>
              <a:rPr lang="en-US" sz="2000" dirty="0"/>
              <a:t>Ocean. </a:t>
            </a:r>
            <a:endParaRPr lang="en-US" sz="2000" dirty="0" smtClean="0"/>
          </a:p>
          <a:p>
            <a:pPr lvl="1"/>
            <a:r>
              <a:rPr lang="en-US" sz="1700" dirty="0" smtClean="0"/>
              <a:t>Because </a:t>
            </a:r>
            <a:r>
              <a:rPr lang="en-US" sz="1700" dirty="0"/>
              <a:t>of friendly relations with Britain, Britain signed the Hay-</a:t>
            </a:r>
            <a:r>
              <a:rPr lang="en-US" sz="1700" dirty="0" err="1"/>
              <a:t>Pauncefote</a:t>
            </a:r>
            <a:r>
              <a:rPr lang="en-US" sz="1700" dirty="0"/>
              <a:t> Treaty in </a:t>
            </a:r>
            <a:r>
              <a:rPr lang="en-US" sz="1700" dirty="0" smtClean="0"/>
              <a:t>1901</a:t>
            </a:r>
            <a:r>
              <a:rPr lang="en-US" sz="1700" dirty="0"/>
              <a:t> </a:t>
            </a:r>
            <a:r>
              <a:rPr lang="en-US" sz="1700" dirty="0" smtClean="0">
                <a:sym typeface="Wingdings"/>
              </a:rPr>
              <a:t> </a:t>
            </a:r>
            <a:r>
              <a:rPr lang="en-US" sz="1700" dirty="0" smtClean="0"/>
              <a:t>allowed </a:t>
            </a:r>
            <a:r>
              <a:rPr lang="en-US" sz="1700" dirty="0"/>
              <a:t>the U.S. to build and fortify the canal.</a:t>
            </a:r>
          </a:p>
          <a:p>
            <a:r>
              <a:rPr lang="en-US" sz="2000" dirty="0"/>
              <a:t>Congress decided to build the canal through Panama. </a:t>
            </a:r>
            <a:endParaRPr lang="en-US" sz="2000" dirty="0" smtClean="0"/>
          </a:p>
          <a:p>
            <a:pPr lvl="1"/>
            <a:r>
              <a:rPr lang="en-US" sz="1700" dirty="0" smtClean="0"/>
              <a:t>An </a:t>
            </a:r>
            <a:r>
              <a:rPr lang="en-US" sz="1700" dirty="0"/>
              <a:t>offer to buy land for the canal had been rejected by the Colombian senate, who thought the U.S. monetary offer was too low.</a:t>
            </a:r>
          </a:p>
          <a:p>
            <a:r>
              <a:rPr lang="en-US" sz="2000" dirty="0" smtClean="0"/>
              <a:t>Panamanians </a:t>
            </a:r>
            <a:r>
              <a:rPr lang="en-US" sz="2000" dirty="0"/>
              <a:t>feared the U.S. would choose the Nicaraguan route for the canal; Panama would miss out on a prosperity created by the canal's </a:t>
            </a:r>
            <a:r>
              <a:rPr lang="en-US" sz="2000" dirty="0" smtClean="0"/>
              <a:t>construction</a:t>
            </a:r>
          </a:p>
          <a:p>
            <a:r>
              <a:rPr lang="en-US" sz="2000" dirty="0" smtClean="0"/>
              <a:t>Nov. </a:t>
            </a:r>
            <a:r>
              <a:rPr lang="en-US" sz="2000" dirty="0"/>
              <a:t>3, 1903, Panamanians successfully revolted against Columbian rule. </a:t>
            </a:r>
            <a:r>
              <a:rPr lang="en-US" sz="2000" dirty="0" smtClean="0"/>
              <a:t>Revolt led by Bunau-Varilla. </a:t>
            </a:r>
          </a:p>
          <a:p>
            <a:r>
              <a:rPr lang="en-US" sz="2000" dirty="0" smtClean="0"/>
              <a:t>He became the Panamanian minister to the US and signed the Hay-Bunau-Varilla Treaty in Washington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gave U.S. control of 10-mile zone around proposed Panama Canal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nvolvement </a:t>
            </a:r>
            <a:r>
              <a:rPr lang="en-US" sz="2000" dirty="0"/>
              <a:t>in Panama marked a downward lurch in U.S.  relations with Latin America. </a:t>
            </a:r>
          </a:p>
          <a:p>
            <a:r>
              <a:rPr lang="en-US" sz="2000" dirty="0" smtClean="0"/>
              <a:t>1904 -1914construction </a:t>
            </a:r>
            <a:r>
              <a:rPr lang="en-US" sz="2000" dirty="0"/>
              <a:t>of the Panama </a:t>
            </a:r>
            <a:r>
              <a:rPr lang="en-US" sz="2000" dirty="0" smtClean="0"/>
              <a:t>Canal</a:t>
            </a:r>
            <a:r>
              <a:rPr lang="en-US" sz="2000" dirty="0"/>
              <a:t>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cost </a:t>
            </a:r>
            <a:r>
              <a:rPr lang="en-US" sz="2000" dirty="0"/>
              <a:t>of $400 million.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77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TR's Perversion of Monroe's </a:t>
            </a:r>
            <a:r>
              <a:rPr lang="en-US" b="1" dirty="0" smtClean="0"/>
              <a:t>Doctrine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Several </a:t>
            </a:r>
            <a:r>
              <a:rPr lang="en-US" dirty="0"/>
              <a:t>Latin American countries were in debt to European countries.  </a:t>
            </a:r>
            <a:endParaRPr lang="en-US" dirty="0" smtClean="0"/>
          </a:p>
          <a:p>
            <a:r>
              <a:rPr lang="en-US" dirty="0" smtClean="0"/>
              <a:t>Roosevelt </a:t>
            </a:r>
            <a:r>
              <a:rPr lang="en-US" dirty="0"/>
              <a:t>feared that this would allow for future European involvement in Latin America, so he created a policy known as "</a:t>
            </a:r>
            <a:r>
              <a:rPr lang="en-US" dirty="0" smtClean="0"/>
              <a:t>preventive intervention</a:t>
            </a:r>
            <a:r>
              <a:rPr lang="en-US" dirty="0"/>
              <a:t>."  </a:t>
            </a:r>
            <a:endParaRPr lang="en-US" dirty="0" smtClean="0"/>
          </a:p>
          <a:p>
            <a:pPr lvl="1"/>
            <a:r>
              <a:rPr lang="en-US" dirty="0" smtClean="0"/>
              <a:t>Roosevelt </a:t>
            </a:r>
            <a:r>
              <a:rPr lang="en-US" dirty="0"/>
              <a:t>Corollary to the Monroe Doctrine declared that the U.S. could pay off the Latin American counties' debts to keep European nations out of Latin America.</a:t>
            </a:r>
          </a:p>
          <a:p>
            <a:r>
              <a:rPr lang="en-US" dirty="0"/>
              <a:t>Latin American countries hated the Monroe Doctrine because it had become the excuse for numerous U.S. interventions in Latin </a:t>
            </a:r>
            <a:r>
              <a:rPr lang="en-US" dirty="0" smtClean="0"/>
              <a:t>America - President </a:t>
            </a:r>
            <a:r>
              <a:rPr lang="en-US" dirty="0"/>
              <a:t>Roosevelt was the one to blame for the </a:t>
            </a:r>
            <a:r>
              <a:rPr lang="en-US" dirty="0" smtClean="0"/>
              <a:t>interventions</a:t>
            </a:r>
            <a:endParaRPr lang="en-US" dirty="0"/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45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Roosevelt on the World </a:t>
            </a:r>
            <a:r>
              <a:rPr lang="en-US" b="1" dirty="0" smtClean="0"/>
              <a:t>Stage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Japan</a:t>
            </a:r>
            <a:r>
              <a:rPr lang="en-US" dirty="0"/>
              <a:t> went to war with Russia in 1904 after Russia failed to withdraw troops from Manchuria and Korea. </a:t>
            </a:r>
            <a:endParaRPr lang="en-US" dirty="0" smtClean="0"/>
          </a:p>
          <a:p>
            <a:r>
              <a:rPr lang="en-US" dirty="0" smtClean="0"/>
              <a:t>Roosevelt </a:t>
            </a:r>
            <a:r>
              <a:rPr lang="en-US" dirty="0"/>
              <a:t>brokered a peace agreement in 1905 in Portsmouth, New Hampshire. </a:t>
            </a:r>
            <a:endParaRPr lang="en-US" dirty="0" smtClean="0"/>
          </a:p>
          <a:p>
            <a:r>
              <a:rPr lang="en-US" dirty="0" smtClean="0"/>
              <a:t>Japanese </a:t>
            </a:r>
            <a:r>
              <a:rPr lang="en-US" dirty="0"/>
              <a:t>received no compensation for their losses and the southern half of Sakhalin.</a:t>
            </a:r>
          </a:p>
          <a:p>
            <a:r>
              <a:rPr lang="en-US" dirty="0"/>
              <a:t>Because of the treaty, friendship with Russia waned and Japan became a rival with America in Asia.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805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Japanese Laborers in </a:t>
            </a:r>
            <a:r>
              <a:rPr lang="en-US" b="1" dirty="0" smtClean="0"/>
              <a:t>California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173357"/>
            <a:ext cx="5433827" cy="38961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Thousands </a:t>
            </a:r>
            <a:r>
              <a:rPr lang="en-US" dirty="0"/>
              <a:t>of Japanese were recruited to work in California after the Japanese government lifted its emigration ban in 1884.  </a:t>
            </a:r>
            <a:endParaRPr lang="en-US" dirty="0" smtClean="0"/>
          </a:p>
          <a:p>
            <a:r>
              <a:rPr lang="en-US" dirty="0" smtClean="0"/>
              <a:t>Japanese </a:t>
            </a:r>
            <a:r>
              <a:rPr lang="en-US" dirty="0"/>
              <a:t>immigrants were confronted with racist hostility by whites.</a:t>
            </a:r>
          </a:p>
          <a:p>
            <a:r>
              <a:rPr lang="en-US" dirty="0" smtClean="0"/>
              <a:t>1906</a:t>
            </a:r>
            <a:r>
              <a:rPr lang="en-US" dirty="0"/>
              <a:t>, San Francisco's school board segregated the Chinese, Japanese, and Korean students to make room for white </a:t>
            </a:r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Japanese </a:t>
            </a:r>
            <a:r>
              <a:rPr lang="en-US" dirty="0"/>
              <a:t>saw this action as an insult and threatened with war. </a:t>
            </a:r>
          </a:p>
          <a:p>
            <a:r>
              <a:rPr lang="en-US" dirty="0"/>
              <a:t>President Roosevelt stepped in and persuaded the </a:t>
            </a:r>
            <a:r>
              <a:rPr lang="en-US" dirty="0" smtClean="0"/>
              <a:t>CAs </a:t>
            </a:r>
            <a:r>
              <a:rPr lang="en-US" dirty="0"/>
              <a:t>to repeal </a:t>
            </a:r>
            <a:r>
              <a:rPr lang="en-US" dirty="0"/>
              <a:t> </a:t>
            </a:r>
            <a:r>
              <a:rPr lang="en-US" dirty="0" smtClean="0"/>
              <a:t>segregation</a:t>
            </a:r>
          </a:p>
          <a:p>
            <a:r>
              <a:rPr lang="en-US" dirty="0" smtClean="0"/>
              <a:t>Japanese </a:t>
            </a:r>
            <a:r>
              <a:rPr lang="en-US" dirty="0"/>
              <a:t>agreed to stop </a:t>
            </a:r>
            <a:r>
              <a:rPr lang="en-US" dirty="0" smtClean="0"/>
              <a:t>flow </a:t>
            </a:r>
            <a:r>
              <a:rPr lang="en-US" dirty="0"/>
              <a:t>of immigrants to </a:t>
            </a:r>
            <a:r>
              <a:rPr lang="en-US" dirty="0" smtClean="0"/>
              <a:t>US - known </a:t>
            </a:r>
            <a:r>
              <a:rPr lang="en-US" dirty="0"/>
              <a:t>as the "Gentlemen's Agreement."</a:t>
            </a:r>
          </a:p>
          <a:p>
            <a:r>
              <a:rPr lang="en-US" dirty="0"/>
              <a:t>In 1908, the Root-</a:t>
            </a:r>
            <a:r>
              <a:rPr lang="en-US" dirty="0" err="1"/>
              <a:t>Takahira</a:t>
            </a:r>
            <a:r>
              <a:rPr lang="en-US" dirty="0"/>
              <a:t> agreement was reached with Japan.  The U.S. and Japan pledged themselves to respect each other's territorial possessions. 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America Turns </a:t>
            </a:r>
            <a:r>
              <a:rPr lang="en-US" b="1" dirty="0" smtClean="0"/>
              <a:t>Outward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239618"/>
            <a:ext cx="5433827" cy="3519000"/>
          </a:xfrm>
        </p:spPr>
        <p:txBody>
          <a:bodyPr>
            <a:normAutofit fontScale="70000" lnSpcReduction="20000"/>
          </a:bodyPr>
          <a:lstStyle/>
          <a:p>
            <a:r>
              <a:rPr lang="en-US" sz="1900" dirty="0" smtClean="0"/>
              <a:t>Americans felt expansion to overseas markets might provide relief to the labor violence and agrarian unrest that existed in the country</a:t>
            </a:r>
          </a:p>
          <a:p>
            <a:r>
              <a:rPr lang="en-US" sz="1900" dirty="0" smtClean="0"/>
              <a:t>Americans also felt emboldened with a new sense of power generated by the growth in population, wealth, and productive capacity.</a:t>
            </a:r>
          </a:p>
          <a:p>
            <a:r>
              <a:rPr lang="en-US" sz="1900" dirty="0" smtClean="0"/>
              <a:t>Reverend Josiah Strong's </a:t>
            </a:r>
            <a:r>
              <a:rPr lang="en-US" sz="1900" i="1" dirty="0" smtClean="0"/>
              <a:t>Our Country:  Its Possible Future and Its Present Crisis</a:t>
            </a:r>
            <a:r>
              <a:rPr lang="en-US" sz="1900" dirty="0" smtClean="0"/>
              <a:t> inspired missionaries to travel to foreign nations.</a:t>
            </a:r>
          </a:p>
          <a:p>
            <a:r>
              <a:rPr lang="en-US" sz="1900" dirty="0" err="1" smtClean="0"/>
              <a:t>Capt</a:t>
            </a:r>
            <a:r>
              <a:rPr lang="en-US" sz="1900" dirty="0" smtClean="0"/>
              <a:t> Alfred Thayer Mahan's book of 1890, The </a:t>
            </a:r>
            <a:r>
              <a:rPr lang="en-US" sz="1900" u="sng" dirty="0" smtClean="0"/>
              <a:t>Influence of Sea Power upon History, 1660-1783</a:t>
            </a:r>
            <a:r>
              <a:rPr lang="en-US" sz="1900" dirty="0" smtClean="0"/>
              <a:t>, argued that control of the sea was the key to world dominance </a:t>
            </a:r>
            <a:r>
              <a:rPr lang="en-US" sz="1900" dirty="0" smtClean="0">
                <a:sym typeface="Wingdings"/>
              </a:rPr>
              <a:t> </a:t>
            </a:r>
            <a:r>
              <a:rPr lang="en-US" sz="1900" dirty="0" smtClean="0"/>
              <a:t>stimulated the naval race among the great powers.</a:t>
            </a:r>
          </a:p>
          <a:p>
            <a:r>
              <a:rPr lang="en-US" sz="1900" dirty="0" smtClean="0"/>
              <a:t>Sec. of State, James G. Blaine published his "Big Sister" policy tried to get the Latin American countries to open their markets to Americans.</a:t>
            </a:r>
          </a:p>
          <a:p>
            <a:r>
              <a:rPr lang="en-US" sz="1900" dirty="0" smtClean="0"/>
              <a:t>Americans prepared to go to war over many small disputes with other countries </a:t>
            </a:r>
            <a:r>
              <a:rPr lang="en-US" sz="1900" dirty="0" smtClean="0">
                <a:sym typeface="Wingdings"/>
              </a:rPr>
              <a:t> </a:t>
            </a:r>
            <a:r>
              <a:rPr lang="en-US" sz="1900" dirty="0" smtClean="0"/>
              <a:t>demonstrated country's new aggressive mood.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7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America’s First Steps Abroad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rea </a:t>
            </a:r>
            <a:r>
              <a:rPr lang="en-US" dirty="0"/>
              <a:t>between British Guiana and Venezuela had been in dispute for over 50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Conflict </a:t>
            </a:r>
            <a:r>
              <a:rPr lang="en-US" dirty="0"/>
              <a:t>between </a:t>
            </a:r>
            <a:r>
              <a:rPr lang="en-US" dirty="0" smtClean="0"/>
              <a:t>British </a:t>
            </a:r>
            <a:r>
              <a:rPr lang="en-US" dirty="0"/>
              <a:t>and Venezuela arose when gold was discovered in the contested </a:t>
            </a:r>
            <a:r>
              <a:rPr lang="en-US" dirty="0" smtClean="0"/>
              <a:t>area</a:t>
            </a:r>
            <a:endParaRPr lang="en-US" dirty="0"/>
          </a:p>
          <a:p>
            <a:pPr lvl="1"/>
            <a:r>
              <a:rPr lang="en-US" dirty="0" smtClean="0"/>
              <a:t>Sec. </a:t>
            </a:r>
            <a:r>
              <a:rPr lang="en-US" dirty="0"/>
              <a:t>of </a:t>
            </a:r>
            <a:r>
              <a:rPr lang="en-US" dirty="0" smtClean="0"/>
              <a:t>State</a:t>
            </a:r>
            <a:r>
              <a:rPr lang="en-US" dirty="0"/>
              <a:t>, Richard Olney, warned that if Britain went to war with Venezuela, then Britain would be violating the Monroe Doctrine.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Britain disregarded this warning, President Cleveland </a:t>
            </a:r>
            <a:r>
              <a:rPr lang="en-US" dirty="0" smtClean="0"/>
              <a:t>threatened </a:t>
            </a:r>
            <a:r>
              <a:rPr lang="en-US" dirty="0"/>
              <a:t>war.</a:t>
            </a:r>
          </a:p>
          <a:p>
            <a:r>
              <a:rPr lang="en-US" dirty="0"/>
              <a:t>Britain was pre-occupied with other potential wars in Europe, so </a:t>
            </a:r>
            <a:r>
              <a:rPr lang="en-US" dirty="0" smtClean="0"/>
              <a:t>chose </a:t>
            </a:r>
            <a:r>
              <a:rPr lang="en-US" dirty="0"/>
              <a:t>to avoid a new war and reconcile with the United States. 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 Great </a:t>
            </a:r>
            <a:r>
              <a:rPr lang="en-US" dirty="0" smtClean="0"/>
              <a:t>Rapprochement between </a:t>
            </a:r>
            <a:r>
              <a:rPr lang="en-US" dirty="0"/>
              <a:t>the </a:t>
            </a:r>
            <a:r>
              <a:rPr lang="en-US" dirty="0" smtClean="0"/>
              <a:t>US and </a:t>
            </a:r>
            <a:r>
              <a:rPr lang="en-US" dirty="0"/>
              <a:t>Britain became a cornerstone of both nations' foreign </a:t>
            </a:r>
            <a:r>
              <a:rPr lang="en-US" dirty="0" smtClean="0"/>
              <a:t>policies</a:t>
            </a:r>
            <a:endParaRPr lang="en-US" dirty="0"/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Spurning the Hawaiian </a:t>
            </a:r>
            <a:r>
              <a:rPr lang="en-US" b="1" dirty="0" smtClean="0"/>
              <a:t>Pear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226365"/>
            <a:ext cx="5433827" cy="36178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New England missionaries reached Hawaii in </a:t>
            </a:r>
            <a:r>
              <a:rPr lang="en-US" dirty="0" smtClean="0"/>
              <a:t>1820</a:t>
            </a:r>
            <a:endParaRPr lang="en-US" dirty="0"/>
          </a:p>
          <a:p>
            <a:r>
              <a:rPr lang="en-US" dirty="0"/>
              <a:t>Beginning in the 1840s, the State Department warned other countries to stay out of </a:t>
            </a:r>
            <a:r>
              <a:rPr lang="en-US" dirty="0" smtClean="0"/>
              <a:t>Hawaii</a:t>
            </a:r>
          </a:p>
          <a:p>
            <a:r>
              <a:rPr lang="en-US" dirty="0" smtClean="0"/>
              <a:t>1887</a:t>
            </a:r>
            <a:r>
              <a:rPr lang="en-US" dirty="0"/>
              <a:t>, a treaty with the native </a:t>
            </a:r>
            <a:r>
              <a:rPr lang="en-US" dirty="0" smtClean="0"/>
              <a:t>gov’t </a:t>
            </a:r>
            <a:r>
              <a:rPr lang="en-US" dirty="0"/>
              <a:t>guaranteed naval-base rights at Pearl </a:t>
            </a:r>
            <a:r>
              <a:rPr lang="en-US" dirty="0" smtClean="0"/>
              <a:t>Harbor</a:t>
            </a:r>
            <a:endParaRPr lang="en-US" dirty="0"/>
          </a:p>
          <a:p>
            <a:r>
              <a:rPr lang="en-US" dirty="0"/>
              <a:t>Sugar imports from Hawaii became less profitable with the McKinley Tariff of </a:t>
            </a:r>
            <a:r>
              <a:rPr lang="en-US" dirty="0" smtClean="0"/>
              <a:t>1890, so American </a:t>
            </a:r>
            <a:r>
              <a:rPr lang="en-US" dirty="0"/>
              <a:t>planters decided that the best way to overcome the tariff would be to annex Hawaii. </a:t>
            </a:r>
            <a:endParaRPr lang="en-US" dirty="0" smtClean="0"/>
          </a:p>
          <a:p>
            <a:r>
              <a:rPr lang="en-US" dirty="0" smtClean="0"/>
              <a:t>Queen </a:t>
            </a:r>
            <a:r>
              <a:rPr lang="en-US" dirty="0"/>
              <a:t>Liliuokalani insisted that native Hawaiian should control the islands.</a:t>
            </a:r>
          </a:p>
          <a:p>
            <a:r>
              <a:rPr lang="en-US" dirty="0" smtClean="0"/>
              <a:t>1893</a:t>
            </a:r>
            <a:r>
              <a:rPr lang="en-US" dirty="0"/>
              <a:t>, Americans successfully overthrew the </a:t>
            </a:r>
            <a:r>
              <a:rPr lang="en-US" dirty="0" smtClean="0"/>
              <a:t>Queen</a:t>
            </a:r>
          </a:p>
          <a:p>
            <a:r>
              <a:rPr lang="en-US" dirty="0" smtClean="0"/>
              <a:t>Most </a:t>
            </a:r>
            <a:r>
              <a:rPr lang="en-US" dirty="0"/>
              <a:t>Hawaiians did not want to be annexed, though, so President Grover Cleveland decided to delay annexation of Hawaii.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5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Cubans Rise in </a:t>
            </a:r>
            <a:r>
              <a:rPr lang="en-US" b="1" dirty="0" smtClean="0"/>
              <a:t>Revolt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626840"/>
            <a:ext cx="5433827" cy="31317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Cubans </a:t>
            </a:r>
            <a:r>
              <a:rPr lang="en-US" dirty="0"/>
              <a:t>revolted against Spanish rule in 1895.  </a:t>
            </a:r>
            <a:endParaRPr lang="en-US" dirty="0" smtClean="0"/>
          </a:p>
          <a:p>
            <a:r>
              <a:rPr lang="en-US" dirty="0" smtClean="0"/>
              <a:t>Cuban</a:t>
            </a:r>
            <a:r>
              <a:rPr lang="en-US" dirty="0"/>
              <a:t> </a:t>
            </a:r>
            <a:r>
              <a:rPr lang="en-US" dirty="0" err="1"/>
              <a:t>insurrectos</a:t>
            </a:r>
            <a:r>
              <a:rPr lang="en-US" dirty="0"/>
              <a:t> burned sugar </a:t>
            </a:r>
            <a:r>
              <a:rPr lang="en-US" dirty="0" err="1"/>
              <a:t>canefields</a:t>
            </a:r>
            <a:r>
              <a:rPr lang="en-US" dirty="0"/>
              <a:t> believing that if they destroyed enough of Cuba, then Spain might abandon Cuba or </a:t>
            </a:r>
            <a:r>
              <a:rPr lang="en-US" dirty="0" smtClean="0"/>
              <a:t>US </a:t>
            </a:r>
            <a:r>
              <a:rPr lang="en-US" dirty="0"/>
              <a:t>might move in and help the Cubans with their </a:t>
            </a:r>
            <a:r>
              <a:rPr lang="en-US" dirty="0" smtClean="0"/>
              <a:t>independence</a:t>
            </a:r>
          </a:p>
          <a:p>
            <a:r>
              <a:rPr lang="en-US" dirty="0" smtClean="0"/>
              <a:t>Spanish </a:t>
            </a:r>
            <a:r>
              <a:rPr lang="en-US" dirty="0"/>
              <a:t>put Cubans in reconstruction camps so they could not support the </a:t>
            </a:r>
            <a:r>
              <a:rPr lang="en-US" dirty="0" err="1"/>
              <a:t>insurrectos</a:t>
            </a:r>
            <a:r>
              <a:rPr lang="en-US" dirty="0"/>
              <a:t>.</a:t>
            </a:r>
          </a:p>
          <a:p>
            <a:r>
              <a:rPr lang="en-US" dirty="0"/>
              <a:t>America had a large investment and conducted substantial trade with Cuba.</a:t>
            </a:r>
          </a:p>
          <a:p>
            <a:r>
              <a:rPr lang="en-US" dirty="0"/>
              <a:t>Congress passed a resolution in 1896 that recognized the revolting Cubans.  </a:t>
            </a:r>
            <a:endParaRPr lang="en-US" dirty="0" smtClean="0"/>
          </a:p>
          <a:p>
            <a:r>
              <a:rPr lang="en-US" dirty="0" smtClean="0"/>
              <a:t>President </a:t>
            </a:r>
            <a:r>
              <a:rPr lang="en-US" dirty="0"/>
              <a:t>Cleveland opposed imperialism and he said that he would not go to war with Spain over Cuba.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5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The Mystery of the </a:t>
            </a:r>
            <a:r>
              <a:rPr lang="en-US" b="1" i="1" dirty="0"/>
              <a:t>Maine</a:t>
            </a:r>
            <a:r>
              <a:rPr lang="en-US" b="1" dirty="0"/>
              <a:t> </a:t>
            </a:r>
            <a:r>
              <a:rPr lang="en-US" b="1" dirty="0" smtClean="0"/>
              <a:t>Explosion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398246"/>
            <a:ext cx="5433827" cy="365799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William </a:t>
            </a:r>
            <a:r>
              <a:rPr lang="en-US" dirty="0"/>
              <a:t>R. Hearst and Joseph Pulitzer used "yellow journalism" to inflate the anger of the American people over the crisis in Cuba.</a:t>
            </a:r>
          </a:p>
          <a:p>
            <a:r>
              <a:rPr lang="en-US" dirty="0" smtClean="0"/>
              <a:t>Feb. </a:t>
            </a:r>
            <a:r>
              <a:rPr lang="en-US" dirty="0"/>
              <a:t>15, </a:t>
            </a:r>
            <a:r>
              <a:rPr lang="en-US" dirty="0" smtClean="0"/>
              <a:t>1898</a:t>
            </a:r>
            <a:r>
              <a:rPr lang="en-US" dirty="0"/>
              <a:t> </a:t>
            </a:r>
            <a:r>
              <a:rPr lang="en-US" dirty="0" smtClean="0"/>
              <a:t>- USS </a:t>
            </a:r>
            <a:r>
              <a:rPr lang="en-US" i="1" dirty="0" smtClean="0"/>
              <a:t>Maine</a:t>
            </a:r>
            <a:r>
              <a:rPr lang="en-US" dirty="0"/>
              <a:t> blew up in the Havana port.  </a:t>
            </a:r>
            <a:endParaRPr lang="en-US" dirty="0" smtClean="0"/>
          </a:p>
          <a:p>
            <a:pPr lvl="1"/>
            <a:r>
              <a:rPr lang="en-US" dirty="0" smtClean="0"/>
              <a:t>Spanish </a:t>
            </a:r>
            <a:r>
              <a:rPr lang="en-US" dirty="0"/>
              <a:t>claimed it was an accident (spontaneous </a:t>
            </a:r>
            <a:r>
              <a:rPr lang="en-US" dirty="0" smtClean="0"/>
              <a:t>combustion)</a:t>
            </a:r>
          </a:p>
          <a:p>
            <a:pPr lvl="1"/>
            <a:r>
              <a:rPr lang="en-US" dirty="0" smtClean="0"/>
              <a:t>Americans </a:t>
            </a:r>
            <a:r>
              <a:rPr lang="en-US" dirty="0"/>
              <a:t>claimed that Spain had sunk </a:t>
            </a:r>
            <a:r>
              <a:rPr lang="en-US" dirty="0" smtClean="0"/>
              <a:t>it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American </a:t>
            </a:r>
            <a:r>
              <a:rPr lang="en-US" dirty="0"/>
              <a:t>people did not believe the Spanish, and war with Spain became </a:t>
            </a:r>
            <a:r>
              <a:rPr lang="en-US" dirty="0" smtClean="0"/>
              <a:t>imminent</a:t>
            </a:r>
            <a:endParaRPr lang="en-US" dirty="0"/>
          </a:p>
          <a:p>
            <a:r>
              <a:rPr lang="en-US" dirty="0"/>
              <a:t>Spain had agreed to the Americans' 2 basic demands: an end to the reconstruction camps and an armistice with Cuban rebels.</a:t>
            </a:r>
          </a:p>
          <a:p>
            <a:r>
              <a:rPr lang="en-US" dirty="0"/>
              <a:t>Although President McKinley did not want a war with Spain, the American people did. 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conceded to the American people, and he sent his war message to Congress on April 11, 1898.  </a:t>
            </a:r>
            <a:endParaRPr lang="en-US" dirty="0" smtClean="0"/>
          </a:p>
          <a:p>
            <a:r>
              <a:rPr lang="en-US" dirty="0" smtClean="0"/>
              <a:t>Congress </a:t>
            </a:r>
            <a:r>
              <a:rPr lang="en-US" dirty="0"/>
              <a:t>declared war and adopted the Teller Amendment.  It said that </a:t>
            </a:r>
            <a:r>
              <a:rPr lang="en-US" i="1" dirty="0"/>
              <a:t>when</a:t>
            </a:r>
            <a:r>
              <a:rPr lang="en-US" dirty="0"/>
              <a:t> the United States had beaten the Spanish, the Cubans would be free.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4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Dewey's May Day Victory at </a:t>
            </a:r>
            <a:r>
              <a:rPr lang="en-US" b="1" dirty="0" smtClean="0"/>
              <a:t>Manila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398246"/>
            <a:ext cx="5433827" cy="36049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Spanish </a:t>
            </a:r>
            <a:r>
              <a:rPr lang="en-US" dirty="0"/>
              <a:t>military significantly outnumbered </a:t>
            </a:r>
            <a:r>
              <a:rPr lang="en-US" dirty="0" smtClean="0"/>
              <a:t>American </a:t>
            </a:r>
            <a:r>
              <a:rPr lang="en-US" dirty="0"/>
              <a:t>army, but American naval ships were in much better condition than the </a:t>
            </a:r>
            <a:r>
              <a:rPr lang="en-US" dirty="0" smtClean="0"/>
              <a:t>Spanish</a:t>
            </a:r>
            <a:endParaRPr lang="en-US" dirty="0"/>
          </a:p>
          <a:p>
            <a:r>
              <a:rPr lang="en-US" dirty="0"/>
              <a:t>Commodore George Dewey's 6-ship fleet attacked Spain's Philippines on May 1, 1898.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ttacked</a:t>
            </a:r>
            <a:r>
              <a:rPr lang="en-US" dirty="0"/>
              <a:t> </a:t>
            </a:r>
            <a:r>
              <a:rPr lang="en-US" dirty="0" smtClean="0"/>
              <a:t>and destroyed</a:t>
            </a:r>
            <a:r>
              <a:rPr lang="en-US" dirty="0"/>
              <a:t> </a:t>
            </a:r>
            <a:r>
              <a:rPr lang="en-US" dirty="0" smtClean="0"/>
              <a:t>10-ship </a:t>
            </a:r>
            <a:r>
              <a:rPr lang="en-US" dirty="0"/>
              <a:t>Spanish fleet at Manila.</a:t>
            </a:r>
          </a:p>
          <a:p>
            <a:r>
              <a:rPr lang="en-US" dirty="0"/>
              <a:t>German ships threatened to attack Dewey's ships in the Manila harbor (claiming that they wanted to protect German </a:t>
            </a:r>
            <a:r>
              <a:rPr lang="en-US" dirty="0" smtClean="0"/>
              <a:t>nationals)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potential </a:t>
            </a:r>
            <a:r>
              <a:rPr lang="en-US" dirty="0"/>
              <a:t>for conflict </a:t>
            </a:r>
            <a:r>
              <a:rPr lang="en-US" dirty="0" smtClean="0"/>
              <a:t>blew over</a:t>
            </a:r>
            <a:endParaRPr lang="en-US" dirty="0"/>
          </a:p>
          <a:p>
            <a:r>
              <a:rPr lang="en-US" dirty="0" smtClean="0"/>
              <a:t>August </a:t>
            </a:r>
            <a:r>
              <a:rPr lang="en-US" dirty="0"/>
              <a:t>13, 1898, American troops captured Manila.</a:t>
            </a:r>
          </a:p>
          <a:p>
            <a:r>
              <a:rPr lang="en-US" dirty="0"/>
              <a:t>With the victory in the Philippines, it was thought that Hawaii was needed as a supply </a:t>
            </a:r>
            <a:r>
              <a:rPr lang="en-US" dirty="0" smtClean="0"/>
              <a:t>base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 </a:t>
            </a:r>
            <a:r>
              <a:rPr lang="en-US" dirty="0"/>
              <a:t>Congress passed a joint resolution of Congress to annex Hawaii on July 7, </a:t>
            </a:r>
            <a:r>
              <a:rPr lang="en-US" dirty="0" smtClean="0"/>
              <a:t>1898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7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 smtClean="0"/>
              <a:t>Confused </a:t>
            </a:r>
            <a:r>
              <a:rPr lang="en-US" b="1" dirty="0"/>
              <a:t>Invasion of </a:t>
            </a:r>
            <a:r>
              <a:rPr lang="en-US" b="1" dirty="0" smtClean="0"/>
              <a:t>Cuba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266122"/>
            <a:ext cx="5433827" cy="379012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Shortly </a:t>
            </a:r>
            <a:r>
              <a:rPr lang="en-US" dirty="0"/>
              <a:t>after the outbreak of the war, the Spanish government sent a fleet of warships to Cuba, led by Admiral </a:t>
            </a:r>
            <a:r>
              <a:rPr lang="en-US" dirty="0" err="1" smtClean="0"/>
              <a:t>Cervera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blockaded </a:t>
            </a:r>
            <a:r>
              <a:rPr lang="en-US" dirty="0"/>
              <a:t>in the Santiago harbor in Cuba by American ships.</a:t>
            </a:r>
          </a:p>
          <a:p>
            <a:r>
              <a:rPr lang="en-US" dirty="0" smtClean="0"/>
              <a:t>"</a:t>
            </a:r>
            <a:r>
              <a:rPr lang="en-US" dirty="0"/>
              <a:t>Rough Riders</a:t>
            </a:r>
            <a:r>
              <a:rPr lang="en-US" dirty="0" smtClean="0"/>
              <a:t>,” a </a:t>
            </a:r>
            <a:r>
              <a:rPr lang="en-US" dirty="0"/>
              <a:t>regiment of American </a:t>
            </a:r>
            <a:r>
              <a:rPr lang="en-US" dirty="0" smtClean="0"/>
              <a:t>volunteers, </a:t>
            </a:r>
            <a:r>
              <a:rPr lang="en-US" dirty="0"/>
              <a:t>was commanded by Colonel Leonard Wood and organized by Theodore Roosevelt.</a:t>
            </a:r>
          </a:p>
          <a:p>
            <a:r>
              <a:rPr lang="en-US" dirty="0"/>
              <a:t>The advancing American army caused the Spanish fleet to retreat from the Santiago </a:t>
            </a:r>
            <a:r>
              <a:rPr lang="en-US" dirty="0" smtClean="0"/>
              <a:t>harbor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 fleet </a:t>
            </a:r>
            <a:r>
              <a:rPr lang="en-US" dirty="0"/>
              <a:t>was entirely destroyed on July 3, 1898. </a:t>
            </a:r>
            <a:endParaRPr lang="en-US" dirty="0" smtClean="0"/>
          </a:p>
          <a:p>
            <a:r>
              <a:rPr lang="en-US" dirty="0" smtClean="0"/>
              <a:t>US</a:t>
            </a:r>
            <a:r>
              <a:rPr lang="en-US" dirty="0"/>
              <a:t> met little resistance when he took </a:t>
            </a:r>
            <a:r>
              <a:rPr lang="en-US" dirty="0" smtClean="0"/>
              <a:t>over Puerto </a:t>
            </a:r>
            <a:r>
              <a:rPr lang="en-US" dirty="0"/>
              <a:t>Rico. </a:t>
            </a:r>
          </a:p>
          <a:p>
            <a:r>
              <a:rPr lang="en-US" dirty="0" smtClean="0"/>
              <a:t>Aug. </a:t>
            </a:r>
            <a:r>
              <a:rPr lang="en-US" dirty="0"/>
              <a:t>12, 1898, Spain signed an armistice.</a:t>
            </a:r>
          </a:p>
          <a:p>
            <a:r>
              <a:rPr lang="en-US" dirty="0"/>
              <a:t>Many more Americans had been killed by malaria, typhoid, and yellow fever than by bullets.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0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9E310-C7C2-4F23-B466-4417C8ED3B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A4F4A1-146B-4D29-852A-F60996679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C31FF5-F97E-4082-BFC5-A880DB9F3F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00862" y="457200"/>
            <a:ext cx="6400235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015B4CE-42DE-4E9B-B800-B5B8142E6F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9350" y="621793"/>
            <a:ext cx="6149085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462" y="881210"/>
            <a:ext cx="5563443" cy="1517035"/>
          </a:xfrm>
        </p:spPr>
        <p:txBody>
          <a:bodyPr>
            <a:normAutofit/>
          </a:bodyPr>
          <a:lstStyle/>
          <a:p>
            <a:r>
              <a:rPr lang="en-US" b="1" dirty="0"/>
              <a:t>America's Course (Curse?) of </a:t>
            </a:r>
            <a:r>
              <a:rPr lang="en-US" b="1" dirty="0" smtClean="0"/>
              <a:t>Empire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462" y="2398246"/>
            <a:ext cx="5433827" cy="38379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Spanish </a:t>
            </a:r>
            <a:r>
              <a:rPr lang="en-US" dirty="0"/>
              <a:t>and Americans met in Paris in 1898 to discuss terms to the end of the </a:t>
            </a:r>
            <a:r>
              <a:rPr lang="en-US" dirty="0" smtClean="0"/>
              <a:t>war</a:t>
            </a:r>
          </a:p>
          <a:p>
            <a:r>
              <a:rPr lang="en-US" dirty="0" smtClean="0"/>
              <a:t>Americans </a:t>
            </a:r>
            <a:r>
              <a:rPr lang="en-US" dirty="0"/>
              <a:t>secured Guam and Puerto Rico, but the Philippines presented President McKinley with a </a:t>
            </a:r>
            <a:r>
              <a:rPr lang="en-US" dirty="0" smtClean="0"/>
              <a:t>problem:</a:t>
            </a:r>
            <a:r>
              <a:rPr lang="en-US" dirty="0"/>
              <a:t> </a:t>
            </a:r>
            <a:r>
              <a:rPr lang="en-US" dirty="0" smtClean="0"/>
              <a:t>didn't </a:t>
            </a:r>
            <a:r>
              <a:rPr lang="en-US" dirty="0"/>
              <a:t>want to </a:t>
            </a:r>
            <a:r>
              <a:rPr lang="en-US" dirty="0" smtClean="0"/>
              <a:t>give island </a:t>
            </a:r>
            <a:r>
              <a:rPr lang="en-US" dirty="0"/>
              <a:t>back to </a:t>
            </a:r>
            <a:r>
              <a:rPr lang="en-US" dirty="0" smtClean="0"/>
              <a:t> Span but </a:t>
            </a:r>
            <a:r>
              <a:rPr lang="en-US" dirty="0"/>
              <a:t>didn't want to leave </a:t>
            </a:r>
            <a:r>
              <a:rPr lang="en-US" dirty="0" smtClean="0"/>
              <a:t>island </a:t>
            </a:r>
            <a:r>
              <a:rPr lang="en-US" dirty="0"/>
              <a:t>in a state of disarray. </a:t>
            </a:r>
          </a:p>
          <a:p>
            <a:r>
              <a:rPr lang="en-US" dirty="0"/>
              <a:t>McKinley </a:t>
            </a:r>
            <a:r>
              <a:rPr lang="en-US" dirty="0" smtClean="0"/>
              <a:t>decided </a:t>
            </a:r>
            <a:r>
              <a:rPr lang="en-US" dirty="0"/>
              <a:t>to Christianize all of the </a:t>
            </a:r>
            <a:r>
              <a:rPr lang="en-US" dirty="0" smtClean="0"/>
              <a:t>Filipinos. </a:t>
            </a:r>
            <a:r>
              <a:rPr lang="mr-IN" dirty="0" smtClean="0"/>
              <a:t>–</a:t>
            </a:r>
            <a:r>
              <a:rPr lang="en-US" dirty="0" smtClean="0"/>
              <a:t> b/c Manila </a:t>
            </a:r>
            <a:r>
              <a:rPr lang="en-US" dirty="0"/>
              <a:t>had been captured the day after the war, America agreed to pay Spain $20 million for the </a:t>
            </a:r>
            <a:r>
              <a:rPr lang="en-US" dirty="0" smtClean="0"/>
              <a:t>Philippines.</a:t>
            </a:r>
          </a:p>
          <a:p>
            <a:r>
              <a:rPr lang="en-US" dirty="0"/>
              <a:t>T</a:t>
            </a:r>
            <a:r>
              <a:rPr lang="en-US" dirty="0" smtClean="0"/>
              <a:t>reaty </a:t>
            </a:r>
            <a:r>
              <a:rPr lang="en-US" dirty="0"/>
              <a:t>was controversial, </a:t>
            </a:r>
            <a:r>
              <a:rPr lang="en-US" dirty="0" smtClean="0"/>
              <a:t>esp. </a:t>
            </a:r>
            <a:r>
              <a:rPr lang="en-US" dirty="0"/>
              <a:t>in regards to the acquisition of the </a:t>
            </a:r>
            <a:r>
              <a:rPr lang="en-US" dirty="0" smtClean="0"/>
              <a:t>Philippines</a:t>
            </a:r>
          </a:p>
          <a:p>
            <a:pPr lvl="1"/>
            <a:r>
              <a:rPr lang="en-US" dirty="0" smtClean="0"/>
              <a:t>Anti-Imperialistic </a:t>
            </a:r>
            <a:r>
              <a:rPr lang="en-US" dirty="0"/>
              <a:t>League fought McKinley's expansionist moves, in regards to the Philippines.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xpansionists</a:t>
            </a:r>
            <a:r>
              <a:rPr lang="en-US" dirty="0"/>
              <a:t> argued that Americans have a duty to help the underprivileged people of the world.</a:t>
            </a:r>
          </a:p>
          <a:p>
            <a:r>
              <a:rPr lang="en-US" dirty="0"/>
              <a:t>The Senate approved the treaty on </a:t>
            </a:r>
            <a:r>
              <a:rPr lang="en-US" dirty="0" smtClean="0"/>
              <a:t>Feb. 6</a:t>
            </a:r>
            <a:r>
              <a:rPr lang="en-US" dirty="0"/>
              <a:t>, </a:t>
            </a:r>
            <a:r>
              <a:rPr lang="en-US" dirty="0" smtClean="0"/>
              <a:t>1899</a:t>
            </a:r>
            <a:endParaRPr lang="en-US" dirty="0"/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41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34</TotalTime>
  <Words>393</Words>
  <Application>Microsoft Macintosh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Century Gothic</vt:lpstr>
      <vt:lpstr>Garamond</vt:lpstr>
      <vt:lpstr>Mangal</vt:lpstr>
      <vt:lpstr>Wingdings</vt:lpstr>
      <vt:lpstr>Savon</vt:lpstr>
      <vt:lpstr>Chapter 27 Empire and Expansion</vt:lpstr>
      <vt:lpstr>America Turns Outward</vt:lpstr>
      <vt:lpstr>America’s First Steps Abroad</vt:lpstr>
      <vt:lpstr>Spurning the Hawaiian Pear</vt:lpstr>
      <vt:lpstr>Cubans Rise in Revolt</vt:lpstr>
      <vt:lpstr>The Mystery of the Maine Explosion</vt:lpstr>
      <vt:lpstr>Dewey's May Day Victory at Manila</vt:lpstr>
      <vt:lpstr>Confused Invasion of Cuba</vt:lpstr>
      <vt:lpstr>America's Course (Curse?) of Empire</vt:lpstr>
      <vt:lpstr>Perplexities in Puerto Rico and Cuba</vt:lpstr>
      <vt:lpstr>New Horizons in Two Hemispheres</vt:lpstr>
      <vt:lpstr>America and the Philippines</vt:lpstr>
      <vt:lpstr>Hinging the Open Door in China</vt:lpstr>
      <vt:lpstr>Imperialism or Bryanism in 1900?</vt:lpstr>
      <vt:lpstr>TR:  Brandisher of the Big Stick</vt:lpstr>
      <vt:lpstr>Building the Panama Canal</vt:lpstr>
      <vt:lpstr>TR's Perversion of Monroe's Doctrine</vt:lpstr>
      <vt:lpstr>Roosevelt on the World Stage</vt:lpstr>
      <vt:lpstr>Japanese Laborers in California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 Empire and Expansion</dc:title>
  <dc:creator>Jessica Parfitt</dc:creator>
  <cp:lastModifiedBy>Jessica Parfitt</cp:lastModifiedBy>
  <cp:revision>5</cp:revision>
  <dcterms:created xsi:type="dcterms:W3CDTF">2017-12-03T01:36:03Z</dcterms:created>
  <dcterms:modified xsi:type="dcterms:W3CDTF">2017-12-03T02:10:57Z</dcterms:modified>
</cp:coreProperties>
</file>