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0" r:id="rId24"/>
    <p:sldId id="277" r:id="rId25"/>
    <p:sldId id="278" r:id="rId26"/>
    <p:sldId id="281" r:id="rId27"/>
    <p:sldId id="28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3"/>
  </p:normalViewPr>
  <p:slideViewPr>
    <p:cSldViewPr snapToGrid="0" snapToObjects="1">
      <p:cViewPr varScale="1">
        <p:scale>
          <a:sx n="74" d="100"/>
          <a:sy n="74" d="100"/>
        </p:scale>
        <p:origin x="3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CD73147-C6F5-409F-A2C7-18B04A6BB7D9}" type="datetimeFigureOut">
              <a:rPr lang="en-US" smtClean="0"/>
              <a:t>1/16/2018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295F6CE-A470-4624-B9A1-CD9E64A64707}" type="slidenum">
              <a:rPr lang="en-US" smtClean="0"/>
              <a:t>‹#›</a:t>
            </a:fld>
            <a:endParaRPr lang="en-US"/>
          </a:p>
        </p:txBody>
      </p:sp>
    </p:spTree>
    <p:extLst>
      <p:ext uri="{BB962C8B-B14F-4D97-AF65-F5344CB8AC3E}">
        <p14:creationId xmlns:p14="http://schemas.microsoft.com/office/powerpoint/2010/main" val="2743886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EF7FD0-E656-5C4B-AE70-0B7A4F718080}" type="datetimeFigureOut">
              <a:rPr lang="en-US" smtClean="0"/>
              <a:t>1/16/2018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8552C8-732A-8F45-A3E1-65772A7F3F50}" type="slidenum">
              <a:rPr lang="en-US" smtClean="0"/>
              <a:t>‹#›</a:t>
            </a:fld>
            <a:endParaRPr lang="en-US"/>
          </a:p>
        </p:txBody>
      </p:sp>
    </p:spTree>
    <p:extLst>
      <p:ext uri="{BB962C8B-B14F-4D97-AF65-F5344CB8AC3E}">
        <p14:creationId xmlns:p14="http://schemas.microsoft.com/office/powerpoint/2010/main" val="44280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6C2DD5B6-AD2F-B94E-BC84-A999934997F5}"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E4B20-5A60-5243-B7F2-FE77E30B262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6C2DD5B6-AD2F-B94E-BC84-A99993499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E4B20-5A60-5243-B7F2-FE77E30B262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6C2DD5B6-AD2F-B94E-BC84-A99993499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DE4B20-5A60-5243-B7F2-FE77E30B262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DE4B20-5A60-5243-B7F2-FE77E30B2625}"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DE4B20-5A60-5243-B7F2-FE77E30B2625}"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E4B20-5A60-5243-B7F2-FE77E30B2625}"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E4B20-5A60-5243-B7F2-FE77E30B262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E4B20-5A60-5243-B7F2-FE77E30B262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DD5B6-AD2F-B94E-BC84-A99993499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DE4B20-5A60-5243-B7F2-FE77E30B2625}" type="datetimeFigureOut">
              <a:rPr lang="en-US" smtClean="0"/>
              <a:t>1/16/2018</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2DD5B6-AD2F-B94E-BC84-A999934997F5}" type="slidenum">
              <a:rPr lang="en-US" smtClean="0"/>
              <a:t>‹#›</a:t>
            </a:fld>
            <a:endParaRPr lang="en-US"/>
          </a:p>
        </p:txBody>
      </p:sp>
    </p:spTree>
    <p:extLst>
      <p:ext uri="{BB962C8B-B14F-4D97-AF65-F5344CB8AC3E}">
        <p14:creationId xmlns:p14="http://schemas.microsoft.com/office/powerpoint/2010/main" val="10607541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Chapter 29</a:t>
            </a:r>
            <a:br>
              <a:rPr lang="en-US" dirty="0"/>
            </a:br>
            <a:r>
              <a:rPr lang="en-US" dirty="0"/>
              <a:t>Wilsonian Progressivism at Home and Abroad</a:t>
            </a:r>
            <a:br>
              <a:rPr lang="en-US" dirty="0"/>
            </a:br>
            <a:r>
              <a:rPr lang="en-US" dirty="0" smtClean="0"/>
              <a:t>1913-1920</a:t>
            </a:r>
            <a:endParaRPr lang="en-US" dirty="0"/>
          </a:p>
        </p:txBody>
      </p:sp>
      <p:sp>
        <p:nvSpPr>
          <p:cNvPr id="3" name="Subtitle 2"/>
          <p:cNvSpPr>
            <a:spLocks noGrp="1"/>
          </p:cNvSpPr>
          <p:nvPr>
            <p:ph type="subTitle" idx="1"/>
          </p:nvPr>
        </p:nvSpPr>
        <p:spPr/>
        <p:txBody>
          <a:bodyPr/>
          <a:lstStyle/>
          <a:p>
            <a:r>
              <a:rPr lang="en-US" dirty="0"/>
              <a:t>Woodrow Wilson became the governor of New Jersey by campaigning against trusts and promising to return the state government to the people.</a:t>
            </a:r>
          </a:p>
        </p:txBody>
      </p:sp>
    </p:spTree>
    <p:extLst>
      <p:ext uri="{BB962C8B-B14F-4D97-AF65-F5344CB8AC3E}">
        <p14:creationId xmlns:p14="http://schemas.microsoft.com/office/powerpoint/2010/main" val="1779272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Precarious </a:t>
            </a:r>
            <a:r>
              <a:rPr lang="en-US" b="1" dirty="0" smtClean="0"/>
              <a:t>Neutrality</a:t>
            </a:r>
            <a:endParaRPr lang="en-US" dirty="0"/>
          </a:p>
        </p:txBody>
      </p:sp>
      <p:sp>
        <p:nvSpPr>
          <p:cNvPr id="3" name="Content Placeholder 2"/>
          <p:cNvSpPr>
            <a:spLocks noGrp="1"/>
          </p:cNvSpPr>
          <p:nvPr>
            <p:ph idx="1"/>
          </p:nvPr>
        </p:nvSpPr>
        <p:spPr/>
        <p:txBody>
          <a:bodyPr>
            <a:normAutofit/>
          </a:bodyPr>
          <a:lstStyle/>
          <a:p>
            <a:r>
              <a:rPr lang="en-US" dirty="0" smtClean="0"/>
              <a:t>President </a:t>
            </a:r>
            <a:r>
              <a:rPr lang="en-US" dirty="0"/>
              <a:t>Wilson issued the neutrality proclamation at the outbreak of </a:t>
            </a:r>
            <a:r>
              <a:rPr lang="en-US" dirty="0" smtClean="0"/>
              <a:t>WWI</a:t>
            </a:r>
            <a:endParaRPr lang="en-US" dirty="0"/>
          </a:p>
          <a:p>
            <a:r>
              <a:rPr lang="en-US" dirty="0"/>
              <a:t>Most Americans were anti-German from the start of the </a:t>
            </a:r>
            <a:r>
              <a:rPr lang="en-US" dirty="0" smtClean="0"/>
              <a:t>war</a:t>
            </a:r>
          </a:p>
          <a:p>
            <a:r>
              <a:rPr lang="en-US" dirty="0" smtClean="0"/>
              <a:t>Americans </a:t>
            </a:r>
            <a:r>
              <a:rPr lang="en-US" dirty="0"/>
              <a:t>viewed </a:t>
            </a:r>
            <a:r>
              <a:rPr lang="en-US" b="1" dirty="0"/>
              <a:t>Kaiser Wilhelm II</a:t>
            </a:r>
            <a:r>
              <a:rPr lang="en-US" dirty="0"/>
              <a:t>, the leader of Germany, as the embodiment of arrogant </a:t>
            </a:r>
            <a:r>
              <a:rPr lang="en-US" dirty="0" smtClean="0"/>
              <a:t>autocracy</a:t>
            </a:r>
          </a:p>
          <a:p>
            <a:r>
              <a:rPr lang="en-US" dirty="0" smtClean="0"/>
              <a:t>The </a:t>
            </a:r>
            <a:r>
              <a:rPr lang="en-US" dirty="0"/>
              <a:t>majority of Americans were opposed to war.</a:t>
            </a:r>
          </a:p>
          <a:p>
            <a:endParaRPr lang="en-US" dirty="0"/>
          </a:p>
        </p:txBody>
      </p:sp>
    </p:spTree>
    <p:extLst>
      <p:ext uri="{BB962C8B-B14F-4D97-AF65-F5344CB8AC3E}">
        <p14:creationId xmlns:p14="http://schemas.microsoft.com/office/powerpoint/2010/main" val="1871907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America Earns Blood Money</a:t>
            </a:r>
            <a:r>
              <a:rPr lang="en-US" dirty="0"/>
              <a:t/>
            </a:r>
            <a:br>
              <a:rPr lang="en-US" dirty="0"/>
            </a:br>
            <a:endParaRPr lang="en-US" dirty="0"/>
          </a:p>
        </p:txBody>
      </p:sp>
      <p:sp>
        <p:nvSpPr>
          <p:cNvPr id="3" name="Content Placeholder 2"/>
          <p:cNvSpPr>
            <a:spLocks noGrp="1"/>
          </p:cNvSpPr>
          <p:nvPr>
            <p:ph idx="1"/>
          </p:nvPr>
        </p:nvSpPr>
        <p:spPr>
          <a:xfrm>
            <a:off x="982133" y="1683025"/>
            <a:ext cx="7704667" cy="4797287"/>
          </a:xfrm>
        </p:spPr>
        <p:txBody>
          <a:bodyPr>
            <a:normAutofit fontScale="70000" lnSpcReduction="20000"/>
          </a:bodyPr>
          <a:lstStyle/>
          <a:p>
            <a:r>
              <a:rPr lang="en-US" dirty="0" smtClean="0"/>
              <a:t>American </a:t>
            </a:r>
            <a:r>
              <a:rPr lang="en-US" dirty="0"/>
              <a:t>industry prospered off trade with the </a:t>
            </a:r>
            <a:r>
              <a:rPr lang="en-US" dirty="0" smtClean="0"/>
              <a:t>Allies</a:t>
            </a:r>
          </a:p>
          <a:p>
            <a:pPr lvl="1"/>
            <a:r>
              <a:rPr lang="en-US" dirty="0" smtClean="0"/>
              <a:t>Central </a:t>
            </a:r>
            <a:r>
              <a:rPr lang="en-US" dirty="0"/>
              <a:t>Powers protested American trade with the Allies, but America wasn't breaking any international neutrality </a:t>
            </a:r>
            <a:r>
              <a:rPr lang="en-US" dirty="0" smtClean="0"/>
              <a:t>laws</a:t>
            </a:r>
          </a:p>
          <a:p>
            <a:pPr lvl="1"/>
            <a:r>
              <a:rPr lang="en-US" dirty="0" smtClean="0"/>
              <a:t>Germany </a:t>
            </a:r>
            <a:r>
              <a:rPr lang="en-US" dirty="0"/>
              <a:t>was free to trade with the U.S., but Britain prevented this trade by controlling the Atlantic Ocean through which Germany had to cross to trade with the U.S.</a:t>
            </a:r>
          </a:p>
          <a:p>
            <a:r>
              <a:rPr lang="en-US" dirty="0" smtClean="0"/>
              <a:t>1915</a:t>
            </a:r>
            <a:r>
              <a:rPr lang="en-US" dirty="0"/>
              <a:t>, several months after Germany started to use submarines in the war (</a:t>
            </a:r>
            <a:r>
              <a:rPr lang="en-US" b="1" dirty="0"/>
              <a:t>U-boats</a:t>
            </a:r>
            <a:r>
              <a:rPr lang="en-US" dirty="0"/>
              <a:t>), one of Germany's submarines sunk the British ship,</a:t>
            </a:r>
            <a:r>
              <a:rPr lang="en-US" b="1" i="1" dirty="0"/>
              <a:t> Lusitania</a:t>
            </a:r>
            <a:r>
              <a:rPr lang="en-US" dirty="0"/>
              <a:t>, killing 128 </a:t>
            </a:r>
            <a:r>
              <a:rPr lang="en-US" dirty="0" smtClean="0"/>
              <a:t>Americans</a:t>
            </a:r>
            <a:endParaRPr lang="en-US" dirty="0"/>
          </a:p>
          <a:p>
            <a:r>
              <a:rPr lang="en-US" dirty="0"/>
              <a:t>Americans demanded war but President Wilson firmly opposed war.  </a:t>
            </a:r>
          </a:p>
          <a:p>
            <a:r>
              <a:rPr lang="en-US" dirty="0" smtClean="0"/>
              <a:t>Germany </a:t>
            </a:r>
            <a:r>
              <a:rPr lang="en-US" dirty="0"/>
              <a:t>sunk another British ship, </a:t>
            </a:r>
            <a:r>
              <a:rPr lang="en-US" dirty="0" smtClean="0"/>
              <a:t>the </a:t>
            </a:r>
            <a:r>
              <a:rPr lang="en-US" b="1" i="1" dirty="0" smtClean="0"/>
              <a:t>Arabic</a:t>
            </a:r>
            <a:r>
              <a:rPr lang="en-US" dirty="0"/>
              <a:t>, in 1915, Berlin agreed to not sink unarmed passenger ships</a:t>
            </a:r>
            <a:r>
              <a:rPr lang="en-US" i="1" dirty="0"/>
              <a:t> without </a:t>
            </a:r>
            <a:r>
              <a:rPr lang="en-US" i="1" dirty="0" smtClean="0"/>
              <a:t>warning</a:t>
            </a:r>
            <a:endParaRPr lang="en-US" dirty="0"/>
          </a:p>
          <a:p>
            <a:r>
              <a:rPr lang="en-US" dirty="0"/>
              <a:t>After Germany sunk a French passenger steamer, the </a:t>
            </a:r>
            <a:r>
              <a:rPr lang="en-US" i="1" dirty="0"/>
              <a:t>Sussex</a:t>
            </a:r>
            <a:r>
              <a:rPr lang="en-US" dirty="0"/>
              <a:t>, Germany agreed to the </a:t>
            </a:r>
            <a:r>
              <a:rPr lang="en-US" b="1" i="1" dirty="0"/>
              <a:t>Sussex</a:t>
            </a:r>
            <a:r>
              <a:rPr lang="en-US" b="1" dirty="0"/>
              <a:t> pledge</a:t>
            </a:r>
            <a:r>
              <a:rPr lang="en-US" dirty="0"/>
              <a:t>, which again said that Germany would not sink unarmed ships without warning. </a:t>
            </a:r>
            <a:endParaRPr lang="en-US" dirty="0" smtClean="0"/>
          </a:p>
          <a:p>
            <a:r>
              <a:rPr lang="en-US" dirty="0" smtClean="0"/>
              <a:t>A </a:t>
            </a:r>
            <a:r>
              <a:rPr lang="en-US" dirty="0"/>
              <a:t>German caveat to this pledge was that the U.S. would have to convince the Allies to stop their trade blockade. This was not possible, so war with Germany became imminent.</a:t>
            </a:r>
          </a:p>
          <a:p>
            <a:endParaRPr lang="en-US" dirty="0"/>
          </a:p>
        </p:txBody>
      </p:sp>
    </p:spTree>
    <p:extLst>
      <p:ext uri="{BB962C8B-B14F-4D97-AF65-F5344CB8AC3E}">
        <p14:creationId xmlns:p14="http://schemas.microsoft.com/office/powerpoint/2010/main" val="512512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Wilson Wins the Reelection in </a:t>
            </a:r>
            <a:r>
              <a:rPr lang="en-US" b="1" dirty="0" smtClean="0"/>
              <a:t>1916</a:t>
            </a:r>
            <a:endParaRPr lang="en-US" dirty="0"/>
          </a:p>
        </p:txBody>
      </p:sp>
      <p:sp>
        <p:nvSpPr>
          <p:cNvPr id="3" name="Content Placeholder 2"/>
          <p:cNvSpPr>
            <a:spLocks noGrp="1"/>
          </p:cNvSpPr>
          <p:nvPr>
            <p:ph idx="1"/>
          </p:nvPr>
        </p:nvSpPr>
        <p:spPr>
          <a:xfrm>
            <a:off x="982133" y="2279374"/>
            <a:ext cx="7704667" cy="3720442"/>
          </a:xfrm>
        </p:spPr>
        <p:txBody>
          <a:bodyPr>
            <a:normAutofit fontScale="92500" lnSpcReduction="20000"/>
          </a:bodyPr>
          <a:lstStyle/>
          <a:p>
            <a:r>
              <a:rPr lang="en-US" dirty="0" smtClean="0"/>
              <a:t>The </a:t>
            </a:r>
            <a:r>
              <a:rPr lang="en-US" dirty="0"/>
              <a:t>Progressive Party and the Republican Party met in 1916 to choose their presidential candidate.  </a:t>
            </a:r>
            <a:endParaRPr lang="en-US" dirty="0" smtClean="0"/>
          </a:p>
          <a:p>
            <a:r>
              <a:rPr lang="en-US" dirty="0" smtClean="0"/>
              <a:t>Although </a:t>
            </a:r>
            <a:r>
              <a:rPr lang="en-US" dirty="0"/>
              <a:t>nominated by the Progressives, Theodore Roosevelt refused to run for president because he didn't want to split the party again.  </a:t>
            </a:r>
            <a:endParaRPr lang="en-US" dirty="0" smtClean="0"/>
          </a:p>
          <a:p>
            <a:r>
              <a:rPr lang="en-US" dirty="0" smtClean="0"/>
              <a:t>Republicans </a:t>
            </a:r>
            <a:r>
              <a:rPr lang="en-US" dirty="0"/>
              <a:t>chose Supreme Court justice Charles Evans Hughes.  The Republican platform condemned the Democratic tariff, assaults on the trusts, and Wilson's dealings with Mexico and Germany.</a:t>
            </a:r>
          </a:p>
          <a:p>
            <a:r>
              <a:rPr lang="en-US" dirty="0"/>
              <a:t>The Democrats chose Wilson and ran an anti-war </a:t>
            </a:r>
            <a:r>
              <a:rPr lang="en-US" dirty="0" smtClean="0"/>
              <a:t>campaign</a:t>
            </a:r>
            <a:endParaRPr lang="en-US" dirty="0"/>
          </a:p>
          <a:p>
            <a:r>
              <a:rPr lang="en-US" dirty="0"/>
              <a:t> Woodrow Wilson won the election of 1916.</a:t>
            </a:r>
          </a:p>
          <a:p>
            <a:endParaRPr lang="en-US" dirty="0"/>
          </a:p>
        </p:txBody>
      </p:sp>
    </p:spTree>
    <p:extLst>
      <p:ext uri="{BB962C8B-B14F-4D97-AF65-F5344CB8AC3E}">
        <p14:creationId xmlns:p14="http://schemas.microsoft.com/office/powerpoint/2010/main" val="234998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War by Act of </a:t>
            </a:r>
            <a:r>
              <a:rPr lang="en-US" b="1" dirty="0" smtClean="0"/>
              <a:t>Germany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German </a:t>
            </a:r>
            <a:r>
              <a:rPr lang="en-US" dirty="0"/>
              <a:t>foreign secretary, Arthur Zimmermann secretly proposed a German-Mexican alliance with the </a:t>
            </a:r>
            <a:r>
              <a:rPr lang="en-US" b="1" dirty="0"/>
              <a:t>Zimmermann</a:t>
            </a:r>
            <a:r>
              <a:rPr lang="en-US" dirty="0"/>
              <a:t> </a:t>
            </a:r>
            <a:r>
              <a:rPr lang="en-US" b="1" dirty="0" smtClean="0"/>
              <a:t>note</a:t>
            </a:r>
            <a:endParaRPr lang="en-US" dirty="0" smtClean="0"/>
          </a:p>
          <a:p>
            <a:r>
              <a:rPr lang="en-US" dirty="0" smtClean="0"/>
              <a:t>News </a:t>
            </a:r>
            <a:r>
              <a:rPr lang="en-US" dirty="0"/>
              <a:t>of the Zimmermann note leaked out to the public, infuriating </a:t>
            </a:r>
            <a:r>
              <a:rPr lang="en-US" dirty="0" smtClean="0"/>
              <a:t>Americans</a:t>
            </a:r>
            <a:endParaRPr lang="en-US" dirty="0"/>
          </a:p>
          <a:p>
            <a:r>
              <a:rPr lang="en-US" dirty="0" smtClean="0"/>
              <a:t>April </a:t>
            </a:r>
            <a:r>
              <a:rPr lang="en-US" dirty="0"/>
              <a:t>2, 1917, President Wilson asked for a declaration of war from Congress after 4 more unarmed merchant ships were </a:t>
            </a:r>
            <a:r>
              <a:rPr lang="en-US" dirty="0" smtClean="0"/>
              <a:t>sunk</a:t>
            </a:r>
            <a:endParaRPr lang="en-US" dirty="0"/>
          </a:p>
          <a:p>
            <a:r>
              <a:rPr lang="en-US" b="1" dirty="0"/>
              <a:t>3 Mains Causes of the War</a:t>
            </a:r>
            <a:r>
              <a:rPr lang="en-US" dirty="0"/>
              <a:t>:  Zimmermann Note, Germany declares unrestricted submarine warfare, Bolshevik </a:t>
            </a:r>
            <a:r>
              <a:rPr lang="en-US" dirty="0" smtClean="0"/>
              <a:t>Revolution</a:t>
            </a:r>
            <a:endParaRPr lang="en-US" dirty="0"/>
          </a:p>
          <a:p>
            <a:endParaRPr lang="en-US" dirty="0"/>
          </a:p>
        </p:txBody>
      </p:sp>
    </p:spTree>
    <p:extLst>
      <p:ext uri="{BB962C8B-B14F-4D97-AF65-F5344CB8AC3E}">
        <p14:creationId xmlns:p14="http://schemas.microsoft.com/office/powerpoint/2010/main" val="399329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Wilsonian Idealism </a:t>
            </a:r>
            <a:r>
              <a:rPr lang="en-US" b="1" dirty="0" smtClean="0"/>
              <a:t>Enthroned</a:t>
            </a:r>
            <a:endParaRPr lang="en-US" dirty="0"/>
          </a:p>
        </p:txBody>
      </p:sp>
      <p:sp>
        <p:nvSpPr>
          <p:cNvPr id="3" name="Content Placeholder 2"/>
          <p:cNvSpPr>
            <a:spLocks noGrp="1"/>
          </p:cNvSpPr>
          <p:nvPr>
            <p:ph idx="1"/>
          </p:nvPr>
        </p:nvSpPr>
        <p:spPr/>
        <p:txBody>
          <a:bodyPr/>
          <a:lstStyle/>
          <a:p>
            <a:r>
              <a:rPr lang="en-US" dirty="0" smtClean="0"/>
              <a:t>President </a:t>
            </a:r>
            <a:r>
              <a:rPr lang="en-US" dirty="0"/>
              <a:t>Wilson persuaded the American public to support war by declaring that America would be fighting "for a war to end war" and "to make the world safe for </a:t>
            </a:r>
            <a:r>
              <a:rPr lang="en-US" dirty="0" smtClean="0"/>
              <a:t>democracy"</a:t>
            </a:r>
            <a:endParaRPr lang="en-US" dirty="0"/>
          </a:p>
          <a:p>
            <a:endParaRPr lang="en-US" dirty="0"/>
          </a:p>
        </p:txBody>
      </p:sp>
    </p:spTree>
    <p:extLst>
      <p:ext uri="{BB962C8B-B14F-4D97-AF65-F5344CB8AC3E}">
        <p14:creationId xmlns:p14="http://schemas.microsoft.com/office/powerpoint/2010/main" val="63755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Wilson's Fourteen Potent </a:t>
            </a:r>
            <a:r>
              <a:rPr lang="en-US" b="1" dirty="0" smtClean="0"/>
              <a:t>Points</a:t>
            </a:r>
            <a:endParaRPr lang="en-US" dirty="0"/>
          </a:p>
        </p:txBody>
      </p:sp>
      <p:sp>
        <p:nvSpPr>
          <p:cNvPr id="3" name="Content Placeholder 2"/>
          <p:cNvSpPr>
            <a:spLocks noGrp="1"/>
          </p:cNvSpPr>
          <p:nvPr>
            <p:ph idx="1"/>
          </p:nvPr>
        </p:nvSpPr>
        <p:spPr>
          <a:xfrm>
            <a:off x="982133" y="1908313"/>
            <a:ext cx="7704667" cy="4625009"/>
          </a:xfrm>
        </p:spPr>
        <p:txBody>
          <a:bodyPr>
            <a:normAutofit fontScale="77500" lnSpcReduction="20000"/>
          </a:bodyPr>
          <a:lstStyle/>
          <a:p>
            <a:r>
              <a:rPr lang="en-US" dirty="0" smtClean="0"/>
              <a:t>Delivered</a:t>
            </a:r>
            <a:r>
              <a:rPr lang="en-US" dirty="0"/>
              <a:t> </a:t>
            </a:r>
            <a:r>
              <a:rPr lang="en-US" b="1" dirty="0"/>
              <a:t>Fourteen Points Address</a:t>
            </a:r>
            <a:r>
              <a:rPr lang="en-US" dirty="0"/>
              <a:t> to Congress on January 8, 1918. </a:t>
            </a:r>
            <a:endParaRPr lang="en-US" dirty="0" smtClean="0"/>
          </a:p>
          <a:p>
            <a:r>
              <a:rPr lang="en-US" dirty="0" smtClean="0"/>
              <a:t>The </a:t>
            </a:r>
            <a:r>
              <a:rPr lang="en-US" dirty="0"/>
              <a:t>message declared that WWI was being fought for a moral cause and it called for post-war peace in Europe. The message gave Wilson the position of moral leadership of the Allies.</a:t>
            </a:r>
          </a:p>
          <a:p>
            <a:r>
              <a:rPr lang="en-US" dirty="0"/>
              <a:t>The first 5 points and their effects were: </a:t>
            </a:r>
          </a:p>
          <a:p>
            <a:pPr lvl="1"/>
            <a:r>
              <a:rPr lang="en-US" dirty="0"/>
              <a:t>1) A proposal to abolish secret treaties pleased liberals of all countries.</a:t>
            </a:r>
          </a:p>
          <a:p>
            <a:pPr lvl="1"/>
            <a:r>
              <a:rPr lang="en-US" dirty="0"/>
              <a:t>2) Freedom of the seas appealed to the Germans, as well as to Americans who distrusted British sea power.</a:t>
            </a:r>
          </a:p>
          <a:p>
            <a:pPr lvl="1"/>
            <a:r>
              <a:rPr lang="en-US" dirty="0"/>
              <a:t>3) A removal of economic barriers among nations was comforting to Germany, which feared postwar vengeance.</a:t>
            </a:r>
          </a:p>
          <a:p>
            <a:pPr lvl="1"/>
            <a:r>
              <a:rPr lang="en-US" dirty="0"/>
              <a:t>4) Reduction of armament burdens was gratifying to taxpayers.</a:t>
            </a:r>
          </a:p>
          <a:p>
            <a:pPr lvl="1"/>
            <a:r>
              <a:rPr lang="en-US" dirty="0"/>
              <a:t>5) An adjustment of colonial claims in the interests of both native people and the colonizers was reassuring to the anti-imperialists.</a:t>
            </a:r>
          </a:p>
          <a:p>
            <a:r>
              <a:rPr lang="en-US" dirty="0"/>
              <a:t>The largest point, #14, foreshadowed the </a:t>
            </a:r>
            <a:r>
              <a:rPr lang="en-US" b="1" dirty="0"/>
              <a:t>League of Nations</a:t>
            </a:r>
            <a:r>
              <a:rPr lang="en-US" dirty="0"/>
              <a:t> - an international organization that Wilson dreamed would provide a system of collective security.</a:t>
            </a:r>
          </a:p>
          <a:p>
            <a:endParaRPr lang="en-US" dirty="0"/>
          </a:p>
        </p:txBody>
      </p:sp>
    </p:spTree>
    <p:extLst>
      <p:ext uri="{BB962C8B-B14F-4D97-AF65-F5344CB8AC3E}">
        <p14:creationId xmlns:p14="http://schemas.microsoft.com/office/powerpoint/2010/main" val="1532599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24065" y="146956"/>
            <a:ext cx="2116421" cy="32066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4" name="Picture 3"/>
          <p:cNvPicPr>
            <a:picLocks noChangeAspect="1"/>
          </p:cNvPicPr>
          <p:nvPr/>
        </p:nvPicPr>
        <p:blipFill>
          <a:blip r:embed="rId4"/>
          <a:stretch>
            <a:fillRect/>
          </a:stretch>
        </p:blipFill>
        <p:spPr>
          <a:xfrm>
            <a:off x="6999129" y="3370513"/>
            <a:ext cx="1956941" cy="295320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1113234" y="685800"/>
            <a:ext cx="4310833" cy="1752599"/>
          </a:xfrm>
        </p:spPr>
        <p:txBody>
          <a:bodyPr>
            <a:normAutofit/>
          </a:bodyPr>
          <a:lstStyle/>
          <a:p>
            <a:pPr>
              <a:lnSpc>
                <a:spcPct val="90000"/>
              </a:lnSpc>
            </a:pPr>
            <a:r>
              <a:rPr lang="en-US" b="1" dirty="0"/>
              <a:t>Manipulating Minds and Stifling Dissent</a:t>
            </a:r>
            <a:endParaRPr lang="en-US" dirty="0"/>
          </a:p>
        </p:txBody>
      </p:sp>
      <p:sp>
        <p:nvSpPr>
          <p:cNvPr id="3" name="Content Placeholder 2"/>
          <p:cNvSpPr>
            <a:spLocks noGrp="1"/>
          </p:cNvSpPr>
          <p:nvPr>
            <p:ph idx="1"/>
          </p:nvPr>
        </p:nvSpPr>
        <p:spPr>
          <a:xfrm>
            <a:off x="1113233" y="2666999"/>
            <a:ext cx="4310833" cy="3124201"/>
          </a:xfrm>
        </p:spPr>
        <p:txBody>
          <a:bodyPr>
            <a:normAutofit/>
          </a:bodyPr>
          <a:lstStyle/>
          <a:p>
            <a:r>
              <a:rPr lang="en-US" dirty="0"/>
              <a:t>The </a:t>
            </a:r>
            <a:r>
              <a:rPr lang="en-US" b="1" dirty="0"/>
              <a:t>Committee on Public Information</a:t>
            </a:r>
            <a:r>
              <a:rPr lang="en-US" dirty="0"/>
              <a:t> was created to rally public support of war</a:t>
            </a:r>
          </a:p>
          <a:p>
            <a:r>
              <a:rPr lang="en-US" dirty="0"/>
              <a:t>Led by </a:t>
            </a:r>
            <a:r>
              <a:rPr lang="en-US" b="1" dirty="0"/>
              <a:t>George Creel </a:t>
            </a:r>
            <a:r>
              <a:rPr lang="en-US" dirty="0"/>
              <a:t>whose job was to sell America on the war and to sell the world on Wilsonian war goals.</a:t>
            </a:r>
          </a:p>
          <a:p>
            <a:endParaRPr lang="en-US" dirty="0"/>
          </a:p>
        </p:txBody>
      </p:sp>
    </p:spTree>
    <p:extLst>
      <p:ext uri="{BB962C8B-B14F-4D97-AF65-F5344CB8AC3E}">
        <p14:creationId xmlns:p14="http://schemas.microsoft.com/office/powerpoint/2010/main" val="1458216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Enforcing Loyalty and Stifling Dissent</a:t>
            </a:r>
            <a:r>
              <a:rPr lang="en-US" dirty="0"/>
              <a:t/>
            </a:r>
            <a:br>
              <a:rPr lang="en-US" dirty="0"/>
            </a:br>
            <a:endParaRPr lang="en-US" dirty="0"/>
          </a:p>
        </p:txBody>
      </p:sp>
      <p:sp>
        <p:nvSpPr>
          <p:cNvPr id="3" name="Content Placeholder 2"/>
          <p:cNvSpPr>
            <a:spLocks noGrp="1"/>
          </p:cNvSpPr>
          <p:nvPr>
            <p:ph idx="1"/>
          </p:nvPr>
        </p:nvSpPr>
        <p:spPr>
          <a:xfrm>
            <a:off x="982133" y="1881809"/>
            <a:ext cx="7704667" cy="4770782"/>
          </a:xfrm>
        </p:spPr>
        <p:txBody>
          <a:bodyPr>
            <a:normAutofit fontScale="85000" lnSpcReduction="20000"/>
          </a:bodyPr>
          <a:lstStyle/>
          <a:p>
            <a:r>
              <a:rPr lang="en-US" dirty="0"/>
              <a:t> </a:t>
            </a:r>
            <a:r>
              <a:rPr lang="en-US" dirty="0" smtClean="0"/>
              <a:t>There </a:t>
            </a:r>
            <a:r>
              <a:rPr lang="en-US" dirty="0"/>
              <a:t>were over 8 million German-Americans in America, and rumors began to spread of spying and </a:t>
            </a:r>
            <a:r>
              <a:rPr lang="en-US" dirty="0" smtClean="0"/>
              <a:t>sabotage</a:t>
            </a:r>
          </a:p>
          <a:p>
            <a:r>
              <a:rPr lang="en-US" dirty="0"/>
              <a:t>H</a:t>
            </a:r>
            <a:r>
              <a:rPr lang="en-US" dirty="0" smtClean="0"/>
              <a:t>ysterical </a:t>
            </a:r>
            <a:r>
              <a:rPr lang="en-US" dirty="0"/>
              <a:t>hatred of Germans and things related to Germany swept the </a:t>
            </a:r>
            <a:r>
              <a:rPr lang="en-US" dirty="0" smtClean="0"/>
              <a:t>nation</a:t>
            </a:r>
            <a:endParaRPr lang="en-US" dirty="0"/>
          </a:p>
          <a:p>
            <a:r>
              <a:rPr lang="en-US" b="1" dirty="0" smtClean="0"/>
              <a:t>Espionage </a:t>
            </a:r>
            <a:r>
              <a:rPr lang="en-US" b="1" dirty="0"/>
              <a:t>Act of 1917</a:t>
            </a:r>
            <a:r>
              <a:rPr lang="en-US" dirty="0"/>
              <a:t> sought to prevent support of U.S. enemies during </a:t>
            </a:r>
            <a:r>
              <a:rPr lang="en-US" dirty="0" smtClean="0"/>
              <a:t>wartime</a:t>
            </a:r>
          </a:p>
          <a:p>
            <a:r>
              <a:rPr lang="en-US" b="1" dirty="0" smtClean="0"/>
              <a:t>Sedition </a:t>
            </a:r>
            <a:r>
              <a:rPr lang="en-US" b="1" dirty="0"/>
              <a:t>Act of </a:t>
            </a:r>
            <a:r>
              <a:rPr lang="en-US" b="1" dirty="0" smtClean="0"/>
              <a:t>1918 </a:t>
            </a:r>
            <a:r>
              <a:rPr lang="en-US" dirty="0" smtClean="0"/>
              <a:t>made </a:t>
            </a:r>
            <a:r>
              <a:rPr lang="en-US" dirty="0"/>
              <a:t>it illegal to speak out against the </a:t>
            </a:r>
            <a:r>
              <a:rPr lang="en-US" dirty="0" smtClean="0"/>
              <a:t>government</a:t>
            </a:r>
          </a:p>
          <a:p>
            <a:pPr lvl="1"/>
            <a:r>
              <a:rPr lang="en-US" dirty="0" smtClean="0"/>
              <a:t>Socialist</a:t>
            </a:r>
            <a:r>
              <a:rPr lang="en-US" dirty="0"/>
              <a:t> </a:t>
            </a:r>
            <a:r>
              <a:rPr lang="en-US" b="1" dirty="0"/>
              <a:t>Eugene V. Debs</a:t>
            </a:r>
            <a:r>
              <a:rPr lang="en-US" dirty="0"/>
              <a:t> and the Industrial Workers of the World (IWW) leader </a:t>
            </a:r>
            <a:r>
              <a:rPr lang="en-US" b="1" dirty="0"/>
              <a:t>William D. Haywood</a:t>
            </a:r>
            <a:r>
              <a:rPr lang="en-US" dirty="0"/>
              <a:t> were convicted under the Espionage </a:t>
            </a:r>
            <a:r>
              <a:rPr lang="en-US" dirty="0" smtClean="0"/>
              <a:t>Act</a:t>
            </a:r>
            <a:endParaRPr lang="en-US" dirty="0"/>
          </a:p>
          <a:p>
            <a:r>
              <a:rPr lang="en-US" dirty="0"/>
              <a:t>At this time, any criticism of the government could be censored and </a:t>
            </a:r>
            <a:r>
              <a:rPr lang="en-US" dirty="0" smtClean="0"/>
              <a:t>punished</a:t>
            </a:r>
          </a:p>
          <a:p>
            <a:r>
              <a:rPr lang="en-US" dirty="0"/>
              <a:t>T</a:t>
            </a:r>
            <a:r>
              <a:rPr lang="en-US" dirty="0" smtClean="0"/>
              <a:t>he </a:t>
            </a:r>
            <a:r>
              <a:rPr lang="en-US" dirty="0"/>
              <a:t>Supreme Court upheld these laws in </a:t>
            </a:r>
            <a:r>
              <a:rPr lang="en-US" b="1" i="1" dirty="0" err="1"/>
              <a:t>Schenck</a:t>
            </a:r>
            <a:r>
              <a:rPr lang="en-US" b="1" i="1" dirty="0"/>
              <a:t> v. United States</a:t>
            </a:r>
            <a:r>
              <a:rPr lang="en-US" dirty="0"/>
              <a:t> (</a:t>
            </a:r>
            <a:r>
              <a:rPr lang="en-US" b="1" dirty="0"/>
              <a:t>1919</a:t>
            </a:r>
            <a:r>
              <a:rPr lang="en-US" dirty="0"/>
              <a:t>); it argued that freedom of speech could be revoked when such speech posed a danger to the nation.</a:t>
            </a:r>
          </a:p>
          <a:p>
            <a:endParaRPr lang="en-US" dirty="0"/>
          </a:p>
        </p:txBody>
      </p:sp>
    </p:spTree>
    <p:extLst>
      <p:ext uri="{BB962C8B-B14F-4D97-AF65-F5344CB8AC3E}">
        <p14:creationId xmlns:p14="http://schemas.microsoft.com/office/powerpoint/2010/main" val="2093303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Forging a War Economy</a:t>
            </a:r>
            <a:r>
              <a:rPr lang="en-US" dirty="0"/>
              <a:t/>
            </a:r>
            <a:br>
              <a:rPr lang="en-US" dirty="0"/>
            </a:br>
            <a:endParaRPr lang="en-US" dirty="0"/>
          </a:p>
        </p:txBody>
      </p:sp>
      <p:sp>
        <p:nvSpPr>
          <p:cNvPr id="3" name="Content Placeholder 2"/>
          <p:cNvSpPr>
            <a:spLocks noGrp="1"/>
          </p:cNvSpPr>
          <p:nvPr>
            <p:ph idx="1"/>
          </p:nvPr>
        </p:nvSpPr>
        <p:spPr>
          <a:xfrm>
            <a:off x="982133" y="1934817"/>
            <a:ext cx="7704667" cy="4064999"/>
          </a:xfrm>
        </p:spPr>
        <p:txBody>
          <a:bodyPr>
            <a:normAutofit fontScale="92500" lnSpcReduction="20000"/>
          </a:bodyPr>
          <a:lstStyle/>
          <a:p>
            <a:r>
              <a:rPr lang="en-US" dirty="0"/>
              <a:t> </a:t>
            </a:r>
            <a:r>
              <a:rPr lang="en-US" dirty="0" smtClean="0"/>
              <a:t>Before </a:t>
            </a:r>
            <a:r>
              <a:rPr lang="en-US" dirty="0"/>
              <a:t>the war, President Wilson created a </a:t>
            </a:r>
            <a:r>
              <a:rPr lang="en-US" b="1" dirty="0"/>
              <a:t>Civilian Council of National Defense</a:t>
            </a:r>
            <a:r>
              <a:rPr lang="en-US" dirty="0"/>
              <a:t> to study problems of economic </a:t>
            </a:r>
            <a:r>
              <a:rPr lang="en-US" dirty="0" smtClean="0"/>
              <a:t>mobilization</a:t>
            </a:r>
          </a:p>
          <a:p>
            <a:r>
              <a:rPr lang="en-US" dirty="0"/>
              <a:t>I</a:t>
            </a:r>
            <a:r>
              <a:rPr lang="en-US" dirty="0" smtClean="0"/>
              <a:t>ncreased </a:t>
            </a:r>
            <a:r>
              <a:rPr lang="en-US" dirty="0"/>
              <a:t>the size of the army and created a shipbuilding program.</a:t>
            </a:r>
          </a:p>
          <a:p>
            <a:r>
              <a:rPr lang="en-US" dirty="0"/>
              <a:t>Fears of big </a:t>
            </a:r>
            <a:r>
              <a:rPr lang="en-US" dirty="0" smtClean="0"/>
              <a:t>gov’t </a:t>
            </a:r>
            <a:r>
              <a:rPr lang="en-US" dirty="0"/>
              <a:t>restricted efforts to coordinate the economy from </a:t>
            </a:r>
            <a:r>
              <a:rPr lang="en-US" dirty="0" smtClean="0"/>
              <a:t>Washington</a:t>
            </a:r>
            <a:endParaRPr lang="en-US" dirty="0"/>
          </a:p>
          <a:p>
            <a:r>
              <a:rPr lang="en-US" dirty="0"/>
              <a:t> </a:t>
            </a:r>
            <a:r>
              <a:rPr lang="en-US" b="1" dirty="0"/>
              <a:t>1918</a:t>
            </a:r>
            <a:r>
              <a:rPr lang="en-US" dirty="0"/>
              <a:t>, Wilson appointed </a:t>
            </a:r>
            <a:r>
              <a:rPr lang="en-US" b="1" dirty="0" smtClean="0"/>
              <a:t>Bernard Baruch</a:t>
            </a:r>
            <a:r>
              <a:rPr lang="en-US" dirty="0"/>
              <a:t> to head the </a:t>
            </a:r>
            <a:r>
              <a:rPr lang="en-US" b="1" dirty="0"/>
              <a:t>War</a:t>
            </a:r>
            <a:r>
              <a:rPr lang="en-US" dirty="0"/>
              <a:t> </a:t>
            </a:r>
            <a:r>
              <a:rPr lang="en-US" b="1" dirty="0"/>
              <a:t>Industries</a:t>
            </a:r>
            <a:r>
              <a:rPr lang="en-US" dirty="0"/>
              <a:t> </a:t>
            </a:r>
            <a:r>
              <a:rPr lang="en-US" b="1" dirty="0"/>
              <a:t>Board</a:t>
            </a:r>
            <a:r>
              <a:rPr lang="en-US" dirty="0"/>
              <a:t> to create order over the economic </a:t>
            </a:r>
            <a:r>
              <a:rPr lang="en-US" dirty="0" smtClean="0"/>
              <a:t>confusion</a:t>
            </a:r>
          </a:p>
          <a:p>
            <a:r>
              <a:rPr lang="en-US" dirty="0" smtClean="0"/>
              <a:t>The </a:t>
            </a:r>
            <a:r>
              <a:rPr lang="en-US" dirty="0"/>
              <a:t>Board never had much control, but it set a precedent for how the Federal </a:t>
            </a:r>
            <a:r>
              <a:rPr lang="en-US" dirty="0" smtClean="0"/>
              <a:t>gov’t </a:t>
            </a:r>
            <a:r>
              <a:rPr lang="en-US" dirty="0"/>
              <a:t>would handle the economy in times of crisis</a:t>
            </a:r>
          </a:p>
          <a:p>
            <a:endParaRPr lang="en-US" dirty="0"/>
          </a:p>
        </p:txBody>
      </p:sp>
    </p:spTree>
    <p:extLst>
      <p:ext uri="{BB962C8B-B14F-4D97-AF65-F5344CB8AC3E}">
        <p14:creationId xmlns:p14="http://schemas.microsoft.com/office/powerpoint/2010/main" val="2075642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Workers in Wartime</a:t>
            </a:r>
            <a:r>
              <a:rPr lang="en-US" dirty="0"/>
              <a:t/>
            </a:r>
            <a:br>
              <a:rPr lang="en-US" dirty="0"/>
            </a:br>
            <a:endParaRPr lang="en-US" dirty="0"/>
          </a:p>
        </p:txBody>
      </p:sp>
      <p:sp>
        <p:nvSpPr>
          <p:cNvPr id="3" name="Content Placeholder 2"/>
          <p:cNvSpPr>
            <a:spLocks noGrp="1"/>
          </p:cNvSpPr>
          <p:nvPr>
            <p:ph idx="1"/>
          </p:nvPr>
        </p:nvSpPr>
        <p:spPr>
          <a:xfrm>
            <a:off x="982133" y="1550503"/>
            <a:ext cx="7896824" cy="4943061"/>
          </a:xfrm>
        </p:spPr>
        <p:txBody>
          <a:bodyPr>
            <a:normAutofit fontScale="70000" lnSpcReduction="20000"/>
          </a:bodyPr>
          <a:lstStyle/>
          <a:p>
            <a:r>
              <a:rPr lang="en-US" dirty="0" smtClean="0"/>
              <a:t>Workers </a:t>
            </a:r>
            <a:r>
              <a:rPr lang="en-US" dirty="0"/>
              <a:t>were discouraged from striking by the War Department's decree in 1918 that threatened to draft any unemployed </a:t>
            </a:r>
            <a:r>
              <a:rPr lang="en-US" dirty="0" smtClean="0"/>
              <a:t>male</a:t>
            </a:r>
            <a:endParaRPr lang="en-US" dirty="0"/>
          </a:p>
          <a:p>
            <a:r>
              <a:rPr lang="en-US" b="1" dirty="0" smtClean="0"/>
              <a:t>National </a:t>
            </a:r>
            <a:r>
              <a:rPr lang="en-US" b="1" dirty="0"/>
              <a:t>War Labor Board</a:t>
            </a:r>
            <a:r>
              <a:rPr lang="en-US" dirty="0"/>
              <a:t> tried to fix labor disputes before they hurt the war </a:t>
            </a:r>
            <a:r>
              <a:rPr lang="en-US" dirty="0" smtClean="0"/>
              <a:t>effort</a:t>
            </a:r>
            <a:endParaRPr lang="en-US" dirty="0"/>
          </a:p>
          <a:p>
            <a:r>
              <a:rPr lang="en-US" dirty="0" smtClean="0"/>
              <a:t> </a:t>
            </a:r>
            <a:r>
              <a:rPr lang="en-US" b="1" dirty="0" smtClean="0"/>
              <a:t>IWW</a:t>
            </a:r>
            <a:r>
              <a:rPr lang="en-US" dirty="0"/>
              <a:t> (</a:t>
            </a:r>
            <a:r>
              <a:rPr lang="en-US" b="1" dirty="0"/>
              <a:t>Industrial Workers of the World</a:t>
            </a:r>
            <a:r>
              <a:rPr lang="en-US" dirty="0"/>
              <a:t>) had some of the worst working conditions in the </a:t>
            </a:r>
            <a:r>
              <a:rPr lang="en-US" dirty="0" smtClean="0"/>
              <a:t>country</a:t>
            </a:r>
          </a:p>
          <a:p>
            <a:r>
              <a:rPr lang="en-US" dirty="0" smtClean="0"/>
              <a:t> </a:t>
            </a:r>
            <a:r>
              <a:rPr lang="en-US" b="1" dirty="0" smtClean="0"/>
              <a:t>AF </a:t>
            </a:r>
            <a:r>
              <a:rPr lang="en-US" b="1" dirty="0"/>
              <a:t>of L</a:t>
            </a:r>
            <a:r>
              <a:rPr lang="en-US" dirty="0"/>
              <a:t>'s </a:t>
            </a:r>
            <a:r>
              <a:rPr lang="en-US" dirty="0" smtClean="0"/>
              <a:t>supported </a:t>
            </a:r>
            <a:r>
              <a:rPr lang="en-US" dirty="0"/>
              <a:t>the war and because of this, membership had more than doubled by the end of the </a:t>
            </a:r>
            <a:r>
              <a:rPr lang="en-US" dirty="0" smtClean="0"/>
              <a:t>war</a:t>
            </a:r>
            <a:endParaRPr lang="en-US" dirty="0"/>
          </a:p>
          <a:p>
            <a:r>
              <a:rPr lang="en-US" dirty="0"/>
              <a:t>Wartime inflation reduced wage gains; this led to thousands of strikes across the </a:t>
            </a:r>
            <a:r>
              <a:rPr lang="en-US" dirty="0" smtClean="0"/>
              <a:t>country</a:t>
            </a:r>
            <a:endParaRPr lang="en-US" dirty="0"/>
          </a:p>
          <a:p>
            <a:r>
              <a:rPr lang="en-US" dirty="0" smtClean="0"/>
              <a:t>1919 - the </a:t>
            </a:r>
            <a:r>
              <a:rPr lang="en-US" dirty="0"/>
              <a:t>greatest strike in American history hit the steel </a:t>
            </a:r>
            <a:r>
              <a:rPr lang="en-US" dirty="0" smtClean="0"/>
              <a:t>industry</a:t>
            </a:r>
          </a:p>
          <a:p>
            <a:pPr lvl="1"/>
            <a:r>
              <a:rPr lang="en-US" dirty="0" smtClean="0"/>
              <a:t>More </a:t>
            </a:r>
            <a:r>
              <a:rPr lang="en-US" dirty="0"/>
              <a:t>than 250,000 steelworkers went on strike, seeking the right to organize and collectively </a:t>
            </a:r>
            <a:r>
              <a:rPr lang="en-US" dirty="0" smtClean="0"/>
              <a:t>bargain</a:t>
            </a:r>
          </a:p>
          <a:p>
            <a:pPr lvl="1"/>
            <a:r>
              <a:rPr lang="en-US" dirty="0"/>
              <a:t>S</a:t>
            </a:r>
            <a:r>
              <a:rPr lang="en-US" dirty="0" smtClean="0"/>
              <a:t>teel </a:t>
            </a:r>
            <a:r>
              <a:rPr lang="en-US" dirty="0"/>
              <a:t>companies refused to negotiate, and they brought in 30,000 African-Americans to keep the mills </a:t>
            </a:r>
            <a:r>
              <a:rPr lang="en-US" dirty="0" smtClean="0"/>
              <a:t>running</a:t>
            </a:r>
          </a:p>
          <a:p>
            <a:pPr lvl="1"/>
            <a:r>
              <a:rPr lang="en-US" dirty="0" smtClean="0"/>
              <a:t>The </a:t>
            </a:r>
            <a:r>
              <a:rPr lang="en-US" dirty="0"/>
              <a:t>strike eventually collapsed, crippling the union movement.</a:t>
            </a:r>
          </a:p>
          <a:p>
            <a:r>
              <a:rPr lang="en-US" dirty="0"/>
              <a:t>Thousands of blacks moved to the North in search of war-industry </a:t>
            </a:r>
            <a:r>
              <a:rPr lang="en-US" dirty="0" smtClean="0"/>
              <a:t>employment </a:t>
            </a:r>
            <a:r>
              <a:rPr lang="en-US" dirty="0" smtClean="0">
                <a:sym typeface="Wingdings"/>
              </a:rPr>
              <a:t> </a:t>
            </a:r>
            <a:r>
              <a:rPr lang="en-US" dirty="0">
                <a:sym typeface="Wingdings"/>
              </a:rPr>
              <a:t>d</a:t>
            </a:r>
            <a:r>
              <a:rPr lang="en-US" dirty="0" smtClean="0"/>
              <a:t>eadly </a:t>
            </a:r>
            <a:r>
              <a:rPr lang="en-US" dirty="0"/>
              <a:t>disputes between whites and blacks broke out.</a:t>
            </a:r>
          </a:p>
          <a:p>
            <a:endParaRPr lang="en-US" dirty="0"/>
          </a:p>
        </p:txBody>
      </p:sp>
    </p:spTree>
    <p:extLst>
      <p:ext uri="{BB962C8B-B14F-4D97-AF65-F5344CB8AC3E}">
        <p14:creationId xmlns:p14="http://schemas.microsoft.com/office/powerpoint/2010/main" val="1605673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85428F22-76B3-4107-AADE-3F9EC95FD3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5346FBCF-5353-4172-96F5-4B7EB07777C4}"/>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17698" y="-12875"/>
            <a:ext cx="1953297" cy="6890194"/>
            <a:chOff x="2199787" y="-12875"/>
            <a:chExt cx="2679011" cy="6890194"/>
          </a:xfrm>
        </p:grpSpPr>
        <p:sp useBgFill="1">
          <p:nvSpPr>
            <p:cNvPr id="12" name="Rectangle 19">
              <a:extLst>
                <a:ext uri="{FF2B5EF4-FFF2-40B4-BE49-F238E27FC236}">
                  <a16:creationId xmlns="" xmlns:a16="http://schemas.microsoft.com/office/drawing/2014/main" id="{343F3E6D-808D-43AD-9485-AD0014BEAE2A}"/>
                </a:ext>
              </a:extLst>
            </p:cNvPr>
            <p:cNvSpPr/>
            <p:nvPr>
              <p:extLst>
                <p:ext uri="{386F3935-93C4-4BCD-93E2-E3B085C9AB24}">
                  <p16:designElem xmlns:p16="http://schemas.microsoft.com/office/powerpoint/2015/main" xmlns=""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 xmlns:a16="http://schemas.microsoft.com/office/drawing/2014/main" id="{03DB1AC6-5430-4CD3-BD83-86E675A11A3F}"/>
                </a:ext>
              </a:extLst>
            </p:cNvPr>
            <p:cNvSpPr/>
            <p:nvPr>
              <p:extLst>
                <p:ext uri="{386F3935-93C4-4BCD-93E2-E3B085C9AB24}">
                  <p16:designElem xmlns:p16="http://schemas.microsoft.com/office/powerpoint/2015/main" xmlns=""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 xmlns:a16="http://schemas.microsoft.com/office/drawing/2014/main" id="{78326E10-C8CB-487F-A110-F861268DE619}"/>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70459" y="0"/>
            <a:ext cx="1827609" cy="6858001"/>
            <a:chOff x="1320800" y="0"/>
            <a:chExt cx="2436813" cy="6858001"/>
          </a:xfrm>
        </p:grpSpPr>
        <p:sp>
          <p:nvSpPr>
            <p:cNvPr id="16" name="Freeform 6">
              <a:extLst>
                <a:ext uri="{FF2B5EF4-FFF2-40B4-BE49-F238E27FC236}">
                  <a16:creationId xmlns="" xmlns:a16="http://schemas.microsoft.com/office/drawing/2014/main" id="{3279962B-46D2-4E19-B632-39B80D1E80AA}"/>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 xmlns:a16="http://schemas.microsoft.com/office/drawing/2014/main" id="{321A335A-53CB-4C17-AB51-5D9C2DCB45E0}"/>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 xmlns:a16="http://schemas.microsoft.com/office/drawing/2014/main" id="{A0E0D557-405B-469F-AEDE-4E3404AA416D}"/>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 xmlns:a16="http://schemas.microsoft.com/office/drawing/2014/main" id="{D8D4E62F-9393-40A6-9E85-9F3B59C4628C}"/>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 xmlns:a16="http://schemas.microsoft.com/office/drawing/2014/main" id="{FABD11B1-DE89-45BC-8204-968C88AADC3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 xmlns:a16="http://schemas.microsoft.com/office/drawing/2014/main" id="{AFA4965A-1FBC-44B8-B96A-3F5275C3AEF7}"/>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4" name="Picture 3"/>
          <p:cNvPicPr>
            <a:picLocks noChangeAspect="1"/>
          </p:cNvPicPr>
          <p:nvPr/>
        </p:nvPicPr>
        <p:blipFill rotWithShape="1">
          <a:blip r:embed="rId3"/>
          <a:srcRect l="31101" t="4651" r="20644" b="-2"/>
          <a:stretch/>
        </p:blipFill>
        <p:spPr>
          <a:xfrm>
            <a:off x="20" y="10"/>
            <a:ext cx="2594352"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294466 w 5448300"/>
              <a:gd name="connsiteY2" fmla="*/ 5223932 h 6858000"/>
              <a:gd name="connsiteX3" fmla="*/ 5448300 w 5448300"/>
              <a:gd name="connsiteY3" fmla="*/ 6853767 h 6858000"/>
              <a:gd name="connsiteX4" fmla="*/ 0 w 5448300"/>
              <a:gd name="connsiteY4" fmla="*/ 6858000 h 6858000"/>
              <a:gd name="connsiteX5" fmla="*/ 0 w 5448300"/>
              <a:gd name="connsiteY5" fmla="*/ 0 h 6858000"/>
              <a:gd name="connsiteX0" fmla="*/ 0 w 3458633"/>
              <a:gd name="connsiteY0" fmla="*/ 0 h 6858000"/>
              <a:gd name="connsiteX1" fmla="*/ 3174999 w 3458633"/>
              <a:gd name="connsiteY1" fmla="*/ 0 h 6858000"/>
              <a:gd name="connsiteX2" fmla="*/ 2294466 w 3458633"/>
              <a:gd name="connsiteY2" fmla="*/ 5223932 h 6858000"/>
              <a:gd name="connsiteX3" fmla="*/ 3458633 w 3458633"/>
              <a:gd name="connsiteY3" fmla="*/ 6853767 h 6858000"/>
              <a:gd name="connsiteX4" fmla="*/ 0 w 3458633"/>
              <a:gd name="connsiteY4" fmla="*/ 6858000 h 6858000"/>
              <a:gd name="connsiteX5" fmla="*/ 0 w 34586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Title 1"/>
          <p:cNvSpPr>
            <a:spLocks noGrp="1"/>
          </p:cNvSpPr>
          <p:nvPr>
            <p:ph type="title"/>
          </p:nvPr>
        </p:nvSpPr>
        <p:spPr>
          <a:xfrm>
            <a:off x="2971799" y="685800"/>
            <a:ext cx="5509418" cy="1413933"/>
          </a:xfrm>
        </p:spPr>
        <p:txBody>
          <a:bodyPr>
            <a:normAutofit/>
          </a:bodyPr>
          <a:lstStyle/>
          <a:p>
            <a:r>
              <a:rPr lang="en-US" b="1" dirty="0"/>
              <a:t>Wilson:  The Idealist in Politics</a:t>
            </a:r>
            <a:endParaRPr lang="en-US" dirty="0"/>
          </a:p>
        </p:txBody>
      </p:sp>
      <p:sp>
        <p:nvSpPr>
          <p:cNvPr id="3" name="Content Placeholder 2"/>
          <p:cNvSpPr>
            <a:spLocks noGrp="1"/>
          </p:cNvSpPr>
          <p:nvPr>
            <p:ph idx="1"/>
          </p:nvPr>
        </p:nvSpPr>
        <p:spPr>
          <a:xfrm>
            <a:off x="2882900" y="2048933"/>
            <a:ext cx="5744367" cy="3742267"/>
          </a:xfrm>
        </p:spPr>
        <p:txBody>
          <a:bodyPr>
            <a:normAutofit/>
          </a:bodyPr>
          <a:lstStyle/>
          <a:p>
            <a:r>
              <a:rPr lang="en-US" dirty="0"/>
              <a:t>Wilson relied on sincerity and moral appeal to attract the public</a:t>
            </a:r>
          </a:p>
          <a:p>
            <a:r>
              <a:rPr lang="en-US" dirty="0"/>
              <a:t>He was smart, but he didn't have people skills</a:t>
            </a:r>
          </a:p>
          <a:p>
            <a:r>
              <a:rPr lang="en-US" dirty="0"/>
              <a:t>Wilson's idealism and sense of moral righteousness made him incredibly stubborn in negotiating.</a:t>
            </a:r>
          </a:p>
          <a:p>
            <a:endParaRPr lang="en-US" b="1" dirty="0"/>
          </a:p>
        </p:txBody>
      </p:sp>
    </p:spTree>
    <p:extLst>
      <p:ext uri="{BB962C8B-B14F-4D97-AF65-F5344CB8AC3E}">
        <p14:creationId xmlns:p14="http://schemas.microsoft.com/office/powerpoint/2010/main" val="1620434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Suffering Until </a:t>
            </a:r>
            <a:r>
              <a:rPr lang="en-US" b="1" dirty="0" smtClean="0"/>
              <a:t>Suffrage</a:t>
            </a:r>
            <a:endParaRPr lang="en-US" dirty="0"/>
          </a:p>
        </p:txBody>
      </p:sp>
      <p:sp>
        <p:nvSpPr>
          <p:cNvPr id="3" name="Content Placeholder 2"/>
          <p:cNvSpPr>
            <a:spLocks noGrp="1"/>
          </p:cNvSpPr>
          <p:nvPr>
            <p:ph idx="1"/>
          </p:nvPr>
        </p:nvSpPr>
        <p:spPr>
          <a:xfrm>
            <a:off x="982133" y="2014329"/>
            <a:ext cx="7704667" cy="4187687"/>
          </a:xfrm>
        </p:spPr>
        <p:txBody>
          <a:bodyPr>
            <a:normAutofit fontScale="92500" lnSpcReduction="20000"/>
          </a:bodyPr>
          <a:lstStyle/>
          <a:p>
            <a:r>
              <a:rPr lang="en-US" b="1" dirty="0" smtClean="0"/>
              <a:t>National </a:t>
            </a:r>
            <a:r>
              <a:rPr lang="en-US" b="1" dirty="0"/>
              <a:t>Woman's party</a:t>
            </a:r>
            <a:r>
              <a:rPr lang="en-US" dirty="0"/>
              <a:t>, led by </a:t>
            </a:r>
            <a:r>
              <a:rPr lang="en-US" b="1" dirty="0"/>
              <a:t>Alice Paul</a:t>
            </a:r>
            <a:r>
              <a:rPr lang="en-US" dirty="0"/>
              <a:t>, protested the </a:t>
            </a:r>
            <a:r>
              <a:rPr lang="en-US" dirty="0" smtClean="0"/>
              <a:t>war</a:t>
            </a:r>
            <a:endParaRPr lang="en-US" dirty="0"/>
          </a:p>
          <a:p>
            <a:r>
              <a:rPr lang="en-US" dirty="0"/>
              <a:t>The larger part of the suffrage movement, represented by the </a:t>
            </a:r>
            <a:r>
              <a:rPr lang="en-US" b="1" dirty="0"/>
              <a:t>National American Woman Suffrage Association</a:t>
            </a:r>
            <a:r>
              <a:rPr lang="en-US" dirty="0"/>
              <a:t>, supported the </a:t>
            </a:r>
            <a:r>
              <a:rPr lang="en-US" dirty="0" smtClean="0"/>
              <a:t>war</a:t>
            </a:r>
            <a:endParaRPr lang="en-US" dirty="0"/>
          </a:p>
          <a:p>
            <a:r>
              <a:rPr lang="en-US" dirty="0"/>
              <a:t>After men left the country to fight in the war, women took up the factory and field </a:t>
            </a:r>
            <a:r>
              <a:rPr lang="en-US" dirty="0" smtClean="0"/>
              <a:t>jobs</a:t>
            </a:r>
          </a:p>
          <a:p>
            <a:r>
              <a:rPr lang="en-US" dirty="0" smtClean="0"/>
              <a:t>Impressed </a:t>
            </a:r>
            <a:r>
              <a:rPr lang="en-US" dirty="0"/>
              <a:t>by this work, President Wilson supported passage of the </a:t>
            </a:r>
            <a:r>
              <a:rPr lang="en-US" b="1" dirty="0"/>
              <a:t>19</a:t>
            </a:r>
            <a:r>
              <a:rPr lang="en-US" b="1" baseline="30000" dirty="0"/>
              <a:t>th</a:t>
            </a:r>
            <a:r>
              <a:rPr lang="en-US" b="1" dirty="0"/>
              <a:t> Amendment</a:t>
            </a:r>
            <a:r>
              <a:rPr lang="en-US" dirty="0"/>
              <a:t> (1920), which gave all American women the right to </a:t>
            </a:r>
            <a:r>
              <a:rPr lang="en-US" dirty="0" smtClean="0"/>
              <a:t>vote</a:t>
            </a:r>
            <a:endParaRPr lang="en-US" dirty="0"/>
          </a:p>
          <a:p>
            <a:r>
              <a:rPr lang="en-US" dirty="0"/>
              <a:t>Congress passed the </a:t>
            </a:r>
            <a:r>
              <a:rPr lang="en-US" b="1" dirty="0"/>
              <a:t>Sheppard-Towner Maternity Act of 1921</a:t>
            </a:r>
            <a:r>
              <a:rPr lang="en-US" dirty="0"/>
              <a:t>, which gave federally financed instruction in maternal and infant health </a:t>
            </a:r>
            <a:r>
              <a:rPr lang="en-US" dirty="0" smtClean="0"/>
              <a:t>care</a:t>
            </a:r>
            <a:endParaRPr lang="en-US" dirty="0"/>
          </a:p>
          <a:p>
            <a:endParaRPr lang="en-US" dirty="0"/>
          </a:p>
        </p:txBody>
      </p:sp>
    </p:spTree>
    <p:extLst>
      <p:ext uri="{BB962C8B-B14F-4D97-AF65-F5344CB8AC3E}">
        <p14:creationId xmlns:p14="http://schemas.microsoft.com/office/powerpoint/2010/main" val="1275930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Making Plowboys into </a:t>
            </a:r>
            <a:r>
              <a:rPr lang="en-US" b="1" dirty="0" smtClean="0"/>
              <a:t>Doughboys</a:t>
            </a:r>
            <a:endParaRPr lang="en-US" dirty="0"/>
          </a:p>
        </p:txBody>
      </p:sp>
      <p:sp>
        <p:nvSpPr>
          <p:cNvPr id="3" name="Content Placeholder 2"/>
          <p:cNvSpPr>
            <a:spLocks noGrp="1"/>
          </p:cNvSpPr>
          <p:nvPr>
            <p:ph idx="1"/>
          </p:nvPr>
        </p:nvSpPr>
        <p:spPr/>
        <p:txBody>
          <a:bodyPr>
            <a:normAutofit fontScale="92500"/>
          </a:bodyPr>
          <a:lstStyle/>
          <a:p>
            <a:r>
              <a:rPr lang="en-US" dirty="0" smtClean="0"/>
              <a:t>Although </a:t>
            </a:r>
            <a:r>
              <a:rPr lang="en-US" dirty="0"/>
              <a:t>President Wilson initially opposed a draft, he eventually realized that a draft was necessary to raise the large army that was to be sent to France. </a:t>
            </a:r>
            <a:endParaRPr lang="en-US" dirty="0" smtClean="0"/>
          </a:p>
          <a:p>
            <a:r>
              <a:rPr lang="en-US" dirty="0" smtClean="0"/>
              <a:t>Congress </a:t>
            </a:r>
            <a:r>
              <a:rPr lang="en-US" dirty="0"/>
              <a:t>passed the </a:t>
            </a:r>
            <a:r>
              <a:rPr lang="en-US" b="1" dirty="0"/>
              <a:t>D</a:t>
            </a:r>
            <a:r>
              <a:rPr lang="en-US" b="1" dirty="0" smtClean="0"/>
              <a:t>raft </a:t>
            </a:r>
            <a:r>
              <a:rPr lang="en-US" b="1" dirty="0"/>
              <a:t>A</a:t>
            </a:r>
            <a:r>
              <a:rPr lang="en-US" b="1" dirty="0" smtClean="0"/>
              <a:t>ct</a:t>
            </a:r>
            <a:r>
              <a:rPr lang="en-US" dirty="0"/>
              <a:t> in </a:t>
            </a:r>
            <a:r>
              <a:rPr lang="en-US" b="1" dirty="0" smtClean="0"/>
              <a:t>1917</a:t>
            </a:r>
            <a:endParaRPr lang="en-US" dirty="0"/>
          </a:p>
          <a:p>
            <a:pPr lvl="1"/>
            <a:r>
              <a:rPr lang="en-US" dirty="0" smtClean="0"/>
              <a:t>Required </a:t>
            </a:r>
            <a:r>
              <a:rPr lang="en-US" dirty="0"/>
              <a:t>the registration of all males between the ages of 18 and 45, and it did not allow for a man to purchase his exemption from the </a:t>
            </a:r>
            <a:r>
              <a:rPr lang="en-US" dirty="0" smtClean="0"/>
              <a:t>draft</a:t>
            </a:r>
            <a:endParaRPr lang="en-US" dirty="0"/>
          </a:p>
          <a:p>
            <a:r>
              <a:rPr lang="en-US" dirty="0"/>
              <a:t>For the first time, women were allowed in the armed </a:t>
            </a:r>
            <a:r>
              <a:rPr lang="en-US" dirty="0" smtClean="0"/>
              <a:t>forces</a:t>
            </a:r>
            <a:endParaRPr lang="en-US" dirty="0"/>
          </a:p>
          <a:p>
            <a:endParaRPr lang="en-US" dirty="0"/>
          </a:p>
        </p:txBody>
      </p:sp>
    </p:spTree>
    <p:extLst>
      <p:ext uri="{BB962C8B-B14F-4D97-AF65-F5344CB8AC3E}">
        <p14:creationId xmlns:p14="http://schemas.microsoft.com/office/powerpoint/2010/main" val="1942773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483703"/>
          </a:xfrm>
        </p:spPr>
        <p:txBody>
          <a:bodyPr>
            <a:normAutofit fontScale="90000"/>
          </a:bodyPr>
          <a:lstStyle/>
          <a:p>
            <a:r>
              <a:rPr lang="en-US" b="1"/>
              <a:t>America Helps Hammer the "Hun"</a:t>
            </a:r>
            <a:r>
              <a:rPr lang="en-US"/>
              <a:t/>
            </a:r>
            <a:br>
              <a:rPr lang="en-US"/>
            </a:br>
            <a:endParaRPr lang="en-US"/>
          </a:p>
        </p:txBody>
      </p:sp>
      <p:sp>
        <p:nvSpPr>
          <p:cNvPr id="3" name="Content Placeholder 2"/>
          <p:cNvSpPr>
            <a:spLocks noGrp="1"/>
          </p:cNvSpPr>
          <p:nvPr>
            <p:ph idx="1"/>
          </p:nvPr>
        </p:nvSpPr>
        <p:spPr>
          <a:xfrm>
            <a:off x="982133" y="781877"/>
            <a:ext cx="8161867" cy="5830957"/>
          </a:xfrm>
        </p:spPr>
        <p:txBody>
          <a:bodyPr>
            <a:normAutofit fontScale="55000" lnSpcReduction="20000"/>
          </a:bodyPr>
          <a:lstStyle/>
          <a:p>
            <a:r>
              <a:rPr lang="en-US" dirty="0"/>
              <a:t> </a:t>
            </a:r>
            <a:r>
              <a:rPr lang="en-US" dirty="0" smtClean="0"/>
              <a:t>1917 -  </a:t>
            </a:r>
            <a:r>
              <a:rPr lang="en-US" b="1" dirty="0" smtClean="0"/>
              <a:t>Bolshevik </a:t>
            </a:r>
            <a:r>
              <a:rPr lang="en-US" b="1" dirty="0"/>
              <a:t>Revolution</a:t>
            </a:r>
            <a:r>
              <a:rPr lang="en-US" dirty="0"/>
              <a:t> (communist) in Russia overthrew the </a:t>
            </a:r>
            <a:r>
              <a:rPr lang="en-US" dirty="0" smtClean="0"/>
              <a:t>tsar - </a:t>
            </a:r>
            <a:r>
              <a:rPr lang="en-US" dirty="0"/>
              <a:t>new regime decided to pull Russia out of the "capitalist" </a:t>
            </a:r>
            <a:r>
              <a:rPr lang="en-US" dirty="0" smtClean="0"/>
              <a:t>war</a:t>
            </a:r>
          </a:p>
          <a:p>
            <a:r>
              <a:rPr lang="en-US" dirty="0" smtClean="0"/>
              <a:t>Freed </a:t>
            </a:r>
            <a:r>
              <a:rPr lang="en-US" dirty="0"/>
              <a:t>up thousands of Germans on the Russian front to fight against France on the western </a:t>
            </a:r>
            <a:r>
              <a:rPr lang="en-US" dirty="0" smtClean="0"/>
              <a:t>front</a:t>
            </a:r>
            <a:endParaRPr lang="en-US" dirty="0"/>
          </a:p>
          <a:p>
            <a:r>
              <a:rPr lang="en-US" dirty="0"/>
              <a:t>A year after Congress declared war, the first American troops reached </a:t>
            </a:r>
            <a:r>
              <a:rPr lang="en-US" dirty="0" smtClean="0"/>
              <a:t>France  - were </a:t>
            </a:r>
            <a:r>
              <a:rPr lang="en-US" dirty="0"/>
              <a:t>used as replacements in the Allied armies and were generally deployed in quiet sectors with the British and </a:t>
            </a:r>
            <a:r>
              <a:rPr lang="en-US" dirty="0" smtClean="0"/>
              <a:t>French</a:t>
            </a:r>
          </a:p>
          <a:p>
            <a:pPr lvl="1"/>
            <a:r>
              <a:rPr lang="en-US" dirty="0" smtClean="0"/>
              <a:t>Shipping </a:t>
            </a:r>
            <a:r>
              <a:rPr lang="en-US" dirty="0"/>
              <a:t>shortages plagued the Allies.</a:t>
            </a:r>
          </a:p>
          <a:p>
            <a:r>
              <a:rPr lang="en-US" dirty="0"/>
              <a:t>American troops were also sent to Belgium, Italy, and </a:t>
            </a:r>
            <a:r>
              <a:rPr lang="en-US" dirty="0" smtClean="0"/>
              <a:t>Russia</a:t>
            </a:r>
          </a:p>
          <a:p>
            <a:r>
              <a:rPr lang="en-US" dirty="0" smtClean="0"/>
              <a:t>Spring </a:t>
            </a:r>
            <a:r>
              <a:rPr lang="en-US" dirty="0"/>
              <a:t>of </a:t>
            </a:r>
            <a:r>
              <a:rPr lang="en-US" dirty="0" smtClean="0"/>
              <a:t>1918 </a:t>
            </a:r>
            <a:r>
              <a:rPr lang="mr-IN" dirty="0" smtClean="0"/>
              <a:t>–</a:t>
            </a:r>
            <a:r>
              <a:rPr lang="en-US" dirty="0" smtClean="0"/>
              <a:t> Allies, </a:t>
            </a:r>
            <a:r>
              <a:rPr lang="en-US" dirty="0"/>
              <a:t>united under a supreme commander</a:t>
            </a:r>
            <a:r>
              <a:rPr lang="en-US" dirty="0" smtClean="0"/>
              <a:t>,</a:t>
            </a:r>
            <a:r>
              <a:rPr lang="en-US" dirty="0"/>
              <a:t> </a:t>
            </a:r>
            <a:r>
              <a:rPr lang="en-US" dirty="0" smtClean="0"/>
              <a:t>fought the </a:t>
            </a:r>
            <a:r>
              <a:rPr lang="en-US" dirty="0"/>
              <a:t>German expansion on the western </a:t>
            </a:r>
            <a:r>
              <a:rPr lang="en-US" dirty="0" smtClean="0"/>
              <a:t>front</a:t>
            </a:r>
            <a:endParaRPr lang="en-US" dirty="0"/>
          </a:p>
          <a:p>
            <a:r>
              <a:rPr lang="en-US" dirty="0"/>
              <a:t>To stop Germany from taking Paris and France, 30,000 American troops were sent to the French </a:t>
            </a:r>
            <a:r>
              <a:rPr lang="en-US" dirty="0" smtClean="0"/>
              <a:t>frontlines</a:t>
            </a:r>
          </a:p>
          <a:p>
            <a:r>
              <a:rPr lang="en-US" dirty="0" smtClean="0"/>
              <a:t>July</a:t>
            </a:r>
            <a:r>
              <a:rPr lang="en-US" dirty="0"/>
              <a:t> </a:t>
            </a:r>
            <a:r>
              <a:rPr lang="en-US" dirty="0" smtClean="0"/>
              <a:t>1918 </a:t>
            </a:r>
            <a:r>
              <a:rPr lang="en-US" b="1" dirty="0" smtClean="0"/>
              <a:t>- </a:t>
            </a:r>
            <a:r>
              <a:rPr lang="en-US" dirty="0" smtClean="0"/>
              <a:t>the </a:t>
            </a:r>
            <a:r>
              <a:rPr lang="en-US" dirty="0"/>
              <a:t>German expansion was halted and </a:t>
            </a:r>
            <a:r>
              <a:rPr lang="en-US" dirty="0" smtClean="0"/>
              <a:t>Allies </a:t>
            </a:r>
            <a:r>
              <a:rPr lang="en-US" dirty="0"/>
              <a:t>made a counteroffensive in the </a:t>
            </a:r>
            <a:r>
              <a:rPr lang="en-US" b="1" dirty="0"/>
              <a:t>Second Battle of</a:t>
            </a:r>
            <a:r>
              <a:rPr lang="en-US" dirty="0"/>
              <a:t> </a:t>
            </a:r>
            <a:r>
              <a:rPr lang="en-US" b="1" dirty="0" smtClean="0"/>
              <a:t>the Marne</a:t>
            </a:r>
            <a:r>
              <a:rPr lang="en-US" dirty="0"/>
              <a:t> </a:t>
            </a:r>
            <a:r>
              <a:rPr lang="en-US" dirty="0" smtClean="0"/>
              <a:t>- marked </a:t>
            </a:r>
            <a:r>
              <a:rPr lang="en-US" dirty="0"/>
              <a:t>the beginning of a German </a:t>
            </a:r>
            <a:r>
              <a:rPr lang="en-US" dirty="0" smtClean="0"/>
              <a:t>withdrawal</a:t>
            </a:r>
            <a:endParaRPr lang="en-US" dirty="0"/>
          </a:p>
          <a:p>
            <a:r>
              <a:rPr lang="en-US" dirty="0" smtClean="0"/>
              <a:t>Americans</a:t>
            </a:r>
            <a:r>
              <a:rPr lang="en-US" dirty="0"/>
              <a:t>, dissatisfied with simply bolstering the French and British, demanded a separate army; General </a:t>
            </a:r>
            <a:r>
              <a:rPr lang="en-US" u="sng" dirty="0"/>
              <a:t>John J. Pershing</a:t>
            </a:r>
            <a:r>
              <a:rPr lang="en-US" dirty="0"/>
              <a:t> was assigned a front of 85 miles.  </a:t>
            </a:r>
            <a:endParaRPr lang="en-US" dirty="0" smtClean="0"/>
          </a:p>
          <a:p>
            <a:pPr lvl="1"/>
            <a:r>
              <a:rPr lang="en-US" dirty="0" smtClean="0"/>
              <a:t>Pershing's </a:t>
            </a:r>
            <a:r>
              <a:rPr lang="en-US" dirty="0"/>
              <a:t>army undertook the </a:t>
            </a:r>
            <a:r>
              <a:rPr lang="en-US" b="1" dirty="0"/>
              <a:t>Meuse-Argonne</a:t>
            </a:r>
            <a:r>
              <a:rPr lang="en-US" dirty="0"/>
              <a:t> </a:t>
            </a:r>
            <a:r>
              <a:rPr lang="en-US" b="1" dirty="0" smtClean="0"/>
              <a:t>offensive </a:t>
            </a:r>
            <a:r>
              <a:rPr lang="en-US" dirty="0" smtClean="0"/>
              <a:t>from </a:t>
            </a:r>
            <a:r>
              <a:rPr lang="en-US" dirty="0"/>
              <a:t>September 26 to November 11, </a:t>
            </a:r>
            <a:r>
              <a:rPr lang="en-US" dirty="0" smtClean="0"/>
              <a:t>1918</a:t>
            </a:r>
          </a:p>
          <a:p>
            <a:pPr lvl="1"/>
            <a:r>
              <a:rPr lang="en-US" dirty="0" smtClean="0"/>
              <a:t>One </a:t>
            </a:r>
            <a:r>
              <a:rPr lang="en-US" dirty="0"/>
              <a:t>objective was to cut the German railroad lines feeding the western </a:t>
            </a:r>
            <a:r>
              <a:rPr lang="en-US" dirty="0" smtClean="0"/>
              <a:t>front</a:t>
            </a:r>
          </a:p>
          <a:p>
            <a:pPr lvl="1"/>
            <a:r>
              <a:rPr lang="en-US" dirty="0" smtClean="0"/>
              <a:t>Inadequate </a:t>
            </a:r>
            <a:r>
              <a:rPr lang="en-US" dirty="0"/>
              <a:t>training left 10% of the Americans involved in the battle injured or </a:t>
            </a:r>
            <a:r>
              <a:rPr lang="en-US" dirty="0" smtClean="0"/>
              <a:t>killed</a:t>
            </a:r>
            <a:endParaRPr lang="en-US" dirty="0"/>
          </a:p>
          <a:p>
            <a:r>
              <a:rPr lang="en-US" dirty="0"/>
              <a:t>As German supplies ran low and as their allies began to desert them, defeat was in sight for </a:t>
            </a:r>
            <a:r>
              <a:rPr lang="en-US" dirty="0" smtClean="0"/>
              <a:t>Germany</a:t>
            </a:r>
            <a:endParaRPr lang="en-US" dirty="0"/>
          </a:p>
          <a:p>
            <a:r>
              <a:rPr lang="en-US" dirty="0"/>
              <a:t>Germany surrendered on </a:t>
            </a:r>
            <a:r>
              <a:rPr lang="en-US" b="1" dirty="0"/>
              <a:t>November 11, 1918</a:t>
            </a:r>
            <a:r>
              <a:rPr lang="en-US" dirty="0"/>
              <a:t>, after the K</a:t>
            </a:r>
            <a:r>
              <a:rPr lang="en-US" dirty="0" smtClean="0"/>
              <a:t>aiser </a:t>
            </a:r>
            <a:r>
              <a:rPr lang="en-US" dirty="0"/>
              <a:t>of Germany had fled to </a:t>
            </a:r>
            <a:r>
              <a:rPr lang="en-US" dirty="0" smtClean="0"/>
              <a:t>Holland</a:t>
            </a:r>
            <a:endParaRPr lang="en-US" dirty="0"/>
          </a:p>
          <a:p>
            <a:r>
              <a:rPr lang="en-US" dirty="0" smtClean="0"/>
              <a:t>United </a:t>
            </a:r>
            <a:r>
              <a:rPr lang="en-US" dirty="0"/>
              <a:t>States' main contributions to the victory had been foodstuffs, munitions, credits, oil, and </a:t>
            </a:r>
            <a:r>
              <a:rPr lang="en-US" dirty="0" smtClean="0"/>
              <a:t>manpower</a:t>
            </a:r>
          </a:p>
          <a:p>
            <a:r>
              <a:rPr lang="en-US" dirty="0" smtClean="0"/>
              <a:t>Americans </a:t>
            </a:r>
            <a:r>
              <a:rPr lang="en-US" dirty="0"/>
              <a:t>only fought </a:t>
            </a:r>
            <a:r>
              <a:rPr lang="en-US" b="1" dirty="0"/>
              <a:t>2 major battles</a:t>
            </a:r>
            <a:r>
              <a:rPr lang="en-US" dirty="0"/>
              <a:t>, at </a:t>
            </a:r>
            <a:r>
              <a:rPr lang="en-US" b="1" dirty="0"/>
              <a:t>St. </a:t>
            </a:r>
            <a:r>
              <a:rPr lang="en-US" b="1" dirty="0" err="1"/>
              <a:t>Mihiel</a:t>
            </a:r>
            <a:r>
              <a:rPr lang="en-US" b="1" dirty="0"/>
              <a:t> </a:t>
            </a:r>
            <a:r>
              <a:rPr lang="en-US" dirty="0"/>
              <a:t>and the </a:t>
            </a:r>
            <a:r>
              <a:rPr lang="en-US" b="1" dirty="0"/>
              <a:t>Meuse-Argonne</a:t>
            </a:r>
            <a:r>
              <a:rPr lang="en-US" dirty="0"/>
              <a:t>.  </a:t>
            </a:r>
            <a:endParaRPr lang="en-US" dirty="0" smtClean="0"/>
          </a:p>
          <a:p>
            <a:r>
              <a:rPr lang="en-US" dirty="0" smtClean="0"/>
              <a:t>The </a:t>
            </a:r>
            <a:r>
              <a:rPr lang="en-US" dirty="0"/>
              <a:t>prospect of endless U.S. troops, rather than America's actual military performance eventually demoralized the Germans.</a:t>
            </a:r>
          </a:p>
          <a:p>
            <a:endParaRPr lang="en-US" dirty="0"/>
          </a:p>
        </p:txBody>
      </p:sp>
    </p:spTree>
    <p:extLst>
      <p:ext uri="{BB962C8B-B14F-4D97-AF65-F5344CB8AC3E}">
        <p14:creationId xmlns:p14="http://schemas.microsoft.com/office/powerpoint/2010/main" val="178513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Wilson Steps Down from </a:t>
            </a:r>
            <a:r>
              <a:rPr lang="en-US" b="1" dirty="0" smtClean="0"/>
              <a:t>Olympus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President </a:t>
            </a:r>
            <a:r>
              <a:rPr lang="en-US" dirty="0"/>
              <a:t>Wilson had gained a lot support throughout the world because he was viewed as the moral leader of the </a:t>
            </a:r>
            <a:r>
              <a:rPr lang="en-US" dirty="0" smtClean="0"/>
              <a:t>war</a:t>
            </a:r>
            <a:endParaRPr lang="en-US" dirty="0"/>
          </a:p>
          <a:p>
            <a:r>
              <a:rPr lang="en-US" dirty="0"/>
              <a:t>Leading up to the congressional elections of November 1918, Wilson asked the public to re-elect a Democratic majority in </a:t>
            </a:r>
            <a:r>
              <a:rPr lang="en-US" dirty="0" smtClean="0"/>
              <a:t>Congress</a:t>
            </a:r>
            <a:endParaRPr lang="en-US" dirty="0"/>
          </a:p>
          <a:p>
            <a:pPr lvl="1"/>
            <a:r>
              <a:rPr lang="en-US" dirty="0" smtClean="0"/>
              <a:t>Thought </a:t>
            </a:r>
            <a:r>
              <a:rPr lang="en-US" dirty="0"/>
              <a:t>it would help him negotiate and pass a </a:t>
            </a:r>
            <a:r>
              <a:rPr lang="en-US" dirty="0" smtClean="0"/>
              <a:t>treaty</a:t>
            </a:r>
          </a:p>
          <a:p>
            <a:r>
              <a:rPr lang="en-US" dirty="0" smtClean="0"/>
              <a:t>This </a:t>
            </a:r>
            <a:r>
              <a:rPr lang="en-US" dirty="0"/>
              <a:t>angered much of the public, and voters instead elected a Republican majority to </a:t>
            </a:r>
            <a:r>
              <a:rPr lang="en-US" dirty="0" smtClean="0"/>
              <a:t>Congress</a:t>
            </a:r>
            <a:endParaRPr lang="en-US" dirty="0"/>
          </a:p>
          <a:p>
            <a:r>
              <a:rPr lang="en-US" dirty="0"/>
              <a:t>Wilson's decision to go to Paris in person to negotiate the treaty infuriated the Republicans because no president had ever traveled to </a:t>
            </a:r>
            <a:r>
              <a:rPr lang="en-US" dirty="0" smtClean="0"/>
              <a:t>Europe</a:t>
            </a:r>
            <a:endParaRPr lang="en-US" dirty="0"/>
          </a:p>
          <a:p>
            <a:endParaRPr lang="en-US" dirty="0"/>
          </a:p>
        </p:txBody>
      </p:sp>
    </p:spTree>
    <p:extLst>
      <p:ext uri="{BB962C8B-B14F-4D97-AF65-F5344CB8AC3E}">
        <p14:creationId xmlns:p14="http://schemas.microsoft.com/office/powerpoint/2010/main" val="239084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lstStyle/>
          <a:p>
            <a:r>
              <a:rPr lang="en-US" b="1" dirty="0"/>
              <a:t>An Idealist Amid the Imperialists</a:t>
            </a:r>
            <a:r>
              <a:rPr lang="en-US" dirty="0"/>
              <a:t/>
            </a:r>
            <a:br>
              <a:rPr lang="en-US" dirty="0"/>
            </a:br>
            <a:endParaRPr lang="en-US" dirty="0"/>
          </a:p>
        </p:txBody>
      </p:sp>
      <p:sp>
        <p:nvSpPr>
          <p:cNvPr id="3" name="Content Placeholder 2"/>
          <p:cNvSpPr>
            <a:spLocks noGrp="1"/>
          </p:cNvSpPr>
          <p:nvPr>
            <p:ph idx="1"/>
          </p:nvPr>
        </p:nvSpPr>
        <p:spPr>
          <a:xfrm>
            <a:off x="982133" y="1404731"/>
            <a:ext cx="7704667" cy="5208104"/>
          </a:xfrm>
        </p:spPr>
        <p:txBody>
          <a:bodyPr>
            <a:normAutofit fontScale="62500" lnSpcReduction="20000"/>
          </a:bodyPr>
          <a:lstStyle/>
          <a:p>
            <a:r>
              <a:rPr lang="en-US" b="1" dirty="0" smtClean="0"/>
              <a:t>Paris </a:t>
            </a:r>
            <a:r>
              <a:rPr lang="en-US" b="1" dirty="0"/>
              <a:t>Conference</a:t>
            </a:r>
            <a:r>
              <a:rPr lang="en-US" dirty="0"/>
              <a:t> </a:t>
            </a:r>
            <a:r>
              <a:rPr lang="en-US" dirty="0" smtClean="0"/>
              <a:t>dominated </a:t>
            </a:r>
            <a:r>
              <a:rPr lang="en-US" dirty="0"/>
              <a:t>by the </a:t>
            </a:r>
            <a:r>
              <a:rPr lang="en-US" b="1" dirty="0"/>
              <a:t>Big Four</a:t>
            </a:r>
            <a:r>
              <a:rPr lang="en-US" dirty="0"/>
              <a:t>: </a:t>
            </a:r>
            <a:r>
              <a:rPr lang="en-US" b="1" dirty="0"/>
              <a:t>United States, Italy, Britain, </a:t>
            </a:r>
            <a:r>
              <a:rPr lang="en-US" b="1" dirty="0" smtClean="0"/>
              <a:t>France</a:t>
            </a:r>
          </a:p>
          <a:p>
            <a:r>
              <a:rPr lang="en-US" dirty="0" smtClean="0"/>
              <a:t>Wilson's </a:t>
            </a:r>
            <a:r>
              <a:rPr lang="en-US" dirty="0"/>
              <a:t>ultimate goal was the creation of the</a:t>
            </a:r>
            <a:r>
              <a:rPr lang="en-US" b="1" dirty="0"/>
              <a:t> League of Nations</a:t>
            </a:r>
            <a:r>
              <a:rPr lang="en-US" dirty="0"/>
              <a:t>.  </a:t>
            </a:r>
            <a:endParaRPr lang="en-US" dirty="0" smtClean="0"/>
          </a:p>
          <a:p>
            <a:pPr lvl="1"/>
            <a:r>
              <a:rPr lang="en-US" dirty="0"/>
              <a:t>W</a:t>
            </a:r>
            <a:r>
              <a:rPr lang="en-US" dirty="0" smtClean="0"/>
              <a:t>ould </a:t>
            </a:r>
            <a:r>
              <a:rPr lang="en-US" dirty="0"/>
              <a:t>contain an assembly with seats for all nations and a council to be controlled by the great powers.  </a:t>
            </a:r>
            <a:endParaRPr lang="en-US" dirty="0" smtClean="0"/>
          </a:p>
          <a:p>
            <a:pPr lvl="1"/>
            <a:r>
              <a:rPr lang="en-US" dirty="0" smtClean="0"/>
              <a:t>Wilson </a:t>
            </a:r>
            <a:r>
              <a:rPr lang="en-US" dirty="0"/>
              <a:t>envisioned it as a way to prevent future world </a:t>
            </a:r>
            <a:r>
              <a:rPr lang="en-US" dirty="0" smtClean="0"/>
              <a:t>wars</a:t>
            </a:r>
          </a:p>
          <a:p>
            <a:pPr lvl="1"/>
            <a:r>
              <a:rPr lang="en-US" dirty="0" smtClean="0"/>
              <a:t>February </a:t>
            </a:r>
            <a:r>
              <a:rPr lang="en-US" dirty="0"/>
              <a:t>1919, the the Big Four agreed to include the creation of the League in the treaty.</a:t>
            </a:r>
          </a:p>
          <a:p>
            <a:r>
              <a:rPr lang="en-US" dirty="0"/>
              <a:t>France gave up claims for the Saar Valley (part of Germany); it would remain separate from France for 15 years, and then a popular vote would determine its fate. In exchange for this, Britain and America agreed to the Security Treaty: American and Britain would defend France if Germany invaded </a:t>
            </a:r>
            <a:r>
              <a:rPr lang="en-US" dirty="0" smtClean="0"/>
              <a:t>again</a:t>
            </a:r>
            <a:endParaRPr lang="en-US" dirty="0"/>
          </a:p>
          <a:p>
            <a:r>
              <a:rPr lang="en-US" dirty="0"/>
              <a:t>Italy demanded Fiume, a valuable seaport inhabited by both Italians and Yugoslavs. Wilson wanted it to go to the Yugoslavs, but this was opposed by the Italians. Ownership of the area was ultimately not established.</a:t>
            </a:r>
          </a:p>
          <a:p>
            <a:r>
              <a:rPr lang="en-US" dirty="0"/>
              <a:t>Japan demanded China's Shandong Peninsula and the German islands of the Pacific, which it had seized during the war.  After Japan threatened to walk out, Wilson accepted a compromise in which Japan kept Germany's economic holdings in Shandong and pledged to return the peninsula to China at a later date.</a:t>
            </a:r>
          </a:p>
          <a:p>
            <a:r>
              <a:rPr lang="en-US" dirty="0"/>
              <a:t>The </a:t>
            </a:r>
            <a:r>
              <a:rPr lang="en-US" b="1" dirty="0"/>
              <a:t>Treaty of Versailles</a:t>
            </a:r>
            <a:r>
              <a:rPr lang="en-US" dirty="0"/>
              <a:t> was forced upon the Germans in June </a:t>
            </a:r>
            <a:r>
              <a:rPr lang="en-US" dirty="0" smtClean="0"/>
              <a:t>1919 </a:t>
            </a:r>
            <a:r>
              <a:rPr lang="en-US" dirty="0" smtClean="0">
                <a:sym typeface="Wingdings"/>
              </a:rPr>
              <a:t> </a:t>
            </a:r>
            <a:r>
              <a:rPr lang="en-US" dirty="0" smtClean="0"/>
              <a:t>Germans </a:t>
            </a:r>
            <a:r>
              <a:rPr lang="en-US" dirty="0"/>
              <a:t>were outraged with the treaty, which spoke more of vengeance than reconciliation. Most of the Fourteen Points were left out of the treaty.</a:t>
            </a:r>
          </a:p>
          <a:p>
            <a:r>
              <a:rPr lang="en-US" dirty="0"/>
              <a:t>Wilson compromised away some of his Fourteen Points in attempts to salvage the League of Nations.</a:t>
            </a:r>
          </a:p>
          <a:p>
            <a:endParaRPr lang="en-US" dirty="0"/>
          </a:p>
        </p:txBody>
      </p:sp>
    </p:spTree>
    <p:extLst>
      <p:ext uri="{BB962C8B-B14F-4D97-AF65-F5344CB8AC3E}">
        <p14:creationId xmlns:p14="http://schemas.microsoft.com/office/powerpoint/2010/main" val="1859333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Wilson's Battle for </a:t>
            </a:r>
            <a:r>
              <a:rPr lang="en-US" b="1" dirty="0" smtClean="0"/>
              <a:t>Ratification</a:t>
            </a:r>
            <a:endParaRPr lang="en-US" dirty="0"/>
          </a:p>
        </p:txBody>
      </p:sp>
      <p:sp>
        <p:nvSpPr>
          <p:cNvPr id="3" name="Content Placeholder 2"/>
          <p:cNvSpPr>
            <a:spLocks noGrp="1"/>
          </p:cNvSpPr>
          <p:nvPr>
            <p:ph idx="1"/>
          </p:nvPr>
        </p:nvSpPr>
        <p:spPr>
          <a:xfrm>
            <a:off x="982133" y="2120348"/>
            <a:ext cx="7704667" cy="3879468"/>
          </a:xfrm>
        </p:spPr>
        <p:txBody>
          <a:bodyPr>
            <a:normAutofit fontScale="77500" lnSpcReduction="20000"/>
          </a:bodyPr>
          <a:lstStyle/>
          <a:p>
            <a:r>
              <a:rPr lang="en-US" dirty="0"/>
              <a:t> </a:t>
            </a:r>
            <a:r>
              <a:rPr lang="en-US" dirty="0" smtClean="0"/>
              <a:t>Isolationist </a:t>
            </a:r>
            <a:r>
              <a:rPr lang="en-US" dirty="0"/>
              <a:t>congressmen (</a:t>
            </a:r>
            <a:r>
              <a:rPr lang="en-US" b="1" dirty="0"/>
              <a:t>irreconcilables</a:t>
            </a:r>
            <a:r>
              <a:rPr lang="en-US" dirty="0"/>
              <a:t>) did not support the treaty or the League of </a:t>
            </a:r>
            <a:r>
              <a:rPr lang="en-US" dirty="0" smtClean="0"/>
              <a:t>Nations</a:t>
            </a:r>
          </a:p>
          <a:p>
            <a:r>
              <a:rPr lang="en-US" dirty="0" smtClean="0"/>
              <a:t>Most </a:t>
            </a:r>
            <a:r>
              <a:rPr lang="en-US" dirty="0"/>
              <a:t>Americans supported the treaty, </a:t>
            </a:r>
            <a:r>
              <a:rPr lang="en-US" dirty="0" smtClean="0"/>
              <a:t>though</a:t>
            </a:r>
            <a:endParaRPr lang="en-US" dirty="0"/>
          </a:p>
          <a:p>
            <a:r>
              <a:rPr lang="en-US" dirty="0"/>
              <a:t>In an attempt to speed up the passing of the treaty in the Senate, President Wilson gave speeches across the country to appeal to the </a:t>
            </a:r>
            <a:r>
              <a:rPr lang="en-US" dirty="0" smtClean="0"/>
              <a:t>public	</a:t>
            </a:r>
          </a:p>
          <a:p>
            <a:pPr lvl="1"/>
            <a:r>
              <a:rPr lang="en-US" dirty="0"/>
              <a:t>S</a:t>
            </a:r>
            <a:r>
              <a:rPr lang="en-US" dirty="0" smtClean="0"/>
              <a:t>peeches </a:t>
            </a:r>
            <a:r>
              <a:rPr lang="en-US" dirty="0"/>
              <a:t>had mixed reactions. During the tour, Wilson suffered a stroke.</a:t>
            </a:r>
          </a:p>
          <a:p>
            <a:r>
              <a:rPr lang="en-US" b="1" dirty="0"/>
              <a:t>Senator Lodge</a:t>
            </a:r>
            <a:r>
              <a:rPr lang="en-US" dirty="0"/>
              <a:t>, a critic to the </a:t>
            </a:r>
            <a:r>
              <a:rPr lang="en-US" dirty="0" smtClean="0"/>
              <a:t>president, </a:t>
            </a:r>
            <a:r>
              <a:rPr lang="en-US" dirty="0"/>
              <a:t>came up with </a:t>
            </a:r>
            <a:r>
              <a:rPr lang="en-US" b="1" dirty="0"/>
              <a:t>fourteen reservations</a:t>
            </a:r>
            <a:r>
              <a:rPr lang="en-US" dirty="0"/>
              <a:t> to the Treaty of </a:t>
            </a:r>
            <a:r>
              <a:rPr lang="en-US" dirty="0" smtClean="0"/>
              <a:t>Versailles</a:t>
            </a:r>
          </a:p>
          <a:p>
            <a:pPr lvl="1"/>
            <a:r>
              <a:rPr lang="en-US" dirty="0" smtClean="0"/>
              <a:t>Wanted </a:t>
            </a:r>
            <a:r>
              <a:rPr lang="en-US" dirty="0"/>
              <a:t>to give the U.S. more control over how it interacted with other nations and how these nations interacted with </a:t>
            </a:r>
            <a:r>
              <a:rPr lang="en-US" dirty="0" smtClean="0"/>
              <a:t>it</a:t>
            </a:r>
            <a:endParaRPr lang="en-US" dirty="0"/>
          </a:p>
          <a:p>
            <a:r>
              <a:rPr lang="en-US" dirty="0"/>
              <a:t>Wilson strongly opposed the reservations, and after the Senate rejected the Treaty twice, the Treaty of Versailles was </a:t>
            </a:r>
            <a:r>
              <a:rPr lang="en-US" dirty="0" smtClean="0"/>
              <a:t>defeated</a:t>
            </a:r>
            <a:endParaRPr lang="en-US" dirty="0"/>
          </a:p>
        </p:txBody>
      </p:sp>
    </p:spTree>
    <p:extLst>
      <p:ext uri="{BB962C8B-B14F-4D97-AF65-F5344CB8AC3E}">
        <p14:creationId xmlns:p14="http://schemas.microsoft.com/office/powerpoint/2010/main" val="1775418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"Solemn Referendum" of </a:t>
            </a:r>
            <a:r>
              <a:rPr lang="en-US" b="1" dirty="0" smtClean="0"/>
              <a:t>1920</a:t>
            </a:r>
            <a:endParaRPr lang="en-US" dirty="0"/>
          </a:p>
        </p:txBody>
      </p:sp>
      <p:sp>
        <p:nvSpPr>
          <p:cNvPr id="3" name="Content Placeholder 2"/>
          <p:cNvSpPr>
            <a:spLocks noGrp="1"/>
          </p:cNvSpPr>
          <p:nvPr>
            <p:ph idx="1"/>
          </p:nvPr>
        </p:nvSpPr>
        <p:spPr>
          <a:xfrm>
            <a:off x="982133" y="2332383"/>
            <a:ext cx="7704667" cy="4055165"/>
          </a:xfrm>
        </p:spPr>
        <p:txBody>
          <a:bodyPr>
            <a:normAutofit fontScale="85000" lnSpcReduction="20000"/>
          </a:bodyPr>
          <a:lstStyle/>
          <a:p>
            <a:r>
              <a:rPr lang="en-US" dirty="0" smtClean="0"/>
              <a:t>Wilson </a:t>
            </a:r>
            <a:r>
              <a:rPr lang="en-US" dirty="0"/>
              <a:t>decided to settle the treaty issue in the presidential campaign of 1920; if voters elected a Democrat, then this would mean they supported the </a:t>
            </a:r>
            <a:r>
              <a:rPr lang="en-US" dirty="0" smtClean="0"/>
              <a:t>treaty</a:t>
            </a:r>
            <a:endParaRPr lang="en-US" dirty="0"/>
          </a:p>
          <a:p>
            <a:r>
              <a:rPr lang="en-US" dirty="0" smtClean="0"/>
              <a:t>Republicans </a:t>
            </a:r>
            <a:r>
              <a:rPr lang="en-US" dirty="0"/>
              <a:t>chose Senator </a:t>
            </a:r>
            <a:r>
              <a:rPr lang="en-US" b="1" dirty="0"/>
              <a:t>Warren G. Harding</a:t>
            </a:r>
            <a:r>
              <a:rPr lang="en-US" dirty="0"/>
              <a:t> as their presidential nominee </a:t>
            </a:r>
            <a:r>
              <a:rPr lang="en-US" dirty="0" smtClean="0"/>
              <a:t>in 1920</a:t>
            </a:r>
          </a:p>
          <a:p>
            <a:pPr lvl="1"/>
            <a:r>
              <a:rPr lang="en-US" dirty="0"/>
              <a:t>V</a:t>
            </a:r>
            <a:r>
              <a:rPr lang="en-US" dirty="0" smtClean="0"/>
              <a:t>ice-presidential </a:t>
            </a:r>
            <a:r>
              <a:rPr lang="en-US" dirty="0"/>
              <a:t>nominee was Governor </a:t>
            </a:r>
            <a:r>
              <a:rPr lang="en-US" b="1" dirty="0"/>
              <a:t>Calvin </a:t>
            </a:r>
            <a:r>
              <a:rPr lang="en-US" b="1" dirty="0" smtClean="0"/>
              <a:t>Coolidge</a:t>
            </a:r>
          </a:p>
          <a:p>
            <a:pPr lvl="1"/>
            <a:r>
              <a:rPr lang="en-US" dirty="0" smtClean="0"/>
              <a:t>Republican </a:t>
            </a:r>
            <a:r>
              <a:rPr lang="en-US" dirty="0"/>
              <a:t>platform appealed to both pro-League and anti-League sentiment in the </a:t>
            </a:r>
            <a:r>
              <a:rPr lang="en-US" dirty="0" smtClean="0"/>
              <a:t>party</a:t>
            </a:r>
            <a:endParaRPr lang="en-US" dirty="0"/>
          </a:p>
          <a:p>
            <a:r>
              <a:rPr lang="en-US" dirty="0"/>
              <a:t>Democrats nominated pro-League Governor </a:t>
            </a:r>
            <a:r>
              <a:rPr lang="en-US" b="1" dirty="0"/>
              <a:t>James. M. Cox</a:t>
            </a:r>
            <a:r>
              <a:rPr lang="en-US" dirty="0"/>
              <a:t> for president and chose </a:t>
            </a:r>
            <a:r>
              <a:rPr lang="en-US" b="1" dirty="0"/>
              <a:t>Franklin D. Roosevelt </a:t>
            </a:r>
            <a:r>
              <a:rPr lang="en-US" dirty="0"/>
              <a:t>for vice-president.</a:t>
            </a:r>
          </a:p>
          <a:p>
            <a:r>
              <a:rPr lang="en-US" dirty="0"/>
              <a:t>Warren Harding won the election of </a:t>
            </a:r>
            <a:r>
              <a:rPr lang="en-US" dirty="0" smtClean="0"/>
              <a:t>1920</a:t>
            </a:r>
          </a:p>
          <a:p>
            <a:r>
              <a:rPr lang="en-US" dirty="0" smtClean="0"/>
              <a:t>Harding's </a:t>
            </a:r>
            <a:r>
              <a:rPr lang="en-US" dirty="0"/>
              <a:t>victory led to the death of the League of Nations.</a:t>
            </a:r>
          </a:p>
          <a:p>
            <a:endParaRPr lang="en-US" dirty="0"/>
          </a:p>
        </p:txBody>
      </p:sp>
    </p:spTree>
    <p:extLst>
      <p:ext uri="{BB962C8B-B14F-4D97-AF65-F5344CB8AC3E}">
        <p14:creationId xmlns:p14="http://schemas.microsoft.com/office/powerpoint/2010/main" val="345153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Betrayal of Great </a:t>
            </a:r>
            <a:r>
              <a:rPr lang="en-US" b="1" dirty="0" smtClean="0"/>
              <a:t>Expectations</a:t>
            </a:r>
            <a:endParaRPr lang="en-US" dirty="0"/>
          </a:p>
        </p:txBody>
      </p:sp>
      <p:sp>
        <p:nvSpPr>
          <p:cNvPr id="3" name="Content Placeholder 2"/>
          <p:cNvSpPr>
            <a:spLocks noGrp="1"/>
          </p:cNvSpPr>
          <p:nvPr>
            <p:ph idx="1"/>
          </p:nvPr>
        </p:nvSpPr>
        <p:spPr/>
        <p:txBody>
          <a:bodyPr/>
          <a:lstStyle/>
          <a:p>
            <a:r>
              <a:rPr lang="en-US" dirty="0" smtClean="0"/>
              <a:t>After </a:t>
            </a:r>
            <a:r>
              <a:rPr lang="en-US" dirty="0"/>
              <a:t>WWI, America became isolationist and it did not embrace a role as a global </a:t>
            </a:r>
            <a:r>
              <a:rPr lang="en-US" dirty="0" smtClean="0"/>
              <a:t>leader</a:t>
            </a:r>
          </a:p>
          <a:p>
            <a:r>
              <a:rPr lang="en-US" dirty="0" smtClean="0"/>
              <a:t>In </a:t>
            </a:r>
            <a:r>
              <a:rPr lang="en-US" dirty="0"/>
              <a:t>the interests of its own security, the United States should have used its enormous strength to shape the </a:t>
            </a:r>
            <a:r>
              <a:rPr lang="en-US" dirty="0" smtClean="0"/>
              <a:t>world</a:t>
            </a:r>
          </a:p>
          <a:p>
            <a:r>
              <a:rPr lang="en-US" smtClean="0"/>
              <a:t>It </a:t>
            </a:r>
            <a:r>
              <a:rPr lang="en-US" dirty="0"/>
              <a:t>instead allowed the world to drift towards </a:t>
            </a:r>
            <a:r>
              <a:rPr lang="en-US"/>
              <a:t>another </a:t>
            </a:r>
            <a:r>
              <a:rPr lang="en-US" smtClean="0"/>
              <a:t>war</a:t>
            </a:r>
            <a:endParaRPr lang="en-US" dirty="0"/>
          </a:p>
          <a:p>
            <a:endParaRPr lang="en-US" dirty="0"/>
          </a:p>
        </p:txBody>
      </p:sp>
    </p:spTree>
    <p:extLst>
      <p:ext uri="{BB962C8B-B14F-4D97-AF65-F5344CB8AC3E}">
        <p14:creationId xmlns:p14="http://schemas.microsoft.com/office/powerpoint/2010/main" val="639997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Wilson Tackles the </a:t>
            </a:r>
            <a:r>
              <a:rPr lang="en-US" b="1" dirty="0" smtClean="0"/>
              <a:t>Tariff</a:t>
            </a:r>
            <a:endParaRPr lang="en-US" dirty="0"/>
          </a:p>
        </p:txBody>
      </p:sp>
      <p:sp>
        <p:nvSpPr>
          <p:cNvPr id="3" name="Content Placeholder 2"/>
          <p:cNvSpPr>
            <a:spLocks noGrp="1"/>
          </p:cNvSpPr>
          <p:nvPr>
            <p:ph idx="1"/>
          </p:nvPr>
        </p:nvSpPr>
        <p:spPr>
          <a:xfrm>
            <a:off x="982133" y="1881809"/>
            <a:ext cx="7704667" cy="4118007"/>
          </a:xfrm>
        </p:spPr>
        <p:txBody>
          <a:bodyPr>
            <a:normAutofit fontScale="92500"/>
          </a:bodyPr>
          <a:lstStyle/>
          <a:p>
            <a:r>
              <a:rPr lang="en-US" dirty="0" smtClean="0"/>
              <a:t>President </a:t>
            </a:r>
            <a:r>
              <a:rPr lang="en-US" dirty="0"/>
              <a:t>Wilson was determined to attack "the triple wall of privilege</a:t>
            </a:r>
            <a:r>
              <a:rPr lang="en-US" dirty="0" smtClean="0"/>
              <a:t>":</a:t>
            </a:r>
            <a:endParaRPr lang="en-US" dirty="0"/>
          </a:p>
          <a:p>
            <a:pPr lvl="1"/>
            <a:r>
              <a:rPr lang="en-US" dirty="0" smtClean="0"/>
              <a:t>the</a:t>
            </a:r>
            <a:r>
              <a:rPr lang="en-US" dirty="0"/>
              <a:t> </a:t>
            </a:r>
            <a:r>
              <a:rPr lang="en-US" dirty="0" smtClean="0"/>
              <a:t>tariff</a:t>
            </a:r>
          </a:p>
          <a:p>
            <a:pPr lvl="1"/>
            <a:r>
              <a:rPr lang="en-US" dirty="0" smtClean="0"/>
              <a:t>the</a:t>
            </a:r>
            <a:r>
              <a:rPr lang="en-US" dirty="0"/>
              <a:t> </a:t>
            </a:r>
            <a:r>
              <a:rPr lang="en-US" dirty="0" smtClean="0"/>
              <a:t>banks</a:t>
            </a:r>
            <a:endParaRPr lang="en-US" dirty="0"/>
          </a:p>
          <a:p>
            <a:pPr lvl="1"/>
            <a:r>
              <a:rPr lang="en-US" dirty="0" smtClean="0"/>
              <a:t>the</a:t>
            </a:r>
            <a:r>
              <a:rPr lang="en-US" dirty="0"/>
              <a:t> trusts.</a:t>
            </a:r>
          </a:p>
          <a:p>
            <a:r>
              <a:rPr lang="en-US" dirty="0"/>
              <a:t>Wilson called a special meeting of Congress in 1913 to address the </a:t>
            </a:r>
            <a:r>
              <a:rPr lang="en-US" dirty="0" smtClean="0"/>
              <a:t>tariff</a:t>
            </a:r>
            <a:r>
              <a:rPr lang="en-US" dirty="0"/>
              <a:t> </a:t>
            </a:r>
            <a:r>
              <a:rPr lang="en-US" dirty="0" smtClean="0">
                <a:sym typeface="Wingdings"/>
              </a:rPr>
              <a:t> </a:t>
            </a:r>
            <a:r>
              <a:rPr lang="en-US" dirty="0" smtClean="0"/>
              <a:t> convinced </a:t>
            </a:r>
            <a:r>
              <a:rPr lang="en-US" dirty="0"/>
              <a:t>Congress to pass the </a:t>
            </a:r>
            <a:r>
              <a:rPr lang="en-US" b="1" dirty="0"/>
              <a:t>Underwood Tariff Bill</a:t>
            </a:r>
            <a:r>
              <a:rPr lang="en-US" dirty="0"/>
              <a:t>, which significantly reduced </a:t>
            </a:r>
            <a:r>
              <a:rPr lang="en-US" dirty="0" smtClean="0"/>
              <a:t>the tariff</a:t>
            </a:r>
          </a:p>
          <a:p>
            <a:r>
              <a:rPr lang="en-US" b="1" dirty="0" smtClean="0"/>
              <a:t>16</a:t>
            </a:r>
            <a:r>
              <a:rPr lang="en-US" b="1" baseline="30000" dirty="0" smtClean="0"/>
              <a:t>th</a:t>
            </a:r>
            <a:r>
              <a:rPr lang="en-US" b="1" dirty="0"/>
              <a:t> Amendment </a:t>
            </a:r>
            <a:r>
              <a:rPr lang="en-US" dirty="0"/>
              <a:t>was ratified in </a:t>
            </a:r>
            <a:r>
              <a:rPr lang="en-US" dirty="0" smtClean="0"/>
              <a:t>1913 - enabled </a:t>
            </a:r>
            <a:r>
              <a:rPr lang="en-US" dirty="0"/>
              <a:t>Congress to collect a graduated income </a:t>
            </a:r>
            <a:r>
              <a:rPr lang="en-US" dirty="0" smtClean="0"/>
              <a:t>tax</a:t>
            </a:r>
            <a:endParaRPr lang="en-US" dirty="0"/>
          </a:p>
          <a:p>
            <a:endParaRPr lang="en-US" dirty="0"/>
          </a:p>
        </p:txBody>
      </p:sp>
    </p:spTree>
    <p:extLst>
      <p:ext uri="{BB962C8B-B14F-4D97-AF65-F5344CB8AC3E}">
        <p14:creationId xmlns:p14="http://schemas.microsoft.com/office/powerpoint/2010/main" val="180407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Wilson Battles the </a:t>
            </a:r>
            <a:r>
              <a:rPr lang="en-US" b="1" dirty="0" smtClean="0"/>
              <a:t>Bankers</a:t>
            </a:r>
            <a:endParaRPr lang="en-US" dirty="0"/>
          </a:p>
        </p:txBody>
      </p:sp>
      <p:sp>
        <p:nvSpPr>
          <p:cNvPr id="3" name="Content Placeholder 2"/>
          <p:cNvSpPr>
            <a:spLocks noGrp="1"/>
          </p:cNvSpPr>
          <p:nvPr>
            <p:ph idx="1"/>
          </p:nvPr>
        </p:nvSpPr>
        <p:spPr>
          <a:xfrm>
            <a:off x="982133" y="1802296"/>
            <a:ext cx="7704667" cy="4784034"/>
          </a:xfrm>
        </p:spPr>
        <p:txBody>
          <a:bodyPr>
            <a:normAutofit fontScale="92500" lnSpcReduction="20000"/>
          </a:bodyPr>
          <a:lstStyle/>
          <a:p>
            <a:r>
              <a:rPr lang="en-US" dirty="0" smtClean="0"/>
              <a:t>The </a:t>
            </a:r>
            <a:r>
              <a:rPr lang="en-US" dirty="0"/>
              <a:t>most serious problem of the National Banking </a:t>
            </a:r>
            <a:r>
              <a:rPr lang="en-US" dirty="0" smtClean="0"/>
              <a:t>Act was </a:t>
            </a:r>
            <a:r>
              <a:rPr lang="en-US" dirty="0"/>
              <a:t>the inelasticity of </a:t>
            </a:r>
            <a:r>
              <a:rPr lang="en-US" dirty="0" smtClean="0"/>
              <a:t>money</a:t>
            </a:r>
          </a:p>
          <a:p>
            <a:pPr lvl="1"/>
            <a:r>
              <a:rPr lang="en-US" dirty="0"/>
              <a:t>I</a:t>
            </a:r>
            <a:r>
              <a:rPr lang="en-US" dirty="0" smtClean="0"/>
              <a:t>n </a:t>
            </a:r>
            <a:r>
              <a:rPr lang="en-US" dirty="0"/>
              <a:t>times of financial stress, banking reserves, which were located in New York and other large cities, could not distribute money fast enough into areas of </a:t>
            </a:r>
            <a:r>
              <a:rPr lang="en-US" dirty="0" smtClean="0"/>
              <a:t>need</a:t>
            </a:r>
            <a:endParaRPr lang="en-US" dirty="0"/>
          </a:p>
          <a:p>
            <a:r>
              <a:rPr lang="en-US" b="1" dirty="0" smtClean="0"/>
              <a:t>1913</a:t>
            </a:r>
            <a:r>
              <a:rPr lang="en-US" dirty="0"/>
              <a:t>, Congress passed the </a:t>
            </a:r>
            <a:r>
              <a:rPr lang="en-US" b="1" dirty="0"/>
              <a:t>Federal Reserve Act</a:t>
            </a:r>
            <a:r>
              <a:rPr lang="en-US" dirty="0"/>
              <a:t>.  </a:t>
            </a:r>
            <a:endParaRPr lang="en-US" dirty="0" smtClean="0"/>
          </a:p>
          <a:p>
            <a:pPr lvl="1"/>
            <a:r>
              <a:rPr lang="en-US" dirty="0" smtClean="0"/>
              <a:t>The </a:t>
            </a:r>
            <a:r>
              <a:rPr lang="en-US" dirty="0"/>
              <a:t>new</a:t>
            </a:r>
            <a:r>
              <a:rPr lang="en-US" b="1" dirty="0"/>
              <a:t> Federal Reserve Board</a:t>
            </a:r>
            <a:r>
              <a:rPr lang="en-US" dirty="0"/>
              <a:t>, appointed by the President, oversaw a nationwide system of 12 regional Federal Reserve banks.  </a:t>
            </a:r>
            <a:endParaRPr lang="en-US" dirty="0" smtClean="0"/>
          </a:p>
          <a:p>
            <a:pPr lvl="1"/>
            <a:r>
              <a:rPr lang="en-US" dirty="0" smtClean="0"/>
              <a:t>Each </a:t>
            </a:r>
            <a:r>
              <a:rPr lang="en-US" dirty="0"/>
              <a:t>reserve bank was the central bank for its region.  </a:t>
            </a:r>
            <a:endParaRPr lang="en-US" dirty="0" smtClean="0"/>
          </a:p>
          <a:p>
            <a:pPr lvl="1"/>
            <a:r>
              <a:rPr lang="en-US" dirty="0" smtClean="0"/>
              <a:t>The </a:t>
            </a:r>
            <a:r>
              <a:rPr lang="en-US" dirty="0"/>
              <a:t>final authority of the Federal Reserve Board guaranteed a substantial level of public control.  </a:t>
            </a:r>
            <a:endParaRPr lang="en-US" dirty="0" smtClean="0"/>
          </a:p>
          <a:p>
            <a:pPr lvl="1"/>
            <a:r>
              <a:rPr lang="en-US" dirty="0" smtClean="0"/>
              <a:t>The </a:t>
            </a:r>
            <a:r>
              <a:rPr lang="en-US" dirty="0"/>
              <a:t>board could also issue paper money, called </a:t>
            </a:r>
            <a:r>
              <a:rPr lang="en-US" b="1" dirty="0"/>
              <a:t>Federal Reserve Notes</a:t>
            </a:r>
            <a:r>
              <a:rPr lang="en-US" dirty="0"/>
              <a:t> (the U.S. Dollar).  Because of this, the amount of money in circulation could be increased as needed for the requirements of business.</a:t>
            </a:r>
          </a:p>
          <a:p>
            <a:endParaRPr lang="en-US" dirty="0"/>
          </a:p>
        </p:txBody>
      </p:sp>
    </p:spTree>
    <p:extLst>
      <p:ext uri="{BB962C8B-B14F-4D97-AF65-F5344CB8AC3E}">
        <p14:creationId xmlns:p14="http://schemas.microsoft.com/office/powerpoint/2010/main" val="79008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President Tames the </a:t>
            </a:r>
            <a:r>
              <a:rPr lang="en-US" b="1" dirty="0" smtClean="0"/>
              <a:t>Trusts</a:t>
            </a:r>
            <a:endParaRPr lang="en-US" dirty="0"/>
          </a:p>
        </p:txBody>
      </p:sp>
      <p:sp>
        <p:nvSpPr>
          <p:cNvPr id="3" name="Content Placeholder 2"/>
          <p:cNvSpPr>
            <a:spLocks noGrp="1"/>
          </p:cNvSpPr>
          <p:nvPr>
            <p:ph idx="1"/>
          </p:nvPr>
        </p:nvSpPr>
        <p:spPr>
          <a:xfrm>
            <a:off x="982133" y="1961322"/>
            <a:ext cx="7704667" cy="4038494"/>
          </a:xfrm>
        </p:spPr>
        <p:txBody>
          <a:bodyPr>
            <a:normAutofit fontScale="92500"/>
          </a:bodyPr>
          <a:lstStyle/>
          <a:p>
            <a:r>
              <a:rPr lang="en-US" dirty="0" smtClean="0"/>
              <a:t>Congress </a:t>
            </a:r>
            <a:r>
              <a:rPr lang="en-US" dirty="0"/>
              <a:t>passed the </a:t>
            </a:r>
            <a:r>
              <a:rPr lang="en-US" b="1" dirty="0"/>
              <a:t>Federal Trade Commission Act of 1914</a:t>
            </a:r>
            <a:r>
              <a:rPr lang="en-US" dirty="0"/>
              <a:t>. </a:t>
            </a:r>
            <a:endParaRPr lang="en-US" dirty="0" smtClean="0"/>
          </a:p>
          <a:p>
            <a:pPr lvl="1"/>
            <a:r>
              <a:rPr lang="en-US" dirty="0"/>
              <a:t>C</a:t>
            </a:r>
            <a:r>
              <a:rPr lang="en-US" dirty="0" smtClean="0"/>
              <a:t>reated </a:t>
            </a:r>
            <a:r>
              <a:rPr lang="en-US" dirty="0"/>
              <a:t>the Federal Trade Commission (FTC), which oversaw industries engaged in interstate </a:t>
            </a:r>
            <a:r>
              <a:rPr lang="en-US" dirty="0" smtClean="0"/>
              <a:t>commerce and could </a:t>
            </a:r>
            <a:r>
              <a:rPr lang="en-US" dirty="0"/>
              <a:t>issue cease-and-desist orders to companies engaged in unfair business </a:t>
            </a:r>
            <a:r>
              <a:rPr lang="en-US" dirty="0" smtClean="0"/>
              <a:t>tactics</a:t>
            </a:r>
            <a:endParaRPr lang="en-US" dirty="0"/>
          </a:p>
          <a:p>
            <a:r>
              <a:rPr lang="en-US" b="1" dirty="0" smtClean="0"/>
              <a:t>Clayton </a:t>
            </a:r>
            <a:r>
              <a:rPr lang="en-US" b="1" dirty="0"/>
              <a:t>Antitrust Act of</a:t>
            </a:r>
            <a:r>
              <a:rPr lang="en-US" dirty="0"/>
              <a:t> </a:t>
            </a:r>
            <a:r>
              <a:rPr lang="en-US" b="1" dirty="0"/>
              <a:t>1914</a:t>
            </a:r>
            <a:r>
              <a:rPr lang="en-US" dirty="0"/>
              <a:t> lengthened the Sherman Act's list of business practices that were deemed </a:t>
            </a:r>
            <a:r>
              <a:rPr lang="en-US" dirty="0" smtClean="0"/>
              <a:t>objectionable</a:t>
            </a:r>
          </a:p>
          <a:p>
            <a:pPr lvl="1"/>
            <a:r>
              <a:rPr lang="en-US" dirty="0"/>
              <a:t>A</a:t>
            </a:r>
            <a:r>
              <a:rPr lang="en-US" dirty="0" smtClean="0"/>
              <a:t>lso </a:t>
            </a:r>
            <a:r>
              <a:rPr lang="en-US" dirty="0"/>
              <a:t>sought to exempt labor and agricultural organizations from antitrust prosecution, while legalizing strikes and peaceful </a:t>
            </a:r>
            <a:r>
              <a:rPr lang="en-US" dirty="0" smtClean="0"/>
              <a:t>picketing</a:t>
            </a:r>
          </a:p>
          <a:p>
            <a:pPr lvl="1"/>
            <a:r>
              <a:rPr lang="en-US" dirty="0" smtClean="0"/>
              <a:t>Union </a:t>
            </a:r>
            <a:r>
              <a:rPr lang="en-US" dirty="0"/>
              <a:t>leader Samuel Gompers supported the act.</a:t>
            </a:r>
          </a:p>
          <a:p>
            <a:endParaRPr lang="en-US" dirty="0"/>
          </a:p>
        </p:txBody>
      </p:sp>
    </p:spTree>
    <p:extLst>
      <p:ext uri="{BB962C8B-B14F-4D97-AF65-F5344CB8AC3E}">
        <p14:creationId xmlns:p14="http://schemas.microsoft.com/office/powerpoint/2010/main" val="1148887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Wilson at the </a:t>
            </a:r>
            <a:r>
              <a:rPr lang="en-US" b="1" dirty="0" smtClean="0"/>
              <a:t>Peak</a:t>
            </a:r>
            <a:endParaRPr lang="en-US" dirty="0"/>
          </a:p>
        </p:txBody>
      </p:sp>
      <p:sp>
        <p:nvSpPr>
          <p:cNvPr id="3" name="Content Placeholder 2"/>
          <p:cNvSpPr>
            <a:spLocks noGrp="1"/>
          </p:cNvSpPr>
          <p:nvPr>
            <p:ph idx="1"/>
          </p:nvPr>
        </p:nvSpPr>
        <p:spPr>
          <a:xfrm>
            <a:off x="982132" y="1815548"/>
            <a:ext cx="7704667" cy="4823791"/>
          </a:xfrm>
        </p:spPr>
        <p:txBody>
          <a:bodyPr>
            <a:normAutofit fontScale="77500" lnSpcReduction="20000"/>
          </a:bodyPr>
          <a:lstStyle/>
          <a:p>
            <a:r>
              <a:rPr lang="en-US" b="1" dirty="0" smtClean="0"/>
              <a:t>Federal </a:t>
            </a:r>
            <a:r>
              <a:rPr lang="en-US" b="1" dirty="0"/>
              <a:t>Farm Loan Act of 1916</a:t>
            </a:r>
            <a:r>
              <a:rPr lang="en-US" dirty="0"/>
              <a:t> made low-interest rate loans available to </a:t>
            </a:r>
            <a:r>
              <a:rPr lang="en-US" dirty="0" smtClean="0"/>
              <a:t>farmers</a:t>
            </a:r>
          </a:p>
          <a:p>
            <a:r>
              <a:rPr lang="en-US" b="1" dirty="0" smtClean="0"/>
              <a:t>Warehouse </a:t>
            </a:r>
            <a:r>
              <a:rPr lang="en-US" b="1" dirty="0"/>
              <a:t>Act of 1916 </a:t>
            </a:r>
            <a:r>
              <a:rPr lang="en-US" dirty="0"/>
              <a:t>enabled farmers to take out loans against the value of their staple crops, which were stored in government </a:t>
            </a:r>
            <a:r>
              <a:rPr lang="en-US" dirty="0" smtClean="0"/>
              <a:t>warehouses</a:t>
            </a:r>
            <a:endParaRPr lang="en-US" dirty="0"/>
          </a:p>
          <a:p>
            <a:r>
              <a:rPr lang="en-US" b="1" dirty="0" smtClean="0"/>
              <a:t>La </a:t>
            </a:r>
            <a:r>
              <a:rPr lang="en-US" b="1" dirty="0" err="1"/>
              <a:t>Follette</a:t>
            </a:r>
            <a:r>
              <a:rPr lang="en-US" b="1" dirty="0"/>
              <a:t> Seamen's Act of 1915</a:t>
            </a:r>
            <a:r>
              <a:rPr lang="en-US" dirty="0"/>
              <a:t> benefited sailors by requiring decent treatment and a living wage on American </a:t>
            </a:r>
            <a:r>
              <a:rPr lang="en-US" dirty="0" smtClean="0"/>
              <a:t>ships</a:t>
            </a:r>
            <a:endParaRPr lang="en-US" dirty="0"/>
          </a:p>
          <a:p>
            <a:r>
              <a:rPr lang="en-US" dirty="0"/>
              <a:t>President Wilson assisted the workers with the </a:t>
            </a:r>
            <a:r>
              <a:rPr lang="en-US" b="1" dirty="0"/>
              <a:t>Workingmen's Compensation Act of </a:t>
            </a:r>
            <a:r>
              <a:rPr lang="en-US" b="1" dirty="0" smtClean="0"/>
              <a:t>1916</a:t>
            </a:r>
            <a:r>
              <a:rPr lang="en-US" dirty="0"/>
              <a:t> </a:t>
            </a:r>
            <a:r>
              <a:rPr lang="en-US" dirty="0" smtClean="0"/>
              <a:t>- gave </a:t>
            </a:r>
            <a:r>
              <a:rPr lang="en-US" dirty="0"/>
              <a:t>assistance to federal civil-service employees during periods of disability.  </a:t>
            </a:r>
            <a:endParaRPr lang="en-US" dirty="0" smtClean="0"/>
          </a:p>
          <a:p>
            <a:r>
              <a:rPr lang="en-US" dirty="0" smtClean="0"/>
              <a:t>Also </a:t>
            </a:r>
            <a:r>
              <a:rPr lang="en-US" dirty="0"/>
              <a:t>in 1916, the President approved an act restricting </a:t>
            </a:r>
            <a:r>
              <a:rPr lang="en-US" b="1" dirty="0"/>
              <a:t>child</a:t>
            </a:r>
            <a:r>
              <a:rPr lang="en-US" dirty="0"/>
              <a:t> </a:t>
            </a:r>
            <a:r>
              <a:rPr lang="en-US" b="1" dirty="0"/>
              <a:t>labor</a:t>
            </a:r>
            <a:r>
              <a:rPr lang="en-US" dirty="0"/>
              <a:t> on products flowing into interstate </a:t>
            </a:r>
            <a:r>
              <a:rPr lang="en-US" dirty="0" smtClean="0"/>
              <a:t>commerce</a:t>
            </a:r>
          </a:p>
          <a:p>
            <a:r>
              <a:rPr lang="en-US" b="1" dirty="0" smtClean="0"/>
              <a:t>Adamson </a:t>
            </a:r>
            <a:r>
              <a:rPr lang="en-US" b="1" dirty="0"/>
              <a:t>Act of 1916</a:t>
            </a:r>
            <a:r>
              <a:rPr lang="en-US" dirty="0"/>
              <a:t> established an 8-hour work day for all employees on trains in interstate </a:t>
            </a:r>
            <a:r>
              <a:rPr lang="en-US" dirty="0" smtClean="0"/>
              <a:t>commerce</a:t>
            </a:r>
            <a:endParaRPr lang="en-US" dirty="0"/>
          </a:p>
          <a:p>
            <a:r>
              <a:rPr lang="en-US" dirty="0"/>
              <a:t>Wilson nominated Louis D. Brandeis to the Supreme </a:t>
            </a:r>
            <a:r>
              <a:rPr lang="en-US" dirty="0" smtClean="0"/>
              <a:t>Court</a:t>
            </a:r>
          </a:p>
          <a:p>
            <a:pPr lvl="1"/>
            <a:r>
              <a:rPr lang="en-US" dirty="0" smtClean="0"/>
              <a:t>Progressive reformer</a:t>
            </a:r>
            <a:r>
              <a:rPr lang="en-US" dirty="0"/>
              <a:t>, and he was the first Jew to be a Supreme Court justice.</a:t>
            </a:r>
          </a:p>
          <a:p>
            <a:endParaRPr lang="en-US" dirty="0"/>
          </a:p>
        </p:txBody>
      </p:sp>
    </p:spTree>
    <p:extLst>
      <p:ext uri="{BB962C8B-B14F-4D97-AF65-F5344CB8AC3E}">
        <p14:creationId xmlns:p14="http://schemas.microsoft.com/office/powerpoint/2010/main" val="132874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Directions in Foreign </a:t>
            </a:r>
            <a:r>
              <a:rPr lang="en-US" b="1" dirty="0" smtClean="0"/>
              <a:t>Policy</a:t>
            </a:r>
            <a:endParaRPr lang="en-US" dirty="0"/>
          </a:p>
        </p:txBody>
      </p:sp>
      <p:sp>
        <p:nvSpPr>
          <p:cNvPr id="3" name="Content Placeholder 2"/>
          <p:cNvSpPr>
            <a:spLocks noGrp="1"/>
          </p:cNvSpPr>
          <p:nvPr>
            <p:ph idx="1"/>
          </p:nvPr>
        </p:nvSpPr>
        <p:spPr>
          <a:xfrm>
            <a:off x="982132" y="2438401"/>
            <a:ext cx="7704667" cy="4118007"/>
          </a:xfrm>
        </p:spPr>
        <p:txBody>
          <a:bodyPr>
            <a:normAutofit fontScale="85000" lnSpcReduction="10000"/>
          </a:bodyPr>
          <a:lstStyle/>
          <a:p>
            <a:r>
              <a:rPr lang="en-US" dirty="0" smtClean="0"/>
              <a:t>President </a:t>
            </a:r>
            <a:r>
              <a:rPr lang="en-US" dirty="0"/>
              <a:t>Wilson was an anti-imperialist and he opposed an aggressive foreign </a:t>
            </a:r>
            <a:r>
              <a:rPr lang="en-US" dirty="0" smtClean="0"/>
              <a:t>policy </a:t>
            </a:r>
            <a:r>
              <a:rPr lang="mr-IN" dirty="0" smtClean="0"/>
              <a:t>–</a:t>
            </a:r>
            <a:r>
              <a:rPr lang="en-US" dirty="0" smtClean="0"/>
              <a:t> </a:t>
            </a:r>
            <a:r>
              <a:rPr lang="en-US" b="1" dirty="0" smtClean="0"/>
              <a:t>Moral Diplomacy</a:t>
            </a:r>
            <a:endParaRPr lang="en-US" b="1" dirty="0"/>
          </a:p>
          <a:p>
            <a:r>
              <a:rPr lang="en-US" dirty="0"/>
              <a:t>P</a:t>
            </a:r>
            <a:r>
              <a:rPr lang="en-US" dirty="0" smtClean="0"/>
              <a:t>ersuaded </a:t>
            </a:r>
            <a:r>
              <a:rPr lang="en-US" dirty="0"/>
              <a:t>Congress in </a:t>
            </a:r>
            <a:r>
              <a:rPr lang="en-US" b="1" dirty="0"/>
              <a:t>1914</a:t>
            </a:r>
            <a:r>
              <a:rPr lang="en-US" dirty="0"/>
              <a:t> to repeal the </a:t>
            </a:r>
            <a:r>
              <a:rPr lang="en-US" b="1" dirty="0"/>
              <a:t>Panama Canal Tolls Act of 1912</a:t>
            </a:r>
            <a:r>
              <a:rPr lang="en-US" dirty="0"/>
              <a:t>, which had exempted American coastal shipping from tolls.  </a:t>
            </a:r>
            <a:endParaRPr lang="en-US" dirty="0" smtClean="0"/>
          </a:p>
          <a:p>
            <a:r>
              <a:rPr lang="en-US" dirty="0"/>
              <a:t>S</a:t>
            </a:r>
            <a:r>
              <a:rPr lang="en-US" dirty="0" smtClean="0"/>
              <a:t>igned </a:t>
            </a:r>
            <a:r>
              <a:rPr lang="en-US" dirty="0"/>
              <a:t>the </a:t>
            </a:r>
            <a:r>
              <a:rPr lang="en-US" b="1" dirty="0"/>
              <a:t>Jones Act</a:t>
            </a:r>
            <a:r>
              <a:rPr lang="en-US" dirty="0"/>
              <a:t> in </a:t>
            </a:r>
            <a:r>
              <a:rPr lang="en-US" b="1" dirty="0" smtClean="0"/>
              <a:t>1916</a:t>
            </a:r>
            <a:r>
              <a:rPr lang="en-US" dirty="0"/>
              <a:t> </a:t>
            </a:r>
            <a:r>
              <a:rPr lang="en-US" dirty="0" smtClean="0"/>
              <a:t>- granted </a:t>
            </a:r>
            <a:r>
              <a:rPr lang="en-US" dirty="0"/>
              <a:t>the Philippines territorial status and promised independence as soon as a stable government could be </a:t>
            </a:r>
            <a:r>
              <a:rPr lang="en-US" dirty="0" smtClean="0"/>
              <a:t>established</a:t>
            </a:r>
            <a:endParaRPr lang="en-US" dirty="0"/>
          </a:p>
          <a:p>
            <a:r>
              <a:rPr lang="en-US" dirty="0"/>
              <a:t>When political turmoil broke out in </a:t>
            </a:r>
            <a:r>
              <a:rPr lang="en-US" b="1" dirty="0"/>
              <a:t>Haiti</a:t>
            </a:r>
            <a:r>
              <a:rPr lang="en-US" dirty="0"/>
              <a:t> in </a:t>
            </a:r>
            <a:r>
              <a:rPr lang="en-US" b="1" dirty="0"/>
              <a:t>1915</a:t>
            </a:r>
            <a:r>
              <a:rPr lang="en-US" dirty="0"/>
              <a:t>, Wilson dispatched marines to protect American lives and </a:t>
            </a:r>
            <a:r>
              <a:rPr lang="en-US" dirty="0" smtClean="0"/>
              <a:t>property</a:t>
            </a:r>
          </a:p>
          <a:p>
            <a:pPr lvl="1"/>
            <a:r>
              <a:rPr lang="en-US" dirty="0" smtClean="0"/>
              <a:t>1916</a:t>
            </a:r>
            <a:r>
              <a:rPr lang="en-US" dirty="0"/>
              <a:t>, he signed a treaty with Haiti that provided for U.S. supervision of finances and the </a:t>
            </a:r>
            <a:r>
              <a:rPr lang="en-US" dirty="0" smtClean="0"/>
              <a:t>police</a:t>
            </a:r>
            <a:endParaRPr lang="en-US" dirty="0"/>
          </a:p>
          <a:p>
            <a:r>
              <a:rPr lang="en-US" dirty="0"/>
              <a:t>In 1917, Wilson purchased the Virgin Islands from </a:t>
            </a:r>
            <a:r>
              <a:rPr lang="en-US" dirty="0" smtClean="0"/>
              <a:t>Denmark</a:t>
            </a:r>
            <a:endParaRPr lang="en-US" dirty="0"/>
          </a:p>
          <a:p>
            <a:endParaRPr lang="en-US" dirty="0"/>
          </a:p>
          <a:p>
            <a:endParaRPr lang="en-US" dirty="0"/>
          </a:p>
        </p:txBody>
      </p:sp>
    </p:spTree>
    <p:extLst>
      <p:ext uri="{BB962C8B-B14F-4D97-AF65-F5344CB8AC3E}">
        <p14:creationId xmlns:p14="http://schemas.microsoft.com/office/powerpoint/2010/main" val="490332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Moralistic Diplomacy in Mexico</a:t>
            </a:r>
            <a:r>
              <a:rPr lang="en-US" dirty="0"/>
              <a:t/>
            </a:r>
            <a:br>
              <a:rPr lang="en-US" dirty="0"/>
            </a:br>
            <a:endParaRPr lang="en-US" dirty="0"/>
          </a:p>
        </p:txBody>
      </p:sp>
      <p:sp>
        <p:nvSpPr>
          <p:cNvPr id="3" name="Content Placeholder 2"/>
          <p:cNvSpPr>
            <a:spLocks noGrp="1"/>
          </p:cNvSpPr>
          <p:nvPr>
            <p:ph idx="1"/>
          </p:nvPr>
        </p:nvSpPr>
        <p:spPr>
          <a:xfrm>
            <a:off x="982133" y="1656521"/>
            <a:ext cx="7704667" cy="4956313"/>
          </a:xfrm>
        </p:spPr>
        <p:txBody>
          <a:bodyPr>
            <a:normAutofit fontScale="70000" lnSpcReduction="20000"/>
          </a:bodyPr>
          <a:lstStyle/>
          <a:p>
            <a:r>
              <a:rPr lang="en-US" dirty="0"/>
              <a:t> </a:t>
            </a:r>
            <a:r>
              <a:rPr lang="en-US" b="1" dirty="0"/>
              <a:t>1913</a:t>
            </a:r>
            <a:r>
              <a:rPr lang="en-US" dirty="0" smtClean="0"/>
              <a:t>,</a:t>
            </a:r>
            <a:r>
              <a:rPr lang="en-US" dirty="0"/>
              <a:t> </a:t>
            </a:r>
            <a:r>
              <a:rPr lang="en-US" b="1" dirty="0"/>
              <a:t>Mexican</a:t>
            </a:r>
            <a:r>
              <a:rPr lang="en-US" dirty="0"/>
              <a:t> </a:t>
            </a:r>
            <a:r>
              <a:rPr lang="en-US" b="1" dirty="0"/>
              <a:t>revolution</a:t>
            </a:r>
            <a:r>
              <a:rPr lang="en-US" dirty="0"/>
              <a:t> occurred and the Mexican president was murdered and replaced by </a:t>
            </a:r>
            <a:r>
              <a:rPr lang="en-US" b="1" dirty="0"/>
              <a:t>General </a:t>
            </a:r>
            <a:r>
              <a:rPr lang="en-US" b="1" dirty="0" err="1"/>
              <a:t>Victoriano</a:t>
            </a:r>
            <a:r>
              <a:rPr lang="en-US" b="1" dirty="0"/>
              <a:t> </a:t>
            </a:r>
            <a:r>
              <a:rPr lang="en-US" b="1" dirty="0" smtClean="0"/>
              <a:t>Huerta</a:t>
            </a:r>
          </a:p>
          <a:p>
            <a:pPr lvl="1"/>
            <a:r>
              <a:rPr lang="en-US" dirty="0" smtClean="0"/>
              <a:t>A brutal dictator</a:t>
            </a:r>
          </a:p>
          <a:p>
            <a:pPr lvl="1"/>
            <a:r>
              <a:rPr lang="en-US" dirty="0"/>
              <a:t>C</a:t>
            </a:r>
            <a:r>
              <a:rPr lang="en-US" dirty="0" smtClean="0"/>
              <a:t>haos </a:t>
            </a:r>
            <a:r>
              <a:rPr lang="en-US" dirty="0"/>
              <a:t>in </a:t>
            </a:r>
            <a:r>
              <a:rPr lang="en-US" dirty="0" smtClean="0"/>
              <a:t>Mexico </a:t>
            </a:r>
            <a:r>
              <a:rPr lang="en-US" dirty="0" smtClean="0">
                <a:sym typeface="Wingdings"/>
              </a:rPr>
              <a:t> </a:t>
            </a:r>
            <a:r>
              <a:rPr lang="en-US" dirty="0" smtClean="0"/>
              <a:t>millions </a:t>
            </a:r>
            <a:r>
              <a:rPr lang="en-US" dirty="0"/>
              <a:t>of Spanish-speaking immigrants came to </a:t>
            </a:r>
            <a:r>
              <a:rPr lang="en-US" dirty="0" smtClean="0"/>
              <a:t>America</a:t>
            </a:r>
            <a:endParaRPr lang="en-US" dirty="0"/>
          </a:p>
          <a:p>
            <a:r>
              <a:rPr lang="en-US" dirty="0"/>
              <a:t>President Wilson initially refused to directly intervene with the war in </a:t>
            </a:r>
            <a:r>
              <a:rPr lang="en-US" dirty="0" smtClean="0"/>
              <a:t>Mexico</a:t>
            </a:r>
          </a:p>
          <a:p>
            <a:pPr lvl="1"/>
            <a:r>
              <a:rPr lang="en-US" dirty="0"/>
              <a:t>W</a:t>
            </a:r>
            <a:r>
              <a:rPr lang="en-US" dirty="0" smtClean="0"/>
              <a:t>anted </a:t>
            </a:r>
            <a:r>
              <a:rPr lang="en-US" dirty="0"/>
              <a:t>the Mexican citizens to overthrow their government, </a:t>
            </a:r>
            <a:r>
              <a:rPr lang="en-US" dirty="0" smtClean="0"/>
              <a:t>themselves</a:t>
            </a:r>
          </a:p>
          <a:p>
            <a:pPr lvl="1"/>
            <a:r>
              <a:rPr lang="en-US" dirty="0" smtClean="0"/>
              <a:t>After </a:t>
            </a:r>
            <a:r>
              <a:rPr lang="en-US" dirty="0"/>
              <a:t>a small party of American sailors was accidentally captured by the Mexicans (Tampico Incident), Wilson ordered the navy to seize the Mexican port of Vera </a:t>
            </a:r>
            <a:r>
              <a:rPr lang="en-US" dirty="0" smtClean="0"/>
              <a:t>Cruz</a:t>
            </a:r>
            <a:endParaRPr lang="en-US" dirty="0"/>
          </a:p>
          <a:p>
            <a:r>
              <a:rPr lang="en-US" dirty="0"/>
              <a:t>Just as war seemed imminent with Mexico, Argentina, Brazil, and Chile intervened and pressured Huerta to step </a:t>
            </a:r>
            <a:r>
              <a:rPr lang="en-US" dirty="0" smtClean="0"/>
              <a:t>down</a:t>
            </a:r>
            <a:endParaRPr lang="en-US" dirty="0"/>
          </a:p>
          <a:p>
            <a:r>
              <a:rPr lang="en-US" b="1" dirty="0" err="1"/>
              <a:t>Venustiano</a:t>
            </a:r>
            <a:r>
              <a:rPr lang="en-US" b="1" dirty="0"/>
              <a:t> Carranza </a:t>
            </a:r>
            <a:r>
              <a:rPr lang="en-US" dirty="0"/>
              <a:t>became the president of Mexico.  </a:t>
            </a:r>
            <a:endParaRPr lang="en-US" dirty="0" smtClean="0"/>
          </a:p>
          <a:p>
            <a:r>
              <a:rPr lang="en-US" b="1" dirty="0" smtClean="0"/>
              <a:t>Francisco </a:t>
            </a:r>
            <a:r>
              <a:rPr lang="en-US" b="1" dirty="0"/>
              <a:t>Villa, </a:t>
            </a:r>
            <a:r>
              <a:rPr lang="en-US" dirty="0"/>
              <a:t>rival to President Carranza, attempted to provoke a war between Mexico and the U.S by killing </a:t>
            </a:r>
            <a:r>
              <a:rPr lang="en-US" dirty="0" smtClean="0"/>
              <a:t>Americans</a:t>
            </a:r>
          </a:p>
          <a:p>
            <a:r>
              <a:rPr lang="en-US" dirty="0" smtClean="0"/>
              <a:t>Wilson </a:t>
            </a:r>
            <a:r>
              <a:rPr lang="en-US" dirty="0"/>
              <a:t>ordered </a:t>
            </a:r>
            <a:r>
              <a:rPr lang="en-US" b="1" dirty="0"/>
              <a:t>General John J. Perishing </a:t>
            </a:r>
            <a:r>
              <a:rPr lang="en-US" dirty="0"/>
              <a:t>to break up Villa's band of outlaws.  The invading American army was withdrawn from Mexico in 1917 as the threat of war with Germany </a:t>
            </a:r>
            <a:r>
              <a:rPr lang="en-US" dirty="0" smtClean="0"/>
              <a:t>loomed</a:t>
            </a:r>
            <a:endParaRPr lang="en-US" dirty="0"/>
          </a:p>
          <a:p>
            <a:endParaRPr lang="en-US" dirty="0"/>
          </a:p>
        </p:txBody>
      </p:sp>
    </p:spTree>
    <p:extLst>
      <p:ext uri="{BB962C8B-B14F-4D97-AF65-F5344CB8AC3E}">
        <p14:creationId xmlns:p14="http://schemas.microsoft.com/office/powerpoint/2010/main" val="1117506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WWI</a:t>
            </a:r>
            <a:endParaRPr lang="en-US" b="1" dirty="0"/>
          </a:p>
        </p:txBody>
      </p:sp>
      <p:sp>
        <p:nvSpPr>
          <p:cNvPr id="3" name="Content Placeholder 2"/>
          <p:cNvSpPr>
            <a:spLocks noGrp="1"/>
          </p:cNvSpPr>
          <p:nvPr>
            <p:ph idx="1"/>
          </p:nvPr>
        </p:nvSpPr>
        <p:spPr>
          <a:xfrm>
            <a:off x="982133" y="1974574"/>
            <a:ext cx="7704667" cy="4025242"/>
          </a:xfrm>
        </p:spPr>
        <p:txBody>
          <a:bodyPr>
            <a:normAutofit fontScale="77500" lnSpcReduction="20000"/>
          </a:bodyPr>
          <a:lstStyle/>
          <a:p>
            <a:r>
              <a:rPr lang="en-US" b="1" dirty="0" smtClean="0"/>
              <a:t>1914</a:t>
            </a:r>
            <a:r>
              <a:rPr lang="en-US" dirty="0"/>
              <a:t>,</a:t>
            </a:r>
            <a:r>
              <a:rPr lang="en-US" b="1" dirty="0"/>
              <a:t> World War I</a:t>
            </a:r>
            <a:r>
              <a:rPr lang="en-US" dirty="0"/>
              <a:t> broke out when the heir to the throne of Austria-Hungary was murdered by a Serb patriot.  </a:t>
            </a:r>
            <a:endParaRPr lang="en-US" dirty="0" smtClean="0"/>
          </a:p>
          <a:p>
            <a:r>
              <a:rPr lang="en-US" dirty="0" smtClean="0"/>
              <a:t>An </a:t>
            </a:r>
            <a:r>
              <a:rPr lang="en-US" dirty="0"/>
              <a:t>outraged Vienna government (backed by Germany) presented a series of demands to Serbia.  </a:t>
            </a:r>
            <a:endParaRPr lang="en-US" dirty="0" smtClean="0"/>
          </a:p>
          <a:p>
            <a:r>
              <a:rPr lang="en-US" dirty="0" smtClean="0"/>
              <a:t>Serbia </a:t>
            </a:r>
            <a:r>
              <a:rPr lang="en-US" dirty="0"/>
              <a:t>(backed by Russia) refused to comply.  </a:t>
            </a:r>
            <a:endParaRPr lang="en-US" dirty="0" smtClean="0"/>
          </a:p>
          <a:p>
            <a:r>
              <a:rPr lang="en-US" dirty="0" smtClean="0"/>
              <a:t>Russia </a:t>
            </a:r>
            <a:r>
              <a:rPr lang="en-US" dirty="0"/>
              <a:t>mobilized its army, causing Germany to also mobilize its army.</a:t>
            </a:r>
          </a:p>
          <a:p>
            <a:r>
              <a:rPr lang="en-US" dirty="0"/>
              <a:t>France initially implied that it would be neutral in the Germany-Russia conflict. But, as Germany was bordered on both sides by potential enemies, it decided to first defeat France so that it could focus on fighting Russia. </a:t>
            </a:r>
            <a:endParaRPr lang="en-US" dirty="0" smtClean="0"/>
          </a:p>
          <a:p>
            <a:r>
              <a:rPr lang="en-US" dirty="0" smtClean="0"/>
              <a:t>The</a:t>
            </a:r>
            <a:r>
              <a:rPr lang="en-US" dirty="0"/>
              <a:t> </a:t>
            </a:r>
            <a:r>
              <a:rPr lang="en-US" b="1" dirty="0"/>
              <a:t>Central Powers</a:t>
            </a:r>
            <a:r>
              <a:rPr lang="en-US" dirty="0"/>
              <a:t> consisted of Germany, Austria-Hungary, Turkey, and Bulgaria.  </a:t>
            </a:r>
            <a:endParaRPr lang="en-US" dirty="0" smtClean="0"/>
          </a:p>
          <a:p>
            <a:r>
              <a:rPr lang="en-US" dirty="0" smtClean="0"/>
              <a:t>The</a:t>
            </a:r>
            <a:r>
              <a:rPr lang="en-US" dirty="0"/>
              <a:t> </a:t>
            </a:r>
            <a:r>
              <a:rPr lang="en-US" b="1" dirty="0"/>
              <a:t>Allies</a:t>
            </a:r>
            <a:r>
              <a:rPr lang="en-US" dirty="0"/>
              <a:t> consisted of France, Britain, Russia, Japan, and Italy.</a:t>
            </a:r>
          </a:p>
          <a:p>
            <a:endParaRPr lang="en-US" dirty="0"/>
          </a:p>
        </p:txBody>
      </p:sp>
    </p:spTree>
    <p:extLst>
      <p:ext uri="{BB962C8B-B14F-4D97-AF65-F5344CB8AC3E}">
        <p14:creationId xmlns:p14="http://schemas.microsoft.com/office/powerpoint/2010/main" val="42020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327</TotalTime>
  <Words>585</Words>
  <Application>Microsoft Office PowerPoint</Application>
  <PresentationFormat>On-screen Show (4:3)</PresentationFormat>
  <Paragraphs>193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Corbel</vt:lpstr>
      <vt:lpstr>Mangal</vt:lpstr>
      <vt:lpstr>Wingdings</vt:lpstr>
      <vt:lpstr>Parallax</vt:lpstr>
      <vt:lpstr>Chapter 29 Wilsonian Progressivism at Home and Abroad 1913-1920</vt:lpstr>
      <vt:lpstr>Wilson:  The Idealist in Politics</vt:lpstr>
      <vt:lpstr>Wilson Tackles the Tariff</vt:lpstr>
      <vt:lpstr>Wilson Battles the Bankers</vt:lpstr>
      <vt:lpstr>The President Tames the Trusts</vt:lpstr>
      <vt:lpstr>Wilson at the Peak</vt:lpstr>
      <vt:lpstr>New Directions in Foreign Policy</vt:lpstr>
      <vt:lpstr>Moralistic Diplomacy in Mexico </vt:lpstr>
      <vt:lpstr>WWI</vt:lpstr>
      <vt:lpstr>A Precarious Neutrality</vt:lpstr>
      <vt:lpstr>America Earns Blood Money </vt:lpstr>
      <vt:lpstr>Wilson Wins the Reelection in 1916</vt:lpstr>
      <vt:lpstr>War by Act of Germany</vt:lpstr>
      <vt:lpstr>Wilsonian Idealism Enthroned</vt:lpstr>
      <vt:lpstr>Wilson's Fourteen Potent Points</vt:lpstr>
      <vt:lpstr>Manipulating Minds and Stifling Dissent</vt:lpstr>
      <vt:lpstr> Enforcing Loyalty and Stifling Dissent </vt:lpstr>
      <vt:lpstr>Forging a War Economy </vt:lpstr>
      <vt:lpstr>Workers in Wartime </vt:lpstr>
      <vt:lpstr>Suffering Until Suffrage</vt:lpstr>
      <vt:lpstr>Making Plowboys into Doughboys</vt:lpstr>
      <vt:lpstr>America Helps Hammer the "Hun" </vt:lpstr>
      <vt:lpstr>Wilson Steps Down from Olympus</vt:lpstr>
      <vt:lpstr>An Idealist Amid the Imperialists </vt:lpstr>
      <vt:lpstr>Wilson's Battle for Ratification</vt:lpstr>
      <vt:lpstr>The "Solemn Referendum" of 1920</vt:lpstr>
      <vt:lpstr>The Betrayal of Great Expectations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 Wilsonian Progressivism at Home and Abroad 1913-1920</dc:title>
  <dc:creator>Jessica Parfitt</dc:creator>
  <cp:lastModifiedBy>Jessica Parfitt</cp:lastModifiedBy>
  <cp:revision>7</cp:revision>
  <cp:lastPrinted>2018-01-16T19:22:36Z</cp:lastPrinted>
  <dcterms:created xsi:type="dcterms:W3CDTF">2018-01-08T23:48:41Z</dcterms:created>
  <dcterms:modified xsi:type="dcterms:W3CDTF">2018-01-16T23:03:43Z</dcterms:modified>
</cp:coreProperties>
</file>