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3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06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84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8567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5578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4142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8359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45423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49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10201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016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6089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018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04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67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7760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981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28632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31</a:t>
            </a:r>
            <a:br>
              <a:rPr lang="en-US" dirty="0"/>
            </a:br>
            <a:r>
              <a:rPr lang="en-US" dirty="0"/>
              <a:t>The Politics of Boom and </a:t>
            </a:r>
            <a:r>
              <a:rPr lang="en-US" dirty="0" smtClean="0"/>
              <a:t>Bust</a:t>
            </a:r>
            <a:endParaRPr lang="en-US" dirty="0"/>
          </a:p>
        </p:txBody>
      </p:sp>
      <p:sp>
        <p:nvSpPr>
          <p:cNvPr id="3" name="Subtitle 2"/>
          <p:cNvSpPr>
            <a:spLocks noGrp="1"/>
          </p:cNvSpPr>
          <p:nvPr>
            <p:ph type="subTitle" idx="1"/>
          </p:nvPr>
        </p:nvSpPr>
        <p:spPr/>
        <p:txBody>
          <a:bodyPr/>
          <a:lstStyle/>
          <a:p>
            <a:r>
              <a:rPr lang="en-US" dirty="0"/>
              <a:t>1920-1932</a:t>
            </a:r>
          </a:p>
        </p:txBody>
      </p:sp>
    </p:spTree>
    <p:extLst>
      <p:ext uri="{BB962C8B-B14F-4D97-AF65-F5344CB8AC3E}">
        <p14:creationId xmlns:p14="http://schemas.microsoft.com/office/powerpoint/2010/main" val="1198397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 Three-Way Race for the White House in </a:t>
            </a:r>
            <a:r>
              <a:rPr lang="en-US" b="1" dirty="0" smtClean="0"/>
              <a:t>1924</a:t>
            </a:r>
            <a:endParaRPr lang="en-US" dirty="0"/>
          </a:p>
        </p:txBody>
      </p:sp>
      <p:sp>
        <p:nvSpPr>
          <p:cNvPr id="3" name="Content Placeholder 2"/>
          <p:cNvSpPr>
            <a:spLocks noGrp="1"/>
          </p:cNvSpPr>
          <p:nvPr>
            <p:ph idx="1"/>
          </p:nvPr>
        </p:nvSpPr>
        <p:spPr/>
        <p:txBody>
          <a:bodyPr>
            <a:normAutofit lnSpcReduction="10000"/>
          </a:bodyPr>
          <a:lstStyle/>
          <a:p>
            <a:r>
              <a:rPr lang="en-US" dirty="0" smtClean="0"/>
              <a:t>Election of 1924 - Democratic </a:t>
            </a:r>
            <a:r>
              <a:rPr lang="en-US" dirty="0"/>
              <a:t>party was split into many different factions. They eventually chose John W. Davis to compete against Calvin Coolidge (Republican) and La </a:t>
            </a:r>
            <a:r>
              <a:rPr lang="en-US" dirty="0" err="1"/>
              <a:t>Follette</a:t>
            </a:r>
            <a:r>
              <a:rPr lang="en-US" dirty="0"/>
              <a:t> (Progressive) for the presidency.</a:t>
            </a:r>
          </a:p>
          <a:p>
            <a:r>
              <a:rPr lang="en-US" dirty="0"/>
              <a:t>Senator La </a:t>
            </a:r>
            <a:r>
              <a:rPr lang="en-US" dirty="0" err="1"/>
              <a:t>Follette</a:t>
            </a:r>
            <a:r>
              <a:rPr lang="en-US" dirty="0"/>
              <a:t> from Wisconsin led the new liberal </a:t>
            </a:r>
            <a:r>
              <a:rPr lang="en-US" b="1" dirty="0"/>
              <a:t>Progressive </a:t>
            </a:r>
            <a:r>
              <a:rPr lang="en-US" b="1" dirty="0" smtClean="0"/>
              <a:t>party</a:t>
            </a:r>
            <a:endParaRPr lang="en-US" dirty="0"/>
          </a:p>
          <a:p>
            <a:pPr lvl="1"/>
            <a:r>
              <a:rPr lang="en-US" dirty="0"/>
              <a:t>E</a:t>
            </a:r>
            <a:r>
              <a:rPr lang="en-US" dirty="0" smtClean="0"/>
              <a:t>ndorsed </a:t>
            </a:r>
            <a:r>
              <a:rPr lang="en-US" dirty="0"/>
              <a:t>by the </a:t>
            </a:r>
            <a:r>
              <a:rPr lang="en-US" dirty="0" smtClean="0"/>
              <a:t>AFL and </a:t>
            </a:r>
            <a:r>
              <a:rPr lang="en-US" dirty="0"/>
              <a:t>by </a:t>
            </a:r>
            <a:r>
              <a:rPr lang="en-US" dirty="0" smtClean="0"/>
              <a:t>farmers</a:t>
            </a:r>
            <a:endParaRPr lang="en-US" dirty="0"/>
          </a:p>
          <a:p>
            <a:pPr lvl="1"/>
            <a:r>
              <a:rPr lang="en-US" dirty="0" smtClean="0"/>
              <a:t>Progressives </a:t>
            </a:r>
            <a:r>
              <a:rPr lang="en-US" dirty="0"/>
              <a:t>called for </a:t>
            </a:r>
            <a:r>
              <a:rPr lang="en-US" dirty="0" smtClean="0"/>
              <a:t>gov’t </a:t>
            </a:r>
            <a:r>
              <a:rPr lang="en-US" dirty="0"/>
              <a:t>ownership of railroads and relief for farmers, opposed monopolies and </a:t>
            </a:r>
            <a:r>
              <a:rPr lang="en-US" dirty="0" smtClean="0"/>
              <a:t>anti-labor </a:t>
            </a:r>
            <a:r>
              <a:rPr lang="en-US" dirty="0"/>
              <a:t>injunctions, and supported a constitutional amendment to limit the Supreme Court's power to invalidate laws passed by </a:t>
            </a:r>
            <a:r>
              <a:rPr lang="en-US" dirty="0" smtClean="0"/>
              <a:t>Congress</a:t>
            </a:r>
            <a:endParaRPr lang="en-US" dirty="0"/>
          </a:p>
          <a:p>
            <a:r>
              <a:rPr lang="en-US" dirty="0"/>
              <a:t>Calvin Coolidge won the </a:t>
            </a:r>
            <a:r>
              <a:rPr lang="en-US" b="1" dirty="0"/>
              <a:t>election of 1924</a:t>
            </a:r>
            <a:r>
              <a:rPr lang="en-US" dirty="0"/>
              <a:t>.</a:t>
            </a:r>
          </a:p>
          <a:p>
            <a:endParaRPr lang="en-US" dirty="0"/>
          </a:p>
        </p:txBody>
      </p:sp>
    </p:spTree>
    <p:extLst>
      <p:ext uri="{BB962C8B-B14F-4D97-AF65-F5344CB8AC3E}">
        <p14:creationId xmlns:p14="http://schemas.microsoft.com/office/powerpoint/2010/main" val="162164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Foreign-Policy </a:t>
            </a:r>
            <a:r>
              <a:rPr lang="en-US" b="1" dirty="0" err="1" smtClean="0"/>
              <a:t>Flounderings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Isolationism</a:t>
            </a:r>
            <a:r>
              <a:rPr lang="en-US" dirty="0"/>
              <a:t> continued in Coolidge's second term. </a:t>
            </a:r>
          </a:p>
          <a:p>
            <a:pPr lvl="1"/>
            <a:r>
              <a:rPr lang="en-US" dirty="0" smtClean="0"/>
              <a:t>Exception </a:t>
            </a:r>
            <a:r>
              <a:rPr lang="en-US" dirty="0"/>
              <a:t>to this were in the Caribbean and Central America, where Americans participated in a few armed conflicts in Haiti and </a:t>
            </a:r>
            <a:r>
              <a:rPr lang="en-US" dirty="0" smtClean="0"/>
              <a:t>Nicaragua.</a:t>
            </a:r>
          </a:p>
          <a:p>
            <a:r>
              <a:rPr lang="en-US" dirty="0" smtClean="0"/>
              <a:t>1926</a:t>
            </a:r>
            <a:r>
              <a:rPr lang="en-US" dirty="0"/>
              <a:t>, the Mexican government declared control over its oil resources.  Despite American oil companies support for war, Coolidge resolved the situation diplomatically.</a:t>
            </a:r>
          </a:p>
          <a:p>
            <a:r>
              <a:rPr lang="en-US" dirty="0"/>
              <a:t>After WWI, America became a creditor to the world, loaning money to various countries.</a:t>
            </a:r>
          </a:p>
          <a:p>
            <a:r>
              <a:rPr lang="en-US" dirty="0"/>
              <a:t>The United States demanded to be repaid for the $10 billion that it had loaned to the Allies in WWI.  The Allies protested the debt, pointing out that they had lost many troops and that America should just write off the loans as war costs. America's postwar tariffs also made it difficult for the European Allies to make money to pay their debts.</a:t>
            </a:r>
          </a:p>
          <a:p>
            <a:endParaRPr lang="en-US" dirty="0"/>
          </a:p>
        </p:txBody>
      </p:sp>
    </p:spTree>
    <p:extLst>
      <p:ext uri="{BB962C8B-B14F-4D97-AF65-F5344CB8AC3E}">
        <p14:creationId xmlns:p14="http://schemas.microsoft.com/office/powerpoint/2010/main" val="2835510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Unraveling the Debt </a:t>
            </a:r>
            <a:r>
              <a:rPr lang="en-US" b="1" dirty="0" smtClean="0"/>
              <a:t>Knot*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America's </a:t>
            </a:r>
            <a:r>
              <a:rPr lang="en-US" dirty="0"/>
              <a:t>demand for repayment from France and Britain caused these countries to demand war reparations from Germany. </a:t>
            </a:r>
            <a:endParaRPr lang="en-US" dirty="0" smtClean="0"/>
          </a:p>
          <a:p>
            <a:r>
              <a:rPr lang="en-US" dirty="0" smtClean="0"/>
              <a:t>Allies </a:t>
            </a:r>
            <a:r>
              <a:rPr lang="en-US" dirty="0"/>
              <a:t>hoped to pay their American debts with the money received from Germany.</a:t>
            </a:r>
          </a:p>
          <a:p>
            <a:r>
              <a:rPr lang="en-US" dirty="0"/>
              <a:t>Negotiated by Charles Dawes, the </a:t>
            </a:r>
            <a:r>
              <a:rPr lang="en-US" b="1" dirty="0"/>
              <a:t>Dawes Plan of 1924</a:t>
            </a:r>
            <a:r>
              <a:rPr lang="en-US" dirty="0"/>
              <a:t> addressed the debt repayment </a:t>
            </a:r>
            <a:r>
              <a:rPr lang="en-US" dirty="0" smtClean="0"/>
              <a:t>issue</a:t>
            </a:r>
          </a:p>
          <a:p>
            <a:pPr lvl="1"/>
            <a:r>
              <a:rPr lang="en-US" dirty="0"/>
              <a:t>S</a:t>
            </a:r>
            <a:r>
              <a:rPr lang="en-US" dirty="0" smtClean="0"/>
              <a:t>et </a:t>
            </a:r>
            <a:r>
              <a:rPr lang="en-US" dirty="0"/>
              <a:t>up German reparations and allowed for Americans to make private loans to </a:t>
            </a:r>
            <a:r>
              <a:rPr lang="en-US" dirty="0" smtClean="0"/>
              <a:t>Germany</a:t>
            </a:r>
          </a:p>
          <a:p>
            <a:pPr lvl="1"/>
            <a:r>
              <a:rPr lang="en-US" dirty="0" smtClean="0"/>
              <a:t>Germans </a:t>
            </a:r>
            <a:r>
              <a:rPr lang="en-US" dirty="0"/>
              <a:t>used these loans to pay the reparations, which the Allies used to pay the war debts to the </a:t>
            </a:r>
            <a:r>
              <a:rPr lang="en-US" dirty="0" smtClean="0"/>
              <a:t>Americans</a:t>
            </a:r>
            <a:endParaRPr lang="en-US" dirty="0"/>
          </a:p>
          <a:p>
            <a:r>
              <a:rPr lang="en-US" dirty="0"/>
              <a:t>A downturn in the global economy disrupted the flow of money, and because of this, the United States never fully received its war repayments from </a:t>
            </a:r>
            <a:r>
              <a:rPr lang="en-US" dirty="0" smtClean="0"/>
              <a:t>Europe</a:t>
            </a:r>
            <a:endParaRPr lang="en-US" dirty="0"/>
          </a:p>
          <a:p>
            <a:endParaRPr lang="en-US" dirty="0"/>
          </a:p>
        </p:txBody>
      </p:sp>
    </p:spTree>
    <p:extLst>
      <p:ext uri="{BB962C8B-B14F-4D97-AF65-F5344CB8AC3E}">
        <p14:creationId xmlns:p14="http://schemas.microsoft.com/office/powerpoint/2010/main" val="167390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Triumph of Herbert Hoover, </a:t>
            </a:r>
            <a:r>
              <a:rPr lang="en-US" b="1" dirty="0" smtClean="0"/>
              <a:t>1928</a:t>
            </a:r>
            <a:endParaRPr lang="en-US" dirty="0"/>
          </a:p>
        </p:txBody>
      </p:sp>
      <p:sp>
        <p:nvSpPr>
          <p:cNvPr id="3" name="Content Placeholder 2"/>
          <p:cNvSpPr>
            <a:spLocks noGrp="1"/>
          </p:cNvSpPr>
          <p:nvPr>
            <p:ph idx="1"/>
          </p:nvPr>
        </p:nvSpPr>
        <p:spPr>
          <a:xfrm>
            <a:off x="609598" y="2160590"/>
            <a:ext cx="6819901" cy="4167474"/>
          </a:xfrm>
        </p:spPr>
        <p:txBody>
          <a:bodyPr>
            <a:normAutofit fontScale="85000" lnSpcReduction="20000"/>
          </a:bodyPr>
          <a:lstStyle/>
          <a:p>
            <a:r>
              <a:rPr lang="en-US" dirty="0" smtClean="0"/>
              <a:t>Calvin </a:t>
            </a:r>
            <a:r>
              <a:rPr lang="en-US" dirty="0"/>
              <a:t>Coolidge decided not to run for re-election in </a:t>
            </a:r>
            <a:r>
              <a:rPr lang="en-US" dirty="0" smtClean="0"/>
              <a:t>1928</a:t>
            </a:r>
          </a:p>
          <a:p>
            <a:r>
              <a:rPr lang="en-US" dirty="0" smtClean="0"/>
              <a:t>Republicans </a:t>
            </a:r>
            <a:r>
              <a:rPr lang="en-US" dirty="0"/>
              <a:t>chose Herbert </a:t>
            </a:r>
            <a:r>
              <a:rPr lang="en-US" dirty="0" smtClean="0"/>
              <a:t>Hoover</a:t>
            </a:r>
          </a:p>
          <a:p>
            <a:pPr lvl="1"/>
            <a:r>
              <a:rPr lang="en-US" dirty="0"/>
              <a:t>S</a:t>
            </a:r>
            <a:r>
              <a:rPr lang="en-US" dirty="0" smtClean="0"/>
              <a:t>upported</a:t>
            </a:r>
            <a:r>
              <a:rPr lang="en-US" dirty="0"/>
              <a:t> isolationism</a:t>
            </a:r>
            <a:r>
              <a:rPr lang="en-US" dirty="0" smtClean="0"/>
              <a:t>, individualism</a:t>
            </a:r>
            <a:r>
              <a:rPr lang="en-US" dirty="0"/>
              <a:t>, free enterprise, and small </a:t>
            </a:r>
            <a:r>
              <a:rPr lang="en-US" dirty="0" smtClean="0"/>
              <a:t>government</a:t>
            </a:r>
          </a:p>
          <a:p>
            <a:pPr lvl="1"/>
            <a:r>
              <a:rPr lang="en-US" dirty="0"/>
              <a:t>A</a:t>
            </a:r>
            <a:r>
              <a:rPr lang="en-US" dirty="0" smtClean="0"/>
              <a:t> </a:t>
            </a:r>
            <a:r>
              <a:rPr lang="en-US" dirty="0"/>
              <a:t>good </a:t>
            </a:r>
            <a:r>
              <a:rPr lang="en-US" dirty="0" smtClean="0"/>
              <a:t>leader</a:t>
            </a:r>
          </a:p>
          <a:p>
            <a:pPr lvl="1"/>
            <a:r>
              <a:rPr lang="en-US" dirty="0" smtClean="0"/>
              <a:t>Other </a:t>
            </a:r>
            <a:r>
              <a:rPr lang="en-US" dirty="0"/>
              <a:t>strengths </a:t>
            </a:r>
            <a:r>
              <a:rPr lang="en-US" dirty="0" smtClean="0"/>
              <a:t>- his </a:t>
            </a:r>
            <a:r>
              <a:rPr lang="en-US" dirty="0"/>
              <a:t>integrity, humanitarianism, passion for assembling the facts, efficiency, talents for administration, and ability to inspire loyalty in close </a:t>
            </a:r>
            <a:r>
              <a:rPr lang="en-US" dirty="0" smtClean="0"/>
              <a:t>associates</a:t>
            </a:r>
            <a:endParaRPr lang="en-US" dirty="0"/>
          </a:p>
          <a:p>
            <a:r>
              <a:rPr lang="en-US" dirty="0" smtClean="0"/>
              <a:t>Democrats </a:t>
            </a:r>
            <a:r>
              <a:rPr lang="en-US" dirty="0"/>
              <a:t>nominated Alfred E. </a:t>
            </a:r>
            <a:r>
              <a:rPr lang="en-US" dirty="0" smtClean="0"/>
              <a:t>Smith - Roman </a:t>
            </a:r>
            <a:r>
              <a:rPr lang="en-US" dirty="0"/>
              <a:t>Catholic </a:t>
            </a:r>
            <a:endParaRPr lang="en-US" dirty="0" smtClean="0"/>
          </a:p>
          <a:p>
            <a:r>
              <a:rPr lang="en-US" dirty="0" smtClean="0"/>
              <a:t>For </a:t>
            </a:r>
            <a:r>
              <a:rPr lang="en-US" dirty="0"/>
              <a:t>the first time, the radio was widely used in election </a:t>
            </a:r>
            <a:r>
              <a:rPr lang="en-US" dirty="0" smtClean="0"/>
              <a:t>campaigns </a:t>
            </a:r>
            <a:r>
              <a:rPr lang="en-US" dirty="0" smtClean="0">
                <a:sym typeface="Wingdings" panose="05000000000000000000" pitchFamily="2" charset="2"/>
              </a:rPr>
              <a:t> M</a:t>
            </a:r>
            <a:r>
              <a:rPr lang="en-US" dirty="0" smtClean="0"/>
              <a:t>ostly </a:t>
            </a:r>
            <a:r>
              <a:rPr lang="en-US" dirty="0"/>
              <a:t>helped Hoover's </a:t>
            </a:r>
            <a:r>
              <a:rPr lang="en-US" dirty="0" smtClean="0"/>
              <a:t>campaign</a:t>
            </a:r>
            <a:endParaRPr lang="en-US" dirty="0"/>
          </a:p>
          <a:p>
            <a:r>
              <a:rPr lang="en-US" dirty="0"/>
              <a:t>Smith was unable to win the South due to a combination of his Catholicism, opposition to prohibition, and liberal ideals.  </a:t>
            </a:r>
            <a:endParaRPr lang="en-US" dirty="0" smtClean="0"/>
          </a:p>
          <a:p>
            <a:r>
              <a:rPr lang="en-US" dirty="0" smtClean="0"/>
              <a:t>Herbert </a:t>
            </a:r>
            <a:r>
              <a:rPr lang="en-US" dirty="0"/>
              <a:t>Hoover won the election of 1928 in a landslide, becoming the first Republican candidate in 52 years (except for Harding's Tennessee victory), to win a state that had </a:t>
            </a:r>
            <a:r>
              <a:rPr lang="en-US" dirty="0" smtClean="0"/>
              <a:t>seceded</a:t>
            </a:r>
            <a:endParaRPr lang="en-US" dirty="0"/>
          </a:p>
          <a:p>
            <a:endParaRPr lang="en-US" dirty="0"/>
          </a:p>
        </p:txBody>
      </p:sp>
    </p:spTree>
    <p:extLst>
      <p:ext uri="{BB962C8B-B14F-4D97-AF65-F5344CB8AC3E}">
        <p14:creationId xmlns:p14="http://schemas.microsoft.com/office/powerpoint/2010/main" val="216515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President Hoover's First </a:t>
            </a:r>
            <a:r>
              <a:rPr lang="en-US" b="1" dirty="0" smtClean="0"/>
              <a:t>Moves*</a:t>
            </a:r>
            <a:endParaRPr lang="en-US" dirty="0"/>
          </a:p>
        </p:txBody>
      </p:sp>
      <p:sp>
        <p:nvSpPr>
          <p:cNvPr id="3" name="Content Placeholder 2"/>
          <p:cNvSpPr>
            <a:spLocks noGrp="1"/>
          </p:cNvSpPr>
          <p:nvPr>
            <p:ph idx="1"/>
          </p:nvPr>
        </p:nvSpPr>
        <p:spPr>
          <a:xfrm>
            <a:off x="609599" y="2160590"/>
            <a:ext cx="6347714" cy="4229819"/>
          </a:xfrm>
        </p:spPr>
        <p:txBody>
          <a:bodyPr>
            <a:normAutofit fontScale="85000" lnSpcReduction="20000"/>
          </a:bodyPr>
          <a:lstStyle/>
          <a:p>
            <a:r>
              <a:rPr lang="en-US" dirty="0"/>
              <a:t>D</a:t>
            </a:r>
            <a:r>
              <a:rPr lang="en-US" dirty="0" smtClean="0"/>
              <a:t>isorganized</a:t>
            </a:r>
            <a:r>
              <a:rPr lang="en-US" dirty="0"/>
              <a:t> wage earners and the disorganized farmers were not getting rich in the growing </a:t>
            </a:r>
            <a:r>
              <a:rPr lang="en-US" dirty="0" smtClean="0"/>
              <a:t>economy – </a:t>
            </a:r>
            <a:r>
              <a:rPr lang="en-US" b="1" dirty="0" smtClean="0"/>
              <a:t>unequal distribution of wealth</a:t>
            </a:r>
            <a:endParaRPr lang="en-US" b="1" dirty="0"/>
          </a:p>
          <a:p>
            <a:r>
              <a:rPr lang="en-US" dirty="0" smtClean="0"/>
              <a:t>Agricultural </a:t>
            </a:r>
            <a:r>
              <a:rPr lang="en-US" dirty="0"/>
              <a:t>Marketing </a:t>
            </a:r>
            <a:r>
              <a:rPr lang="en-US" dirty="0" smtClean="0"/>
              <a:t>Act,1929 - designed </a:t>
            </a:r>
            <a:r>
              <a:rPr lang="en-US" dirty="0"/>
              <a:t>to help the farmers by setting up the Federal Farm </a:t>
            </a:r>
            <a:r>
              <a:rPr lang="en-US" dirty="0" smtClean="0"/>
              <a:t>Board</a:t>
            </a:r>
          </a:p>
          <a:p>
            <a:pPr lvl="1"/>
            <a:r>
              <a:rPr lang="en-US" dirty="0" smtClean="0"/>
              <a:t>Board </a:t>
            </a:r>
            <a:r>
              <a:rPr lang="en-US" dirty="0"/>
              <a:t>purchased agricultural surpluses, hoping to stabilize agriculture </a:t>
            </a:r>
            <a:r>
              <a:rPr lang="en-US" dirty="0" smtClean="0"/>
              <a:t>prices</a:t>
            </a:r>
          </a:p>
          <a:p>
            <a:pPr lvl="1"/>
            <a:r>
              <a:rPr lang="en-US" dirty="0"/>
              <a:t>C</a:t>
            </a:r>
            <a:r>
              <a:rPr lang="en-US" dirty="0" smtClean="0"/>
              <a:t>reated </a:t>
            </a:r>
            <a:r>
              <a:rPr lang="en-US" dirty="0"/>
              <a:t>the Grain Stabilization Corporation and the Cotton Stabilization Corporation, which also purchased </a:t>
            </a:r>
            <a:r>
              <a:rPr lang="en-US" dirty="0" smtClean="0"/>
              <a:t>surpluses</a:t>
            </a:r>
          </a:p>
          <a:p>
            <a:pPr lvl="1"/>
            <a:r>
              <a:rPr lang="en-US" dirty="0"/>
              <a:t>C</a:t>
            </a:r>
            <a:r>
              <a:rPr lang="en-US" dirty="0" smtClean="0"/>
              <a:t>orporations </a:t>
            </a:r>
            <a:r>
              <a:rPr lang="en-US" dirty="0"/>
              <a:t>failed after farmers produced too much surplus, exceeding the budget of the </a:t>
            </a:r>
            <a:r>
              <a:rPr lang="en-US" dirty="0" smtClean="0"/>
              <a:t>Board</a:t>
            </a:r>
            <a:endParaRPr lang="en-US" dirty="0"/>
          </a:p>
          <a:p>
            <a:r>
              <a:rPr lang="en-US" b="1" dirty="0" smtClean="0"/>
              <a:t>Hawley-Smoot </a:t>
            </a:r>
            <a:r>
              <a:rPr lang="en-US" b="1" dirty="0"/>
              <a:t>Tariff </a:t>
            </a:r>
            <a:r>
              <a:rPr lang="en-US" dirty="0"/>
              <a:t>of 1930 </a:t>
            </a:r>
            <a:r>
              <a:rPr lang="en-US" dirty="0" smtClean="0"/>
              <a:t>- intended </a:t>
            </a:r>
            <a:r>
              <a:rPr lang="en-US" dirty="0"/>
              <a:t>to be a mild tariff, but Congress tacked on several amendments, turning it into a bill that raised the tariff to 60%. </a:t>
            </a:r>
            <a:endParaRPr lang="en-US" dirty="0" smtClean="0"/>
          </a:p>
          <a:p>
            <a:pPr lvl="1"/>
            <a:r>
              <a:rPr lang="en-US" dirty="0"/>
              <a:t>T</a:t>
            </a:r>
            <a:r>
              <a:rPr lang="en-US" dirty="0" smtClean="0"/>
              <a:t>he </a:t>
            </a:r>
            <a:r>
              <a:rPr lang="en-US" dirty="0"/>
              <a:t>nation's highest protective tariff during </a:t>
            </a:r>
            <a:r>
              <a:rPr lang="en-US" dirty="0" smtClean="0"/>
              <a:t>peacetime</a:t>
            </a:r>
          </a:p>
          <a:p>
            <a:pPr lvl="1"/>
            <a:r>
              <a:rPr lang="en-US" dirty="0" smtClean="0"/>
              <a:t>Deepened </a:t>
            </a:r>
            <a:r>
              <a:rPr lang="en-US" dirty="0"/>
              <a:t>the depression that had already begun in America and other nations, and it increased international financial </a:t>
            </a:r>
            <a:r>
              <a:rPr lang="en-US" dirty="0" smtClean="0"/>
              <a:t>chaos</a:t>
            </a:r>
            <a:endParaRPr lang="en-US" dirty="0"/>
          </a:p>
          <a:p>
            <a:endParaRPr lang="en-US" dirty="0"/>
          </a:p>
        </p:txBody>
      </p:sp>
    </p:spTree>
    <p:extLst>
      <p:ext uri="{BB962C8B-B14F-4D97-AF65-F5344CB8AC3E}">
        <p14:creationId xmlns:p14="http://schemas.microsoft.com/office/powerpoint/2010/main" val="334610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Great Crash Ends the Golden </a:t>
            </a:r>
            <a:r>
              <a:rPr lang="en-US" b="1" dirty="0" smtClean="0"/>
              <a:t>Twenties*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a:t>
            </a:r>
            <a:r>
              <a:rPr lang="en-US" dirty="0" smtClean="0"/>
              <a:t>tock </a:t>
            </a:r>
            <a:r>
              <a:rPr lang="en-US" dirty="0"/>
              <a:t>market crashed in October </a:t>
            </a:r>
            <a:r>
              <a:rPr lang="en-US" dirty="0" smtClean="0"/>
              <a:t>1929</a:t>
            </a:r>
          </a:p>
          <a:p>
            <a:pPr lvl="1"/>
            <a:r>
              <a:rPr lang="en-US" dirty="0"/>
              <a:t>P</a:t>
            </a:r>
            <a:r>
              <a:rPr lang="en-US" dirty="0" smtClean="0"/>
              <a:t>artially </a:t>
            </a:r>
            <a:r>
              <a:rPr lang="en-US" dirty="0"/>
              <a:t>triggered by the British, who raised their interest rates in an effort to bring back capital lured abroad by American </a:t>
            </a:r>
            <a:r>
              <a:rPr lang="en-US" dirty="0" smtClean="0"/>
              <a:t>investments </a:t>
            </a:r>
            <a:r>
              <a:rPr lang="en-US" dirty="0" smtClean="0">
                <a:sym typeface="Wingdings" panose="05000000000000000000" pitchFamily="2" charset="2"/>
              </a:rPr>
              <a:t> </a:t>
            </a:r>
            <a:r>
              <a:rPr lang="en-US" dirty="0" smtClean="0"/>
              <a:t>British </a:t>
            </a:r>
            <a:r>
              <a:rPr lang="en-US" dirty="0"/>
              <a:t>needed money, and they were unable to trade with the </a:t>
            </a:r>
            <a:r>
              <a:rPr lang="en-US" dirty="0" smtClean="0"/>
              <a:t>US due to </a:t>
            </a:r>
            <a:r>
              <a:rPr lang="en-US" dirty="0"/>
              <a:t>high </a:t>
            </a:r>
            <a:r>
              <a:rPr lang="en-US" dirty="0" smtClean="0"/>
              <a:t>tariffs</a:t>
            </a:r>
            <a:endParaRPr lang="en-US" dirty="0"/>
          </a:p>
          <a:p>
            <a:r>
              <a:rPr lang="en-US" dirty="0" smtClean="0"/>
              <a:t>"</a:t>
            </a:r>
            <a:r>
              <a:rPr lang="en-US" b="1" dirty="0"/>
              <a:t>Black Tuesday</a:t>
            </a:r>
            <a:r>
              <a:rPr lang="en-US" dirty="0"/>
              <a:t>" of </a:t>
            </a:r>
            <a:r>
              <a:rPr lang="en-US" b="1" dirty="0"/>
              <a:t>October 29, </a:t>
            </a:r>
            <a:r>
              <a:rPr lang="en-US" b="1" dirty="0" smtClean="0"/>
              <a:t>1929</a:t>
            </a:r>
            <a:r>
              <a:rPr lang="en-US" dirty="0"/>
              <a:t> </a:t>
            </a:r>
            <a:r>
              <a:rPr lang="en-US" dirty="0" smtClean="0"/>
              <a:t>- millions </a:t>
            </a:r>
            <a:r>
              <a:rPr lang="en-US" dirty="0"/>
              <a:t>of stocks were sold in a panic.  </a:t>
            </a:r>
            <a:endParaRPr lang="en-US" dirty="0" smtClean="0"/>
          </a:p>
          <a:p>
            <a:r>
              <a:rPr lang="en-US" dirty="0" smtClean="0"/>
              <a:t>By </a:t>
            </a:r>
            <a:r>
              <a:rPr lang="en-US" dirty="0"/>
              <a:t>the end of 1929, two months after the initial crash, stockholders had lost $40 </a:t>
            </a:r>
            <a:r>
              <a:rPr lang="en-US" dirty="0" smtClean="0"/>
              <a:t>billion</a:t>
            </a:r>
            <a:endParaRPr lang="en-US" dirty="0"/>
          </a:p>
          <a:p>
            <a:r>
              <a:rPr lang="en-US" dirty="0"/>
              <a:t>As a result of the crash, millions lost their jobs and thousands of banks closed. The </a:t>
            </a:r>
            <a:r>
              <a:rPr lang="en-US" dirty="0" smtClean="0"/>
              <a:t>US was </a:t>
            </a:r>
            <a:r>
              <a:rPr lang="en-US" dirty="0"/>
              <a:t>the hardest industrialized nation to be </a:t>
            </a:r>
            <a:r>
              <a:rPr lang="en-US" dirty="0" smtClean="0"/>
              <a:t>hit</a:t>
            </a:r>
            <a:endParaRPr lang="en-US" dirty="0"/>
          </a:p>
          <a:p>
            <a:r>
              <a:rPr lang="en-US" dirty="0"/>
              <a:t>This crash led to the </a:t>
            </a:r>
            <a:r>
              <a:rPr lang="en-US" b="1" dirty="0"/>
              <a:t>Great </a:t>
            </a:r>
            <a:r>
              <a:rPr lang="en-US" b="1" dirty="0" smtClean="0"/>
              <a:t>Depression</a:t>
            </a:r>
            <a:r>
              <a:rPr lang="en-US" dirty="0"/>
              <a:t> </a:t>
            </a:r>
            <a:r>
              <a:rPr lang="en-US" dirty="0" smtClean="0"/>
              <a:t>(not necessarily a cause!)</a:t>
            </a:r>
            <a:endParaRPr lang="en-US" dirty="0"/>
          </a:p>
          <a:p>
            <a:endParaRPr lang="en-US" dirty="0"/>
          </a:p>
        </p:txBody>
      </p:sp>
    </p:spTree>
    <p:extLst>
      <p:ext uri="{BB962C8B-B14F-4D97-AF65-F5344CB8AC3E}">
        <p14:creationId xmlns:p14="http://schemas.microsoft.com/office/powerpoint/2010/main" val="346783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Hooked on the Horn of </a:t>
            </a:r>
            <a:r>
              <a:rPr lang="en-US" b="1" dirty="0" smtClean="0"/>
              <a:t>Plenty*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a:t>of the main causes of the Great Depression was </a:t>
            </a:r>
            <a:r>
              <a:rPr lang="en-US" b="1" dirty="0"/>
              <a:t>overproduction </a:t>
            </a:r>
            <a:r>
              <a:rPr lang="en-US" dirty="0"/>
              <a:t>by farms and </a:t>
            </a:r>
            <a:r>
              <a:rPr lang="en-US" dirty="0" smtClean="0"/>
              <a:t>factories</a:t>
            </a:r>
          </a:p>
          <a:p>
            <a:pPr lvl="1"/>
            <a:r>
              <a:rPr lang="en-US" dirty="0"/>
              <a:t>N</a:t>
            </a:r>
            <a:r>
              <a:rPr lang="en-US" dirty="0" smtClean="0"/>
              <a:t>ation's </a:t>
            </a:r>
            <a:r>
              <a:rPr lang="en-US" dirty="0"/>
              <a:t>ability to produce goods had outrun its capacity to consume or pay for </a:t>
            </a:r>
            <a:r>
              <a:rPr lang="en-US" dirty="0" smtClean="0"/>
              <a:t>them</a:t>
            </a:r>
          </a:p>
          <a:p>
            <a:pPr lvl="1"/>
            <a:r>
              <a:rPr lang="en-US" dirty="0"/>
              <a:t>T</a:t>
            </a:r>
            <a:r>
              <a:rPr lang="en-US" dirty="0" smtClean="0"/>
              <a:t>he </a:t>
            </a:r>
            <a:r>
              <a:rPr lang="en-US" dirty="0"/>
              <a:t>money was being invested in factories and other agencies of production; not enough money was going into salaries and </a:t>
            </a:r>
            <a:r>
              <a:rPr lang="en-US" dirty="0" smtClean="0"/>
              <a:t>wages</a:t>
            </a:r>
          </a:p>
          <a:p>
            <a:pPr lvl="1"/>
            <a:r>
              <a:rPr lang="en-US" dirty="0" smtClean="0"/>
              <a:t>Over-expansion </a:t>
            </a:r>
            <a:r>
              <a:rPr lang="en-US" dirty="0"/>
              <a:t>of credit also contributed to the </a:t>
            </a:r>
            <a:r>
              <a:rPr lang="en-US" dirty="0" smtClean="0"/>
              <a:t>depression</a:t>
            </a:r>
            <a:endParaRPr lang="en-US" dirty="0"/>
          </a:p>
          <a:p>
            <a:r>
              <a:rPr lang="en-US" dirty="0" smtClean="0"/>
              <a:t>Great </a:t>
            </a:r>
            <a:r>
              <a:rPr lang="en-US" dirty="0"/>
              <a:t>Depression worsened the economic state in Europe, which had not yet fully recovered from </a:t>
            </a:r>
            <a:r>
              <a:rPr lang="en-US" dirty="0" smtClean="0"/>
              <a:t>WWI</a:t>
            </a:r>
            <a:endParaRPr lang="en-US" dirty="0"/>
          </a:p>
          <a:p>
            <a:r>
              <a:rPr lang="en-US" dirty="0"/>
              <a:t>In the 1930s, a drought scorched the Mississippi Valley, causing thousands of farms to be </a:t>
            </a:r>
            <a:r>
              <a:rPr lang="en-US" dirty="0" smtClean="0"/>
              <a:t>sold – leads to </a:t>
            </a:r>
            <a:r>
              <a:rPr lang="en-US" b="1" dirty="0" smtClean="0"/>
              <a:t>Dust Bowl</a:t>
            </a:r>
            <a:endParaRPr lang="en-US" b="1" dirty="0"/>
          </a:p>
          <a:p>
            <a:r>
              <a:rPr lang="en-US" dirty="0" err="1"/>
              <a:t>Hoovervilles</a:t>
            </a:r>
            <a:r>
              <a:rPr lang="en-US" dirty="0"/>
              <a:t>: a nickname for tin-and-paper shantytowns.</a:t>
            </a:r>
          </a:p>
          <a:p>
            <a:endParaRPr lang="en-US" dirty="0"/>
          </a:p>
        </p:txBody>
      </p:sp>
    </p:spTree>
    <p:extLst>
      <p:ext uri="{BB962C8B-B14F-4D97-AF65-F5344CB8AC3E}">
        <p14:creationId xmlns:p14="http://schemas.microsoft.com/office/powerpoint/2010/main" val="2506078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Rugged Times for Rugged </a:t>
            </a:r>
            <a:r>
              <a:rPr lang="en-US" b="1" dirty="0" smtClean="0"/>
              <a:t>Individuals*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Beginning of Great Depression </a:t>
            </a:r>
            <a:r>
              <a:rPr lang="en-US" dirty="0"/>
              <a:t>President Hoover believed that industry and self-reliance had made America great and that the </a:t>
            </a:r>
            <a:r>
              <a:rPr lang="en-US" dirty="0" smtClean="0"/>
              <a:t>gov’t </a:t>
            </a:r>
            <a:r>
              <a:rPr lang="en-US" dirty="0"/>
              <a:t>should play no role in the welfare of the </a:t>
            </a:r>
            <a:r>
              <a:rPr lang="en-US" dirty="0" smtClean="0"/>
              <a:t>people</a:t>
            </a:r>
          </a:p>
          <a:p>
            <a:r>
              <a:rPr lang="en-US" dirty="0"/>
              <a:t>S</a:t>
            </a:r>
            <a:r>
              <a:rPr lang="en-US" dirty="0" smtClean="0"/>
              <a:t>oon realized that </a:t>
            </a:r>
            <a:r>
              <a:rPr lang="en-US" dirty="0"/>
              <a:t>the welfare of the people in a nationwide catastrophe was a direct concern of the </a:t>
            </a:r>
            <a:r>
              <a:rPr lang="en-US" dirty="0" smtClean="0"/>
              <a:t>gov’t</a:t>
            </a:r>
            <a:endParaRPr lang="en-US" dirty="0"/>
          </a:p>
          <a:p>
            <a:r>
              <a:rPr lang="en-US" dirty="0"/>
              <a:t>Hoover developed a plan in which the </a:t>
            </a:r>
            <a:r>
              <a:rPr lang="en-US" dirty="0" smtClean="0"/>
              <a:t>gov’t </a:t>
            </a:r>
            <a:r>
              <a:rPr lang="en-US" dirty="0"/>
              <a:t>would help the railroads, banks, and rural credit corporations in the hope that if financial health was restored at the top of the economic pyramid, then unemployment would be relieved as the prosperity trickled down.  </a:t>
            </a:r>
            <a:endParaRPr lang="en-US" dirty="0" smtClean="0"/>
          </a:p>
          <a:p>
            <a:r>
              <a:rPr lang="en-US" dirty="0" smtClean="0"/>
              <a:t>Hoover's </a:t>
            </a:r>
            <a:r>
              <a:rPr lang="en-US" dirty="0"/>
              <a:t>efforts were criticized because he gave </a:t>
            </a:r>
            <a:r>
              <a:rPr lang="en-US" dirty="0" smtClean="0"/>
              <a:t>gov’t </a:t>
            </a:r>
            <a:r>
              <a:rPr lang="en-US" dirty="0"/>
              <a:t>money to the big bankers who had allegedly started the </a:t>
            </a:r>
            <a:r>
              <a:rPr lang="en-US" dirty="0" smtClean="0"/>
              <a:t>depression</a:t>
            </a:r>
            <a:endParaRPr lang="en-US" dirty="0"/>
          </a:p>
          <a:p>
            <a:endParaRPr lang="en-US" dirty="0"/>
          </a:p>
        </p:txBody>
      </p:sp>
    </p:spTree>
    <p:extLst>
      <p:ext uri="{BB962C8B-B14F-4D97-AF65-F5344CB8AC3E}">
        <p14:creationId xmlns:p14="http://schemas.microsoft.com/office/powerpoint/2010/main" val="3277376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Hoover Battles the Great </a:t>
            </a:r>
            <a:r>
              <a:rPr lang="en-US" b="1" dirty="0" smtClean="0"/>
              <a:t>Depression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President </a:t>
            </a:r>
            <a:r>
              <a:rPr lang="en-US" dirty="0"/>
              <a:t>Hoover convinced Congress to allocate $2.25 billion for useful </a:t>
            </a:r>
            <a:r>
              <a:rPr lang="en-US" b="1" dirty="0"/>
              <a:t>public works</a:t>
            </a:r>
            <a:r>
              <a:rPr lang="en-US" dirty="0"/>
              <a:t>.  (ex: the Hoover Dam)</a:t>
            </a:r>
          </a:p>
          <a:p>
            <a:r>
              <a:rPr lang="en-US" dirty="0"/>
              <a:t>Hoover opposed any projects that he viewed as "socialistic."  </a:t>
            </a:r>
            <a:endParaRPr lang="en-US" dirty="0" smtClean="0"/>
          </a:p>
          <a:p>
            <a:pPr lvl="1"/>
            <a:r>
              <a:rPr lang="en-US" dirty="0"/>
              <a:t>V</a:t>
            </a:r>
            <a:r>
              <a:rPr lang="en-US" dirty="0" smtClean="0"/>
              <a:t>etoed </a:t>
            </a:r>
            <a:r>
              <a:rPr lang="en-US" dirty="0"/>
              <a:t>the Muscle Shoals Bill, which was designed to dam the Tennessee River and sell </a:t>
            </a:r>
            <a:r>
              <a:rPr lang="en-US" dirty="0" smtClean="0"/>
              <a:t>gov’t-produced </a:t>
            </a:r>
            <a:r>
              <a:rPr lang="en-US" dirty="0"/>
              <a:t>electricity in competition </a:t>
            </a:r>
            <a:r>
              <a:rPr lang="en-US" dirty="0" smtClean="0"/>
              <a:t>with private companies</a:t>
            </a:r>
            <a:endParaRPr lang="en-US" dirty="0"/>
          </a:p>
          <a:p>
            <a:r>
              <a:rPr lang="en-US" b="1" dirty="0" smtClean="0"/>
              <a:t>1932</a:t>
            </a:r>
            <a:r>
              <a:rPr lang="en-US" dirty="0"/>
              <a:t>, Congress created </a:t>
            </a:r>
            <a:r>
              <a:rPr lang="en-US" dirty="0" smtClean="0"/>
              <a:t>-</a:t>
            </a:r>
            <a:r>
              <a:rPr lang="en-US" dirty="0"/>
              <a:t> </a:t>
            </a:r>
            <a:r>
              <a:rPr lang="en-US" b="1" dirty="0"/>
              <a:t>Reconstruction Finance Corporation</a:t>
            </a:r>
            <a:r>
              <a:rPr lang="en-US" dirty="0"/>
              <a:t> (</a:t>
            </a:r>
            <a:r>
              <a:rPr lang="en-US" dirty="0" smtClean="0"/>
              <a:t>RFC)</a:t>
            </a:r>
          </a:p>
          <a:p>
            <a:pPr lvl="1"/>
            <a:r>
              <a:rPr lang="en-US" dirty="0"/>
              <a:t>L</a:t>
            </a:r>
            <a:r>
              <a:rPr lang="en-US" dirty="0" smtClean="0"/>
              <a:t>ent </a:t>
            </a:r>
            <a:r>
              <a:rPr lang="en-US" dirty="0"/>
              <a:t>money to insurance companies, banks, agricultural organizations, railroads, and state and local </a:t>
            </a:r>
            <a:r>
              <a:rPr lang="en-US" dirty="0" smtClean="0"/>
              <a:t>governments</a:t>
            </a:r>
            <a:endParaRPr lang="en-US" dirty="0"/>
          </a:p>
          <a:p>
            <a:r>
              <a:rPr lang="en-US" dirty="0"/>
              <a:t>Congress passed the Norris-La Guardia Anti-Injunction Act in </a:t>
            </a:r>
            <a:r>
              <a:rPr lang="en-US" dirty="0" smtClean="0"/>
              <a:t>1932</a:t>
            </a:r>
            <a:r>
              <a:rPr lang="en-US" dirty="0"/>
              <a:t> </a:t>
            </a:r>
            <a:r>
              <a:rPr lang="en-US" dirty="0" smtClean="0"/>
              <a:t>- outlawed </a:t>
            </a:r>
            <a:r>
              <a:rPr lang="en-US" dirty="0"/>
              <a:t>antiunion contracts and barred federal courts from stopping strikes, boycotts, and peaceful </a:t>
            </a:r>
            <a:r>
              <a:rPr lang="en-US" dirty="0" smtClean="0"/>
              <a:t>picketing</a:t>
            </a:r>
            <a:endParaRPr lang="en-US" dirty="0"/>
          </a:p>
          <a:p>
            <a:endParaRPr lang="en-US" dirty="0"/>
          </a:p>
        </p:txBody>
      </p:sp>
    </p:spTree>
    <p:extLst>
      <p:ext uri="{BB962C8B-B14F-4D97-AF65-F5344CB8AC3E}">
        <p14:creationId xmlns:p14="http://schemas.microsoft.com/office/powerpoint/2010/main" val="2176209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Routing the Bonus Army in </a:t>
            </a:r>
            <a:r>
              <a:rPr lang="en-US" b="1" dirty="0" smtClean="0"/>
              <a:t>Washington*</a:t>
            </a:r>
            <a:endParaRPr lang="en-US" dirty="0"/>
          </a:p>
        </p:txBody>
      </p:sp>
      <p:sp>
        <p:nvSpPr>
          <p:cNvPr id="3" name="Content Placeholder 2"/>
          <p:cNvSpPr>
            <a:spLocks noGrp="1"/>
          </p:cNvSpPr>
          <p:nvPr>
            <p:ph idx="1"/>
          </p:nvPr>
        </p:nvSpPr>
        <p:spPr/>
        <p:txBody>
          <a:bodyPr/>
          <a:lstStyle/>
          <a:p>
            <a:r>
              <a:rPr lang="en-US" dirty="0" smtClean="0"/>
              <a:t>Veterans </a:t>
            </a:r>
            <a:r>
              <a:rPr lang="en-US" dirty="0"/>
              <a:t>of WWI </a:t>
            </a:r>
            <a:r>
              <a:rPr lang="en-US" dirty="0" smtClean="0"/>
              <a:t>hit </a:t>
            </a:r>
            <a:r>
              <a:rPr lang="en-US" dirty="0"/>
              <a:t>hard by the Great </a:t>
            </a:r>
            <a:r>
              <a:rPr lang="en-US" dirty="0" smtClean="0"/>
              <a:t>Depression</a:t>
            </a:r>
          </a:p>
          <a:p>
            <a:r>
              <a:rPr lang="en-US" dirty="0" smtClean="0"/>
              <a:t>The </a:t>
            </a:r>
            <a:r>
              <a:rPr lang="en-US" dirty="0"/>
              <a:t>"</a:t>
            </a:r>
            <a:r>
              <a:rPr lang="en-US" b="1" dirty="0"/>
              <a:t>Bonus Expeditionary Force</a:t>
            </a:r>
            <a:r>
              <a:rPr lang="en-US" dirty="0"/>
              <a:t>" (BEF) converged on the Capitol in the summer of </a:t>
            </a:r>
            <a:r>
              <a:rPr lang="en-US" dirty="0" smtClean="0"/>
              <a:t>1932</a:t>
            </a:r>
          </a:p>
          <a:p>
            <a:pPr lvl="1"/>
            <a:r>
              <a:rPr lang="en-US" dirty="0"/>
              <a:t>D</a:t>
            </a:r>
            <a:r>
              <a:rPr lang="en-US" dirty="0" smtClean="0"/>
              <a:t>emanded Congress </a:t>
            </a:r>
            <a:r>
              <a:rPr lang="en-US" dirty="0"/>
              <a:t>fully pay the deferred bonus that Congress had passed in 1924 </a:t>
            </a:r>
            <a:endParaRPr lang="en-US" dirty="0" smtClean="0"/>
          </a:p>
          <a:p>
            <a:pPr lvl="2"/>
            <a:r>
              <a:rPr lang="en-US" dirty="0"/>
              <a:t>P</a:t>
            </a:r>
            <a:r>
              <a:rPr lang="en-US" dirty="0" smtClean="0"/>
              <a:t>ayment supposed </a:t>
            </a:r>
            <a:r>
              <a:rPr lang="en-US" dirty="0"/>
              <a:t>to be paid in </a:t>
            </a:r>
            <a:r>
              <a:rPr lang="en-US" dirty="0" smtClean="0"/>
              <a:t>1945</a:t>
            </a:r>
            <a:endParaRPr lang="en-US" dirty="0"/>
          </a:p>
          <a:p>
            <a:r>
              <a:rPr lang="en-US" dirty="0"/>
              <a:t>After </a:t>
            </a:r>
            <a:r>
              <a:rPr lang="en-US" dirty="0" smtClean="0"/>
              <a:t>they refused </a:t>
            </a:r>
            <a:r>
              <a:rPr lang="en-US" dirty="0"/>
              <a:t>to leave the Capitol, President Hoover sent in the army to evacuate the group.  </a:t>
            </a:r>
            <a:endParaRPr lang="en-US" dirty="0" smtClean="0"/>
          </a:p>
          <a:p>
            <a:r>
              <a:rPr lang="en-US" dirty="0" smtClean="0"/>
              <a:t>The </a:t>
            </a:r>
            <a:r>
              <a:rPr lang="en-US" dirty="0"/>
              <a:t>ensuing riots and incidents brought additional public disdain for </a:t>
            </a:r>
            <a:r>
              <a:rPr lang="en-US" dirty="0" smtClean="0"/>
              <a:t>Hoover</a:t>
            </a:r>
            <a:endParaRPr lang="en-US" dirty="0"/>
          </a:p>
          <a:p>
            <a:endParaRPr lang="en-US" dirty="0"/>
          </a:p>
        </p:txBody>
      </p:sp>
    </p:spTree>
    <p:extLst>
      <p:ext uri="{BB962C8B-B14F-4D97-AF65-F5344CB8AC3E}">
        <p14:creationId xmlns:p14="http://schemas.microsoft.com/office/powerpoint/2010/main" val="249754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Republican "Old Guard" </a:t>
            </a:r>
            <a:r>
              <a:rPr lang="en-US" b="1" dirty="0" smtClean="0"/>
              <a:t>Returns</a:t>
            </a:r>
            <a:endParaRPr lang="en-US" dirty="0"/>
          </a:p>
        </p:txBody>
      </p:sp>
      <p:sp>
        <p:nvSpPr>
          <p:cNvPr id="3" name="Content Placeholder 2"/>
          <p:cNvSpPr>
            <a:spLocks noGrp="1"/>
          </p:cNvSpPr>
          <p:nvPr>
            <p:ph idx="1"/>
          </p:nvPr>
        </p:nvSpPr>
        <p:spPr/>
        <p:txBody>
          <a:bodyPr>
            <a:normAutofit lnSpcReduction="10000"/>
          </a:bodyPr>
          <a:lstStyle/>
          <a:p>
            <a:r>
              <a:rPr lang="en-US" dirty="0" smtClean="0"/>
              <a:t>1921 - </a:t>
            </a:r>
            <a:r>
              <a:rPr lang="en-US" b="1" dirty="0" smtClean="0"/>
              <a:t>Warren </a:t>
            </a:r>
            <a:r>
              <a:rPr lang="en-US" b="1" dirty="0"/>
              <a:t>G. Harding</a:t>
            </a:r>
            <a:r>
              <a:rPr lang="en-US" dirty="0"/>
              <a:t> </a:t>
            </a:r>
            <a:r>
              <a:rPr lang="en-US" dirty="0" smtClean="0"/>
              <a:t> inaugurated</a:t>
            </a:r>
          </a:p>
          <a:p>
            <a:pPr lvl="1"/>
            <a:r>
              <a:rPr lang="en-US" dirty="0"/>
              <a:t>U</a:t>
            </a:r>
            <a:r>
              <a:rPr lang="en-US" dirty="0" smtClean="0"/>
              <a:t>nable </a:t>
            </a:r>
            <a:r>
              <a:rPr lang="en-US" dirty="0"/>
              <a:t>to detect corruption in his own </a:t>
            </a:r>
            <a:r>
              <a:rPr lang="en-US" dirty="0" smtClean="0"/>
              <a:t>staff</a:t>
            </a:r>
          </a:p>
          <a:p>
            <a:pPr lvl="1"/>
            <a:r>
              <a:rPr lang="en-US" dirty="0"/>
              <a:t>V</a:t>
            </a:r>
            <a:r>
              <a:rPr lang="en-US" dirty="0" smtClean="0"/>
              <a:t>ery </a:t>
            </a:r>
            <a:r>
              <a:rPr lang="en-US" dirty="0"/>
              <a:t>soft </a:t>
            </a:r>
            <a:r>
              <a:rPr lang="en-US" dirty="0" smtClean="0"/>
              <a:t>guy, hated </a:t>
            </a:r>
            <a:r>
              <a:rPr lang="en-US" dirty="0"/>
              <a:t>to say "no," hurting peoples' </a:t>
            </a:r>
            <a:r>
              <a:rPr lang="en-US" dirty="0" smtClean="0"/>
              <a:t>feelings</a:t>
            </a:r>
            <a:endParaRPr lang="en-US" dirty="0"/>
          </a:p>
          <a:p>
            <a:r>
              <a:rPr lang="en-US" dirty="0"/>
              <a:t>Charles Evans </a:t>
            </a:r>
            <a:r>
              <a:rPr lang="en-US" dirty="0" smtClean="0"/>
              <a:t>Hughes</a:t>
            </a:r>
            <a:r>
              <a:rPr lang="en-US" dirty="0"/>
              <a:t> </a:t>
            </a:r>
            <a:r>
              <a:rPr lang="en-US" dirty="0" smtClean="0"/>
              <a:t>– Secretary of state</a:t>
            </a:r>
          </a:p>
          <a:p>
            <a:r>
              <a:rPr lang="en-US" dirty="0" smtClean="0"/>
              <a:t>Andrew </a:t>
            </a:r>
            <a:r>
              <a:rPr lang="en-US" dirty="0"/>
              <a:t>W. Mellon, </a:t>
            </a:r>
            <a:r>
              <a:rPr lang="en-US" dirty="0" smtClean="0"/>
              <a:t>a multimillionaire - Secretary </a:t>
            </a:r>
            <a:r>
              <a:rPr lang="en-US" dirty="0"/>
              <a:t>of the </a:t>
            </a:r>
            <a:r>
              <a:rPr lang="en-US" dirty="0" smtClean="0"/>
              <a:t>Treasury</a:t>
            </a:r>
          </a:p>
          <a:p>
            <a:r>
              <a:rPr lang="en-US" dirty="0" smtClean="0"/>
              <a:t>Herbert </a:t>
            </a:r>
            <a:r>
              <a:rPr lang="en-US" dirty="0"/>
              <a:t>Hoover </a:t>
            </a:r>
            <a:r>
              <a:rPr lang="en-US" dirty="0" smtClean="0"/>
              <a:t>- Secretary </a:t>
            </a:r>
            <a:r>
              <a:rPr lang="en-US" dirty="0"/>
              <a:t>of </a:t>
            </a:r>
            <a:r>
              <a:rPr lang="en-US" dirty="0" smtClean="0"/>
              <a:t>Commerce</a:t>
            </a:r>
            <a:endParaRPr lang="en-US" dirty="0"/>
          </a:p>
          <a:p>
            <a:r>
              <a:rPr lang="en-US" dirty="0"/>
              <a:t>T</a:t>
            </a:r>
            <a:r>
              <a:rPr lang="en-US" dirty="0" smtClean="0"/>
              <a:t>wo </a:t>
            </a:r>
            <a:r>
              <a:rPr lang="en-US" dirty="0"/>
              <a:t>of the worst:  </a:t>
            </a:r>
            <a:endParaRPr lang="en-US" dirty="0" smtClean="0"/>
          </a:p>
          <a:p>
            <a:pPr lvl="1"/>
            <a:r>
              <a:rPr lang="en-US" dirty="0" smtClean="0"/>
              <a:t>Senator </a:t>
            </a:r>
            <a:r>
              <a:rPr lang="en-US" dirty="0"/>
              <a:t>Albert B. Fall, an </a:t>
            </a:r>
            <a:r>
              <a:rPr lang="en-US" dirty="0" smtClean="0"/>
              <a:t>anti-conservationist - Secretary </a:t>
            </a:r>
            <a:r>
              <a:rPr lang="en-US" dirty="0"/>
              <a:t>of the </a:t>
            </a:r>
            <a:r>
              <a:rPr lang="en-US" dirty="0" smtClean="0"/>
              <a:t>Interior</a:t>
            </a:r>
          </a:p>
          <a:p>
            <a:pPr lvl="1"/>
            <a:r>
              <a:rPr lang="en-US" dirty="0" smtClean="0"/>
              <a:t>Harry </a:t>
            </a:r>
            <a:r>
              <a:rPr lang="en-US" dirty="0"/>
              <a:t>M. Daugherty, a </a:t>
            </a:r>
            <a:r>
              <a:rPr lang="en-US" dirty="0" smtClean="0"/>
              <a:t>crook - Attorney General</a:t>
            </a:r>
            <a:endParaRPr lang="en-US" dirty="0"/>
          </a:p>
          <a:p>
            <a:endParaRPr lang="en-US" dirty="0"/>
          </a:p>
        </p:txBody>
      </p:sp>
    </p:spTree>
    <p:extLst>
      <p:ext uri="{BB962C8B-B14F-4D97-AF65-F5344CB8AC3E}">
        <p14:creationId xmlns:p14="http://schemas.microsoft.com/office/powerpoint/2010/main" val="1000474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Japanese Militarists Attack </a:t>
            </a:r>
            <a:r>
              <a:rPr lang="en-US" b="1" dirty="0" smtClean="0"/>
              <a:t>China</a:t>
            </a:r>
            <a:endParaRPr lang="en-US" dirty="0"/>
          </a:p>
        </p:txBody>
      </p:sp>
      <p:sp>
        <p:nvSpPr>
          <p:cNvPr id="3" name="Content Placeholder 2"/>
          <p:cNvSpPr>
            <a:spLocks noGrp="1"/>
          </p:cNvSpPr>
          <p:nvPr>
            <p:ph idx="1"/>
          </p:nvPr>
        </p:nvSpPr>
        <p:spPr/>
        <p:txBody>
          <a:bodyPr>
            <a:normAutofit/>
          </a:bodyPr>
          <a:lstStyle/>
          <a:p>
            <a:r>
              <a:rPr lang="en-US" dirty="0" smtClean="0"/>
              <a:t>September</a:t>
            </a:r>
            <a:r>
              <a:rPr lang="en-US" dirty="0"/>
              <a:t> 1931, </a:t>
            </a:r>
            <a:r>
              <a:rPr lang="en-US" dirty="0" smtClean="0"/>
              <a:t>Japan invaded </a:t>
            </a:r>
            <a:r>
              <a:rPr lang="en-US" dirty="0"/>
              <a:t>the Chinese province </a:t>
            </a:r>
            <a:r>
              <a:rPr lang="en-US" dirty="0" smtClean="0"/>
              <a:t>of Manchuria</a:t>
            </a:r>
          </a:p>
          <a:p>
            <a:pPr lvl="1"/>
            <a:r>
              <a:rPr lang="en-US" dirty="0"/>
              <a:t>D</a:t>
            </a:r>
            <a:r>
              <a:rPr lang="en-US" dirty="0" smtClean="0"/>
              <a:t>irect </a:t>
            </a:r>
            <a:r>
              <a:rPr lang="en-US" dirty="0"/>
              <a:t>violation of the League of Nations, the League was unable to do anything </a:t>
            </a:r>
            <a:r>
              <a:rPr lang="en-US" dirty="0" smtClean="0"/>
              <a:t>- lacked </a:t>
            </a:r>
            <a:r>
              <a:rPr lang="en-US" dirty="0"/>
              <a:t>America's </a:t>
            </a:r>
            <a:r>
              <a:rPr lang="en-US" dirty="0" smtClean="0"/>
              <a:t>support</a:t>
            </a:r>
            <a:endParaRPr lang="en-US" dirty="0"/>
          </a:p>
          <a:p>
            <a:r>
              <a:rPr lang="en-US" dirty="0" smtClean="0"/>
              <a:t>1932</a:t>
            </a:r>
            <a:r>
              <a:rPr lang="en-US" dirty="0"/>
              <a:t>, </a:t>
            </a:r>
            <a:r>
              <a:rPr lang="en-US" dirty="0" smtClean="0"/>
              <a:t>Sec. </a:t>
            </a:r>
            <a:r>
              <a:rPr lang="en-US" dirty="0"/>
              <a:t>of State Henry L. Stimson</a:t>
            </a:r>
            <a:r>
              <a:rPr lang="en-US" u="sng" dirty="0"/>
              <a:t> </a:t>
            </a:r>
            <a:r>
              <a:rPr lang="en-US" dirty="0"/>
              <a:t>decided to only diplomatically attack the Japanese. </a:t>
            </a:r>
            <a:endParaRPr lang="en-US" dirty="0" smtClean="0"/>
          </a:p>
          <a:p>
            <a:pPr lvl="1"/>
            <a:r>
              <a:rPr lang="en-US" dirty="0"/>
              <a:t>I</a:t>
            </a:r>
            <a:r>
              <a:rPr lang="en-US" dirty="0" smtClean="0"/>
              <a:t>ssued </a:t>
            </a:r>
            <a:r>
              <a:rPr lang="en-US" dirty="0"/>
              <a:t>the Stimson </a:t>
            </a:r>
            <a:r>
              <a:rPr lang="en-US" dirty="0" smtClean="0"/>
              <a:t>doctrine - declared </a:t>
            </a:r>
            <a:r>
              <a:rPr lang="en-US" dirty="0"/>
              <a:t>that the </a:t>
            </a:r>
            <a:r>
              <a:rPr lang="en-US" dirty="0" smtClean="0"/>
              <a:t>US would </a:t>
            </a:r>
            <a:r>
              <a:rPr lang="en-US" dirty="0"/>
              <a:t>not recognize any territory acquired by </a:t>
            </a:r>
            <a:r>
              <a:rPr lang="en-US" dirty="0" smtClean="0"/>
              <a:t>force</a:t>
            </a:r>
          </a:p>
          <a:p>
            <a:pPr lvl="1"/>
            <a:r>
              <a:rPr lang="en-US" dirty="0" smtClean="0"/>
              <a:t>Japan </a:t>
            </a:r>
            <a:r>
              <a:rPr lang="en-US" dirty="0"/>
              <a:t>ignored the doctrine and moved onto Shanghai in </a:t>
            </a:r>
            <a:r>
              <a:rPr lang="en-US" dirty="0" smtClean="0"/>
              <a:t>1932</a:t>
            </a:r>
            <a:endParaRPr lang="en-US" dirty="0"/>
          </a:p>
          <a:p>
            <a:pPr lvl="1"/>
            <a:r>
              <a:rPr lang="en-US" dirty="0" smtClean="0"/>
              <a:t>Violence </a:t>
            </a:r>
            <a:r>
              <a:rPr lang="en-US" dirty="0"/>
              <a:t>continued </a:t>
            </a:r>
            <a:r>
              <a:rPr lang="en-US" dirty="0" smtClean="0"/>
              <a:t>w/out </a:t>
            </a:r>
            <a:r>
              <a:rPr lang="en-US" dirty="0"/>
              <a:t>the League of Nation's </a:t>
            </a:r>
            <a:r>
              <a:rPr lang="en-US" dirty="0" smtClean="0"/>
              <a:t>intervention</a:t>
            </a:r>
            <a:endParaRPr lang="en-US" dirty="0"/>
          </a:p>
          <a:p>
            <a:endParaRPr lang="en-US" dirty="0"/>
          </a:p>
        </p:txBody>
      </p:sp>
    </p:spTree>
    <p:extLst>
      <p:ext uri="{BB962C8B-B14F-4D97-AF65-F5344CB8AC3E}">
        <p14:creationId xmlns:p14="http://schemas.microsoft.com/office/powerpoint/2010/main" val="302646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Hoover Pioneers the Good Neighbor </a:t>
            </a:r>
            <a:r>
              <a:rPr lang="en-US" b="1" dirty="0" smtClean="0"/>
              <a:t>Policy</a:t>
            </a:r>
            <a:endParaRPr lang="en-US" dirty="0"/>
          </a:p>
        </p:txBody>
      </p:sp>
      <p:sp>
        <p:nvSpPr>
          <p:cNvPr id="3" name="Content Placeholder 2"/>
          <p:cNvSpPr>
            <a:spLocks noGrp="1"/>
          </p:cNvSpPr>
          <p:nvPr>
            <p:ph idx="1"/>
          </p:nvPr>
        </p:nvSpPr>
        <p:spPr/>
        <p:txBody>
          <a:bodyPr/>
          <a:lstStyle/>
          <a:p>
            <a:r>
              <a:rPr lang="en-US" dirty="0" smtClean="0"/>
              <a:t>President </a:t>
            </a:r>
            <a:r>
              <a:rPr lang="en-US" dirty="0"/>
              <a:t>Hoover sought to improve relations with Latin </a:t>
            </a:r>
            <a:r>
              <a:rPr lang="en-US" dirty="0" smtClean="0"/>
              <a:t>America</a:t>
            </a:r>
          </a:p>
          <a:p>
            <a:r>
              <a:rPr lang="en-US" dirty="0"/>
              <a:t>W</a:t>
            </a:r>
            <a:r>
              <a:rPr lang="en-US" dirty="0" smtClean="0"/>
              <a:t>ithdrew </a:t>
            </a:r>
            <a:r>
              <a:rPr lang="en-US" dirty="0"/>
              <a:t>American troops from Haiti and </a:t>
            </a:r>
            <a:r>
              <a:rPr lang="en-US" dirty="0" smtClean="0"/>
              <a:t>Nicaragua</a:t>
            </a:r>
            <a:endParaRPr lang="en-US" dirty="0"/>
          </a:p>
          <a:p>
            <a:r>
              <a:rPr lang="en-US" dirty="0"/>
              <a:t>L</a:t>
            </a:r>
            <a:r>
              <a:rPr lang="en-US" dirty="0" smtClean="0"/>
              <a:t>aid </a:t>
            </a:r>
            <a:r>
              <a:rPr lang="en-US" dirty="0"/>
              <a:t>the groundwork for future President Roosevelt's </a:t>
            </a:r>
            <a:r>
              <a:rPr lang="en-US" b="1" dirty="0"/>
              <a:t>"Good Neighbor" </a:t>
            </a:r>
            <a:r>
              <a:rPr lang="en-US" b="1" dirty="0" smtClean="0"/>
              <a:t>policy</a:t>
            </a:r>
            <a:endParaRPr lang="en-US" dirty="0"/>
          </a:p>
          <a:p>
            <a:endParaRPr lang="en-US" dirty="0"/>
          </a:p>
        </p:txBody>
      </p:sp>
    </p:spTree>
    <p:extLst>
      <p:ext uri="{BB962C8B-B14F-4D97-AF65-F5344CB8AC3E}">
        <p14:creationId xmlns:p14="http://schemas.microsoft.com/office/powerpoint/2010/main" val="399718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GOP Reaction at the </a:t>
            </a:r>
            <a:r>
              <a:rPr lang="en-US" b="1" dirty="0" smtClean="0"/>
              <a:t>Throttle*</a:t>
            </a:r>
            <a:endParaRPr lang="en-US" dirty="0"/>
          </a:p>
        </p:txBody>
      </p:sp>
      <p:sp>
        <p:nvSpPr>
          <p:cNvPr id="3" name="Content Placeholder 2"/>
          <p:cNvSpPr>
            <a:spLocks noGrp="1"/>
          </p:cNvSpPr>
          <p:nvPr>
            <p:ph idx="1"/>
          </p:nvPr>
        </p:nvSpPr>
        <p:spPr/>
        <p:txBody>
          <a:bodyPr>
            <a:normAutofit/>
          </a:bodyPr>
          <a:lstStyle/>
          <a:p>
            <a:r>
              <a:rPr lang="en-US" dirty="0" smtClean="0"/>
              <a:t>Industrialists </a:t>
            </a:r>
            <a:r>
              <a:rPr lang="en-US" dirty="0"/>
              <a:t>wanted the government to stop legislating business and to actually help businesses make profits.</a:t>
            </a:r>
          </a:p>
          <a:p>
            <a:r>
              <a:rPr lang="en-US" dirty="0"/>
              <a:t>In the first years of the 1920s, the Supreme Court struck down progressive legislation.  The Supreme Court ruled in </a:t>
            </a:r>
            <a:r>
              <a:rPr lang="en-US" b="1" i="1" dirty="0"/>
              <a:t>Adkins v. Children's Hospital</a:t>
            </a:r>
            <a:r>
              <a:rPr lang="en-US" b="1" dirty="0"/>
              <a:t> </a:t>
            </a:r>
            <a:r>
              <a:rPr lang="en-US" dirty="0"/>
              <a:t>(</a:t>
            </a:r>
            <a:r>
              <a:rPr lang="en-US" b="1" dirty="0"/>
              <a:t>1923</a:t>
            </a:r>
            <a:r>
              <a:rPr lang="en-US" dirty="0"/>
              <a:t>) that women did not deserve special protection in the workplace. They said that the 19</a:t>
            </a:r>
            <a:r>
              <a:rPr lang="en-US" baseline="30000" dirty="0"/>
              <a:t>th</a:t>
            </a:r>
            <a:r>
              <a:rPr lang="en-US" dirty="0"/>
              <a:t> Amendment made women the legal equals of men.</a:t>
            </a:r>
          </a:p>
          <a:p>
            <a:r>
              <a:rPr lang="en-US" dirty="0"/>
              <a:t>Corporations under President Harding could expand without worries of antitrust laws.</a:t>
            </a:r>
          </a:p>
          <a:p>
            <a:r>
              <a:rPr lang="en-US" dirty="0"/>
              <a:t>The Interstate Commerce Commission was led by men who were sympathetic to the managers of the railroads.</a:t>
            </a:r>
          </a:p>
          <a:p>
            <a:endParaRPr lang="en-US" dirty="0"/>
          </a:p>
        </p:txBody>
      </p:sp>
    </p:spTree>
    <p:extLst>
      <p:ext uri="{BB962C8B-B14F-4D97-AF65-F5344CB8AC3E}">
        <p14:creationId xmlns:p14="http://schemas.microsoft.com/office/powerpoint/2010/main" val="328329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The </a:t>
            </a:r>
            <a:r>
              <a:rPr lang="en-US" b="1" dirty="0"/>
              <a:t>Aftermath of </a:t>
            </a:r>
            <a:r>
              <a:rPr lang="en-US" b="1" dirty="0" smtClean="0"/>
              <a:t>War</a:t>
            </a:r>
            <a:endParaRPr lang="en-US" dirty="0"/>
          </a:p>
        </p:txBody>
      </p:sp>
      <p:sp>
        <p:nvSpPr>
          <p:cNvPr id="3" name="Content Placeholder 2"/>
          <p:cNvSpPr>
            <a:spLocks noGrp="1"/>
          </p:cNvSpPr>
          <p:nvPr>
            <p:ph idx="1"/>
          </p:nvPr>
        </p:nvSpPr>
        <p:spPr>
          <a:xfrm>
            <a:off x="609599" y="1930400"/>
            <a:ext cx="6347714" cy="4404139"/>
          </a:xfrm>
        </p:spPr>
        <p:txBody>
          <a:bodyPr>
            <a:normAutofit fontScale="85000" lnSpcReduction="20000"/>
          </a:bodyPr>
          <a:lstStyle/>
          <a:p>
            <a:r>
              <a:rPr lang="en-US" dirty="0" smtClean="0"/>
              <a:t>Industrialists </a:t>
            </a:r>
            <a:r>
              <a:rPr lang="en-US" dirty="0"/>
              <a:t>convinced the government to release control that it had installed on the economy during WWI. The </a:t>
            </a:r>
            <a:r>
              <a:rPr lang="en-US" dirty="0" err="1"/>
              <a:t>Esch</a:t>
            </a:r>
            <a:r>
              <a:rPr lang="en-US" dirty="0"/>
              <a:t>-Cummins Transportation Act of 1920 returned the railroads to private management. It pledged the Interstate Commerce Commission to guarantee their profitability.</a:t>
            </a:r>
          </a:p>
          <a:p>
            <a:r>
              <a:rPr lang="en-US" dirty="0"/>
              <a:t>The Merchant Marine Act of 1920 authorized the government to sell its wartime fleet of 1500 vessels at extremely low prices.</a:t>
            </a:r>
          </a:p>
          <a:p>
            <a:r>
              <a:rPr lang="en-US" dirty="0"/>
              <a:t>The La </a:t>
            </a:r>
            <a:r>
              <a:rPr lang="en-US" dirty="0" err="1"/>
              <a:t>Follette</a:t>
            </a:r>
            <a:r>
              <a:rPr lang="en-US" dirty="0"/>
              <a:t> Seaman's Act of 1915 improved working conditions for sailors but it economically hurt the American shipping industry because they now had a hard time competing with foreigners, who did not treat their crews very well.</a:t>
            </a:r>
          </a:p>
          <a:p>
            <a:r>
              <a:rPr lang="en-US" dirty="0"/>
              <a:t>Labor struggled without friendly government support; there were a lot of strikes and wage cuts.</a:t>
            </a:r>
          </a:p>
          <a:p>
            <a:r>
              <a:rPr lang="en-US" dirty="0"/>
              <a:t>In 1921, Congress created the Veterans Bureau to operate hospitals and provide vocational rehabilitation for the disabled.  The American Legion was created in 1919 by Colonel Theodore Roosevelt, Jr.  It was a support/social group for veterans. The legion convinced Congress in 1924 to pass the Adjusted Compensation Act, which gave every former soldier a sum of money, depending on their years of service.</a:t>
            </a:r>
          </a:p>
          <a:p>
            <a:endParaRPr lang="en-US" dirty="0"/>
          </a:p>
        </p:txBody>
      </p:sp>
    </p:spTree>
    <p:extLst>
      <p:ext uri="{BB962C8B-B14F-4D97-AF65-F5344CB8AC3E}">
        <p14:creationId xmlns:p14="http://schemas.microsoft.com/office/powerpoint/2010/main" val="922550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America Seeks Benefits Without </a:t>
            </a:r>
            <a:r>
              <a:rPr lang="en-US" b="1" dirty="0" smtClean="0"/>
              <a:t>Burdens*</a:t>
            </a:r>
            <a:endParaRPr lang="en-US" dirty="0"/>
          </a:p>
        </p:txBody>
      </p:sp>
      <p:sp>
        <p:nvSpPr>
          <p:cNvPr id="3" name="Content Placeholder 2"/>
          <p:cNvSpPr>
            <a:spLocks noGrp="1"/>
          </p:cNvSpPr>
          <p:nvPr>
            <p:ph idx="1"/>
          </p:nvPr>
        </p:nvSpPr>
        <p:spPr>
          <a:xfrm>
            <a:off x="609598" y="1749287"/>
            <a:ext cx="7394715" cy="4903304"/>
          </a:xfrm>
        </p:spPr>
        <p:txBody>
          <a:bodyPr>
            <a:normAutofit fontScale="55000" lnSpcReduction="20000"/>
          </a:bodyPr>
          <a:lstStyle/>
          <a:p>
            <a:r>
              <a:rPr lang="en-US" sz="2500" dirty="0" smtClean="0"/>
              <a:t>Because </a:t>
            </a:r>
            <a:r>
              <a:rPr lang="en-US" sz="2500" dirty="0"/>
              <a:t>the Treaty of Versailles was rejected, the United States had technically been at war with Germany, Austria, and Hungary for 3 years after the armistice.  Congress passed a joint resolution in July 1921 that officially declared the war over.</a:t>
            </a:r>
          </a:p>
          <a:p>
            <a:r>
              <a:rPr lang="en-US" sz="2500" b="1" dirty="0"/>
              <a:t>Isolationism</a:t>
            </a:r>
            <a:r>
              <a:rPr lang="en-US" sz="2500" dirty="0"/>
              <a:t> was prominent in Washington.  President Harding hated the </a:t>
            </a:r>
            <a:r>
              <a:rPr lang="en-US" sz="2500" b="1" dirty="0"/>
              <a:t>League of Nations</a:t>
            </a:r>
            <a:r>
              <a:rPr lang="en-US" sz="2500" dirty="0"/>
              <a:t> and at first, he refused to support the League's world health program.</a:t>
            </a:r>
          </a:p>
          <a:p>
            <a:r>
              <a:rPr lang="en-US" sz="2500" dirty="0"/>
              <a:t>Secretary Hughes secured the rights for American oil companies to share oil lands in the Middle East with Britain.</a:t>
            </a:r>
          </a:p>
          <a:p>
            <a:r>
              <a:rPr lang="en-US" sz="2500" dirty="0"/>
              <a:t>Several world powers met at the </a:t>
            </a:r>
            <a:r>
              <a:rPr lang="en-US" sz="2500" b="1" dirty="0"/>
              <a:t>Washington "Disarmament" Conference</a:t>
            </a:r>
            <a:r>
              <a:rPr lang="en-US" sz="2500" dirty="0"/>
              <a:t> in </a:t>
            </a:r>
            <a:r>
              <a:rPr lang="en-US" sz="2500" b="1" dirty="0"/>
              <a:t>1921-1922</a:t>
            </a:r>
            <a:r>
              <a:rPr lang="en-US" sz="2500" dirty="0"/>
              <a:t> to discuss </a:t>
            </a:r>
            <a:r>
              <a:rPr lang="en-US" sz="2500" b="1" dirty="0"/>
              <a:t>disarmament</a:t>
            </a:r>
            <a:r>
              <a:rPr lang="en-US" sz="2500" dirty="0"/>
              <a:t> of their respective navies. </a:t>
            </a:r>
            <a:endParaRPr lang="en-US" sz="2500" dirty="0" smtClean="0"/>
          </a:p>
          <a:p>
            <a:pPr lvl="1"/>
            <a:r>
              <a:rPr lang="en-US" sz="2000" dirty="0" smtClean="0"/>
              <a:t>Secretary </a:t>
            </a:r>
            <a:r>
              <a:rPr lang="en-US" sz="2000" dirty="0"/>
              <a:t>Hughes led the American delegation. </a:t>
            </a:r>
            <a:endParaRPr lang="en-US" sz="2000" dirty="0" smtClean="0"/>
          </a:p>
          <a:p>
            <a:r>
              <a:rPr lang="en-US" sz="2500" dirty="0" smtClean="0"/>
              <a:t>The</a:t>
            </a:r>
            <a:r>
              <a:rPr lang="en-US" sz="2500" dirty="0"/>
              <a:t> </a:t>
            </a:r>
            <a:r>
              <a:rPr lang="en-US" sz="2500" b="1" dirty="0"/>
              <a:t>Five-Power Naval Treaty of 1922</a:t>
            </a:r>
            <a:r>
              <a:rPr lang="en-US" sz="2500" dirty="0"/>
              <a:t> limited the construction of certain types of large naval ships, and it applied ratio limits to the number of ships a country could build (ex: Japan could build 3/5 as many ships as America). </a:t>
            </a:r>
            <a:endParaRPr lang="en-US" sz="2500" dirty="0" smtClean="0"/>
          </a:p>
          <a:p>
            <a:pPr lvl="1"/>
            <a:r>
              <a:rPr lang="en-US" sz="2000" dirty="0" smtClean="0"/>
              <a:t>Submarines </a:t>
            </a:r>
            <a:r>
              <a:rPr lang="en-US" sz="2000" dirty="0"/>
              <a:t>and destroyers were not restricted. It also stated that the British and Americans would refrain from fortifying their Far Eastern possessions, including the Philippines.  The Japanese were not subjected to such restraints in their possessions.</a:t>
            </a:r>
          </a:p>
          <a:p>
            <a:r>
              <a:rPr lang="en-US" sz="2500" dirty="0"/>
              <a:t>A </a:t>
            </a:r>
            <a:r>
              <a:rPr lang="en-US" sz="2500" b="1" dirty="0"/>
              <a:t>Four-Power Treaty</a:t>
            </a:r>
            <a:r>
              <a:rPr lang="en-US" sz="2500" dirty="0"/>
              <a:t> between Britain, Japan, France and the United States replaced the 20-year old Anglo-Japanese Treaty and preserved the status quo in the Pacific.</a:t>
            </a:r>
          </a:p>
          <a:p>
            <a:r>
              <a:rPr lang="en-US" sz="2500" dirty="0" smtClean="0"/>
              <a:t>Late 1920s</a:t>
            </a:r>
            <a:r>
              <a:rPr lang="en-US" sz="2500" dirty="0"/>
              <a:t>, Americans called for the "outlaw of war."  </a:t>
            </a:r>
            <a:endParaRPr lang="en-US" sz="2500" dirty="0" smtClean="0"/>
          </a:p>
          <a:p>
            <a:r>
              <a:rPr lang="en-US" sz="2500" b="1" dirty="0" smtClean="0"/>
              <a:t>1928</a:t>
            </a:r>
            <a:r>
              <a:rPr lang="en-US" sz="2500" dirty="0"/>
              <a:t> the </a:t>
            </a:r>
            <a:r>
              <a:rPr lang="en-US" sz="2500" b="1" dirty="0"/>
              <a:t>Kellogg-Briand </a:t>
            </a:r>
            <a:r>
              <a:rPr lang="en-US" sz="2500" b="1" dirty="0" smtClean="0"/>
              <a:t>Pact</a:t>
            </a:r>
            <a:r>
              <a:rPr lang="en-US" sz="2500" dirty="0" smtClean="0"/>
              <a:t>, </a:t>
            </a:r>
            <a:r>
              <a:rPr lang="en-US" sz="2500" b="1" dirty="0" smtClean="0"/>
              <a:t>Pact </a:t>
            </a:r>
            <a:r>
              <a:rPr lang="en-US" sz="2500" b="1" dirty="0"/>
              <a:t>of Paris</a:t>
            </a:r>
            <a:r>
              <a:rPr lang="en-US" sz="2500" dirty="0"/>
              <a:t>, </a:t>
            </a:r>
            <a:r>
              <a:rPr lang="en-US" sz="2500" dirty="0" smtClean="0"/>
              <a:t>was </a:t>
            </a:r>
            <a:r>
              <a:rPr lang="en-US" sz="2500" dirty="0"/>
              <a:t>ratified by 62 </a:t>
            </a:r>
            <a:r>
              <a:rPr lang="en-US" sz="2500" dirty="0" smtClean="0"/>
              <a:t>nations</a:t>
            </a:r>
            <a:r>
              <a:rPr lang="en-US" sz="2500" dirty="0"/>
              <a:t> </a:t>
            </a:r>
            <a:r>
              <a:rPr lang="en-US" sz="2500" dirty="0" smtClean="0"/>
              <a:t>- </a:t>
            </a:r>
            <a:r>
              <a:rPr lang="en-US" sz="2500" dirty="0" smtClean="0"/>
              <a:t> tried </a:t>
            </a:r>
            <a:r>
              <a:rPr lang="en-US" sz="2500" dirty="0"/>
              <a:t>to outlaw war, but it had a big exception: defensive wars were still </a:t>
            </a:r>
            <a:r>
              <a:rPr lang="en-US" sz="2500" dirty="0" smtClean="0"/>
              <a:t>permitted</a:t>
            </a:r>
            <a:endParaRPr lang="en-US" sz="2500" dirty="0"/>
          </a:p>
          <a:p>
            <a:endParaRPr lang="en-US" dirty="0"/>
          </a:p>
        </p:txBody>
      </p:sp>
    </p:spTree>
    <p:extLst>
      <p:ext uri="{BB962C8B-B14F-4D97-AF65-F5344CB8AC3E}">
        <p14:creationId xmlns:p14="http://schemas.microsoft.com/office/powerpoint/2010/main" val="162956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Hiking </a:t>
            </a:r>
            <a:r>
              <a:rPr lang="en-US" b="1" dirty="0"/>
              <a:t>the Tariff </a:t>
            </a:r>
            <a:r>
              <a:rPr lang="en-US" b="1" dirty="0" smtClean="0"/>
              <a:t>Higher*</a:t>
            </a:r>
            <a:endParaRPr lang="en-US" dirty="0"/>
          </a:p>
        </p:txBody>
      </p:sp>
      <p:sp>
        <p:nvSpPr>
          <p:cNvPr id="3" name="Content Placeholder 2"/>
          <p:cNvSpPr>
            <a:spLocks noGrp="1"/>
          </p:cNvSpPr>
          <p:nvPr>
            <p:ph idx="1"/>
          </p:nvPr>
        </p:nvSpPr>
        <p:spPr/>
        <p:txBody>
          <a:bodyPr/>
          <a:lstStyle/>
          <a:p>
            <a:r>
              <a:rPr lang="en-US" dirty="0" smtClean="0"/>
              <a:t>Because </a:t>
            </a:r>
            <a:r>
              <a:rPr lang="en-US" dirty="0"/>
              <a:t>businessmen did not want Europe flooding American markets with cheap goods after the war, Congress passed the </a:t>
            </a:r>
            <a:r>
              <a:rPr lang="en-US" b="1" dirty="0" err="1"/>
              <a:t>Fordney-McCumber</a:t>
            </a:r>
            <a:r>
              <a:rPr lang="en-US" b="1" dirty="0"/>
              <a:t> Tariff Law</a:t>
            </a:r>
            <a:r>
              <a:rPr lang="en-US" dirty="0"/>
              <a:t> in </a:t>
            </a:r>
            <a:r>
              <a:rPr lang="en-US" b="1" dirty="0" smtClean="0"/>
              <a:t>1922</a:t>
            </a:r>
            <a:r>
              <a:rPr lang="en-US" dirty="0"/>
              <a:t> </a:t>
            </a:r>
            <a:r>
              <a:rPr lang="en-US" dirty="0" smtClean="0">
                <a:sym typeface="Wingdings" panose="05000000000000000000" pitchFamily="2" charset="2"/>
              </a:rPr>
              <a:t> </a:t>
            </a:r>
            <a:r>
              <a:rPr lang="en-US" dirty="0" smtClean="0"/>
              <a:t>raised </a:t>
            </a:r>
            <a:r>
              <a:rPr lang="en-US" dirty="0"/>
              <a:t>the tariff from 27% to 35%.</a:t>
            </a:r>
          </a:p>
          <a:p>
            <a:r>
              <a:rPr lang="en-US" dirty="0"/>
              <a:t>Presidents Harding and Coolidge were much more prone to increasing tariffs than decreasing </a:t>
            </a:r>
            <a:r>
              <a:rPr lang="en-US" dirty="0" smtClean="0"/>
              <a:t>them</a:t>
            </a:r>
          </a:p>
          <a:p>
            <a:pPr lvl="1"/>
            <a:r>
              <a:rPr lang="en-US" dirty="0"/>
              <a:t>P</a:t>
            </a:r>
            <a:r>
              <a:rPr lang="en-US" dirty="0" smtClean="0"/>
              <a:t>resented </a:t>
            </a:r>
            <a:r>
              <a:rPr lang="en-US" dirty="0"/>
              <a:t>a problem: </a:t>
            </a:r>
            <a:endParaRPr lang="en-US" dirty="0" smtClean="0"/>
          </a:p>
          <a:p>
            <a:pPr lvl="2"/>
            <a:r>
              <a:rPr lang="en-US" dirty="0" smtClean="0"/>
              <a:t>Europe </a:t>
            </a:r>
            <a:r>
              <a:rPr lang="en-US" dirty="0"/>
              <a:t>needed to sell goods to the U.S. to get the money to pay back its war </a:t>
            </a:r>
            <a:r>
              <a:rPr lang="en-US" dirty="0" smtClean="0"/>
              <a:t>debts.</a:t>
            </a:r>
          </a:p>
          <a:p>
            <a:pPr lvl="2"/>
            <a:r>
              <a:rPr lang="en-US" dirty="0" smtClean="0"/>
              <a:t>Europeans </a:t>
            </a:r>
            <a:r>
              <a:rPr lang="en-US" dirty="0"/>
              <a:t>responded by also increasing tariffs.</a:t>
            </a:r>
          </a:p>
          <a:p>
            <a:endParaRPr lang="en-US" dirty="0"/>
          </a:p>
        </p:txBody>
      </p:sp>
    </p:spTree>
    <p:extLst>
      <p:ext uri="{BB962C8B-B14F-4D97-AF65-F5344CB8AC3E}">
        <p14:creationId xmlns:p14="http://schemas.microsoft.com/office/powerpoint/2010/main" val="376367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Stench of </a:t>
            </a:r>
            <a:r>
              <a:rPr lang="en-US" b="1" dirty="0" smtClean="0"/>
              <a:t>Scandal</a:t>
            </a:r>
            <a:endParaRPr lang="en-US" dirty="0"/>
          </a:p>
        </p:txBody>
      </p:sp>
      <p:sp>
        <p:nvSpPr>
          <p:cNvPr id="3" name="Content Placeholder 2"/>
          <p:cNvSpPr>
            <a:spLocks noGrp="1"/>
          </p:cNvSpPr>
          <p:nvPr>
            <p:ph idx="1"/>
          </p:nvPr>
        </p:nvSpPr>
        <p:spPr>
          <a:xfrm>
            <a:off x="609599" y="1444488"/>
            <a:ext cx="6347714" cy="4596876"/>
          </a:xfrm>
        </p:spPr>
        <p:txBody>
          <a:bodyPr>
            <a:normAutofit/>
          </a:bodyPr>
          <a:lstStyle/>
          <a:p>
            <a:r>
              <a:rPr lang="en-US" dirty="0" smtClean="0"/>
              <a:t>1923</a:t>
            </a:r>
            <a:r>
              <a:rPr lang="en-US" dirty="0"/>
              <a:t> </a:t>
            </a:r>
            <a:r>
              <a:rPr lang="en-US" dirty="0" smtClean="0"/>
              <a:t>- </a:t>
            </a:r>
            <a:r>
              <a:rPr lang="en-US" dirty="0" smtClean="0"/>
              <a:t> </a:t>
            </a:r>
            <a:r>
              <a:rPr lang="en-US" dirty="0"/>
              <a:t>Colonel Charles R. Forbes, head of the Veterans </a:t>
            </a:r>
            <a:r>
              <a:rPr lang="en-US" dirty="0" smtClean="0"/>
              <a:t>Bureau - caught </a:t>
            </a:r>
            <a:r>
              <a:rPr lang="en-US" dirty="0"/>
              <a:t>stealing $200 million from the government, chiefly in connection with the building of veterans' hospitals.</a:t>
            </a:r>
          </a:p>
          <a:p>
            <a:r>
              <a:rPr lang="en-US" dirty="0" smtClean="0"/>
              <a:t>Teapot </a:t>
            </a:r>
            <a:r>
              <a:rPr lang="en-US" dirty="0"/>
              <a:t>Dome scandal (1921), the secretary of the interior, Albert B. Fall, convinced the secretary of the navy to transfer valuable oil-laden land to the Interior Department (the land was owned by the navy</a:t>
            </a:r>
            <a:r>
              <a:rPr lang="en-US" dirty="0" smtClean="0"/>
              <a:t>).</a:t>
            </a:r>
          </a:p>
          <a:p>
            <a:pPr lvl="1"/>
            <a:r>
              <a:rPr lang="en-US" dirty="0" smtClean="0"/>
              <a:t>Fall </a:t>
            </a:r>
            <a:r>
              <a:rPr lang="en-US" dirty="0"/>
              <a:t>was then bribed with $100,000 to leased the lands to oilmen Harry F. Sinclair and Edward L. </a:t>
            </a:r>
            <a:r>
              <a:rPr lang="en-US" dirty="0" err="1"/>
              <a:t>Doheny</a:t>
            </a:r>
            <a:r>
              <a:rPr lang="en-US" dirty="0"/>
              <a:t>.</a:t>
            </a:r>
          </a:p>
          <a:p>
            <a:r>
              <a:rPr lang="en-US" dirty="0"/>
              <a:t>Attorney General Daugherty was accused of illegal selling pardons and liquor permits. </a:t>
            </a:r>
          </a:p>
          <a:p>
            <a:r>
              <a:rPr lang="en-US" dirty="0"/>
              <a:t>President Harding died in San Francisco on August 2, 1923 of pneumonia and thrombosis.</a:t>
            </a:r>
          </a:p>
          <a:p>
            <a:endParaRPr lang="en-US" dirty="0"/>
          </a:p>
        </p:txBody>
      </p:sp>
    </p:spTree>
    <p:extLst>
      <p:ext uri="{BB962C8B-B14F-4D97-AF65-F5344CB8AC3E}">
        <p14:creationId xmlns:p14="http://schemas.microsoft.com/office/powerpoint/2010/main" val="321969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"Silent Cal" </a:t>
            </a:r>
            <a:r>
              <a:rPr lang="en-US" b="1" dirty="0" smtClean="0"/>
              <a:t>Coolidge</a:t>
            </a:r>
            <a:endParaRPr lang="en-US" dirty="0"/>
          </a:p>
        </p:txBody>
      </p:sp>
      <p:sp>
        <p:nvSpPr>
          <p:cNvPr id="3" name="Content Placeholder 2"/>
          <p:cNvSpPr>
            <a:spLocks noGrp="1"/>
          </p:cNvSpPr>
          <p:nvPr>
            <p:ph idx="1"/>
          </p:nvPr>
        </p:nvSpPr>
        <p:spPr/>
        <p:txBody>
          <a:bodyPr/>
          <a:lstStyle/>
          <a:p>
            <a:r>
              <a:rPr lang="en-US" dirty="0" smtClean="0"/>
              <a:t>Vice </a:t>
            </a:r>
            <a:r>
              <a:rPr lang="en-US" dirty="0"/>
              <a:t>President Calvin Coolidge took over the presidency following Harding's </a:t>
            </a:r>
            <a:r>
              <a:rPr lang="en-US" dirty="0" smtClean="0"/>
              <a:t>death</a:t>
            </a:r>
          </a:p>
          <a:p>
            <a:r>
              <a:rPr lang="en-US" dirty="0"/>
              <a:t>E</a:t>
            </a:r>
            <a:r>
              <a:rPr lang="en-US" dirty="0" smtClean="0"/>
              <a:t>xtremely </a:t>
            </a:r>
            <a:r>
              <a:rPr lang="en-US" dirty="0"/>
              <a:t>shy and delivered very boring speeches.</a:t>
            </a:r>
          </a:p>
          <a:p>
            <a:r>
              <a:rPr lang="en-US" dirty="0"/>
              <a:t>Coolidge did not change the business-friendly policies that Harding had created.</a:t>
            </a:r>
          </a:p>
          <a:p>
            <a:endParaRPr lang="en-US" dirty="0"/>
          </a:p>
        </p:txBody>
      </p:sp>
    </p:spTree>
    <p:extLst>
      <p:ext uri="{BB962C8B-B14F-4D97-AF65-F5344CB8AC3E}">
        <p14:creationId xmlns:p14="http://schemas.microsoft.com/office/powerpoint/2010/main" val="3608583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Frustrated </a:t>
            </a:r>
            <a:r>
              <a:rPr lang="en-US" b="1" dirty="0" smtClean="0"/>
              <a:t>Farmers*</a:t>
            </a:r>
            <a:endParaRPr lang="en-US" dirty="0"/>
          </a:p>
        </p:txBody>
      </p:sp>
      <p:sp>
        <p:nvSpPr>
          <p:cNvPr id="3" name="Content Placeholder 2"/>
          <p:cNvSpPr>
            <a:spLocks noGrp="1"/>
          </p:cNvSpPr>
          <p:nvPr>
            <p:ph idx="1"/>
          </p:nvPr>
        </p:nvSpPr>
        <p:spPr>
          <a:xfrm>
            <a:off x="609599" y="2160590"/>
            <a:ext cx="6347714" cy="4160697"/>
          </a:xfrm>
        </p:spPr>
        <p:txBody>
          <a:bodyPr>
            <a:normAutofit/>
          </a:bodyPr>
          <a:lstStyle/>
          <a:p>
            <a:r>
              <a:rPr lang="en-US" dirty="0" smtClean="0"/>
              <a:t>After </a:t>
            </a:r>
            <a:r>
              <a:rPr lang="en-US" dirty="0"/>
              <a:t>the end of WWI, farms struggled because the Federal government stopped guaranteeing high prices and other nations started to grow more crops.  </a:t>
            </a:r>
            <a:endParaRPr lang="en-US" dirty="0" smtClean="0"/>
          </a:p>
          <a:p>
            <a:r>
              <a:rPr lang="en-US" dirty="0" smtClean="0"/>
              <a:t>Machines </a:t>
            </a:r>
            <a:r>
              <a:rPr lang="en-US" dirty="0"/>
              <a:t>also enabled farmers to grow more crops, but this created crop surpluses, which decreased prices.</a:t>
            </a:r>
          </a:p>
          <a:p>
            <a:r>
              <a:rPr lang="en-US" dirty="0"/>
              <a:t>The Capper-Volstead Act exempted farmers' marketing </a:t>
            </a:r>
            <a:r>
              <a:rPr lang="en-US" dirty="0" smtClean="0"/>
              <a:t>cooperatives (union-like) </a:t>
            </a:r>
            <a:r>
              <a:rPr lang="en-US" dirty="0"/>
              <a:t>from anti-trust </a:t>
            </a:r>
            <a:r>
              <a:rPr lang="en-US" dirty="0" smtClean="0"/>
              <a:t>prosecution</a:t>
            </a:r>
            <a:endParaRPr lang="en-US" dirty="0"/>
          </a:p>
          <a:p>
            <a:r>
              <a:rPr lang="en-US" dirty="0"/>
              <a:t>The McNary-Haugen Bill sought to keep agricultural prices high by authorizing the government to buy crop surpluses and sell them abroad.  </a:t>
            </a:r>
            <a:endParaRPr lang="en-US" dirty="0" smtClean="0"/>
          </a:p>
          <a:p>
            <a:r>
              <a:rPr lang="en-US" dirty="0" smtClean="0"/>
              <a:t>President </a:t>
            </a:r>
            <a:r>
              <a:rPr lang="en-US" dirty="0"/>
              <a:t>Coolidge vetoed the bill because the bill would've cost the government money.</a:t>
            </a:r>
          </a:p>
          <a:p>
            <a:endParaRPr lang="en-US" dirty="0"/>
          </a:p>
        </p:txBody>
      </p:sp>
    </p:spTree>
    <p:extLst>
      <p:ext uri="{BB962C8B-B14F-4D97-AF65-F5344CB8AC3E}">
        <p14:creationId xmlns:p14="http://schemas.microsoft.com/office/powerpoint/2010/main" val="9985241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48</TotalTime>
  <Words>461</Words>
  <Application>Microsoft Office PowerPoint</Application>
  <PresentationFormat>On-screen Show (4:3)</PresentationFormat>
  <Paragraphs>139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Trebuchet MS</vt:lpstr>
      <vt:lpstr>Wingdings</vt:lpstr>
      <vt:lpstr>Wingdings 3</vt:lpstr>
      <vt:lpstr>Facet</vt:lpstr>
      <vt:lpstr>Chapter 31 The Politics of Boom and Bust</vt:lpstr>
      <vt:lpstr>The Republican "Old Guard" Returns</vt:lpstr>
      <vt:lpstr>GOP Reaction at the Throttle*</vt:lpstr>
      <vt:lpstr> The Aftermath of War</vt:lpstr>
      <vt:lpstr>America Seeks Benefits Without Burdens*</vt:lpstr>
      <vt:lpstr>Hiking the Tariff Higher*</vt:lpstr>
      <vt:lpstr>The Stench of Scandal</vt:lpstr>
      <vt:lpstr>"Silent Cal" Coolidge</vt:lpstr>
      <vt:lpstr>Frustrated Farmers*</vt:lpstr>
      <vt:lpstr>A Three-Way Race for the White House in 1924</vt:lpstr>
      <vt:lpstr>Foreign-Policy Flounderings</vt:lpstr>
      <vt:lpstr>Unraveling the Debt Knot*</vt:lpstr>
      <vt:lpstr>The Triumph of Herbert Hoover, 1928</vt:lpstr>
      <vt:lpstr>President Hoover's First Moves*</vt:lpstr>
      <vt:lpstr>The Great Crash Ends the Golden Twenties*</vt:lpstr>
      <vt:lpstr>Hooked on the Horn of Plenty*</vt:lpstr>
      <vt:lpstr>Rugged Times for Rugged Individuals*</vt:lpstr>
      <vt:lpstr>Hoover Battles the Great Depression</vt:lpstr>
      <vt:lpstr>Routing the Bonus Army in Washington*</vt:lpstr>
      <vt:lpstr>Japanese Militarists Attack China</vt:lpstr>
      <vt:lpstr>Hoover Pioneers the Good Neighbor Policy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31 The Politics of Boom and Bust</dc:title>
  <dc:creator>Jessica Parfitt</dc:creator>
  <cp:lastModifiedBy>Jessica Parfitt</cp:lastModifiedBy>
  <cp:revision>7</cp:revision>
  <dcterms:created xsi:type="dcterms:W3CDTF">2018-01-22T17:26:17Z</dcterms:created>
  <dcterms:modified xsi:type="dcterms:W3CDTF">2018-01-25T18:10:52Z</dcterms:modified>
</cp:coreProperties>
</file>