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0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7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7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998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66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01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6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74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6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0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3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2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6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73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/>
              <a:t>Chapter 32</a:t>
            </a:r>
            <a:br>
              <a:rPr lang="en-US" sz="5000" dirty="0"/>
            </a:br>
            <a:r>
              <a:rPr lang="en-US" sz="5000" dirty="0"/>
              <a:t>The Great Depression and the New </a:t>
            </a:r>
            <a:r>
              <a:rPr lang="en-US" sz="5000" dirty="0" smtClean="0"/>
              <a:t>Deal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79"/>
            <a:ext cx="6620968" cy="1135047"/>
          </a:xfrm>
        </p:spPr>
        <p:txBody>
          <a:bodyPr>
            <a:normAutofit/>
          </a:bodyPr>
          <a:lstStyle/>
          <a:p>
            <a:r>
              <a:rPr lang="en-US" sz="3600" dirty="0"/>
              <a:t>1933-1939</a:t>
            </a:r>
          </a:p>
        </p:txBody>
      </p:sp>
    </p:spTree>
    <p:extLst>
      <p:ext uri="{BB962C8B-B14F-4D97-AF65-F5344CB8AC3E}">
        <p14:creationId xmlns:p14="http://schemas.microsoft.com/office/powerpoint/2010/main" val="192853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Helping Industry and </a:t>
            </a:r>
            <a:r>
              <a:rPr lang="en-US" b="1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5" y="1928234"/>
            <a:ext cx="7432337" cy="45556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ornerstone </a:t>
            </a:r>
            <a:r>
              <a:rPr lang="en-US" dirty="0"/>
              <a:t>New Deal agency was the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b="1" dirty="0">
                <a:solidFill>
                  <a:srgbClr val="FFFF00"/>
                </a:solidFill>
              </a:rPr>
              <a:t>National Recovery Administration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 smtClean="0">
                <a:solidFill>
                  <a:srgbClr val="FFFF00"/>
                </a:solidFill>
              </a:rPr>
              <a:t>NRA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esigned </a:t>
            </a:r>
            <a:r>
              <a:rPr lang="en-US" dirty="0">
                <a:solidFill>
                  <a:srgbClr val="FFFF00"/>
                </a:solidFill>
              </a:rPr>
              <a:t>to bring industries together to create a set of "fair" business practices (fair to business and </a:t>
            </a:r>
            <a:r>
              <a:rPr lang="en-US" dirty="0" smtClean="0">
                <a:solidFill>
                  <a:srgbClr val="FFFF00"/>
                </a:solidFill>
              </a:rPr>
              <a:t>workers)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Working </a:t>
            </a:r>
            <a:r>
              <a:rPr lang="en-US" dirty="0">
                <a:solidFill>
                  <a:srgbClr val="FFFF00"/>
                </a:solidFill>
              </a:rPr>
              <a:t>hours were reduced so that more people could be hired; a minimum wage was established; workers were given the right to organize.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NRA </a:t>
            </a:r>
            <a:r>
              <a:rPr lang="en-US" dirty="0">
                <a:solidFill>
                  <a:srgbClr val="FFFF00"/>
                </a:solidFill>
              </a:rPr>
              <a:t>was declared unconstitutional by the Supreme Court </a:t>
            </a:r>
            <a:r>
              <a:rPr lang="en-US" dirty="0"/>
              <a:t>in 1935 (</a:t>
            </a:r>
            <a:r>
              <a:rPr lang="en-US" i="1" dirty="0"/>
              <a:t>Schechter vs. United </a:t>
            </a:r>
            <a:r>
              <a:rPr lang="en-US" i="1" dirty="0" smtClean="0"/>
              <a:t>States)</a:t>
            </a:r>
            <a:r>
              <a:rPr lang="en-US" dirty="0" smtClean="0"/>
              <a:t> - gave </a:t>
            </a:r>
            <a:r>
              <a:rPr lang="en-US" dirty="0"/>
              <a:t>legislative powers to the President, and </a:t>
            </a:r>
            <a:r>
              <a:rPr lang="en-US" dirty="0" smtClean="0"/>
              <a:t>allowed </a:t>
            </a:r>
            <a:r>
              <a:rPr lang="en-US" dirty="0"/>
              <a:t>Congress to control individual business, not just interstate </a:t>
            </a:r>
            <a:r>
              <a:rPr lang="en-US" dirty="0" smtClean="0"/>
              <a:t>commerce</a:t>
            </a:r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Public </a:t>
            </a:r>
            <a:r>
              <a:rPr lang="en-US" b="1" dirty="0">
                <a:solidFill>
                  <a:srgbClr val="FFFF00"/>
                </a:solidFill>
              </a:rPr>
              <a:t>Works Administration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PWA</a:t>
            </a:r>
            <a:r>
              <a:rPr lang="en-US" dirty="0">
                <a:solidFill>
                  <a:srgbClr val="FFFF00"/>
                </a:solidFill>
              </a:rPr>
              <a:t>) was intended to provide long-term </a:t>
            </a:r>
            <a:r>
              <a:rPr lang="en-US" dirty="0" smtClean="0">
                <a:solidFill>
                  <a:srgbClr val="FFFF00"/>
                </a:solidFill>
              </a:rPr>
              <a:t>recovery</a:t>
            </a:r>
          </a:p>
          <a:p>
            <a:pPr lvl="1"/>
            <a:r>
              <a:rPr lang="en-US" dirty="0" smtClean="0"/>
              <a:t>Headed </a:t>
            </a:r>
            <a:r>
              <a:rPr lang="en-US" dirty="0"/>
              <a:t>by Harold L. Ickes, the agency spent over $4 billion on thousands of projects, including public buildings, highways, and dams.</a:t>
            </a:r>
          </a:p>
          <a:p>
            <a:r>
              <a:rPr lang="en-US" dirty="0">
                <a:solidFill>
                  <a:srgbClr val="FFFF00"/>
                </a:solidFill>
              </a:rPr>
              <a:t>Congress repealed prohibition with the </a:t>
            </a:r>
            <a:r>
              <a:rPr lang="en-US" b="1" dirty="0">
                <a:solidFill>
                  <a:srgbClr val="FFFF00"/>
                </a:solidFill>
              </a:rPr>
              <a:t>21</a:t>
            </a:r>
            <a:r>
              <a:rPr lang="en-US" b="1" baseline="30000" dirty="0">
                <a:solidFill>
                  <a:srgbClr val="FFFF00"/>
                </a:solidFill>
              </a:rPr>
              <a:t>st</a:t>
            </a:r>
            <a:r>
              <a:rPr lang="en-US" b="1" dirty="0">
                <a:solidFill>
                  <a:srgbClr val="FFFF00"/>
                </a:solidFill>
              </a:rPr>
              <a:t> Amendment</a:t>
            </a:r>
            <a:r>
              <a:rPr lang="en-US" dirty="0">
                <a:solidFill>
                  <a:srgbClr val="FFFF00"/>
                </a:solidFill>
              </a:rPr>
              <a:t> in </a:t>
            </a:r>
            <a:r>
              <a:rPr lang="en-US" dirty="0"/>
              <a:t>late 1933 to raise federal revenue and provide employment,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0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Paying Farmers Not to </a:t>
            </a:r>
            <a:r>
              <a:rPr lang="en-US" b="1" dirty="0" smtClean="0"/>
              <a:t>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Agricultural </a:t>
            </a:r>
            <a:r>
              <a:rPr lang="en-US" b="1" dirty="0">
                <a:solidFill>
                  <a:srgbClr val="FFFF00"/>
                </a:solidFill>
              </a:rPr>
              <a:t>Adjustment Administration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AAA</a:t>
            </a:r>
            <a:r>
              <a:rPr lang="en-US" dirty="0">
                <a:solidFill>
                  <a:srgbClr val="FFFF00"/>
                </a:solidFill>
              </a:rPr>
              <a:t>) attempted to reduce crop surpluses, which led to lower crop </a:t>
            </a:r>
            <a:r>
              <a:rPr lang="en-US" dirty="0" smtClean="0">
                <a:solidFill>
                  <a:srgbClr val="FFFF00"/>
                </a:solidFill>
              </a:rPr>
              <a:t>prices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stablished </a:t>
            </a:r>
            <a:r>
              <a:rPr lang="en-US" dirty="0"/>
              <a:t>standard "</a:t>
            </a:r>
            <a:r>
              <a:rPr lang="en-US" b="1" dirty="0"/>
              <a:t>parity prices</a:t>
            </a:r>
            <a:r>
              <a:rPr lang="en-US" dirty="0"/>
              <a:t>" for basic </a:t>
            </a:r>
            <a:r>
              <a:rPr lang="en-US" dirty="0" smtClean="0"/>
              <a:t>commodities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paid farmers to not </a:t>
            </a:r>
            <a:r>
              <a:rPr lang="en-US" dirty="0" smtClean="0"/>
              <a:t>farm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Supreme </a:t>
            </a:r>
            <a:r>
              <a:rPr lang="en-US" dirty="0">
                <a:solidFill>
                  <a:srgbClr val="FFFF00"/>
                </a:solidFill>
              </a:rPr>
              <a:t>Court ruled the AAA unconstitutional</a:t>
            </a:r>
            <a:r>
              <a:rPr lang="en-US" dirty="0"/>
              <a:t> in 1936, stating that its taxation programs were illegal.</a:t>
            </a:r>
          </a:p>
          <a:p>
            <a:r>
              <a:rPr lang="en-US" dirty="0"/>
              <a:t>S</a:t>
            </a:r>
            <a:r>
              <a:rPr lang="en-US" dirty="0" smtClean="0"/>
              <a:t>econd </a:t>
            </a:r>
            <a:r>
              <a:rPr lang="en-US" dirty="0"/>
              <a:t>attempt to make farmers farm less, Congress passed the </a:t>
            </a:r>
            <a:r>
              <a:rPr lang="en-US" b="1" dirty="0">
                <a:solidFill>
                  <a:srgbClr val="FFFF00"/>
                </a:solidFill>
              </a:rPr>
              <a:t>Soil Conservation </a:t>
            </a:r>
            <a:r>
              <a:rPr lang="en-US" dirty="0">
                <a:solidFill>
                  <a:srgbClr val="FFFF00"/>
                </a:solidFill>
              </a:rPr>
              <a:t>and</a:t>
            </a:r>
            <a:r>
              <a:rPr lang="en-US" b="1" dirty="0">
                <a:solidFill>
                  <a:srgbClr val="FFFF00"/>
                </a:solidFill>
              </a:rPr>
              <a:t> Domestic Allotment Act of </a:t>
            </a:r>
            <a:r>
              <a:rPr lang="en-US" b="1" dirty="0" smtClean="0">
                <a:solidFill>
                  <a:srgbClr val="FFFF00"/>
                </a:solidFill>
              </a:rPr>
              <a:t>1936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Under </a:t>
            </a:r>
            <a:r>
              <a:rPr lang="en-US" dirty="0">
                <a:solidFill>
                  <a:srgbClr val="FFFF00"/>
                </a:solidFill>
              </a:rPr>
              <a:t>the guise of conservation, it reduced crop acreage by paying farmers to plant soil-conserving </a:t>
            </a:r>
            <a:r>
              <a:rPr lang="en-US" dirty="0" smtClean="0">
                <a:solidFill>
                  <a:srgbClr val="FFFF00"/>
                </a:solidFill>
              </a:rPr>
              <a:t>crops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Second </a:t>
            </a:r>
            <a:r>
              <a:rPr lang="en-US" b="1" dirty="0">
                <a:solidFill>
                  <a:srgbClr val="FFFF00"/>
                </a:solidFill>
              </a:rPr>
              <a:t>Agricultural Adjustment Act of 1938</a:t>
            </a:r>
            <a:r>
              <a:rPr lang="en-US" dirty="0">
                <a:solidFill>
                  <a:srgbClr val="FFFF00"/>
                </a:solidFill>
              </a:rPr>
              <a:t> continued conservation payments</a:t>
            </a:r>
            <a:r>
              <a:rPr lang="en-US" dirty="0"/>
              <a:t>; if farmers obeyed acreage restrictions on specific commodities, they would be eligible for </a:t>
            </a:r>
            <a:r>
              <a:rPr lang="en-US" dirty="0" smtClean="0"/>
              <a:t>payments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14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Dust Bowls and Black </a:t>
            </a:r>
            <a:r>
              <a:rPr lang="en-US" b="1" dirty="0" smtClean="0"/>
              <a:t>Blizzards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Late </a:t>
            </a:r>
            <a:r>
              <a:rPr lang="en-US" dirty="0"/>
              <a:t>in 1933, the </a:t>
            </a:r>
            <a:r>
              <a:rPr lang="en-US" b="1" dirty="0">
                <a:solidFill>
                  <a:srgbClr val="FFFF00"/>
                </a:solidFill>
              </a:rPr>
              <a:t>Dust Bowl</a:t>
            </a:r>
            <a:r>
              <a:rPr lang="en-US" dirty="0"/>
              <a:t> struck many states in the trans-Mississippi Great </a:t>
            </a:r>
            <a:r>
              <a:rPr lang="en-US" dirty="0" smtClean="0"/>
              <a:t>Plains</a:t>
            </a:r>
          </a:p>
          <a:p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aused </a:t>
            </a:r>
            <a:r>
              <a:rPr lang="en-US" dirty="0">
                <a:solidFill>
                  <a:srgbClr val="FFFF00"/>
                </a:solidFill>
              </a:rPr>
              <a:t>by drought, wind, and </a:t>
            </a:r>
            <a:r>
              <a:rPr lang="en-US" b="1" dirty="0">
                <a:solidFill>
                  <a:srgbClr val="FFFF00"/>
                </a:solidFill>
              </a:rPr>
              <a:t>over-farming</a:t>
            </a:r>
            <a:r>
              <a:rPr lang="en-US" dirty="0">
                <a:solidFill>
                  <a:srgbClr val="FFFF00"/>
                </a:solidFill>
              </a:rPr>
              <a:t> of the </a:t>
            </a:r>
            <a:r>
              <a:rPr lang="en-US" dirty="0" smtClean="0">
                <a:solidFill>
                  <a:srgbClr val="FFFF00"/>
                </a:solidFill>
              </a:rPr>
              <a:t>land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Frazier-Lemke </a:t>
            </a:r>
            <a:r>
              <a:rPr lang="en-US" b="1" dirty="0">
                <a:solidFill>
                  <a:srgbClr val="FFFF00"/>
                </a:solidFill>
              </a:rPr>
              <a:t>Farm Bankruptcy Act</a:t>
            </a:r>
            <a:r>
              <a:rPr lang="en-US" dirty="0">
                <a:solidFill>
                  <a:srgbClr val="FFFF00"/>
                </a:solidFill>
              </a:rPr>
              <a:t>, passed in 1934, suspended mortgage foreclosures on farms for 5 </a:t>
            </a:r>
            <a:r>
              <a:rPr lang="en-US" dirty="0" smtClean="0">
                <a:solidFill>
                  <a:srgbClr val="FFFF00"/>
                </a:solidFill>
              </a:rPr>
              <a:t>years </a:t>
            </a:r>
            <a:r>
              <a:rPr lang="en-US" dirty="0" smtClean="0"/>
              <a:t>- struck </a:t>
            </a:r>
            <a:r>
              <a:rPr lang="en-US" dirty="0"/>
              <a:t>down in </a:t>
            </a:r>
            <a:r>
              <a:rPr lang="en-US" dirty="0" smtClean="0"/>
              <a:t>1935</a:t>
            </a:r>
            <a:r>
              <a:rPr lang="en-US" b="1" dirty="0" smtClean="0"/>
              <a:t> </a:t>
            </a:r>
            <a:r>
              <a:rPr lang="en-US" dirty="0" smtClean="0"/>
              <a:t>by Supreme </a:t>
            </a:r>
            <a:r>
              <a:rPr lang="en-US" dirty="0"/>
              <a:t>Court.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Resettlement </a:t>
            </a:r>
            <a:r>
              <a:rPr lang="en-US" b="1" dirty="0">
                <a:solidFill>
                  <a:srgbClr val="FFFF00"/>
                </a:solidFill>
              </a:rPr>
              <a:t>Administration</a:t>
            </a:r>
            <a:r>
              <a:rPr lang="en-US" dirty="0">
                <a:solidFill>
                  <a:srgbClr val="FFFF00"/>
                </a:solidFill>
              </a:rPr>
              <a:t>, moved near-</a:t>
            </a:r>
            <a:r>
              <a:rPr lang="en-US" dirty="0" err="1">
                <a:solidFill>
                  <a:srgbClr val="FFFF00"/>
                </a:solidFill>
              </a:rPr>
              <a:t>farmless</a:t>
            </a:r>
            <a:r>
              <a:rPr lang="en-US" dirty="0">
                <a:solidFill>
                  <a:srgbClr val="FFFF00"/>
                </a:solidFill>
              </a:rPr>
              <a:t> farmers to better </a:t>
            </a:r>
            <a:r>
              <a:rPr lang="en-US" dirty="0" smtClean="0">
                <a:solidFill>
                  <a:srgbClr val="FFFF00"/>
                </a:solidFill>
              </a:rPr>
              <a:t>lands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Indian </a:t>
            </a:r>
            <a:r>
              <a:rPr lang="en-US" b="1" dirty="0">
                <a:solidFill>
                  <a:srgbClr val="FFFF00"/>
                </a:solidFill>
              </a:rPr>
              <a:t>Reorganization Act of 1934</a:t>
            </a:r>
            <a:r>
              <a:rPr lang="en-US" dirty="0">
                <a:solidFill>
                  <a:srgbClr val="FFFF00"/>
                </a:solidFill>
              </a:rPr>
              <a:t> encouraged Native American tribes to establish self-government and to preserve their native crafts and </a:t>
            </a:r>
            <a:r>
              <a:rPr lang="en-US" dirty="0" smtClean="0">
                <a:solidFill>
                  <a:srgbClr val="FFFF00"/>
                </a:solidFill>
              </a:rPr>
              <a:t>traditions</a:t>
            </a:r>
            <a:r>
              <a:rPr lang="en-US" dirty="0"/>
              <a:t>  </a:t>
            </a:r>
            <a:endParaRPr lang="en-US" dirty="0" smtClean="0"/>
          </a:p>
          <a:p>
            <a:pPr lvl="1"/>
            <a:r>
              <a:rPr lang="en-US" dirty="0" smtClean="0"/>
              <a:t>77 </a:t>
            </a:r>
            <a:r>
              <a:rPr lang="en-US" dirty="0"/>
              <a:t>tribes refused to organize under the law, while hundreds did </a:t>
            </a:r>
            <a:r>
              <a:rPr lang="en-US" dirty="0" smtClean="0"/>
              <a:t>organize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71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Battling Bankers and Big Business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protect the public against investment fraud, Congress passed the "Truth in Securities Act"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Federal Securities </a:t>
            </a:r>
            <a:r>
              <a:rPr lang="en-US" b="1" dirty="0" smtClean="0">
                <a:solidFill>
                  <a:srgbClr val="FFFF00"/>
                </a:solidFill>
              </a:rPr>
              <a:t>Act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equired </a:t>
            </a:r>
            <a:r>
              <a:rPr lang="en-US" dirty="0">
                <a:solidFill>
                  <a:srgbClr val="FFFF00"/>
                </a:solidFill>
              </a:rPr>
              <a:t>people selling investments to inform their investors of the risks of the </a:t>
            </a:r>
            <a:r>
              <a:rPr lang="en-US" dirty="0" smtClean="0">
                <a:solidFill>
                  <a:srgbClr val="FFFF00"/>
                </a:solidFill>
              </a:rPr>
              <a:t>investment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Securities </a:t>
            </a:r>
            <a:r>
              <a:rPr lang="en-US" b="1" dirty="0">
                <a:solidFill>
                  <a:srgbClr val="FFFF00"/>
                </a:solidFill>
              </a:rPr>
              <a:t>and Exchange Commission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SEC</a:t>
            </a:r>
            <a:r>
              <a:rPr lang="en-US" dirty="0">
                <a:solidFill>
                  <a:srgbClr val="FFFF00"/>
                </a:solidFill>
              </a:rPr>
              <a:t>) was created in </a:t>
            </a:r>
            <a:r>
              <a:rPr lang="en-US" dirty="0" smtClean="0">
                <a:solidFill>
                  <a:srgbClr val="FFFF00"/>
                </a:solidFill>
              </a:rPr>
              <a:t>1934 - provided </a:t>
            </a:r>
            <a:r>
              <a:rPr lang="en-US" dirty="0">
                <a:solidFill>
                  <a:srgbClr val="FFFF00"/>
                </a:solidFill>
              </a:rPr>
              <a:t>oversight of the stock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0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TVA Harnesses the </a:t>
            </a:r>
            <a:r>
              <a:rPr lang="en-US" b="1" dirty="0" smtClean="0"/>
              <a:t>Tennessee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New </a:t>
            </a:r>
            <a:r>
              <a:rPr lang="en-US" dirty="0"/>
              <a:t>Dealers accused the electric-power industry of charging the public too much money for </a:t>
            </a:r>
            <a:r>
              <a:rPr lang="en-US" dirty="0" smtClean="0"/>
              <a:t>electricity</a:t>
            </a:r>
            <a:endParaRPr lang="en-US" dirty="0"/>
          </a:p>
          <a:p>
            <a:r>
              <a:rPr lang="en-US" dirty="0" smtClean="0"/>
              <a:t>1933 - Hundred </a:t>
            </a:r>
            <a:r>
              <a:rPr lang="en-US" dirty="0"/>
              <a:t>Days Congress created the </a:t>
            </a:r>
            <a:r>
              <a:rPr lang="en-US" b="1" dirty="0">
                <a:solidFill>
                  <a:srgbClr val="FFFF00"/>
                </a:solidFill>
              </a:rPr>
              <a:t>Tennessee Valley Authority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 smtClean="0">
                <a:solidFill>
                  <a:srgbClr val="FFFF00"/>
                </a:solidFill>
              </a:rPr>
              <a:t>TVA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esigned </a:t>
            </a:r>
            <a:r>
              <a:rPr lang="en-US" dirty="0">
                <a:solidFill>
                  <a:srgbClr val="FFFF00"/>
                </a:solidFill>
              </a:rPr>
              <a:t>to construct dams on the Tennessee </a:t>
            </a:r>
            <a:r>
              <a:rPr lang="en-US" dirty="0" smtClean="0">
                <a:solidFill>
                  <a:srgbClr val="FFFF00"/>
                </a:solidFill>
              </a:rPr>
              <a:t>River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Provided </a:t>
            </a:r>
            <a:r>
              <a:rPr lang="en-US" dirty="0">
                <a:solidFill>
                  <a:srgbClr val="FFFF00"/>
                </a:solidFill>
              </a:rPr>
              <a:t>employment and long-term </a:t>
            </a:r>
            <a:r>
              <a:rPr lang="en-US" dirty="0" smtClean="0">
                <a:solidFill>
                  <a:srgbClr val="FFFF00"/>
                </a:solidFill>
              </a:rPr>
              <a:t>recovery - projects gave gov’t </a:t>
            </a:r>
            <a:r>
              <a:rPr lang="en-US" dirty="0">
                <a:solidFill>
                  <a:srgbClr val="FFFF00"/>
                </a:solidFill>
              </a:rPr>
              <a:t>information on exactly how much money was required to produce and distribute </a:t>
            </a:r>
            <a:r>
              <a:rPr lang="en-US" dirty="0" smtClean="0">
                <a:solidFill>
                  <a:srgbClr val="FFFF00"/>
                </a:solidFill>
              </a:rPr>
              <a:t>electricity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ould </a:t>
            </a:r>
            <a:r>
              <a:rPr lang="en-US" dirty="0"/>
              <a:t>be a metric that </a:t>
            </a:r>
            <a:r>
              <a:rPr lang="en-US" dirty="0" smtClean="0"/>
              <a:t>gov’t </a:t>
            </a:r>
            <a:r>
              <a:rPr lang="en-US" dirty="0"/>
              <a:t>could use to assess the rates charged by private </a:t>
            </a:r>
            <a:r>
              <a:rPr lang="en-US" dirty="0" smtClean="0"/>
              <a:t>companies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TVA </a:t>
            </a:r>
            <a:r>
              <a:rPr lang="en-US" dirty="0">
                <a:solidFill>
                  <a:srgbClr val="FFFF00"/>
                </a:solidFill>
              </a:rPr>
              <a:t>turned a poverty-stricken area into one of the most flourishing regions in the United </a:t>
            </a:r>
            <a:r>
              <a:rPr lang="en-US" dirty="0" smtClean="0">
                <a:solidFill>
                  <a:srgbClr val="FFFF00"/>
                </a:solidFill>
              </a:rPr>
              <a:t>States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Conservatives viewed the New Deal programs as "</a:t>
            </a:r>
            <a:r>
              <a:rPr lang="en-US" b="1" dirty="0" smtClean="0">
                <a:solidFill>
                  <a:srgbClr val="FFFF00"/>
                </a:solidFill>
              </a:rPr>
              <a:t>socialistic</a:t>
            </a:r>
            <a:r>
              <a:rPr lang="en-US" dirty="0" smtClean="0">
                <a:solidFill>
                  <a:srgbClr val="FFFF00"/>
                </a:solidFill>
              </a:rPr>
              <a:t>“ </a:t>
            </a:r>
            <a:r>
              <a:rPr lang="en-US" dirty="0" smtClean="0"/>
              <a:t>- ultimately </a:t>
            </a:r>
            <a:r>
              <a:rPr lang="en-US" dirty="0"/>
              <a:t>helped limit the TVA-style of management to the Tennessee Valley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3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Housing and Social </a:t>
            </a:r>
            <a:r>
              <a:rPr lang="en-US" b="1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052925"/>
            <a:ext cx="8420299" cy="445178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Federal </a:t>
            </a:r>
            <a:r>
              <a:rPr lang="en-US" b="1" dirty="0">
                <a:solidFill>
                  <a:srgbClr val="FFFF00"/>
                </a:solidFill>
              </a:rPr>
              <a:t>Housing Administration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FHA</a:t>
            </a:r>
            <a:r>
              <a:rPr lang="en-US" dirty="0"/>
              <a:t>), </a:t>
            </a:r>
            <a:r>
              <a:rPr lang="en-US" dirty="0" smtClean="0"/>
              <a:t>1934</a:t>
            </a:r>
            <a:r>
              <a:rPr lang="en-US" dirty="0"/>
              <a:t>, attempted to improve the home-building </a:t>
            </a:r>
            <a:r>
              <a:rPr lang="en-US" dirty="0" smtClean="0"/>
              <a:t>industry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ave </a:t>
            </a:r>
            <a:r>
              <a:rPr lang="en-US" dirty="0">
                <a:solidFill>
                  <a:srgbClr val="FFFF00"/>
                </a:solidFill>
              </a:rPr>
              <a:t>small loans to homeowners for the purpose of improving their homes and buying new </a:t>
            </a:r>
            <a:r>
              <a:rPr lang="en-US" dirty="0" smtClean="0">
                <a:solidFill>
                  <a:srgbClr val="FFFF00"/>
                </a:solidFill>
              </a:rPr>
              <a:t>ones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United </a:t>
            </a:r>
            <a:r>
              <a:rPr lang="en-US" b="1" dirty="0">
                <a:solidFill>
                  <a:srgbClr val="FFFF00"/>
                </a:solidFill>
              </a:rPr>
              <a:t>States Housing Authority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USHA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/>
              <a:t>was passed in </a:t>
            </a:r>
            <a:r>
              <a:rPr lang="en-US" dirty="0" smtClean="0"/>
              <a:t>1937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esigned </a:t>
            </a:r>
            <a:r>
              <a:rPr lang="en-US" dirty="0">
                <a:solidFill>
                  <a:srgbClr val="FFFF00"/>
                </a:solidFill>
              </a:rPr>
              <a:t>to lend money to </a:t>
            </a:r>
            <a:r>
              <a:rPr lang="en-US" dirty="0" smtClean="0">
                <a:solidFill>
                  <a:srgbClr val="FFFF00"/>
                </a:solidFill>
              </a:rPr>
              <a:t>states/communities </a:t>
            </a:r>
            <a:r>
              <a:rPr lang="en-US" dirty="0">
                <a:solidFill>
                  <a:srgbClr val="FFFF00"/>
                </a:solidFill>
              </a:rPr>
              <a:t>for low-cost housing </a:t>
            </a:r>
            <a:r>
              <a:rPr lang="en-US" dirty="0" smtClean="0">
                <a:solidFill>
                  <a:srgbClr val="FFFF00"/>
                </a:solidFill>
              </a:rPr>
              <a:t>developments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Social </a:t>
            </a:r>
            <a:r>
              <a:rPr lang="en-US" b="1" dirty="0">
                <a:solidFill>
                  <a:srgbClr val="FFFF00"/>
                </a:solidFill>
              </a:rPr>
              <a:t>Security Act </a:t>
            </a:r>
            <a:r>
              <a:rPr lang="en-US" b="1" dirty="0"/>
              <a:t>of 1935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rovided </a:t>
            </a:r>
            <a:r>
              <a:rPr lang="en-US" dirty="0">
                <a:solidFill>
                  <a:srgbClr val="FFFF00"/>
                </a:solidFill>
              </a:rPr>
              <a:t>federal-state unemployment insurance. To provide security for old age, specified categories of retired workers were to receive regular payments</a:t>
            </a:r>
            <a:r>
              <a:rPr lang="en-US" dirty="0"/>
              <a:t> from </a:t>
            </a:r>
            <a:r>
              <a:rPr lang="en-US" dirty="0" smtClean="0"/>
              <a:t>Washington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nspired </a:t>
            </a:r>
            <a:r>
              <a:rPr lang="en-US" dirty="0"/>
              <a:t>by the example of some of the more highly industrialized nations of </a:t>
            </a:r>
            <a:r>
              <a:rPr lang="en-US" dirty="0" smtClean="0"/>
              <a:t>Europe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urpose </a:t>
            </a:r>
            <a:r>
              <a:rPr lang="en-US" dirty="0">
                <a:solidFill>
                  <a:srgbClr val="FFFF00"/>
                </a:solidFill>
              </a:rPr>
              <a:t>of Social Security was to provide support for urbanized Americans who could not support themselves with a </a:t>
            </a:r>
            <a:r>
              <a:rPr lang="en-US" dirty="0" smtClean="0">
                <a:solidFill>
                  <a:srgbClr val="FFFF00"/>
                </a:solidFill>
              </a:rPr>
              <a:t>farm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the past, Americans could support themselves by growing food on their farm. Now, </a:t>
            </a:r>
            <a:r>
              <a:rPr lang="en-US" dirty="0" smtClean="0"/>
              <a:t>relied </a:t>
            </a:r>
            <a:r>
              <a:rPr lang="en-US" dirty="0"/>
              <a:t>solely on money from </a:t>
            </a:r>
            <a:r>
              <a:rPr lang="en-US" dirty="0" smtClean="0"/>
              <a:t>job</a:t>
            </a:r>
            <a:r>
              <a:rPr lang="en-US" dirty="0"/>
              <a:t>. If they lost their job, they could not eat.</a:t>
            </a:r>
          </a:p>
          <a:p>
            <a:r>
              <a:rPr lang="en-US" dirty="0">
                <a:solidFill>
                  <a:srgbClr val="FFFF00"/>
                </a:solidFill>
              </a:rPr>
              <a:t>Republicans opposed Social </a:t>
            </a:r>
            <a:r>
              <a:rPr lang="en-US" dirty="0" smtClean="0">
                <a:solidFill>
                  <a:srgbClr val="FFFF00"/>
                </a:solidFill>
              </a:rPr>
              <a:t>Security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3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New Deal </a:t>
            </a:r>
            <a:r>
              <a:rPr lang="en-US" b="1" dirty="0" smtClean="0"/>
              <a:t>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517073"/>
            <a:ext cx="7308382" cy="49564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Congress </a:t>
            </a:r>
            <a:r>
              <a:rPr lang="en-US" dirty="0"/>
              <a:t>passed </a:t>
            </a:r>
            <a:r>
              <a:rPr lang="en-US" b="1" dirty="0" smtClean="0">
                <a:solidFill>
                  <a:srgbClr val="FFFF00"/>
                </a:solidFill>
              </a:rPr>
              <a:t>National </a:t>
            </a:r>
            <a:r>
              <a:rPr lang="en-US" b="1" dirty="0">
                <a:solidFill>
                  <a:srgbClr val="FFFF00"/>
                </a:solidFill>
              </a:rPr>
              <a:t>Labor Relations Act of 1935 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Wagner Act</a:t>
            </a:r>
            <a:r>
              <a:rPr lang="en-US" dirty="0">
                <a:solidFill>
                  <a:srgbClr val="FFFF00"/>
                </a:solidFill>
              </a:rPr>
              <a:t>) to help labor </a:t>
            </a:r>
            <a:r>
              <a:rPr lang="en-US" dirty="0" smtClean="0">
                <a:solidFill>
                  <a:srgbClr val="FFFF00"/>
                </a:solidFill>
              </a:rPr>
              <a:t>unions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reated powerful</a:t>
            </a:r>
            <a:r>
              <a:rPr lang="en-US" dirty="0"/>
              <a:t> </a:t>
            </a:r>
            <a:r>
              <a:rPr lang="en-US" b="1" dirty="0"/>
              <a:t>National Labor Relations Board</a:t>
            </a:r>
            <a:r>
              <a:rPr lang="en-US" dirty="0"/>
              <a:t> for administrative purposes and it reasserted the rights of labor to engage in self-organization and </a:t>
            </a:r>
            <a:r>
              <a:rPr lang="en-US" dirty="0">
                <a:solidFill>
                  <a:srgbClr val="FFFF00"/>
                </a:solidFill>
              </a:rPr>
              <a:t>to </a:t>
            </a:r>
            <a:r>
              <a:rPr lang="en-US" b="1" dirty="0">
                <a:solidFill>
                  <a:srgbClr val="FFFF00"/>
                </a:solidFill>
              </a:rPr>
              <a:t>bargain collectively through representatives of its own </a:t>
            </a:r>
            <a:r>
              <a:rPr lang="en-US" b="1" dirty="0" smtClean="0">
                <a:solidFill>
                  <a:srgbClr val="FFFF00"/>
                </a:solidFill>
              </a:rPr>
              <a:t>choice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Unskilled workers began to organize </a:t>
            </a:r>
            <a:r>
              <a:rPr lang="en-US" dirty="0"/>
              <a:t>under leadership from John L. </a:t>
            </a:r>
            <a:r>
              <a:rPr lang="en-US" dirty="0" smtClean="0"/>
              <a:t>Lewis</a:t>
            </a:r>
            <a:r>
              <a:rPr lang="en-US" dirty="0"/>
              <a:t> </a:t>
            </a:r>
            <a:r>
              <a:rPr lang="en-US" dirty="0" smtClean="0"/>
              <a:t>- formed </a:t>
            </a:r>
            <a:r>
              <a:rPr lang="en-US" dirty="0"/>
              <a:t>the </a:t>
            </a:r>
            <a:r>
              <a:rPr lang="en-US" b="1" dirty="0"/>
              <a:t>Committee for Industrial Organization</a:t>
            </a:r>
            <a:r>
              <a:rPr lang="en-US" dirty="0"/>
              <a:t> (</a:t>
            </a:r>
            <a:r>
              <a:rPr lang="en-US" b="1" dirty="0"/>
              <a:t>CIO</a:t>
            </a:r>
            <a:r>
              <a:rPr lang="en-US" dirty="0"/>
              <a:t>) in</a:t>
            </a:r>
            <a:r>
              <a:rPr lang="en-US" b="1" dirty="0"/>
              <a:t> </a:t>
            </a:r>
            <a:r>
              <a:rPr lang="en-US" b="1" dirty="0" smtClean="0"/>
              <a:t>1935</a:t>
            </a:r>
            <a:endParaRPr lang="en-US" b="1" dirty="0"/>
          </a:p>
          <a:p>
            <a:pPr lvl="1"/>
            <a:r>
              <a:rPr lang="en-US" dirty="0" smtClean="0"/>
              <a:t>CIO </a:t>
            </a:r>
            <a:r>
              <a:rPr lang="en-US" dirty="0"/>
              <a:t>led a series of strikes, including the sit-down strike at the General Motors automobile factory in </a:t>
            </a:r>
            <a:r>
              <a:rPr lang="en-US" dirty="0" smtClean="0"/>
              <a:t>1936</a:t>
            </a:r>
            <a:endParaRPr lang="en-US" dirty="0"/>
          </a:p>
          <a:p>
            <a:r>
              <a:rPr lang="en-US" dirty="0"/>
              <a:t>Congress passed </a:t>
            </a:r>
            <a:r>
              <a:rPr lang="en-US" b="1" dirty="0" smtClean="0">
                <a:solidFill>
                  <a:srgbClr val="FFFF00"/>
                </a:solidFill>
              </a:rPr>
              <a:t>Fair </a:t>
            </a:r>
            <a:r>
              <a:rPr lang="en-US" b="1" dirty="0">
                <a:solidFill>
                  <a:srgbClr val="FFFF00"/>
                </a:solidFill>
              </a:rPr>
              <a:t>Labor Standards Act</a:t>
            </a:r>
            <a:r>
              <a:rPr lang="en-US" dirty="0"/>
              <a:t> (</a:t>
            </a:r>
            <a:r>
              <a:rPr lang="en-US" b="1" dirty="0"/>
              <a:t>Wages and Hours Bill</a:t>
            </a:r>
            <a:r>
              <a:rPr lang="en-US" dirty="0"/>
              <a:t>) in </a:t>
            </a:r>
            <a:r>
              <a:rPr lang="en-US" dirty="0" smtClean="0"/>
              <a:t>1938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Industries </a:t>
            </a:r>
            <a:r>
              <a:rPr lang="en-US" dirty="0">
                <a:solidFill>
                  <a:srgbClr val="FFFF00"/>
                </a:solidFill>
              </a:rPr>
              <a:t>involved in interstate commerce were to set up minimum-wage and maximum-hour </a:t>
            </a:r>
            <a:r>
              <a:rPr lang="en-US" dirty="0" smtClean="0">
                <a:solidFill>
                  <a:srgbClr val="FFFF00"/>
                </a:solidFill>
              </a:rPr>
              <a:t>levels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Labor </a:t>
            </a:r>
            <a:r>
              <a:rPr lang="en-US" dirty="0">
                <a:solidFill>
                  <a:srgbClr val="FFFF00"/>
                </a:solidFill>
              </a:rPr>
              <a:t>by children under the age of 16 was </a:t>
            </a:r>
            <a:r>
              <a:rPr lang="en-US" dirty="0" smtClean="0">
                <a:solidFill>
                  <a:srgbClr val="FFFF00"/>
                </a:solidFill>
              </a:rPr>
              <a:t>forbidden.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CIO </a:t>
            </a:r>
            <a:r>
              <a:rPr lang="en-US" dirty="0">
                <a:solidFill>
                  <a:srgbClr val="FFFF00"/>
                </a:solidFill>
              </a:rPr>
              <a:t>joined with the AF of L </a:t>
            </a:r>
            <a:r>
              <a:rPr lang="en-US" dirty="0"/>
              <a:t>and the name "</a:t>
            </a:r>
            <a:r>
              <a:rPr lang="en-US" i="1" dirty="0"/>
              <a:t>Committee</a:t>
            </a:r>
            <a:r>
              <a:rPr lang="en-US" dirty="0"/>
              <a:t> for Industrial Organization" was changed to "</a:t>
            </a:r>
            <a:r>
              <a:rPr lang="en-US" b="1" i="1" dirty="0"/>
              <a:t>Congress</a:t>
            </a:r>
            <a:r>
              <a:rPr lang="en-US" b="1" dirty="0"/>
              <a:t> of Industrial Organization</a:t>
            </a:r>
            <a:r>
              <a:rPr lang="en-US" b="1" i="1" dirty="0"/>
              <a:t>s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1940, the CIO claimed about 4 million members.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15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Landon Challenges "the Champ</a:t>
            </a:r>
            <a:r>
              <a:rPr lang="en-US" b="1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Republicans </a:t>
            </a:r>
            <a:r>
              <a:rPr lang="en-US" dirty="0"/>
              <a:t>chose Alfred M. Landon to run against President Roosevelt in the election of </a:t>
            </a:r>
            <a:r>
              <a:rPr lang="en-US" dirty="0" smtClean="0"/>
              <a:t>1936</a:t>
            </a:r>
          </a:p>
          <a:p>
            <a:r>
              <a:rPr lang="en-US" dirty="0" smtClean="0"/>
              <a:t>Republicans </a:t>
            </a:r>
            <a:r>
              <a:rPr lang="en-US" dirty="0"/>
              <a:t>condemned the New Deal for its radicalism, experimentation, confusion, and "frightful waste."</a:t>
            </a:r>
          </a:p>
          <a:p>
            <a:r>
              <a:rPr lang="en-US" dirty="0"/>
              <a:t>Democrats had significant support from the millions of people that had benefited from the New Deal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/>
              <a:t>President Roosevelt was reelected as president in a lopsided </a:t>
            </a:r>
            <a:r>
              <a:rPr lang="en-US" dirty="0" smtClean="0"/>
              <a:t>victory</a:t>
            </a:r>
          </a:p>
          <a:p>
            <a:r>
              <a:rPr lang="en-US" dirty="0" smtClean="0"/>
              <a:t>FDR </a:t>
            </a:r>
            <a:r>
              <a:rPr lang="en-US" dirty="0"/>
              <a:t>won primarily because he had appealed to the "forgotten man" (the South, blacks, urbanites, the poor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70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Nine Old Men on the Bench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Ratified </a:t>
            </a:r>
            <a:r>
              <a:rPr lang="en-US" dirty="0"/>
              <a:t>in 1933, the </a:t>
            </a:r>
            <a:r>
              <a:rPr lang="en-US" b="1" dirty="0">
                <a:solidFill>
                  <a:srgbClr val="FFFF00"/>
                </a:solidFill>
              </a:rPr>
              <a:t>20</a:t>
            </a:r>
            <a:r>
              <a:rPr lang="en-US" b="1" baseline="30000" dirty="0">
                <a:solidFill>
                  <a:srgbClr val="FFFF00"/>
                </a:solidFill>
              </a:rPr>
              <a:t>th</a:t>
            </a:r>
            <a:r>
              <a:rPr lang="en-US" b="1" dirty="0">
                <a:solidFill>
                  <a:srgbClr val="FFFF00"/>
                </a:solidFill>
              </a:rPr>
              <a:t> Amendment</a:t>
            </a:r>
            <a:r>
              <a:rPr lang="en-US" dirty="0">
                <a:solidFill>
                  <a:srgbClr val="FFFF00"/>
                </a:solidFill>
              </a:rPr>
              <a:t> shortened the period from election to inauguration by 6 </a:t>
            </a:r>
            <a:r>
              <a:rPr lang="en-US" dirty="0" smtClean="0">
                <a:solidFill>
                  <a:srgbClr val="FFFF00"/>
                </a:solidFill>
              </a:rPr>
              <a:t>weeks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Roosevelt saw his reelection as a mandate to continue the New Deal </a:t>
            </a:r>
            <a:r>
              <a:rPr lang="en-US" dirty="0" smtClean="0">
                <a:solidFill>
                  <a:srgbClr val="FFFF00"/>
                </a:solidFill>
              </a:rPr>
              <a:t>reforms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Supreme </a:t>
            </a:r>
            <a:r>
              <a:rPr lang="en-US" dirty="0"/>
              <a:t>Court was dominated by older ultraconservatives who attempted to stop many of the "socialistic" New Deal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/>
              <a:t>With </a:t>
            </a:r>
            <a:r>
              <a:rPr lang="en-US" dirty="0" smtClean="0"/>
              <a:t>continuous </a:t>
            </a:r>
            <a:r>
              <a:rPr lang="en-US" dirty="0"/>
              <a:t>Democrat wins in Congress and the presidency, Roosevelt felt that the American people wanted the New </a:t>
            </a:r>
            <a:r>
              <a:rPr lang="en-US" dirty="0" smtClean="0"/>
              <a:t>Deal - argued </a:t>
            </a:r>
            <a:r>
              <a:rPr lang="en-US" dirty="0"/>
              <a:t>that the Supreme Court needed to get in line with public </a:t>
            </a:r>
            <a:r>
              <a:rPr lang="en-US" dirty="0" smtClean="0"/>
              <a:t>opinion</a:t>
            </a:r>
          </a:p>
          <a:p>
            <a:r>
              <a:rPr lang="en-US" dirty="0" smtClean="0"/>
              <a:t>1937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Roosevelt proposed legislation that would allow him to add liberal justices to the </a:t>
            </a:r>
            <a:r>
              <a:rPr lang="en-US" dirty="0" smtClean="0">
                <a:solidFill>
                  <a:srgbClr val="FFFF00"/>
                </a:solidFill>
              </a:rPr>
              <a:t>Court (court-packing plan)</a:t>
            </a:r>
            <a:r>
              <a:rPr lang="en-US" dirty="0" smtClean="0"/>
              <a:t>: </a:t>
            </a:r>
            <a:r>
              <a:rPr lang="en-US" dirty="0"/>
              <a:t>a new justice would be added for every member over the age of 70 who would not </a:t>
            </a:r>
            <a:r>
              <a:rPr lang="en-US" dirty="0" smtClean="0"/>
              <a:t>retire</a:t>
            </a:r>
          </a:p>
          <a:p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lan </a:t>
            </a:r>
            <a:r>
              <a:rPr lang="en-US" dirty="0">
                <a:solidFill>
                  <a:srgbClr val="FFFF00"/>
                </a:solidFill>
              </a:rPr>
              <a:t>received much negative </a:t>
            </a:r>
            <a:r>
              <a:rPr lang="en-US" dirty="0" smtClean="0">
                <a:solidFill>
                  <a:srgbClr val="FFFF00"/>
                </a:solidFill>
              </a:rPr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47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Court Changes </a:t>
            </a:r>
            <a:r>
              <a:rPr lang="en-US" b="1" dirty="0" smtClean="0"/>
              <a:t>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rgbClr val="FFFF00"/>
                </a:solidFill>
              </a:rPr>
              <a:t>ublic </a:t>
            </a:r>
            <a:r>
              <a:rPr lang="en-US" dirty="0">
                <a:solidFill>
                  <a:srgbClr val="FFFF00"/>
                </a:solidFill>
              </a:rPr>
              <a:t>criticized Roosevelt for attempting to tamper with the Supreme </a:t>
            </a:r>
            <a:r>
              <a:rPr lang="en-US" dirty="0" smtClean="0">
                <a:solidFill>
                  <a:srgbClr val="FFFF00"/>
                </a:solidFill>
              </a:rPr>
              <a:t>Court </a:t>
            </a:r>
            <a:r>
              <a:rPr lang="en-US" dirty="0" smtClean="0"/>
              <a:t>– went against system </a:t>
            </a:r>
            <a:r>
              <a:rPr lang="en-US" dirty="0"/>
              <a:t>of checks and </a:t>
            </a:r>
            <a:r>
              <a:rPr lang="en-US" dirty="0" smtClean="0"/>
              <a:t>balances</a:t>
            </a:r>
            <a:endParaRPr lang="en-US" dirty="0"/>
          </a:p>
          <a:p>
            <a:r>
              <a:rPr lang="en-US" dirty="0"/>
              <a:t>Possibly </a:t>
            </a:r>
            <a:r>
              <a:rPr lang="en-US" dirty="0" smtClean="0"/>
              <a:t>due </a:t>
            </a:r>
            <a:r>
              <a:rPr lang="en-US" dirty="0"/>
              <a:t>public pressure, the Supreme Court began to support New Deal </a:t>
            </a:r>
            <a:r>
              <a:rPr lang="en-US" dirty="0" smtClean="0"/>
              <a:t>legislation - included </a:t>
            </a:r>
            <a:r>
              <a:rPr lang="en-US" dirty="0"/>
              <a:t>Justice Owen J. </a:t>
            </a:r>
            <a:r>
              <a:rPr lang="en-US" dirty="0" smtClean="0"/>
              <a:t>Roberts</a:t>
            </a:r>
            <a:r>
              <a:rPr lang="en-US" dirty="0"/>
              <a:t> </a:t>
            </a:r>
            <a:r>
              <a:rPr lang="en-US" dirty="0" smtClean="0"/>
              <a:t>- formerly </a:t>
            </a:r>
            <a:r>
              <a:rPr lang="en-US" dirty="0"/>
              <a:t>regarded as a conservative. </a:t>
            </a:r>
          </a:p>
          <a:p>
            <a:r>
              <a:rPr lang="en-US" dirty="0"/>
              <a:t>S</a:t>
            </a:r>
            <a:r>
              <a:rPr lang="en-US" dirty="0" smtClean="0"/>
              <a:t>eries </a:t>
            </a:r>
            <a:r>
              <a:rPr lang="en-US" dirty="0"/>
              <a:t>of deaths and resignations of justices allowed Roosevelt to appoint 9 justices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Supreme </a:t>
            </a:r>
            <a:r>
              <a:rPr lang="en-US" dirty="0">
                <a:solidFill>
                  <a:srgbClr val="FFFF00"/>
                </a:solidFill>
              </a:rPr>
              <a:t>Court controversy in 1937 cost FDR a lot of political </a:t>
            </a:r>
            <a:r>
              <a:rPr lang="en-US" dirty="0" smtClean="0">
                <a:solidFill>
                  <a:srgbClr val="FFFF00"/>
                </a:solidFill>
              </a:rPr>
              <a:t>capital - few </a:t>
            </a:r>
            <a:r>
              <a:rPr lang="en-US" dirty="0">
                <a:solidFill>
                  <a:srgbClr val="FFFF00"/>
                </a:solidFill>
              </a:rPr>
              <a:t>New Deal reforms </a:t>
            </a:r>
            <a:r>
              <a:rPr lang="en-US" dirty="0" smtClean="0">
                <a:solidFill>
                  <a:srgbClr val="FFFF00"/>
                </a:solidFill>
              </a:rPr>
              <a:t>passed </a:t>
            </a:r>
            <a:r>
              <a:rPr lang="en-US" dirty="0">
                <a:solidFill>
                  <a:srgbClr val="FFFF00"/>
                </a:solidFill>
              </a:rPr>
              <a:t>after </a:t>
            </a:r>
            <a:r>
              <a:rPr lang="en-US" dirty="0" smtClean="0">
                <a:solidFill>
                  <a:srgbClr val="FFFF00"/>
                </a:solidFill>
              </a:rPr>
              <a:t>1937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7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FDR:  Politician in a Wheelchair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orn </a:t>
            </a:r>
            <a:r>
              <a:rPr lang="en-US" dirty="0"/>
              <a:t>to a wealthy New York </a:t>
            </a:r>
            <a:r>
              <a:rPr lang="en-US" dirty="0" smtClean="0"/>
              <a:t>family</a:t>
            </a:r>
          </a:p>
          <a:p>
            <a:r>
              <a:rPr lang="en-US" dirty="0"/>
              <a:t>S</a:t>
            </a:r>
            <a:r>
              <a:rPr lang="en-US" dirty="0" smtClean="0"/>
              <a:t>erved </a:t>
            </a:r>
            <a:r>
              <a:rPr lang="en-US" dirty="0"/>
              <a:t>as the governor of New York</a:t>
            </a:r>
            <a:endParaRPr lang="en-US" dirty="0" smtClean="0"/>
          </a:p>
          <a:p>
            <a:r>
              <a:rPr lang="en-US" dirty="0" smtClean="0"/>
              <a:t>FDR's </a:t>
            </a:r>
            <a:r>
              <a:rPr lang="en-US" dirty="0"/>
              <a:t>wife, </a:t>
            </a:r>
            <a:r>
              <a:rPr lang="en-US" b="1" dirty="0"/>
              <a:t>Eleanor </a:t>
            </a:r>
            <a:r>
              <a:rPr lang="en-US" b="1" dirty="0" smtClean="0"/>
              <a:t>Roosevelt</a:t>
            </a:r>
            <a:r>
              <a:rPr lang="en-US" dirty="0"/>
              <a:t> </a:t>
            </a:r>
            <a:r>
              <a:rPr lang="en-US" dirty="0" smtClean="0"/>
              <a:t>-  </a:t>
            </a:r>
            <a:r>
              <a:rPr lang="en-US" dirty="0"/>
              <a:t>very active </a:t>
            </a:r>
            <a:r>
              <a:rPr lang="en-US" dirty="0" smtClean="0"/>
              <a:t>in his political career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oved </a:t>
            </a:r>
            <a:r>
              <a:rPr lang="en-US" dirty="0"/>
              <a:t>by liberals and hated by </a:t>
            </a:r>
            <a:r>
              <a:rPr lang="en-US" dirty="0" smtClean="0"/>
              <a:t>conservatives</a:t>
            </a:r>
            <a:endParaRPr lang="en-US" dirty="0"/>
          </a:p>
          <a:p>
            <a:r>
              <a:rPr lang="en-US" dirty="0"/>
              <a:t>FDR was a very good public speaker.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election of 1932, the Democrats called for a balanced budget and social and economic reforms.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6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Twilight of the New </a:t>
            </a:r>
            <a:r>
              <a:rPr lang="en-US" b="1" dirty="0" smtClean="0"/>
              <a:t>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817536" cy="44621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Roosevelt's </a:t>
            </a:r>
            <a:r>
              <a:rPr lang="en-US" dirty="0"/>
              <a:t>first term, from 1933-1937, </a:t>
            </a:r>
            <a:r>
              <a:rPr lang="en-US" dirty="0">
                <a:solidFill>
                  <a:srgbClr val="FFFF00"/>
                </a:solidFill>
              </a:rPr>
              <a:t>unemployment still ran high and recovery had been </a:t>
            </a:r>
            <a:r>
              <a:rPr lang="en-US" dirty="0" smtClean="0">
                <a:solidFill>
                  <a:srgbClr val="FFFF00"/>
                </a:solidFill>
              </a:rPr>
              <a:t>slow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1937</a:t>
            </a:r>
            <a:r>
              <a:rPr lang="en-US" dirty="0">
                <a:solidFill>
                  <a:srgbClr val="FFFF00"/>
                </a:solidFill>
              </a:rPr>
              <a:t>, the economy took another </a:t>
            </a:r>
            <a:r>
              <a:rPr lang="en-US" dirty="0" smtClean="0">
                <a:solidFill>
                  <a:srgbClr val="FFFF00"/>
                </a:solidFill>
              </a:rPr>
              <a:t>downturn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aused </a:t>
            </a:r>
            <a:r>
              <a:rPr lang="en-US" dirty="0">
                <a:solidFill>
                  <a:srgbClr val="FFFF00"/>
                </a:solidFill>
              </a:rPr>
              <a:t>by reduced </a:t>
            </a:r>
            <a:r>
              <a:rPr lang="en-US" dirty="0" smtClean="0">
                <a:solidFill>
                  <a:srgbClr val="FFFF00"/>
                </a:solidFill>
              </a:rPr>
              <a:t>spending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/>
              <a:t>- Consumer </a:t>
            </a:r>
            <a:r>
              <a:rPr lang="en-US" dirty="0"/>
              <a:t>spending was reduced because Social Security taxes cut into payrolls.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Roosevelt </a:t>
            </a:r>
            <a:r>
              <a:rPr lang="en-US" dirty="0">
                <a:solidFill>
                  <a:srgbClr val="FFFF00"/>
                </a:solidFill>
              </a:rPr>
              <a:t>administration also cut back on spending in an attempt to keep a balanced budget</a:t>
            </a:r>
            <a:r>
              <a:rPr lang="en-US" dirty="0"/>
              <a:t>. (The New Deal had run deficits for several years, but all of them had been somewhat small and none was intended.)</a:t>
            </a:r>
          </a:p>
          <a:p>
            <a:r>
              <a:rPr lang="en-US" dirty="0"/>
              <a:t>D</a:t>
            </a:r>
            <a:r>
              <a:rPr lang="en-US" dirty="0" smtClean="0"/>
              <a:t>ownturn </a:t>
            </a:r>
            <a:r>
              <a:rPr lang="en-US" dirty="0"/>
              <a:t>led FDR to embrace </a:t>
            </a:r>
            <a:r>
              <a:rPr lang="en-US" dirty="0" smtClean="0"/>
              <a:t>recommendations of British </a:t>
            </a:r>
            <a:r>
              <a:rPr lang="en-US" dirty="0"/>
              <a:t>economist John </a:t>
            </a:r>
            <a:r>
              <a:rPr lang="en-US" dirty="0" smtClean="0"/>
              <a:t>Keynes</a:t>
            </a:r>
            <a:endParaRPr lang="en-US" dirty="0"/>
          </a:p>
          <a:p>
            <a:r>
              <a:rPr lang="en-US" b="1" dirty="0">
                <a:solidFill>
                  <a:srgbClr val="FFFF00"/>
                </a:solidFill>
              </a:rPr>
              <a:t>Keynesianism Economics</a:t>
            </a:r>
            <a:r>
              <a:rPr lang="en-US" dirty="0">
                <a:solidFill>
                  <a:srgbClr val="FFFF00"/>
                </a:solidFill>
              </a:rPr>
              <a:t>: government money is used to "prime the pump" of the economy and encourage consumer </a:t>
            </a:r>
            <a:r>
              <a:rPr lang="en-US" dirty="0" smtClean="0">
                <a:solidFill>
                  <a:srgbClr val="FFFF00"/>
                </a:solidFill>
              </a:rPr>
              <a:t>spending 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</a:rPr>
              <a:t>policy </a:t>
            </a:r>
            <a:r>
              <a:rPr lang="en-US" dirty="0">
                <a:solidFill>
                  <a:srgbClr val="FFFF00"/>
                </a:solidFill>
              </a:rPr>
              <a:t>intentionally creates a budget </a:t>
            </a:r>
            <a:r>
              <a:rPr lang="en-US" dirty="0" smtClean="0">
                <a:solidFill>
                  <a:srgbClr val="FFFF00"/>
                </a:solidFill>
              </a:rPr>
              <a:t>deficit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Congress passed the </a:t>
            </a:r>
            <a:r>
              <a:rPr lang="en-US" b="1" dirty="0">
                <a:solidFill>
                  <a:srgbClr val="FFFF00"/>
                </a:solidFill>
              </a:rPr>
              <a:t>Hatch Act of </a:t>
            </a:r>
            <a:r>
              <a:rPr lang="en-US" b="1" dirty="0" smtClean="0">
                <a:solidFill>
                  <a:srgbClr val="FFFF00"/>
                </a:solidFill>
              </a:rPr>
              <a:t>1939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P</a:t>
            </a:r>
            <a:r>
              <a:rPr lang="en-US" dirty="0" smtClean="0"/>
              <a:t>revented </a:t>
            </a:r>
            <a:r>
              <a:rPr lang="en-US" dirty="0"/>
              <a:t>federal administrative officials from active political campaigning and </a:t>
            </a:r>
            <a:r>
              <a:rPr lang="en-US" dirty="0" smtClean="0"/>
              <a:t>soliciting</a:t>
            </a:r>
          </a:p>
          <a:p>
            <a:pPr lvl="1"/>
            <a:r>
              <a:rPr lang="en-US" dirty="0" smtClean="0"/>
              <a:t>Forbade </a:t>
            </a:r>
            <a:r>
              <a:rPr lang="en-US" dirty="0"/>
              <a:t>use of government funds for political purposes as well as </a:t>
            </a:r>
            <a:r>
              <a:rPr lang="en-US" dirty="0" smtClean="0"/>
              <a:t>collection </a:t>
            </a:r>
            <a:r>
              <a:rPr lang="en-US" dirty="0"/>
              <a:t>of campaign contributions from people receiving relief </a:t>
            </a:r>
            <a:r>
              <a:rPr lang="en-US" dirty="0" smtClean="0"/>
              <a:t>payments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13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Deal or Raw Deal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Opponents </a:t>
            </a:r>
            <a:r>
              <a:rPr lang="en-US" dirty="0">
                <a:solidFill>
                  <a:srgbClr val="FFFF00"/>
                </a:solidFill>
              </a:rPr>
              <a:t>of </a:t>
            </a:r>
            <a:r>
              <a:rPr lang="en-US" dirty="0" smtClean="0">
                <a:solidFill>
                  <a:srgbClr val="FFFF00"/>
                </a:solidFill>
              </a:rPr>
              <a:t>New </a:t>
            </a:r>
            <a:r>
              <a:rPr lang="en-US" dirty="0">
                <a:solidFill>
                  <a:srgbClr val="FFFF00"/>
                </a:solidFill>
              </a:rPr>
              <a:t>Deal charged </a:t>
            </a:r>
            <a:r>
              <a:rPr lang="en-US" dirty="0" smtClean="0">
                <a:solidFill>
                  <a:srgbClr val="FFFF00"/>
                </a:solidFill>
              </a:rPr>
              <a:t>President </a:t>
            </a:r>
            <a:r>
              <a:rPr lang="en-US" dirty="0">
                <a:solidFill>
                  <a:srgbClr val="FFFF00"/>
                </a:solidFill>
              </a:rPr>
              <a:t>of spending too much money on his </a:t>
            </a:r>
            <a:r>
              <a:rPr lang="en-US" dirty="0" smtClean="0">
                <a:solidFill>
                  <a:srgbClr val="FFFF00"/>
                </a:solidFill>
              </a:rPr>
              <a:t>programs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Significantly increased</a:t>
            </a:r>
            <a:r>
              <a:rPr lang="en-US" dirty="0">
                <a:solidFill>
                  <a:srgbClr val="FFFF00"/>
                </a:solidFill>
              </a:rPr>
              <a:t> national </a:t>
            </a:r>
            <a:r>
              <a:rPr lang="en-US" dirty="0" smtClean="0">
                <a:solidFill>
                  <a:srgbClr val="FFFF00"/>
                </a:solidFill>
              </a:rPr>
              <a:t>debt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1932 </a:t>
            </a:r>
            <a:r>
              <a:rPr lang="en-US" dirty="0"/>
              <a:t>to 1939, the national debt increased from $19 trillion to $40 </a:t>
            </a:r>
            <a:r>
              <a:rPr lang="en-US" dirty="0" smtClean="0"/>
              <a:t>trillion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Federal gov’t </a:t>
            </a:r>
            <a:r>
              <a:rPr lang="en-US" dirty="0">
                <a:solidFill>
                  <a:srgbClr val="FFFF00"/>
                </a:solidFill>
              </a:rPr>
              <a:t>became much more powerful under </a:t>
            </a:r>
            <a:r>
              <a:rPr lang="en-US" dirty="0" smtClean="0">
                <a:solidFill>
                  <a:srgbClr val="FFFF00"/>
                </a:solidFill>
              </a:rPr>
              <a:t>FDR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New </a:t>
            </a:r>
            <a:r>
              <a:rPr lang="en-US" dirty="0">
                <a:solidFill>
                  <a:srgbClr val="FFFF00"/>
                </a:solidFill>
              </a:rPr>
              <a:t>Deal did not end the depression; it just gave temporary relief to citizens. 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Many </a:t>
            </a:r>
            <a:r>
              <a:rPr lang="en-US" dirty="0"/>
              <a:t>economists eventually argued that not enough deficit spending was used. Despite the New Deal programs' efforts, production still outpaced spending.</a:t>
            </a:r>
          </a:p>
          <a:p>
            <a:r>
              <a:rPr lang="en-US" dirty="0">
                <a:solidFill>
                  <a:srgbClr val="FFFF00"/>
                </a:solidFill>
              </a:rPr>
              <a:t>Not until World War II was the unemployment problem solved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68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FDR's Balance </a:t>
            </a:r>
            <a:r>
              <a:rPr lang="en-US" b="1" dirty="0" smtClean="0"/>
              <a:t>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370727" cy="419548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New </a:t>
            </a:r>
            <a:r>
              <a:rPr lang="en-US" dirty="0">
                <a:solidFill>
                  <a:srgbClr val="FFFF00"/>
                </a:solidFill>
              </a:rPr>
              <a:t>Deal supporters had argued </a:t>
            </a:r>
            <a:r>
              <a:rPr lang="en-US" dirty="0" smtClean="0">
                <a:solidFill>
                  <a:srgbClr val="FFFF00"/>
                </a:solidFill>
              </a:rPr>
              <a:t>that </a:t>
            </a:r>
            <a:r>
              <a:rPr lang="en-US" dirty="0">
                <a:solidFill>
                  <a:srgbClr val="FFFF00"/>
                </a:solidFill>
              </a:rPr>
              <a:t>relief, not the economy, was the primary objective of their war on the </a:t>
            </a:r>
            <a:r>
              <a:rPr lang="en-US" dirty="0" smtClean="0">
                <a:solidFill>
                  <a:srgbClr val="FFFF00"/>
                </a:solidFill>
              </a:rPr>
              <a:t>Depression</a:t>
            </a:r>
          </a:p>
          <a:p>
            <a:pPr lvl="1"/>
            <a:r>
              <a:rPr lang="en-US" dirty="0" smtClean="0"/>
              <a:t>Roosevelt </a:t>
            </a:r>
            <a:r>
              <a:rPr lang="en-US" dirty="0"/>
              <a:t>believed that the government was morally bound to prevent mass hunger and starvation by "managing" the </a:t>
            </a:r>
            <a:r>
              <a:rPr lang="en-US" dirty="0" smtClean="0"/>
              <a:t>economy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FDR potentially saved capitalism by eliminating some of its worst faults </a:t>
            </a:r>
            <a:r>
              <a:rPr lang="en-US" dirty="0"/>
              <a:t>(ex: poor </a:t>
            </a:r>
            <a:r>
              <a:rPr lang="en-US"/>
              <a:t>labor </a:t>
            </a:r>
            <a:r>
              <a:rPr lang="en-US" smtClean="0"/>
              <a:t>conditions)</a:t>
            </a:r>
          </a:p>
          <a:p>
            <a:pPr lvl="1"/>
            <a:r>
              <a:rPr lang="en-US" smtClean="0"/>
              <a:t>Had </a:t>
            </a:r>
            <a:r>
              <a:rPr lang="en-US" dirty="0"/>
              <a:t>his programs not been implemented, Socialism could've taken a bigger hold in the nation.</a:t>
            </a:r>
          </a:p>
          <a:p>
            <a:r>
              <a:rPr lang="en-US" dirty="0"/>
              <a:t>FDR was a Hamiltonian in that he supported big government, but he was a Jeffersonian in that he supported the "forgotten man."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3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Deal Acronyms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920892"/>
              </p:ext>
            </p:extLst>
          </p:nvPr>
        </p:nvGraphicFramePr>
        <p:xfrm>
          <a:off x="1319645" y="1946779"/>
          <a:ext cx="6057900" cy="4210180"/>
        </p:xfrm>
        <a:graphic>
          <a:graphicData uri="http://schemas.openxmlformats.org/drawingml/2006/table">
            <a:tbl>
              <a:tblPr/>
              <a:tblGrid>
                <a:gridCol w="3028950"/>
                <a:gridCol w="3028950"/>
              </a:tblGrid>
              <a:tr h="219238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Acronym</a:t>
                      </a:r>
                      <a:endParaRPr lang="en-US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arial" panose="020B0604020202020204" pitchFamily="34" charset="0"/>
                        </a:rPr>
                        <a:t>Definition</a:t>
                      </a:r>
                      <a:endParaRPr lang="en-US" sz="12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AAA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Agricultural Adjustment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CCC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Civilian Conservation Corps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CWA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Civil Works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FERA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Federal Emergency Relief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FHA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Federal Housing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FSA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Farm Security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HOLC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Home Owners Loan Corporation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NRA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National Recovery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NYA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National Youth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PWA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Public Works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REA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Rural Electrification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SSA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Social Security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TVA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Tennessee Valley Authority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7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arial" panose="020B0604020202020204" pitchFamily="34" charset="0"/>
                        </a:rPr>
                        <a:t>WPA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Work Projects (Progress) Administration</a:t>
                      </a:r>
                    </a:p>
                  </a:txBody>
                  <a:tcPr marL="18900" marR="18900" marT="18900" marB="189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440814"/>
            <a:ext cx="184731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6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1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Presidential Hopefuls of 1932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election</a:t>
            </a:r>
            <a:r>
              <a:rPr lang="en-US" dirty="0"/>
              <a:t>, FDR attacked the Republican Old Deal and supported a New Deal for the "forgotten man." </a:t>
            </a:r>
          </a:p>
          <a:p>
            <a:r>
              <a:rPr lang="en-US" dirty="0"/>
              <a:t>Many Americans distrusted the Republican party because of the </a:t>
            </a:r>
            <a:r>
              <a:rPr lang="en-US" dirty="0" smtClean="0"/>
              <a:t>Great Depression</a:t>
            </a:r>
            <a:endParaRPr lang="en-US" dirty="0"/>
          </a:p>
          <a:p>
            <a:r>
              <a:rPr lang="en-US" dirty="0" smtClean="0"/>
              <a:t>Herbert </a:t>
            </a:r>
            <a:r>
              <a:rPr lang="en-US" dirty="0"/>
              <a:t>Hoover believed that the worst of the Depression was </a:t>
            </a:r>
            <a:r>
              <a:rPr lang="en-US" dirty="0" smtClean="0"/>
              <a:t>over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eaffirmed </a:t>
            </a:r>
            <a:r>
              <a:rPr lang="en-US" dirty="0"/>
              <a:t>his faith in American free enterprise and </a:t>
            </a:r>
            <a:r>
              <a:rPr lang="en-US" dirty="0" smtClean="0"/>
              <a:t>individualism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3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Hoover's Humiliation in 1932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FDR won election </a:t>
            </a:r>
            <a:r>
              <a:rPr lang="en-US" dirty="0"/>
              <a:t>of 1932 by a sweeping majority, in both the popular vote and the Electoral </a:t>
            </a:r>
            <a:r>
              <a:rPr lang="en-US" dirty="0" smtClean="0"/>
              <a:t>College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Beginning in the election of 1932, blacks became a vital part of the Democratic Party, especially in the urban centers of the </a:t>
            </a:r>
            <a:r>
              <a:rPr lang="en-US" dirty="0" smtClean="0">
                <a:solidFill>
                  <a:srgbClr val="FFFF00"/>
                </a:solidFill>
              </a:rPr>
              <a:t>North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5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442327"/>
            <a:ext cx="7296317" cy="1400530"/>
          </a:xfrm>
        </p:spPr>
        <p:txBody>
          <a:bodyPr/>
          <a:lstStyle/>
          <a:p>
            <a:r>
              <a:rPr lang="en-US" sz="4000" b="1" dirty="0"/>
              <a:t>FDR and the Three R's:  Relief, Recovery, </a:t>
            </a:r>
            <a:r>
              <a:rPr lang="en-US" sz="4000" b="1" dirty="0" smtClean="0"/>
              <a:t>Reform*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5" y="1842857"/>
            <a:ext cx="7567419" cy="46757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 </a:t>
            </a:r>
            <a:r>
              <a:rPr lang="en-US" dirty="0"/>
              <a:t>March 6-10, </a:t>
            </a:r>
            <a:r>
              <a:rPr lang="en-US" dirty="0" smtClean="0"/>
              <a:t>FDR declares </a:t>
            </a:r>
            <a:r>
              <a:rPr lang="en-US" dirty="0" smtClean="0">
                <a:solidFill>
                  <a:srgbClr val="FFFF00"/>
                </a:solidFill>
              </a:rPr>
              <a:t>Bank Holiday </a:t>
            </a:r>
            <a:r>
              <a:rPr lang="en-US" dirty="0" smtClean="0"/>
              <a:t>- prelude </a:t>
            </a:r>
            <a:r>
              <a:rPr lang="en-US" dirty="0"/>
              <a:t>to opening the banks on a sounder </a:t>
            </a:r>
            <a:r>
              <a:rPr lang="en-US" dirty="0" smtClean="0"/>
              <a:t>basis</a:t>
            </a:r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>
                <a:solidFill>
                  <a:srgbClr val="FFFF00"/>
                </a:solidFill>
              </a:rPr>
              <a:t>Hundred Days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b="1" dirty="0">
                <a:solidFill>
                  <a:srgbClr val="FFFF00"/>
                </a:solidFill>
              </a:rPr>
              <a:t>Congress/Emergency Congress</a:t>
            </a:r>
            <a:r>
              <a:rPr lang="en-US" dirty="0"/>
              <a:t> (March 9-June 16, 1933)</a:t>
            </a:r>
            <a:r>
              <a:rPr lang="en-US" b="1" dirty="0"/>
              <a:t> </a:t>
            </a:r>
            <a:r>
              <a:rPr lang="en-US" dirty="0">
                <a:solidFill>
                  <a:srgbClr val="FFFF00"/>
                </a:solidFill>
              </a:rPr>
              <a:t>passed a series laws to help improve the state of the </a:t>
            </a:r>
            <a:r>
              <a:rPr lang="en-US" dirty="0" smtClean="0">
                <a:solidFill>
                  <a:srgbClr val="FFFF00"/>
                </a:solidFill>
              </a:rPr>
              <a:t>country</a:t>
            </a:r>
          </a:p>
          <a:p>
            <a:r>
              <a:rPr lang="en-US" dirty="0" smtClean="0"/>
              <a:t>Congress </a:t>
            </a:r>
            <a:r>
              <a:rPr lang="en-US" dirty="0"/>
              <a:t>also passed some of FDR's </a:t>
            </a:r>
            <a:r>
              <a:rPr lang="en-US" b="1" dirty="0"/>
              <a:t>New Deal</a:t>
            </a:r>
            <a:r>
              <a:rPr lang="en-US" dirty="0"/>
              <a:t> programs, 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 smtClean="0">
                <a:solidFill>
                  <a:srgbClr val="FFFF00"/>
                </a:solidFill>
              </a:rPr>
              <a:t>ocused </a:t>
            </a:r>
            <a:r>
              <a:rPr lang="en-US" dirty="0">
                <a:solidFill>
                  <a:srgbClr val="FFFF00"/>
                </a:solidFill>
              </a:rPr>
              <a:t>on:  </a:t>
            </a:r>
            <a:r>
              <a:rPr lang="en-US" b="1" dirty="0">
                <a:solidFill>
                  <a:srgbClr val="FFFF00"/>
                </a:solidFill>
              </a:rPr>
              <a:t>relief</a:t>
            </a:r>
            <a:r>
              <a:rPr lang="en-US" dirty="0">
                <a:solidFill>
                  <a:srgbClr val="FFFF00"/>
                </a:solidFill>
              </a:rPr>
              <a:t>, </a:t>
            </a:r>
            <a:r>
              <a:rPr lang="en-US" b="1" dirty="0">
                <a:solidFill>
                  <a:srgbClr val="FFFF00"/>
                </a:solidFill>
              </a:rPr>
              <a:t>recovery</a:t>
            </a:r>
            <a:r>
              <a:rPr lang="en-US" dirty="0">
                <a:solidFill>
                  <a:srgbClr val="FFFF00"/>
                </a:solidFill>
              </a:rPr>
              <a:t>, </a:t>
            </a:r>
            <a:r>
              <a:rPr lang="en-US" b="1" dirty="0" smtClean="0">
                <a:solidFill>
                  <a:srgbClr val="FFFF00"/>
                </a:solidFill>
              </a:rPr>
              <a:t>reform</a:t>
            </a:r>
            <a:endParaRPr lang="en-US" dirty="0">
              <a:solidFill>
                <a:srgbClr val="FFFF00"/>
              </a:solidFill>
            </a:endParaRP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Short-range </a:t>
            </a:r>
            <a:r>
              <a:rPr lang="en-US" dirty="0">
                <a:solidFill>
                  <a:srgbClr val="FFFF00"/>
                </a:solidFill>
              </a:rPr>
              <a:t>goals </a:t>
            </a:r>
            <a:r>
              <a:rPr lang="en-US" dirty="0" smtClean="0">
                <a:solidFill>
                  <a:srgbClr val="FFFF00"/>
                </a:solidFill>
              </a:rPr>
              <a:t>=  </a:t>
            </a:r>
            <a:r>
              <a:rPr lang="en-US" dirty="0">
                <a:solidFill>
                  <a:srgbClr val="FFFF00"/>
                </a:solidFill>
              </a:rPr>
              <a:t>relief and immediate </a:t>
            </a:r>
            <a:r>
              <a:rPr lang="en-US" dirty="0" smtClean="0">
                <a:solidFill>
                  <a:srgbClr val="FFFF00"/>
                </a:solidFill>
              </a:rPr>
              <a:t>recovery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L</a:t>
            </a:r>
            <a:r>
              <a:rPr lang="en-US" dirty="0" smtClean="0">
                <a:solidFill>
                  <a:srgbClr val="FFFF00"/>
                </a:solidFill>
              </a:rPr>
              <a:t>ong-range </a:t>
            </a:r>
            <a:r>
              <a:rPr lang="en-US" dirty="0">
                <a:solidFill>
                  <a:srgbClr val="FFFF00"/>
                </a:solidFill>
              </a:rPr>
              <a:t>goals 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>
                <a:solidFill>
                  <a:srgbClr val="FFFF00"/>
                </a:solidFill>
              </a:rPr>
              <a:t>permanent recovery and </a:t>
            </a:r>
            <a:r>
              <a:rPr lang="en-US" dirty="0" smtClean="0">
                <a:solidFill>
                  <a:srgbClr val="FFFF00"/>
                </a:solidFill>
              </a:rPr>
              <a:t>reform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of the New Deal programs </a:t>
            </a:r>
            <a:r>
              <a:rPr lang="en-US" dirty="0">
                <a:solidFill>
                  <a:srgbClr val="FFFF00"/>
                </a:solidFill>
              </a:rPr>
              <a:t>gave the President unprecedented powers</a:t>
            </a:r>
            <a:r>
              <a:rPr lang="en-US" dirty="0"/>
              <a:t>, which included the ability of the President to create legislation. 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/>
              <a:t>of the </a:t>
            </a:r>
            <a:r>
              <a:rPr lang="en-US" dirty="0">
                <a:solidFill>
                  <a:srgbClr val="FFFF00"/>
                </a:solidFill>
              </a:rPr>
              <a:t>programs that gave the President this authority were declared unconstitutional by the Supreme Court</a:t>
            </a:r>
            <a:r>
              <a:rPr lang="en-US" dirty="0"/>
              <a:t>.</a:t>
            </a:r>
          </a:p>
          <a:p>
            <a:r>
              <a:rPr lang="en-US" dirty="0"/>
              <a:t>Congress gave President Roosevelt extraordinary blank-check powers:  some of the laws gave legislative authority to the President.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New Deal legislation embraced progressive ideas</a:t>
            </a:r>
            <a:r>
              <a:rPr lang="en-US" dirty="0"/>
              <a:t> like </a:t>
            </a:r>
            <a:endParaRPr lang="en-US" dirty="0" smtClean="0"/>
          </a:p>
          <a:p>
            <a:pPr lvl="1"/>
            <a:r>
              <a:rPr lang="en-US" dirty="0" smtClean="0"/>
              <a:t>unemployment </a:t>
            </a:r>
            <a:r>
              <a:rPr lang="en-US" dirty="0"/>
              <a:t>insurance, old-age insurance, minimum-wage regulations, conservation and development of natural resources, and restrictions on child </a:t>
            </a:r>
            <a:r>
              <a:rPr lang="en-US" dirty="0" smtClean="0"/>
              <a:t>labor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762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Roosevelt Manages the </a:t>
            </a:r>
            <a:r>
              <a:rPr lang="en-US" b="1" dirty="0" smtClean="0"/>
              <a:t>Money*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Emergency </a:t>
            </a:r>
            <a:r>
              <a:rPr lang="en-US" dirty="0">
                <a:solidFill>
                  <a:srgbClr val="FFFF00"/>
                </a:solidFill>
              </a:rPr>
              <a:t>Banking Relief Act of </a:t>
            </a:r>
            <a:r>
              <a:rPr lang="en-US" dirty="0" smtClean="0">
                <a:solidFill>
                  <a:srgbClr val="FFFF00"/>
                </a:solidFill>
              </a:rPr>
              <a:t>1933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-  </a:t>
            </a:r>
            <a:r>
              <a:rPr lang="en-US" dirty="0">
                <a:solidFill>
                  <a:srgbClr val="FFFF00"/>
                </a:solidFill>
              </a:rPr>
              <a:t>gave </a:t>
            </a:r>
            <a:r>
              <a:rPr lang="en-US" dirty="0" smtClean="0">
                <a:solidFill>
                  <a:srgbClr val="FFFF00"/>
                </a:solidFill>
              </a:rPr>
              <a:t>President </a:t>
            </a:r>
            <a:r>
              <a:rPr lang="en-US" dirty="0">
                <a:solidFill>
                  <a:srgbClr val="FFFF00"/>
                </a:solidFill>
              </a:rPr>
              <a:t>power to regulate banking transactions and foreign exchange and to reopen solvent </a:t>
            </a:r>
            <a:r>
              <a:rPr lang="en-US" dirty="0" smtClean="0">
                <a:solidFill>
                  <a:srgbClr val="FFFF00"/>
                </a:solidFill>
              </a:rPr>
              <a:t>banks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FDR gave </a:t>
            </a:r>
            <a:r>
              <a:rPr lang="en-US" dirty="0">
                <a:solidFill>
                  <a:srgbClr val="FFFF00"/>
                </a:solidFill>
              </a:rPr>
              <a:t>"fireside chats"</a:t>
            </a:r>
            <a:r>
              <a:rPr lang="en-US" dirty="0"/>
              <a:t> over the </a:t>
            </a:r>
            <a:r>
              <a:rPr lang="en-US" dirty="0" smtClean="0"/>
              <a:t>radio -soothed public's </a:t>
            </a:r>
            <a:r>
              <a:rPr lang="en-US" dirty="0"/>
              <a:t>confidence in </a:t>
            </a:r>
            <a:r>
              <a:rPr lang="en-US" dirty="0" smtClean="0"/>
              <a:t>banks</a:t>
            </a:r>
            <a:endParaRPr lang="en-US" dirty="0"/>
          </a:p>
          <a:p>
            <a:r>
              <a:rPr lang="en-US" dirty="0"/>
              <a:t>Congress created the Federal Deposit Insurance Corporation (FDIC) with the Glass-</a:t>
            </a:r>
            <a:r>
              <a:rPr lang="en-US" dirty="0" err="1"/>
              <a:t>Steagall</a:t>
            </a:r>
            <a:r>
              <a:rPr lang="en-US" dirty="0"/>
              <a:t> Banking Reform </a:t>
            </a:r>
            <a:r>
              <a:rPr lang="en-US" dirty="0" smtClean="0"/>
              <a:t>Act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nsured </a:t>
            </a:r>
            <a:r>
              <a:rPr lang="en-US" dirty="0"/>
              <a:t>individual bank deposits up to $</a:t>
            </a:r>
            <a:r>
              <a:rPr lang="en-US" dirty="0" smtClean="0"/>
              <a:t>5,000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ended </a:t>
            </a:r>
            <a:r>
              <a:rPr lang="en-US" dirty="0"/>
              <a:t>nation's epidemic of bank </a:t>
            </a:r>
            <a:r>
              <a:rPr lang="en-US" dirty="0" smtClean="0"/>
              <a:t>failures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FDR took </a:t>
            </a:r>
            <a:r>
              <a:rPr lang="en-US" dirty="0">
                <a:solidFill>
                  <a:srgbClr val="FFFF00"/>
                </a:solidFill>
              </a:rPr>
              <a:t>the nation off of the gold standard</a:t>
            </a:r>
            <a:r>
              <a:rPr lang="en-US" dirty="0"/>
              <a:t> by having the Treasury buy gold from </a:t>
            </a:r>
            <a:r>
              <a:rPr lang="en-US" dirty="0" smtClean="0"/>
              <a:t>citizens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his </a:t>
            </a:r>
            <a:r>
              <a:rPr lang="en-US" dirty="0"/>
              <a:t>point on, only transactions in paper money were </a:t>
            </a:r>
            <a:r>
              <a:rPr lang="en-US" dirty="0" smtClean="0"/>
              <a:t>accepted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FDR's goal </a:t>
            </a:r>
            <a:r>
              <a:rPr lang="en-US" dirty="0">
                <a:solidFill>
                  <a:srgbClr val="FFFF00"/>
                </a:solidFill>
              </a:rPr>
              <a:t>was to create modest </a:t>
            </a:r>
            <a:r>
              <a:rPr lang="en-US" dirty="0" smtClean="0">
                <a:solidFill>
                  <a:srgbClr val="FFFF00"/>
                </a:solidFill>
              </a:rPr>
              <a:t>inflation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elieve </a:t>
            </a:r>
            <a:r>
              <a:rPr lang="en-US" dirty="0"/>
              <a:t>debtors' burdens and stimulate new </a:t>
            </a:r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Inflation </a:t>
            </a:r>
            <a:r>
              <a:rPr lang="en-US" dirty="0"/>
              <a:t>was achieved by buying gold at increasing prices over </a:t>
            </a:r>
            <a:r>
              <a:rPr lang="en-US" dirty="0" smtClean="0"/>
              <a:t>time - increased </a:t>
            </a:r>
            <a:r>
              <a:rPr lang="en-US" dirty="0"/>
              <a:t>the amount of dollars in </a:t>
            </a:r>
            <a:r>
              <a:rPr lang="en-US" dirty="0" smtClean="0"/>
              <a:t>circulation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7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Jobs for the </a:t>
            </a:r>
            <a:r>
              <a:rPr lang="en-US" b="1" dirty="0" smtClean="0"/>
              <a:t>Jobless*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474636" cy="41954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FDR </a:t>
            </a:r>
            <a:r>
              <a:rPr lang="en-US" dirty="0"/>
              <a:t>created jobs with federal money to jumpstart the economy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Civilian </a:t>
            </a:r>
            <a:r>
              <a:rPr lang="en-US" b="1" dirty="0">
                <a:solidFill>
                  <a:srgbClr val="FFFF00"/>
                </a:solidFill>
              </a:rPr>
              <a:t>Conservation Corps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CCC</a:t>
            </a:r>
            <a:r>
              <a:rPr lang="en-US" dirty="0">
                <a:solidFill>
                  <a:srgbClr val="FFFF00"/>
                </a:solidFill>
              </a:rPr>
              <a:t>) employed about 3 million men in government </a:t>
            </a:r>
            <a:r>
              <a:rPr lang="en-US" dirty="0" smtClean="0">
                <a:solidFill>
                  <a:srgbClr val="FFFF00"/>
                </a:solidFill>
              </a:rPr>
              <a:t>camps </a:t>
            </a:r>
            <a:r>
              <a:rPr lang="en-US" dirty="0" smtClean="0"/>
              <a:t>- included </a:t>
            </a:r>
            <a:r>
              <a:rPr lang="en-US" dirty="0"/>
              <a:t>reforestation, fire fighting, flood control, and swamp </a:t>
            </a:r>
            <a:r>
              <a:rPr lang="en-US" dirty="0" smtClean="0"/>
              <a:t>drainage</a:t>
            </a:r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Federal </a:t>
            </a:r>
            <a:r>
              <a:rPr lang="en-US" b="1" dirty="0">
                <a:solidFill>
                  <a:srgbClr val="FFFF00"/>
                </a:solidFill>
              </a:rPr>
              <a:t>Emergency Relief Act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 smtClean="0">
                <a:solidFill>
                  <a:srgbClr val="FFFF00"/>
                </a:solidFill>
              </a:rPr>
              <a:t>- Congress's </a:t>
            </a:r>
            <a:r>
              <a:rPr lang="en-US" dirty="0">
                <a:solidFill>
                  <a:srgbClr val="FFFF00"/>
                </a:solidFill>
              </a:rPr>
              <a:t>first major effort to deal with the massive </a:t>
            </a:r>
            <a:r>
              <a:rPr lang="en-US" dirty="0" smtClean="0">
                <a:solidFill>
                  <a:srgbClr val="FFFF00"/>
                </a:solidFill>
              </a:rPr>
              <a:t>unemployment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reated </a:t>
            </a:r>
            <a:r>
              <a:rPr lang="en-US" dirty="0"/>
              <a:t>the</a:t>
            </a:r>
            <a:r>
              <a:rPr lang="en-US" b="1" dirty="0"/>
              <a:t> Federal Emergency Relief Administration</a:t>
            </a:r>
            <a:r>
              <a:rPr lang="en-US" dirty="0"/>
              <a:t> (</a:t>
            </a:r>
            <a:r>
              <a:rPr lang="en-US" b="1" dirty="0"/>
              <a:t>FERA</a:t>
            </a:r>
            <a:r>
              <a:rPr lang="en-US" dirty="0"/>
              <a:t>) which gave states direct relief payments or money for wages on work </a:t>
            </a:r>
            <a:r>
              <a:rPr lang="en-US" dirty="0" smtClean="0"/>
              <a:t>projects</a:t>
            </a:r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Civil </a:t>
            </a:r>
            <a:r>
              <a:rPr lang="en-US" b="1" dirty="0">
                <a:solidFill>
                  <a:srgbClr val="FFFF00"/>
                </a:solidFill>
              </a:rPr>
              <a:t>Works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b="1" dirty="0">
                <a:solidFill>
                  <a:srgbClr val="FFFF00"/>
                </a:solidFill>
              </a:rPr>
              <a:t>Administration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CWA</a:t>
            </a:r>
            <a:r>
              <a:rPr lang="en-US" dirty="0" smtClean="0"/>
              <a:t>), </a:t>
            </a:r>
            <a:r>
              <a:rPr lang="en-US" dirty="0"/>
              <a:t>branch of </a:t>
            </a:r>
            <a:r>
              <a:rPr lang="en-US" dirty="0" smtClean="0"/>
              <a:t> FERA - </a:t>
            </a:r>
            <a:r>
              <a:rPr lang="en-US" dirty="0" smtClean="0">
                <a:solidFill>
                  <a:srgbClr val="FFFF00"/>
                </a:solidFill>
              </a:rPr>
              <a:t>designed </a:t>
            </a:r>
            <a:r>
              <a:rPr lang="en-US" dirty="0">
                <a:solidFill>
                  <a:srgbClr val="FFFF00"/>
                </a:solidFill>
              </a:rPr>
              <a:t>to provide temporary jobs during the winter </a:t>
            </a:r>
            <a:r>
              <a:rPr lang="en-US" dirty="0" smtClean="0">
                <a:solidFill>
                  <a:srgbClr val="FFFF00"/>
                </a:solidFill>
              </a:rPr>
              <a:t>emergency</a:t>
            </a:r>
          </a:p>
          <a:p>
            <a:pPr lvl="1"/>
            <a:r>
              <a:rPr lang="en-US" dirty="0" smtClean="0"/>
              <a:t>Thousands </a:t>
            </a:r>
            <a:r>
              <a:rPr lang="en-US" dirty="0"/>
              <a:t>of unemployed were employed at leaf raking and other manual-labor jobs.</a:t>
            </a:r>
          </a:p>
          <a:p>
            <a:r>
              <a:rPr lang="en-US" dirty="0">
                <a:solidFill>
                  <a:srgbClr val="FFFF00"/>
                </a:solidFill>
              </a:rPr>
              <a:t>Relief was given to </a:t>
            </a:r>
            <a:r>
              <a:rPr lang="en-US" dirty="0" smtClean="0">
                <a:solidFill>
                  <a:srgbClr val="FFFF00"/>
                </a:solidFill>
              </a:rPr>
              <a:t>farmers -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b="1" dirty="0">
                <a:solidFill>
                  <a:srgbClr val="FFFF00"/>
                </a:solidFill>
              </a:rPr>
              <a:t>Agricultural Adjustment Act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 smtClean="0">
                <a:solidFill>
                  <a:srgbClr val="FFFF00"/>
                </a:solidFill>
              </a:rPr>
              <a:t>AAA)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made available </a:t>
            </a:r>
            <a:r>
              <a:rPr lang="en-US" dirty="0"/>
              <a:t>millions of dollars to help farmers meet their </a:t>
            </a:r>
            <a:r>
              <a:rPr lang="en-US" dirty="0" smtClean="0"/>
              <a:t>mortgages</a:t>
            </a:r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Home </a:t>
            </a:r>
            <a:r>
              <a:rPr lang="en-US" b="1" dirty="0">
                <a:solidFill>
                  <a:srgbClr val="FFFF00"/>
                </a:solidFill>
              </a:rPr>
              <a:t>Owners' Loan Corporation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HOLC</a:t>
            </a:r>
            <a:r>
              <a:rPr lang="en-US" dirty="0">
                <a:solidFill>
                  <a:srgbClr val="FFFF00"/>
                </a:solidFill>
              </a:rPr>
              <a:t>) assisted many households that had trouble paying their </a:t>
            </a:r>
            <a:r>
              <a:rPr lang="en-US" dirty="0" smtClean="0">
                <a:solidFill>
                  <a:srgbClr val="FFFF00"/>
                </a:solidFill>
              </a:rPr>
              <a:t>mortgages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0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55" y="452718"/>
            <a:ext cx="7460671" cy="1400530"/>
          </a:xfrm>
        </p:spPr>
        <p:txBody>
          <a:bodyPr/>
          <a:lstStyle/>
          <a:p>
            <a:r>
              <a:rPr lang="en-US" b="1" dirty="0"/>
              <a:t>A Day for Every </a:t>
            </a:r>
            <a:r>
              <a:rPr lang="en-US" b="1" dirty="0" smtClean="0"/>
              <a:t>Demagogue*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Despite </a:t>
            </a:r>
            <a:r>
              <a:rPr lang="en-US" dirty="0"/>
              <a:t>New Deal efforts, </a:t>
            </a:r>
            <a:r>
              <a:rPr lang="en-US" dirty="0">
                <a:solidFill>
                  <a:srgbClr val="FFFF00"/>
                </a:solidFill>
              </a:rPr>
              <a:t>unemployment continued to plague the nation.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Opponents </a:t>
            </a:r>
            <a:r>
              <a:rPr lang="en-US" dirty="0">
                <a:solidFill>
                  <a:srgbClr val="FFFF00"/>
                </a:solidFill>
              </a:rPr>
              <a:t>to FDR's </a:t>
            </a:r>
            <a:r>
              <a:rPr lang="en-US" dirty="0" smtClean="0">
                <a:solidFill>
                  <a:srgbClr val="FFFF00"/>
                </a:solidFill>
              </a:rPr>
              <a:t>policies: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Father </a:t>
            </a:r>
            <a:r>
              <a:rPr lang="en-US" b="1" dirty="0">
                <a:solidFill>
                  <a:srgbClr val="FFFF00"/>
                </a:solidFill>
              </a:rPr>
              <a:t>Charles Coughlin's</a:t>
            </a:r>
            <a:r>
              <a:rPr lang="en-US" dirty="0"/>
              <a:t>, who preached anti-New Deal speeches over the </a:t>
            </a:r>
            <a:r>
              <a:rPr lang="en-US" dirty="0" smtClean="0"/>
              <a:t>radio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Senator</a:t>
            </a:r>
            <a:r>
              <a:rPr lang="en-US" b="1" dirty="0">
                <a:solidFill>
                  <a:srgbClr val="FFFF00"/>
                </a:solidFill>
              </a:rPr>
              <a:t> Huey P. Long</a:t>
            </a:r>
            <a:r>
              <a:rPr lang="en-US" dirty="0"/>
              <a:t> publicized his "Share Our Wealth" program in which every family in the United States would receive $</a:t>
            </a:r>
            <a:r>
              <a:rPr lang="en-US" dirty="0" smtClean="0"/>
              <a:t>5,000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Dr</a:t>
            </a:r>
            <a:r>
              <a:rPr lang="en-US" b="1" dirty="0">
                <a:solidFill>
                  <a:srgbClr val="FFFF00"/>
                </a:solidFill>
              </a:rPr>
              <a:t>. Francis E. Townsend </a:t>
            </a:r>
            <a:r>
              <a:rPr lang="en-US" dirty="0"/>
              <a:t>attracted millions of senior citizens with his plan that each citizen over the age of 60 would receive $200 a </a:t>
            </a:r>
            <a:r>
              <a:rPr lang="en-US" dirty="0" smtClean="0"/>
              <a:t>month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Congress passed  </a:t>
            </a:r>
            <a:r>
              <a:rPr lang="en-US" b="1" dirty="0">
                <a:solidFill>
                  <a:srgbClr val="FFFF00"/>
                </a:solidFill>
              </a:rPr>
              <a:t>Works Progress Administration</a:t>
            </a:r>
            <a:r>
              <a:rPr lang="en-US" dirty="0">
                <a:solidFill>
                  <a:srgbClr val="FFFF00"/>
                </a:solidFill>
              </a:rPr>
              <a:t> (</a:t>
            </a:r>
            <a:r>
              <a:rPr lang="en-US" b="1" dirty="0">
                <a:solidFill>
                  <a:srgbClr val="FFFF00"/>
                </a:solidFill>
              </a:rPr>
              <a:t>WPA</a:t>
            </a:r>
            <a:r>
              <a:rPr lang="en-US" dirty="0">
                <a:solidFill>
                  <a:srgbClr val="FFFF00"/>
                </a:solidFill>
              </a:rPr>
              <a:t>) in 1935, with the objective of providing employment for useful projects</a:t>
            </a:r>
            <a:r>
              <a:rPr lang="en-US" dirty="0"/>
              <a:t> (i.e. the construction of buildings, roads,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Taxpayers </a:t>
            </a:r>
            <a:r>
              <a:rPr lang="en-US" dirty="0"/>
              <a:t>criticized the agency for paying people to do "useless" jobs such as painting </a:t>
            </a:r>
            <a:r>
              <a:rPr lang="en-US" dirty="0" smtClean="0"/>
              <a:t>murals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8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Visibility for </a:t>
            </a:r>
            <a:r>
              <a:rPr lang="en-US" b="1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</a:t>
            </a:r>
            <a:r>
              <a:rPr lang="en-US" dirty="0"/>
              <a:t>began to break gender barriers by holding positions in the Federal government, including the President's </a:t>
            </a:r>
            <a:r>
              <a:rPr lang="en-US" dirty="0" smtClean="0"/>
              <a:t>cabinet</a:t>
            </a:r>
            <a:endParaRPr lang="en-US" dirty="0"/>
          </a:p>
          <a:p>
            <a:r>
              <a:rPr lang="en-US" dirty="0"/>
              <a:t>Ruth Benedict: made strides in the field of anthropology</a:t>
            </a:r>
          </a:p>
          <a:p>
            <a:r>
              <a:rPr lang="en-US" dirty="0"/>
              <a:t>Pearl Buck: wrote about Chinese peasant society; won a Nobel Prize in literature in </a:t>
            </a:r>
            <a:r>
              <a:rPr lang="en-US" dirty="0" smtClean="0"/>
              <a:t>1938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70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619</Words>
  <Application>Microsoft Office PowerPoint</Application>
  <PresentationFormat>On-screen Show (4:3)</PresentationFormat>
  <Paragraphs>188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</vt:lpstr>
      <vt:lpstr>Century Gothic</vt:lpstr>
      <vt:lpstr>Wingdings</vt:lpstr>
      <vt:lpstr>Wingdings 3</vt:lpstr>
      <vt:lpstr>Ion</vt:lpstr>
      <vt:lpstr>Chapter 32 The Great Depression and the New Deal</vt:lpstr>
      <vt:lpstr>FDR:  Politician in a Wheelchair </vt:lpstr>
      <vt:lpstr>Presidential Hopefuls of 1932 </vt:lpstr>
      <vt:lpstr>Hoover's Humiliation in 1932 </vt:lpstr>
      <vt:lpstr>FDR and the Three R's:  Relief, Recovery, Reform* </vt:lpstr>
      <vt:lpstr>Roosevelt Manages the Money* </vt:lpstr>
      <vt:lpstr>Creating Jobs for the Jobless* </vt:lpstr>
      <vt:lpstr>A Day for Every Demagogue* </vt:lpstr>
      <vt:lpstr>New Visibility for Women</vt:lpstr>
      <vt:lpstr>Helping Industry and Labor</vt:lpstr>
      <vt:lpstr>Paying Farmers Not to Farm</vt:lpstr>
      <vt:lpstr>Dust Bowls and Black Blizzards</vt:lpstr>
      <vt:lpstr>Battling Bankers and Big Business </vt:lpstr>
      <vt:lpstr>TVA Harnesses the Tennessee</vt:lpstr>
      <vt:lpstr>Housing and Social Security</vt:lpstr>
      <vt:lpstr>A New Deal Labor</vt:lpstr>
      <vt:lpstr>Landon Challenges "the Champ"</vt:lpstr>
      <vt:lpstr>Nine Old Men on the Bench </vt:lpstr>
      <vt:lpstr>The Court Changes Course</vt:lpstr>
      <vt:lpstr>The Twilight of the New Deal</vt:lpstr>
      <vt:lpstr>New Deal or Raw Deal?</vt:lpstr>
      <vt:lpstr>FDR's Balance Sheet</vt:lpstr>
      <vt:lpstr>New Deal Acronyms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32 The Great Depression and the New Deal</dc:title>
  <dc:creator>Jessica Parfitt</dc:creator>
  <cp:lastModifiedBy>Jessica Parfitt</cp:lastModifiedBy>
  <cp:revision>7</cp:revision>
  <dcterms:created xsi:type="dcterms:W3CDTF">2018-01-29T17:07:01Z</dcterms:created>
  <dcterms:modified xsi:type="dcterms:W3CDTF">2018-01-29T17:50:43Z</dcterms:modified>
</cp:coreProperties>
</file>