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137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47" y="1122363"/>
            <a:ext cx="777330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347" y="3602038"/>
            <a:ext cx="777330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35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4289373"/>
            <a:ext cx="7775673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355" y="621322"/>
            <a:ext cx="7775673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74499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813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4204820"/>
            <a:ext cx="776532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7267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4204821"/>
            <a:ext cx="776532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05245" y="64174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46721" y="307337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042287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2126943"/>
            <a:ext cx="7766495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650556"/>
            <a:ext cx="776532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5762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5" y="609601"/>
            <a:ext cx="776532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88320"/>
            <a:ext cx="2474217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911624"/>
            <a:ext cx="2474217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658" y="2088320"/>
            <a:ext cx="2473919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3659" y="2911624"/>
            <a:ext cx="247486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088320"/>
            <a:ext cx="246840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2260" y="2911624"/>
            <a:ext cx="2468408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2983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7" y="3989147"/>
            <a:ext cx="247421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19015" y="2092235"/>
            <a:ext cx="2205038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7" y="4565409"/>
            <a:ext cx="2474216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26" y="3989147"/>
            <a:ext cx="247423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092235"/>
            <a:ext cx="2197894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565408"/>
            <a:ext cx="2475252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0067" y="3989147"/>
            <a:ext cx="246742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4603" y="2092235"/>
            <a:ext cx="219908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973" y="4565410"/>
            <a:ext cx="2470694" cy="122579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66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8406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0"/>
            <a:ext cx="1906993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6" y="609600"/>
            <a:ext cx="5744029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928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984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33" y="657227"/>
            <a:ext cx="7300134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933" y="3602039"/>
            <a:ext cx="7300134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514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6" y="2088320"/>
            <a:ext cx="3829503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2" y="2088320"/>
            <a:ext cx="3820616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520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427" y="2088320"/>
            <a:ext cx="3600326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2912232"/>
            <a:ext cx="3830406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230" y="2088320"/>
            <a:ext cx="3591437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2232"/>
            <a:ext cx="382151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791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541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208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2949178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48" y="609600"/>
            <a:ext cx="4642119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2971801"/>
            <a:ext cx="2949178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057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416760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49932" y="758881"/>
            <a:ext cx="2966938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971800"/>
            <a:ext cx="4171242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164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96064"/>
            <a:ext cx="776532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3358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0" dirty="0">
                <a:effectLst/>
              </a:rPr>
              <a:t>Chapter 33</a:t>
            </a:r>
            <a:br>
              <a:rPr lang="en-US" b="0" dirty="0">
                <a:effectLst/>
              </a:rPr>
            </a:br>
            <a:r>
              <a:rPr lang="en-US" b="0" dirty="0">
                <a:effectLst/>
              </a:rPr>
              <a:t>Franklin D. Roosevelt and the Shadow of </a:t>
            </a:r>
            <a:r>
              <a:rPr lang="en-US" b="0" dirty="0" smtClean="0">
                <a:effectLst/>
              </a:rPr>
              <a:t>War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1933-1941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7909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</a:rPr>
              <a:t>Hitler's Belligerency and U.S. </a:t>
            </a:r>
            <a:r>
              <a:rPr lang="en-US" dirty="0" smtClean="0">
                <a:effectLst/>
              </a:rPr>
              <a:t>Neutrality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46" y="2096063"/>
            <a:ext cx="7765322" cy="426317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effectLst/>
              </a:rPr>
              <a:t>August </a:t>
            </a:r>
            <a:r>
              <a:rPr lang="en-US" dirty="0">
                <a:effectLst/>
              </a:rPr>
              <a:t>23, 1939, </a:t>
            </a:r>
            <a:r>
              <a:rPr lang="en-US" dirty="0" smtClean="0">
                <a:effectLst/>
              </a:rPr>
              <a:t>USSR signed nonaggression </a:t>
            </a:r>
            <a:r>
              <a:rPr lang="en-US" dirty="0">
                <a:effectLst/>
              </a:rPr>
              <a:t>treaty with </a:t>
            </a:r>
            <a:r>
              <a:rPr lang="en-US" dirty="0" smtClean="0">
                <a:effectLst/>
              </a:rPr>
              <a:t>Hitler</a:t>
            </a:r>
            <a:endParaRPr lang="en-US" dirty="0">
              <a:effectLst/>
            </a:endParaRPr>
          </a:p>
          <a:p>
            <a:pPr lvl="1"/>
            <a:r>
              <a:rPr lang="en-US" dirty="0">
                <a:effectLst/>
              </a:rPr>
              <a:t> Hitler-Stalin pact meant </a:t>
            </a:r>
            <a:r>
              <a:rPr lang="en-US" dirty="0" smtClean="0">
                <a:effectLst/>
              </a:rPr>
              <a:t>Germany </a:t>
            </a:r>
            <a:r>
              <a:rPr lang="en-US" dirty="0">
                <a:effectLst/>
              </a:rPr>
              <a:t>could make war on </a:t>
            </a:r>
            <a:r>
              <a:rPr lang="en-US" dirty="0" smtClean="0">
                <a:effectLst/>
              </a:rPr>
              <a:t>Poland &amp; Western </a:t>
            </a:r>
            <a:r>
              <a:rPr lang="en-US" dirty="0">
                <a:effectLst/>
              </a:rPr>
              <a:t>democracies without fear of retaliation from </a:t>
            </a:r>
            <a:r>
              <a:rPr lang="en-US" dirty="0" smtClean="0">
                <a:effectLst/>
              </a:rPr>
              <a:t>USSR </a:t>
            </a:r>
            <a:endParaRPr lang="en-US" dirty="0">
              <a:effectLst/>
            </a:endParaRPr>
          </a:p>
          <a:p>
            <a:r>
              <a:rPr lang="en-US" dirty="0">
                <a:effectLst/>
              </a:rPr>
              <a:t>Hitler invaded Poland on September 1, 1939.  </a:t>
            </a:r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Britain </a:t>
            </a:r>
            <a:r>
              <a:rPr lang="en-US" dirty="0">
                <a:effectLst/>
              </a:rPr>
              <a:t>and France, honoring </a:t>
            </a:r>
            <a:r>
              <a:rPr lang="en-US" dirty="0">
                <a:effectLst/>
              </a:rPr>
              <a:t>c</a:t>
            </a:r>
            <a:r>
              <a:rPr lang="en-US" dirty="0" smtClean="0">
                <a:effectLst/>
              </a:rPr>
              <a:t>ommitments </a:t>
            </a:r>
            <a:r>
              <a:rPr lang="en-US" dirty="0">
                <a:effectLst/>
              </a:rPr>
              <a:t>to Poland, declared war on </a:t>
            </a:r>
            <a:r>
              <a:rPr lang="en-US" dirty="0" smtClean="0">
                <a:effectLst/>
              </a:rPr>
              <a:t>Germany – start of WWII</a:t>
            </a:r>
          </a:p>
          <a:p>
            <a:r>
              <a:rPr lang="en-US" dirty="0" smtClean="0">
                <a:effectLst/>
              </a:rPr>
              <a:t>US strongly anti-Nazi</a:t>
            </a:r>
            <a:r>
              <a:rPr lang="en-US" dirty="0">
                <a:effectLst/>
              </a:rPr>
              <a:t> </a:t>
            </a:r>
            <a:r>
              <a:rPr lang="en-US" dirty="0" smtClean="0">
                <a:effectLst/>
              </a:rPr>
              <a:t>but wanted </a:t>
            </a:r>
            <a:r>
              <a:rPr lang="en-US" dirty="0">
                <a:effectLst/>
              </a:rPr>
              <a:t>to stay out of </a:t>
            </a:r>
            <a:r>
              <a:rPr lang="en-US" dirty="0" smtClean="0">
                <a:effectLst/>
              </a:rPr>
              <a:t>war</a:t>
            </a:r>
            <a:endParaRPr lang="en-US" dirty="0">
              <a:effectLst/>
            </a:endParaRPr>
          </a:p>
          <a:p>
            <a:r>
              <a:rPr lang="en-US" dirty="0">
                <a:effectLst/>
              </a:rPr>
              <a:t>Britain and France needed </a:t>
            </a:r>
            <a:r>
              <a:rPr lang="en-US" dirty="0" smtClean="0">
                <a:effectLst/>
              </a:rPr>
              <a:t>materials </a:t>
            </a:r>
            <a:r>
              <a:rPr lang="en-US" dirty="0">
                <a:effectLst/>
              </a:rPr>
              <a:t>from </a:t>
            </a:r>
            <a:r>
              <a:rPr lang="en-US" dirty="0" smtClean="0">
                <a:effectLst/>
              </a:rPr>
              <a:t>US, </a:t>
            </a:r>
            <a:r>
              <a:rPr lang="en-US" dirty="0">
                <a:effectLst/>
              </a:rPr>
              <a:t>so Congress passed </a:t>
            </a:r>
            <a:r>
              <a:rPr lang="en-US" dirty="0" smtClean="0">
                <a:effectLst/>
              </a:rPr>
              <a:t>Neutrality </a:t>
            </a:r>
            <a:r>
              <a:rPr lang="en-US" dirty="0">
                <a:effectLst/>
              </a:rPr>
              <a:t>Act of </a:t>
            </a:r>
            <a:r>
              <a:rPr lang="en-US" dirty="0" smtClean="0">
                <a:effectLst/>
              </a:rPr>
              <a:t>1939</a:t>
            </a:r>
          </a:p>
          <a:p>
            <a:pPr lvl="1"/>
            <a:r>
              <a:rPr lang="en-US" dirty="0" smtClean="0">
                <a:effectLst/>
              </a:rPr>
              <a:t>European </a:t>
            </a:r>
            <a:r>
              <a:rPr lang="en-US" dirty="0">
                <a:effectLst/>
              </a:rPr>
              <a:t>democracies buy </a:t>
            </a:r>
            <a:r>
              <a:rPr lang="en-US" dirty="0" smtClean="0">
                <a:effectLst/>
              </a:rPr>
              <a:t>US materials if they </a:t>
            </a:r>
            <a:r>
              <a:rPr lang="en-US" dirty="0">
                <a:effectLst/>
              </a:rPr>
              <a:t>transported </a:t>
            </a:r>
            <a:r>
              <a:rPr lang="en-US" dirty="0" smtClean="0">
                <a:effectLst/>
              </a:rPr>
              <a:t>goods </a:t>
            </a:r>
            <a:r>
              <a:rPr lang="en-US" dirty="0">
                <a:effectLst/>
              </a:rPr>
              <a:t>on </a:t>
            </a:r>
            <a:r>
              <a:rPr lang="en-US" dirty="0" smtClean="0">
                <a:effectLst/>
              </a:rPr>
              <a:t>own </a:t>
            </a:r>
            <a:r>
              <a:rPr lang="en-US" dirty="0">
                <a:effectLst/>
              </a:rPr>
              <a:t>ships </a:t>
            </a:r>
            <a:r>
              <a:rPr lang="en-US" dirty="0" smtClean="0">
                <a:effectLst/>
              </a:rPr>
              <a:t>&amp;  </a:t>
            </a:r>
            <a:r>
              <a:rPr lang="en-US" dirty="0">
                <a:effectLst/>
              </a:rPr>
              <a:t>paid </a:t>
            </a:r>
            <a:r>
              <a:rPr lang="en-US" dirty="0" smtClean="0">
                <a:effectLst/>
              </a:rPr>
              <a:t>cash – “Cash and Carry” policy </a:t>
            </a:r>
          </a:p>
          <a:p>
            <a:pPr lvl="1"/>
            <a:r>
              <a:rPr lang="en-US" dirty="0" smtClean="0">
                <a:effectLst/>
              </a:rPr>
              <a:t>US </a:t>
            </a:r>
            <a:r>
              <a:rPr lang="en-US" dirty="0">
                <a:effectLst/>
              </a:rPr>
              <a:t>to avoid loans, war debts, and the sinking of American ships.</a:t>
            </a:r>
          </a:p>
          <a:p>
            <a:r>
              <a:rPr lang="en-US" dirty="0">
                <a:effectLst/>
              </a:rPr>
              <a:t>D</a:t>
            </a:r>
            <a:r>
              <a:rPr lang="en-US" dirty="0" smtClean="0">
                <a:effectLst/>
              </a:rPr>
              <a:t>emand </a:t>
            </a:r>
            <a:r>
              <a:rPr lang="en-US" dirty="0">
                <a:effectLst/>
              </a:rPr>
              <a:t>for war goods helped end the recession of 1937-1938, and it solved </a:t>
            </a:r>
            <a:r>
              <a:rPr lang="en-US" dirty="0" smtClean="0">
                <a:effectLst/>
              </a:rPr>
              <a:t>decade-long </a:t>
            </a:r>
            <a:r>
              <a:rPr lang="en-US" dirty="0">
                <a:effectLst/>
              </a:rPr>
              <a:t>unemployment </a:t>
            </a:r>
            <a:r>
              <a:rPr lang="en-US" dirty="0" smtClean="0">
                <a:effectLst/>
              </a:rPr>
              <a:t>crisis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14237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The Fall of </a:t>
            </a:r>
            <a:r>
              <a:rPr lang="en-US" dirty="0" smtClean="0">
                <a:effectLst/>
              </a:rPr>
              <a:t>France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46" y="1818409"/>
            <a:ext cx="7765322" cy="4592782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effectLst/>
              </a:rPr>
              <a:t>M</a:t>
            </a:r>
            <a:r>
              <a:rPr lang="en-US" dirty="0" smtClean="0">
                <a:effectLst/>
              </a:rPr>
              <a:t>onths </a:t>
            </a:r>
            <a:r>
              <a:rPr lang="en-US" dirty="0">
                <a:effectLst/>
              </a:rPr>
              <a:t>after the fall of </a:t>
            </a:r>
            <a:r>
              <a:rPr lang="en-US" dirty="0" smtClean="0">
                <a:effectLst/>
              </a:rPr>
              <a:t>Poland - known </a:t>
            </a:r>
            <a:r>
              <a:rPr lang="en-US" dirty="0">
                <a:effectLst/>
              </a:rPr>
              <a:t>as the "phony </a:t>
            </a:r>
            <a:r>
              <a:rPr lang="en-US" dirty="0" smtClean="0">
                <a:effectLst/>
              </a:rPr>
              <a:t>war“</a:t>
            </a:r>
          </a:p>
          <a:p>
            <a:pPr lvl="1"/>
            <a:r>
              <a:rPr lang="en-US" dirty="0" smtClean="0">
                <a:effectLst/>
              </a:rPr>
              <a:t>France </a:t>
            </a:r>
            <a:r>
              <a:rPr lang="en-US" dirty="0">
                <a:effectLst/>
              </a:rPr>
              <a:t>and </a:t>
            </a:r>
            <a:r>
              <a:rPr lang="en-US" dirty="0" smtClean="0">
                <a:effectLst/>
              </a:rPr>
              <a:t> </a:t>
            </a:r>
            <a:r>
              <a:rPr lang="en-US" dirty="0">
                <a:effectLst/>
              </a:rPr>
              <a:t>U.K. were not really </a:t>
            </a:r>
            <a:r>
              <a:rPr lang="en-US" dirty="0" smtClean="0">
                <a:effectLst/>
              </a:rPr>
              <a:t>militarily </a:t>
            </a:r>
            <a:r>
              <a:rPr lang="en-US" dirty="0">
                <a:effectLst/>
              </a:rPr>
              <a:t>involved in the </a:t>
            </a:r>
            <a:r>
              <a:rPr lang="en-US" dirty="0" smtClean="0">
                <a:effectLst/>
              </a:rPr>
              <a:t>war</a:t>
            </a:r>
            <a:endParaRPr lang="en-US" dirty="0">
              <a:effectLst/>
            </a:endParaRPr>
          </a:p>
          <a:p>
            <a:r>
              <a:rPr lang="en-US" dirty="0" smtClean="0">
                <a:effectLst/>
              </a:rPr>
              <a:t>USSR took </a:t>
            </a:r>
            <a:r>
              <a:rPr lang="en-US" dirty="0">
                <a:effectLst/>
              </a:rPr>
              <a:t>over Finland despite Congress loaning $30 million to </a:t>
            </a:r>
            <a:r>
              <a:rPr lang="en-US" dirty="0" smtClean="0">
                <a:effectLst/>
              </a:rPr>
              <a:t>Finland</a:t>
            </a:r>
            <a:endParaRPr lang="en-US" dirty="0">
              <a:effectLst/>
            </a:endParaRPr>
          </a:p>
          <a:p>
            <a:r>
              <a:rPr lang="en-US" dirty="0" err="1">
                <a:effectLst/>
              </a:rPr>
              <a:t>P</a:t>
            </a:r>
            <a:r>
              <a:rPr lang="en-US" dirty="0" err="1" smtClean="0">
                <a:effectLst/>
              </a:rPr>
              <a:t>honey</a:t>
            </a:r>
            <a:r>
              <a:rPr lang="en-US" dirty="0" smtClean="0">
                <a:effectLst/>
              </a:rPr>
              <a:t> </a:t>
            </a:r>
            <a:r>
              <a:rPr lang="en-US" dirty="0">
                <a:effectLst/>
              </a:rPr>
              <a:t>war ended </a:t>
            </a:r>
            <a:r>
              <a:rPr lang="en-US" dirty="0">
                <a:effectLst/>
              </a:rPr>
              <a:t> </a:t>
            </a:r>
            <a:r>
              <a:rPr lang="en-US" dirty="0" smtClean="0">
                <a:effectLst/>
              </a:rPr>
              <a:t>- April-May </a:t>
            </a:r>
            <a:r>
              <a:rPr lang="en-US" dirty="0">
                <a:effectLst/>
              </a:rPr>
              <a:t>1940 when Hitler took over Denmark, Norway, the Netherlands, and </a:t>
            </a:r>
            <a:r>
              <a:rPr lang="en-US" dirty="0" smtClean="0">
                <a:effectLst/>
              </a:rPr>
              <a:t>Belgium</a:t>
            </a:r>
          </a:p>
          <a:p>
            <a:r>
              <a:rPr lang="en-US" dirty="0" smtClean="0">
                <a:effectLst/>
              </a:rPr>
              <a:t>France</a:t>
            </a:r>
            <a:r>
              <a:rPr lang="en-US" dirty="0">
                <a:effectLst/>
              </a:rPr>
              <a:t> fell in June </a:t>
            </a:r>
            <a:r>
              <a:rPr lang="en-US" dirty="0" smtClean="0">
                <a:effectLst/>
              </a:rPr>
              <a:t>1940</a:t>
            </a:r>
            <a:endParaRPr lang="en-US" dirty="0">
              <a:effectLst/>
            </a:endParaRPr>
          </a:p>
          <a:p>
            <a:r>
              <a:rPr lang="en-US" dirty="0">
                <a:effectLst/>
              </a:rPr>
              <a:t>When France surrendered, Americans realized that England was all that stood in the way of Hitler controlling all of Europe. </a:t>
            </a:r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FDR </a:t>
            </a:r>
            <a:r>
              <a:rPr lang="en-US" dirty="0">
                <a:effectLst/>
              </a:rPr>
              <a:t>and Congress quickly set out to build large </a:t>
            </a:r>
            <a:r>
              <a:rPr lang="en-US" dirty="0" smtClean="0">
                <a:effectLst/>
              </a:rPr>
              <a:t>air fleets </a:t>
            </a:r>
            <a:r>
              <a:rPr lang="en-US" dirty="0">
                <a:effectLst/>
              </a:rPr>
              <a:t>and a two-ocean </a:t>
            </a:r>
            <a:r>
              <a:rPr lang="en-US" dirty="0" smtClean="0">
                <a:effectLst/>
              </a:rPr>
              <a:t>navy</a:t>
            </a:r>
          </a:p>
          <a:p>
            <a:r>
              <a:rPr lang="en-US" dirty="0" smtClean="0">
                <a:effectLst/>
              </a:rPr>
              <a:t>Sept. </a:t>
            </a:r>
            <a:r>
              <a:rPr lang="en-US" dirty="0">
                <a:effectLst/>
              </a:rPr>
              <a:t>6, 1940, Congress passed </a:t>
            </a:r>
            <a:r>
              <a:rPr lang="en-US" dirty="0" smtClean="0">
                <a:effectLst/>
              </a:rPr>
              <a:t>conscription law – US  </a:t>
            </a:r>
            <a:r>
              <a:rPr lang="en-US" dirty="0">
                <a:effectLst/>
              </a:rPr>
              <a:t>first peacetime draft </a:t>
            </a:r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At </a:t>
            </a:r>
            <a:r>
              <a:rPr lang="en-US" dirty="0">
                <a:effectLst/>
              </a:rPr>
              <a:t> Havana Conference of 1940, </a:t>
            </a:r>
            <a:r>
              <a:rPr lang="en-US" dirty="0" smtClean="0">
                <a:effectLst/>
              </a:rPr>
              <a:t>US agreed </a:t>
            </a:r>
            <a:r>
              <a:rPr lang="en-US" dirty="0">
                <a:effectLst/>
              </a:rPr>
              <a:t>to protect Latin America from German </a:t>
            </a:r>
            <a:r>
              <a:rPr lang="en-US" dirty="0" smtClean="0">
                <a:effectLst/>
              </a:rPr>
              <a:t>aggression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2540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</a:rPr>
              <a:t>Refugees from the </a:t>
            </a:r>
            <a:r>
              <a:rPr lang="en-US" dirty="0" smtClean="0">
                <a:effectLst/>
              </a:rPr>
              <a:t>Holocaust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ffectLst/>
              </a:rPr>
              <a:t>Nov. </a:t>
            </a:r>
            <a:r>
              <a:rPr lang="en-US" dirty="0">
                <a:effectLst/>
              </a:rPr>
              <a:t>9, 1938, mobs of Germans attacked German Jews </a:t>
            </a:r>
            <a:endParaRPr lang="en-US" dirty="0" smtClean="0">
              <a:effectLst/>
            </a:endParaRPr>
          </a:p>
          <a:p>
            <a:pPr lvl="1"/>
            <a:r>
              <a:rPr lang="en-US" dirty="0" err="1" smtClean="0">
                <a:effectLst/>
              </a:rPr>
              <a:t>Kristallnact</a:t>
            </a:r>
            <a:r>
              <a:rPr lang="en-US" dirty="0">
                <a:effectLst/>
              </a:rPr>
              <a:t>, "night of broken </a:t>
            </a:r>
            <a:r>
              <a:rPr lang="en-US" dirty="0" smtClean="0">
                <a:effectLst/>
              </a:rPr>
              <a:t>glass“</a:t>
            </a:r>
          </a:p>
          <a:p>
            <a:pPr lvl="1"/>
            <a:r>
              <a:rPr lang="en-US" dirty="0" smtClean="0">
                <a:effectLst/>
              </a:rPr>
              <a:t>Following </a:t>
            </a:r>
            <a:r>
              <a:rPr lang="en-US" dirty="0">
                <a:effectLst/>
              </a:rPr>
              <a:t>these attacks, thousands of Jews </a:t>
            </a:r>
            <a:r>
              <a:rPr lang="en-US" dirty="0" smtClean="0">
                <a:effectLst/>
              </a:rPr>
              <a:t>sent </a:t>
            </a:r>
            <a:r>
              <a:rPr lang="en-US" dirty="0">
                <a:effectLst/>
              </a:rPr>
              <a:t>to concentration </a:t>
            </a:r>
            <a:r>
              <a:rPr lang="en-US" dirty="0" smtClean="0">
                <a:effectLst/>
              </a:rPr>
              <a:t>camps</a:t>
            </a:r>
            <a:endParaRPr lang="en-US" dirty="0">
              <a:effectLst/>
            </a:endParaRPr>
          </a:p>
          <a:p>
            <a:r>
              <a:rPr lang="en-US" dirty="0">
                <a:effectLst/>
              </a:rPr>
              <a:t>FDR created </a:t>
            </a:r>
            <a:r>
              <a:rPr lang="en-US" dirty="0" smtClean="0">
                <a:effectLst/>
              </a:rPr>
              <a:t>War </a:t>
            </a:r>
            <a:r>
              <a:rPr lang="en-US" dirty="0">
                <a:effectLst/>
              </a:rPr>
              <a:t>Refugee Board after learning of </a:t>
            </a:r>
            <a:r>
              <a:rPr lang="en-US" dirty="0" smtClean="0">
                <a:effectLst/>
              </a:rPr>
              <a:t>Nazi genocide</a:t>
            </a:r>
          </a:p>
          <a:p>
            <a:pPr lvl="1"/>
            <a:r>
              <a:rPr lang="en-US" dirty="0">
                <a:effectLst/>
              </a:rPr>
              <a:t>C</a:t>
            </a:r>
            <a:r>
              <a:rPr lang="en-US" dirty="0" smtClean="0">
                <a:effectLst/>
              </a:rPr>
              <a:t>reated </a:t>
            </a:r>
            <a:r>
              <a:rPr lang="en-US" dirty="0">
                <a:effectLst/>
              </a:rPr>
              <a:t>to help victims of </a:t>
            </a:r>
            <a:r>
              <a:rPr lang="en-US" dirty="0" smtClean="0">
                <a:effectLst/>
              </a:rPr>
              <a:t>Nazis </a:t>
            </a:r>
            <a:r>
              <a:rPr lang="en-US" dirty="0">
                <a:effectLst/>
              </a:rPr>
              <a:t>and other Axis </a:t>
            </a:r>
            <a:r>
              <a:rPr lang="en-US" dirty="0" smtClean="0">
                <a:effectLst/>
              </a:rPr>
              <a:t>powers</a:t>
            </a:r>
            <a:endParaRPr lang="en-US" dirty="0">
              <a:effectLst/>
            </a:endParaRPr>
          </a:p>
          <a:p>
            <a:r>
              <a:rPr lang="en-US" dirty="0">
                <a:effectLst/>
              </a:rPr>
              <a:t>By the war's end, over 6 millions Jews had been murdered in the </a:t>
            </a:r>
            <a:r>
              <a:rPr lang="en-US" dirty="0" smtClean="0">
                <a:effectLst/>
              </a:rPr>
              <a:t>Holocaust</a:t>
            </a:r>
            <a:endParaRPr lang="en-US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9099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Bolstering </a:t>
            </a:r>
            <a:r>
              <a:rPr lang="en-US" dirty="0" smtClean="0">
                <a:effectLst/>
              </a:rPr>
              <a:t>Britain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effectLst/>
              </a:rPr>
              <a:t>After </a:t>
            </a:r>
            <a:r>
              <a:rPr lang="en-US" dirty="0">
                <a:effectLst/>
              </a:rPr>
              <a:t>France fell to Germany, Hitler launched air attacks against Britain in August 1940 (Battle of </a:t>
            </a:r>
            <a:r>
              <a:rPr lang="en-US" dirty="0" smtClean="0">
                <a:effectLst/>
              </a:rPr>
              <a:t>Britain)</a:t>
            </a:r>
          </a:p>
          <a:p>
            <a:r>
              <a:rPr lang="en-US" dirty="0" smtClean="0">
                <a:effectLst/>
              </a:rPr>
              <a:t>During Battle </a:t>
            </a:r>
            <a:r>
              <a:rPr lang="en-US" dirty="0">
                <a:effectLst/>
              </a:rPr>
              <a:t>of Britain, radio broadcasts brought the drama from London air raids directly into </a:t>
            </a:r>
            <a:r>
              <a:rPr lang="en-US" dirty="0" smtClean="0">
                <a:effectLst/>
              </a:rPr>
              <a:t>US homes.</a:t>
            </a:r>
          </a:p>
          <a:p>
            <a:pPr lvl="1"/>
            <a:r>
              <a:rPr lang="en-US" dirty="0" smtClean="0">
                <a:effectLst/>
              </a:rPr>
              <a:t>Sympathy </a:t>
            </a:r>
            <a:r>
              <a:rPr lang="en-US" dirty="0">
                <a:effectLst/>
              </a:rPr>
              <a:t>for Britain grew, but </a:t>
            </a:r>
            <a:r>
              <a:rPr lang="en-US" dirty="0" smtClean="0">
                <a:effectLst/>
              </a:rPr>
              <a:t>not enough to </a:t>
            </a:r>
            <a:r>
              <a:rPr lang="en-US" dirty="0">
                <a:effectLst/>
              </a:rPr>
              <a:t>push the </a:t>
            </a:r>
            <a:r>
              <a:rPr lang="en-US" dirty="0" smtClean="0">
                <a:effectLst/>
              </a:rPr>
              <a:t>US into war</a:t>
            </a:r>
            <a:endParaRPr lang="en-US" dirty="0">
              <a:effectLst/>
            </a:endParaRPr>
          </a:p>
          <a:p>
            <a:r>
              <a:rPr lang="en-US" dirty="0">
                <a:effectLst/>
              </a:rPr>
              <a:t>M</a:t>
            </a:r>
            <a:r>
              <a:rPr lang="en-US" dirty="0" smtClean="0">
                <a:effectLst/>
              </a:rPr>
              <a:t>ost </a:t>
            </a:r>
            <a:r>
              <a:rPr lang="en-US" dirty="0">
                <a:effectLst/>
              </a:rPr>
              <a:t>powerful group of those who supported aid for Britain was the Committee to Defend America by Aiding the </a:t>
            </a:r>
            <a:r>
              <a:rPr lang="en-US" dirty="0" smtClean="0">
                <a:effectLst/>
              </a:rPr>
              <a:t>Allies</a:t>
            </a:r>
          </a:p>
          <a:p>
            <a:r>
              <a:rPr lang="en-US" dirty="0" smtClean="0">
                <a:effectLst/>
              </a:rPr>
              <a:t>Isolationists </a:t>
            </a:r>
            <a:r>
              <a:rPr lang="en-US" dirty="0">
                <a:effectLst/>
              </a:rPr>
              <a:t>organized the America First </a:t>
            </a:r>
            <a:r>
              <a:rPr lang="en-US" dirty="0" smtClean="0">
                <a:effectLst/>
              </a:rPr>
              <a:t>Committee - America </a:t>
            </a:r>
            <a:r>
              <a:rPr lang="en-US" dirty="0">
                <a:effectLst/>
              </a:rPr>
              <a:t>should concentrate what strength it had to defend </a:t>
            </a:r>
            <a:r>
              <a:rPr lang="en-US" dirty="0" smtClean="0">
                <a:effectLst/>
              </a:rPr>
              <a:t>itself</a:t>
            </a:r>
            <a:endParaRPr lang="en-US" dirty="0">
              <a:effectLst/>
            </a:endParaRPr>
          </a:p>
          <a:p>
            <a:r>
              <a:rPr lang="en-US" dirty="0" smtClean="0">
                <a:effectLst/>
              </a:rPr>
              <a:t>Sept. </a:t>
            </a:r>
            <a:r>
              <a:rPr lang="en-US" dirty="0">
                <a:effectLst/>
              </a:rPr>
              <a:t>2, </a:t>
            </a:r>
            <a:r>
              <a:rPr lang="en-US" dirty="0" smtClean="0">
                <a:effectLst/>
              </a:rPr>
              <a:t>1940 – FDR transferred </a:t>
            </a:r>
            <a:r>
              <a:rPr lang="en-US" dirty="0">
                <a:effectLst/>
              </a:rPr>
              <a:t>50 destroyers left over from WWI to Britain.  </a:t>
            </a:r>
            <a:endParaRPr lang="en-US" dirty="0" smtClean="0">
              <a:effectLst/>
            </a:endParaRPr>
          </a:p>
          <a:p>
            <a:pPr lvl="1"/>
            <a:r>
              <a:rPr lang="en-US" dirty="0" smtClean="0">
                <a:effectLst/>
              </a:rPr>
              <a:t>In </a:t>
            </a:r>
            <a:r>
              <a:rPr lang="en-US" dirty="0">
                <a:effectLst/>
              </a:rPr>
              <a:t>return, Britain </a:t>
            </a:r>
            <a:r>
              <a:rPr lang="en-US" dirty="0" smtClean="0">
                <a:effectLst/>
              </a:rPr>
              <a:t>US </a:t>
            </a:r>
            <a:r>
              <a:rPr lang="en-US" dirty="0">
                <a:effectLst/>
              </a:rPr>
              <a:t>8 valuable defensive base sites in the Western </a:t>
            </a:r>
            <a:r>
              <a:rPr lang="en-US" dirty="0" smtClean="0">
                <a:effectLst/>
              </a:rPr>
              <a:t>Hemisphere.</a:t>
            </a:r>
          </a:p>
          <a:p>
            <a:pPr lvl="1"/>
            <a:r>
              <a:rPr lang="en-US" dirty="0" smtClean="0">
                <a:effectLst/>
              </a:rPr>
              <a:t>This was a violation </a:t>
            </a:r>
            <a:r>
              <a:rPr lang="en-US" dirty="0">
                <a:effectLst/>
              </a:rPr>
              <a:t>of America's neutrality </a:t>
            </a:r>
            <a:r>
              <a:rPr lang="en-US" dirty="0" smtClean="0">
                <a:effectLst/>
              </a:rPr>
              <a:t>obligations</a:t>
            </a:r>
            <a:endParaRPr lang="en-US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4912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</a:rPr>
              <a:t>Shattering the Two-Term </a:t>
            </a:r>
            <a:r>
              <a:rPr lang="en-US" dirty="0" smtClean="0">
                <a:effectLst/>
              </a:rPr>
              <a:t>Tradition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ffectLst/>
              </a:rPr>
              <a:t>1940 Election - Republicans </a:t>
            </a:r>
            <a:r>
              <a:rPr lang="en-US" dirty="0">
                <a:effectLst/>
              </a:rPr>
              <a:t>chose </a:t>
            </a:r>
            <a:r>
              <a:rPr lang="en-US" dirty="0" smtClean="0">
                <a:effectLst/>
              </a:rPr>
              <a:t>Willkie</a:t>
            </a:r>
            <a:r>
              <a:rPr lang="en-US" dirty="0">
                <a:effectLst/>
              </a:rPr>
              <a:t> </a:t>
            </a:r>
            <a:endParaRPr lang="en-US" dirty="0" smtClean="0">
              <a:effectLst/>
            </a:endParaRPr>
          </a:p>
          <a:p>
            <a:pPr lvl="1"/>
            <a:r>
              <a:rPr lang="en-US" dirty="0" smtClean="0">
                <a:effectLst/>
              </a:rPr>
              <a:t> </a:t>
            </a:r>
            <a:r>
              <a:rPr lang="en-US" dirty="0">
                <a:effectLst/>
              </a:rPr>
              <a:t>C</a:t>
            </a:r>
            <a:r>
              <a:rPr lang="en-US" dirty="0" smtClean="0">
                <a:effectLst/>
              </a:rPr>
              <a:t>ondemned </a:t>
            </a:r>
            <a:r>
              <a:rPr lang="en-US" dirty="0">
                <a:effectLst/>
              </a:rPr>
              <a:t>FDR's alleged dictatorship </a:t>
            </a:r>
            <a:r>
              <a:rPr lang="en-US" dirty="0" smtClean="0">
                <a:effectLst/>
              </a:rPr>
              <a:t>&amp; opposed </a:t>
            </a:r>
            <a:r>
              <a:rPr lang="en-US" dirty="0">
                <a:effectLst/>
              </a:rPr>
              <a:t>New </a:t>
            </a:r>
            <a:r>
              <a:rPr lang="en-US" dirty="0" smtClean="0">
                <a:effectLst/>
              </a:rPr>
              <a:t>Deal</a:t>
            </a:r>
          </a:p>
          <a:p>
            <a:r>
              <a:rPr lang="en-US" dirty="0" smtClean="0">
                <a:effectLst/>
              </a:rPr>
              <a:t>FDR </a:t>
            </a:r>
            <a:r>
              <a:rPr lang="en-US" dirty="0">
                <a:effectLst/>
              </a:rPr>
              <a:t>decided to run for </a:t>
            </a:r>
            <a:r>
              <a:rPr lang="en-US" dirty="0" smtClean="0">
                <a:effectLst/>
              </a:rPr>
              <a:t>3rd </a:t>
            </a:r>
            <a:r>
              <a:rPr lang="en-US" dirty="0">
                <a:effectLst/>
              </a:rPr>
              <a:t>term, </a:t>
            </a:r>
            <a:endParaRPr lang="en-US" dirty="0" smtClean="0">
              <a:effectLst/>
            </a:endParaRPr>
          </a:p>
          <a:p>
            <a:pPr lvl="1"/>
            <a:r>
              <a:rPr lang="en-US" dirty="0" smtClean="0">
                <a:effectLst/>
              </a:rPr>
              <a:t>Argued </a:t>
            </a:r>
            <a:r>
              <a:rPr lang="en-US" dirty="0">
                <a:effectLst/>
              </a:rPr>
              <a:t>that in </a:t>
            </a:r>
            <a:r>
              <a:rPr lang="en-US" dirty="0" smtClean="0">
                <a:effectLst/>
              </a:rPr>
              <a:t>time </a:t>
            </a:r>
            <a:r>
              <a:rPr lang="en-US" dirty="0">
                <a:effectLst/>
              </a:rPr>
              <a:t>of </a:t>
            </a:r>
            <a:r>
              <a:rPr lang="en-US" dirty="0" smtClean="0">
                <a:effectLst/>
              </a:rPr>
              <a:t>war, country </a:t>
            </a:r>
            <a:r>
              <a:rPr lang="en-US" dirty="0">
                <a:effectLst/>
              </a:rPr>
              <a:t>needed his </a:t>
            </a:r>
            <a:r>
              <a:rPr lang="en-US" dirty="0" smtClean="0">
                <a:effectLst/>
              </a:rPr>
              <a:t>experience</a:t>
            </a:r>
          </a:p>
          <a:p>
            <a:r>
              <a:rPr lang="en-US" dirty="0" smtClean="0">
                <a:effectLst/>
              </a:rPr>
              <a:t>FDR </a:t>
            </a:r>
            <a:r>
              <a:rPr lang="en-US" dirty="0">
                <a:effectLst/>
              </a:rPr>
              <a:t>won </a:t>
            </a:r>
            <a:r>
              <a:rPr lang="en-US" dirty="0" smtClean="0">
                <a:effectLst/>
              </a:rPr>
              <a:t>election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0775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A Landmark Lend-Lease </a:t>
            </a:r>
            <a:r>
              <a:rPr lang="en-US" dirty="0" smtClean="0">
                <a:effectLst/>
              </a:rPr>
              <a:t>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effectLst/>
              </a:rPr>
              <a:t>Fearing collapse </a:t>
            </a:r>
            <a:r>
              <a:rPr lang="en-US" dirty="0">
                <a:effectLst/>
              </a:rPr>
              <a:t>of </a:t>
            </a:r>
            <a:r>
              <a:rPr lang="en-US" dirty="0" smtClean="0">
                <a:effectLst/>
              </a:rPr>
              <a:t>Britain - Congress </a:t>
            </a:r>
            <a:r>
              <a:rPr lang="en-US" dirty="0">
                <a:effectLst/>
              </a:rPr>
              <a:t>passed the Lend-Lease Bill in </a:t>
            </a:r>
            <a:r>
              <a:rPr lang="en-US" dirty="0" smtClean="0">
                <a:effectLst/>
              </a:rPr>
              <a:t>1941</a:t>
            </a:r>
          </a:p>
          <a:p>
            <a:pPr lvl="1"/>
            <a:r>
              <a:rPr lang="en-US" dirty="0">
                <a:effectLst/>
              </a:rPr>
              <a:t>U</a:t>
            </a:r>
            <a:r>
              <a:rPr lang="en-US" dirty="0" smtClean="0">
                <a:effectLst/>
              </a:rPr>
              <a:t>nder pretense </a:t>
            </a:r>
            <a:r>
              <a:rPr lang="en-US" dirty="0">
                <a:effectLst/>
              </a:rPr>
              <a:t>of defending </a:t>
            </a:r>
            <a:r>
              <a:rPr lang="en-US" dirty="0" smtClean="0">
                <a:effectLst/>
              </a:rPr>
              <a:t>America</a:t>
            </a:r>
          </a:p>
          <a:p>
            <a:pPr lvl="1"/>
            <a:r>
              <a:rPr lang="en-US" dirty="0">
                <a:effectLst/>
              </a:rPr>
              <a:t>A</a:t>
            </a:r>
            <a:r>
              <a:rPr lang="en-US" dirty="0" smtClean="0">
                <a:effectLst/>
              </a:rPr>
              <a:t>llowed US </a:t>
            </a:r>
            <a:r>
              <a:rPr lang="en-US" dirty="0">
                <a:effectLst/>
              </a:rPr>
              <a:t>to lease arms to </a:t>
            </a:r>
            <a:r>
              <a:rPr lang="en-US" dirty="0" smtClean="0">
                <a:effectLst/>
              </a:rPr>
              <a:t>democracies that </a:t>
            </a:r>
            <a:r>
              <a:rPr lang="en-US" dirty="0">
                <a:effectLst/>
              </a:rPr>
              <a:t>needed them. </a:t>
            </a:r>
            <a:endParaRPr lang="en-US" dirty="0" smtClean="0">
              <a:effectLst/>
            </a:endParaRPr>
          </a:p>
          <a:p>
            <a:pPr lvl="2"/>
            <a:r>
              <a:rPr lang="en-US" dirty="0">
                <a:effectLst/>
              </a:rPr>
              <a:t>G</a:t>
            </a:r>
            <a:r>
              <a:rPr lang="en-US" dirty="0" smtClean="0">
                <a:effectLst/>
              </a:rPr>
              <a:t>uns &amp; </a:t>
            </a:r>
            <a:r>
              <a:rPr lang="en-US" dirty="0">
                <a:effectLst/>
              </a:rPr>
              <a:t>tanks </a:t>
            </a:r>
            <a:r>
              <a:rPr lang="en-US" dirty="0" smtClean="0">
                <a:effectLst/>
              </a:rPr>
              <a:t>returned after war</a:t>
            </a:r>
          </a:p>
          <a:p>
            <a:pPr lvl="2"/>
            <a:r>
              <a:rPr lang="en-US" dirty="0" smtClean="0">
                <a:effectLst/>
              </a:rPr>
              <a:t>Opponents </a:t>
            </a:r>
            <a:r>
              <a:rPr lang="en-US" dirty="0">
                <a:effectLst/>
              </a:rPr>
              <a:t>of </a:t>
            </a:r>
            <a:r>
              <a:rPr lang="en-US" dirty="0" smtClean="0">
                <a:effectLst/>
              </a:rPr>
              <a:t>bill said arms </a:t>
            </a:r>
            <a:r>
              <a:rPr lang="en-US" dirty="0">
                <a:effectLst/>
              </a:rPr>
              <a:t>would be destroyed and unable to be returned after the war</a:t>
            </a:r>
            <a:r>
              <a:rPr lang="en-US" dirty="0" smtClean="0">
                <a:effectLst/>
              </a:rPr>
              <a:t>.</a:t>
            </a:r>
          </a:p>
          <a:p>
            <a:pPr lvl="2"/>
            <a:r>
              <a:rPr lang="en-US" dirty="0" smtClean="0">
                <a:effectLst/>
              </a:rPr>
              <a:t> Bill </a:t>
            </a:r>
            <a:r>
              <a:rPr lang="en-US" dirty="0">
                <a:effectLst/>
              </a:rPr>
              <a:t>marked </a:t>
            </a:r>
            <a:r>
              <a:rPr lang="en-US" dirty="0" smtClean="0">
                <a:effectLst/>
              </a:rPr>
              <a:t>abandonment </a:t>
            </a:r>
            <a:r>
              <a:rPr lang="en-US" dirty="0">
                <a:effectLst/>
              </a:rPr>
              <a:t>of any pretense of </a:t>
            </a:r>
            <a:r>
              <a:rPr lang="en-US" dirty="0" smtClean="0">
                <a:effectLst/>
              </a:rPr>
              <a:t>neutrality</a:t>
            </a:r>
            <a:endParaRPr lang="en-US" dirty="0">
              <a:effectLst/>
            </a:endParaRPr>
          </a:p>
          <a:p>
            <a:r>
              <a:rPr lang="en-US" dirty="0">
                <a:effectLst/>
              </a:rPr>
              <a:t>Hitler saw the Lend-Lease Bill as an unofficial declaration of </a:t>
            </a:r>
            <a:r>
              <a:rPr lang="en-US" dirty="0" smtClean="0">
                <a:effectLst/>
              </a:rPr>
              <a:t>war</a:t>
            </a:r>
          </a:p>
          <a:p>
            <a:pPr lvl="1"/>
            <a:r>
              <a:rPr lang="en-US" dirty="0" smtClean="0">
                <a:effectLst/>
              </a:rPr>
              <a:t>Until </a:t>
            </a:r>
            <a:r>
              <a:rPr lang="en-US" dirty="0">
                <a:effectLst/>
              </a:rPr>
              <a:t>then, Germany had avoided attacking U.S. </a:t>
            </a:r>
            <a:r>
              <a:rPr lang="en-US" dirty="0" smtClean="0">
                <a:effectLst/>
              </a:rPr>
              <a:t>ships</a:t>
            </a:r>
            <a:endParaRPr lang="en-US" dirty="0">
              <a:effectLst/>
            </a:endParaRPr>
          </a:p>
          <a:p>
            <a:pPr lvl="1"/>
            <a:r>
              <a:rPr lang="en-US" dirty="0">
                <a:effectLst/>
              </a:rPr>
              <a:t> May 21, </a:t>
            </a:r>
            <a:r>
              <a:rPr lang="en-US" dirty="0" smtClean="0">
                <a:effectLst/>
              </a:rPr>
              <a:t>1941- unarmed US merchant ship destroyed </a:t>
            </a:r>
            <a:r>
              <a:rPr lang="en-US" dirty="0">
                <a:effectLst/>
              </a:rPr>
              <a:t>by </a:t>
            </a:r>
            <a:r>
              <a:rPr lang="en-US" dirty="0" smtClean="0">
                <a:effectLst/>
              </a:rPr>
              <a:t> </a:t>
            </a:r>
            <a:r>
              <a:rPr lang="en-US" dirty="0">
                <a:effectLst/>
              </a:rPr>
              <a:t>German submarine </a:t>
            </a:r>
            <a:r>
              <a:rPr lang="en-US" dirty="0" smtClean="0">
                <a:effectLst/>
              </a:rPr>
              <a:t>outside </a:t>
            </a:r>
            <a:r>
              <a:rPr lang="en-US" dirty="0">
                <a:effectLst/>
              </a:rPr>
              <a:t>the war </a:t>
            </a:r>
            <a:r>
              <a:rPr lang="en-US" dirty="0" smtClean="0">
                <a:effectLst/>
              </a:rPr>
              <a:t>zone</a:t>
            </a:r>
            <a:endParaRPr lang="en-US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7565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Charting a New </a:t>
            </a:r>
            <a:r>
              <a:rPr lang="en-US" dirty="0" smtClean="0">
                <a:effectLst/>
              </a:rPr>
              <a:t>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46" y="2096064"/>
            <a:ext cx="7765322" cy="41177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effectLst/>
              </a:rPr>
              <a:t>Before attack </a:t>
            </a:r>
            <a:r>
              <a:rPr lang="en-US" dirty="0">
                <a:effectLst/>
              </a:rPr>
              <a:t>on Pearl Harbor, 2 events marked the course of </a:t>
            </a:r>
            <a:r>
              <a:rPr lang="en-US" dirty="0" smtClean="0">
                <a:effectLst/>
              </a:rPr>
              <a:t>WWII:</a:t>
            </a:r>
            <a:endParaRPr lang="en-US" dirty="0">
              <a:effectLst/>
            </a:endParaRPr>
          </a:p>
          <a:p>
            <a:pPr lvl="1"/>
            <a:r>
              <a:rPr lang="en-US" dirty="0">
                <a:effectLst/>
              </a:rPr>
              <a:t>F</a:t>
            </a:r>
            <a:r>
              <a:rPr lang="en-US" dirty="0" smtClean="0">
                <a:effectLst/>
              </a:rPr>
              <a:t>all </a:t>
            </a:r>
            <a:r>
              <a:rPr lang="en-US" dirty="0">
                <a:effectLst/>
              </a:rPr>
              <a:t>of </a:t>
            </a:r>
            <a:r>
              <a:rPr lang="en-US" dirty="0" smtClean="0">
                <a:effectLst/>
              </a:rPr>
              <a:t>France - June 1940</a:t>
            </a:r>
          </a:p>
          <a:p>
            <a:pPr lvl="1"/>
            <a:r>
              <a:rPr lang="en-US" dirty="0" smtClean="0">
                <a:effectLst/>
              </a:rPr>
              <a:t>Hitler's </a:t>
            </a:r>
            <a:r>
              <a:rPr lang="en-US" dirty="0">
                <a:effectLst/>
              </a:rPr>
              <a:t>invasion of </a:t>
            </a:r>
            <a:r>
              <a:rPr lang="en-US" dirty="0" smtClean="0">
                <a:effectLst/>
              </a:rPr>
              <a:t>USSR - June 1941</a:t>
            </a:r>
            <a:endParaRPr lang="en-US" dirty="0">
              <a:effectLst/>
            </a:endParaRPr>
          </a:p>
          <a:p>
            <a:r>
              <a:rPr lang="en-US" dirty="0">
                <a:effectLst/>
              </a:rPr>
              <a:t>Hitler decided to </a:t>
            </a:r>
            <a:r>
              <a:rPr lang="en-US" dirty="0" smtClean="0">
                <a:effectLst/>
              </a:rPr>
              <a:t>invade USSR – June 22, 1941</a:t>
            </a:r>
            <a:endParaRPr lang="en-US" dirty="0">
              <a:effectLst/>
            </a:endParaRPr>
          </a:p>
          <a:p>
            <a:pPr lvl="1"/>
            <a:r>
              <a:rPr lang="en-US" dirty="0" smtClean="0">
                <a:effectLst/>
              </a:rPr>
              <a:t>Hoped to </a:t>
            </a:r>
            <a:r>
              <a:rPr lang="en-US" dirty="0">
                <a:effectLst/>
              </a:rPr>
              <a:t>take </a:t>
            </a:r>
            <a:r>
              <a:rPr lang="en-US" dirty="0" smtClean="0">
                <a:effectLst/>
              </a:rPr>
              <a:t>oil </a:t>
            </a:r>
            <a:r>
              <a:rPr lang="en-US" dirty="0">
                <a:effectLst/>
              </a:rPr>
              <a:t>and other resources of </a:t>
            </a:r>
            <a:r>
              <a:rPr lang="en-US" dirty="0" smtClean="0">
                <a:effectLst/>
              </a:rPr>
              <a:t>USSR &amp; then </a:t>
            </a:r>
            <a:r>
              <a:rPr lang="en-US" dirty="0">
                <a:effectLst/>
              </a:rPr>
              <a:t>concentrate on </a:t>
            </a:r>
            <a:r>
              <a:rPr lang="en-US" dirty="0" smtClean="0">
                <a:effectLst/>
              </a:rPr>
              <a:t>Britain</a:t>
            </a:r>
          </a:p>
          <a:p>
            <a:pPr lvl="1"/>
            <a:r>
              <a:rPr lang="en-US" dirty="0" smtClean="0">
                <a:effectLst/>
              </a:rPr>
              <a:t>FDR sent </a:t>
            </a:r>
            <a:r>
              <a:rPr lang="en-US" dirty="0">
                <a:effectLst/>
              </a:rPr>
              <a:t>military supplies to the USSR.</a:t>
            </a:r>
          </a:p>
          <a:p>
            <a:r>
              <a:rPr lang="en-US" dirty="0" smtClean="0">
                <a:effectLst/>
              </a:rPr>
              <a:t>August 1941 – FDR &amp; Churchill met </a:t>
            </a:r>
            <a:r>
              <a:rPr lang="en-US" dirty="0">
                <a:effectLst/>
              </a:rPr>
              <a:t>and came up with the eight-point Atlantic Charter at the Atlantic </a:t>
            </a:r>
            <a:r>
              <a:rPr lang="en-US" dirty="0" smtClean="0">
                <a:effectLst/>
              </a:rPr>
              <a:t>Conference</a:t>
            </a:r>
          </a:p>
          <a:p>
            <a:pPr lvl="1"/>
            <a:r>
              <a:rPr lang="en-US" dirty="0" smtClean="0">
                <a:effectLst/>
              </a:rPr>
              <a:t>Discussed goals </a:t>
            </a:r>
            <a:r>
              <a:rPr lang="en-US" dirty="0">
                <a:effectLst/>
              </a:rPr>
              <a:t>of the </a:t>
            </a:r>
            <a:r>
              <a:rPr lang="en-US" dirty="0" smtClean="0">
                <a:effectLst/>
              </a:rPr>
              <a:t>war</a:t>
            </a:r>
          </a:p>
          <a:p>
            <a:pPr lvl="1"/>
            <a:r>
              <a:rPr lang="en-US" dirty="0">
                <a:effectLst/>
              </a:rPr>
              <a:t>P</a:t>
            </a:r>
            <a:r>
              <a:rPr lang="en-US" dirty="0" smtClean="0">
                <a:effectLst/>
              </a:rPr>
              <a:t>romised there </a:t>
            </a:r>
            <a:r>
              <a:rPr lang="en-US" dirty="0">
                <a:effectLst/>
              </a:rPr>
              <a:t>would be no territorial changes contrary to the wishes of the </a:t>
            </a:r>
            <a:r>
              <a:rPr lang="en-US" dirty="0" smtClean="0">
                <a:effectLst/>
              </a:rPr>
              <a:t>inhabitants</a:t>
            </a:r>
          </a:p>
          <a:p>
            <a:pPr lvl="1"/>
            <a:r>
              <a:rPr lang="en-US" dirty="0">
                <a:effectLst/>
              </a:rPr>
              <a:t>A</a:t>
            </a:r>
            <a:r>
              <a:rPr lang="en-US" dirty="0" smtClean="0">
                <a:effectLst/>
              </a:rPr>
              <a:t>ffirmed right </a:t>
            </a:r>
            <a:r>
              <a:rPr lang="en-US" dirty="0">
                <a:effectLst/>
              </a:rPr>
              <a:t>of a people to choose their own form of </a:t>
            </a:r>
            <a:r>
              <a:rPr lang="en-US" dirty="0" smtClean="0">
                <a:effectLst/>
              </a:rPr>
              <a:t>government</a:t>
            </a:r>
          </a:p>
          <a:p>
            <a:pPr lvl="1"/>
            <a:r>
              <a:rPr lang="en-US" dirty="0">
                <a:effectLst/>
              </a:rPr>
              <a:t>D</a:t>
            </a:r>
            <a:r>
              <a:rPr lang="en-US" dirty="0" smtClean="0">
                <a:effectLst/>
              </a:rPr>
              <a:t>eclared </a:t>
            </a:r>
            <a:r>
              <a:rPr lang="en-US" dirty="0">
                <a:effectLst/>
              </a:rPr>
              <a:t>for disarmament of the </a:t>
            </a:r>
            <a:r>
              <a:rPr lang="en-US" dirty="0" smtClean="0">
                <a:effectLst/>
              </a:rPr>
              <a:t>aggressors</a:t>
            </a:r>
            <a:endParaRPr lang="en-US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0309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</a:rPr>
              <a:t>U.S. Destroyers and Hitler's U-boats </a:t>
            </a:r>
            <a:r>
              <a:rPr lang="en-US" dirty="0" smtClean="0">
                <a:effectLst/>
              </a:rPr>
              <a:t>Clash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ffectLst/>
              </a:rPr>
              <a:t>B/c </a:t>
            </a:r>
            <a:r>
              <a:rPr lang="en-US" dirty="0">
                <a:effectLst/>
              </a:rPr>
              <a:t>Germany kept sinking arms shipments, FDR decided to have </a:t>
            </a:r>
            <a:r>
              <a:rPr lang="en-US" dirty="0" smtClean="0">
                <a:effectLst/>
              </a:rPr>
              <a:t>US </a:t>
            </a:r>
            <a:r>
              <a:rPr lang="en-US" dirty="0">
                <a:effectLst/>
              </a:rPr>
              <a:t>warships escort supplies to Britain (July 1941</a:t>
            </a:r>
            <a:r>
              <a:rPr lang="en-US" dirty="0" smtClean="0">
                <a:effectLst/>
              </a:rPr>
              <a:t>)</a:t>
            </a:r>
            <a:endParaRPr lang="en-US" dirty="0">
              <a:effectLst/>
            </a:endParaRPr>
          </a:p>
          <a:p>
            <a:r>
              <a:rPr lang="en-US" dirty="0">
                <a:effectLst/>
              </a:rPr>
              <a:t>After </a:t>
            </a:r>
            <a:r>
              <a:rPr lang="en-US" dirty="0" smtClean="0">
                <a:effectLst/>
              </a:rPr>
              <a:t>series </a:t>
            </a:r>
            <a:r>
              <a:rPr lang="en-US" dirty="0">
                <a:effectLst/>
              </a:rPr>
              <a:t>of </a:t>
            </a:r>
            <a:r>
              <a:rPr lang="en-US" dirty="0" smtClean="0">
                <a:effectLst/>
              </a:rPr>
              <a:t>US </a:t>
            </a:r>
            <a:r>
              <a:rPr lang="en-US" dirty="0">
                <a:effectLst/>
              </a:rPr>
              <a:t>boats were sunk by German U-boats, Congress voted in November 1941 to repeal the Neutrality Act of </a:t>
            </a:r>
            <a:r>
              <a:rPr lang="en-US" dirty="0" smtClean="0">
                <a:effectLst/>
              </a:rPr>
              <a:t>1939</a:t>
            </a:r>
            <a:endParaRPr lang="en-US" dirty="0">
              <a:effectLst/>
            </a:endParaRPr>
          </a:p>
          <a:p>
            <a:pPr lvl="1"/>
            <a:r>
              <a:rPr lang="en-US" dirty="0" smtClean="0">
                <a:effectLst/>
              </a:rPr>
              <a:t>Enabled </a:t>
            </a:r>
            <a:r>
              <a:rPr lang="en-US" dirty="0">
                <a:effectLst/>
              </a:rPr>
              <a:t>merchant ships to be legally armed and enter combat zones with munitions for </a:t>
            </a:r>
            <a:r>
              <a:rPr lang="en-US" dirty="0" smtClean="0">
                <a:effectLst/>
              </a:rPr>
              <a:t>Britain</a:t>
            </a:r>
            <a:endParaRPr lang="en-US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4922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</a:rPr>
              <a:t>Surprise Assault on Pearl </a:t>
            </a:r>
            <a:r>
              <a:rPr lang="en-US" dirty="0" smtClean="0">
                <a:effectLst/>
              </a:rPr>
              <a:t>Harbor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effectLst/>
              </a:rPr>
              <a:t>Since </a:t>
            </a:r>
            <a:r>
              <a:rPr lang="en-US" dirty="0">
                <a:effectLst/>
              </a:rPr>
              <a:t>September 1940, Japan had been allied with </a:t>
            </a:r>
            <a:r>
              <a:rPr lang="en-US" dirty="0" smtClean="0">
                <a:effectLst/>
              </a:rPr>
              <a:t>Germany</a:t>
            </a:r>
            <a:endParaRPr lang="en-US" dirty="0">
              <a:effectLst/>
            </a:endParaRPr>
          </a:p>
          <a:p>
            <a:r>
              <a:rPr lang="en-US" dirty="0">
                <a:effectLst/>
              </a:rPr>
              <a:t>Japan's war effort was dependent on trade with </a:t>
            </a:r>
            <a:r>
              <a:rPr lang="en-US" dirty="0" smtClean="0">
                <a:effectLst/>
              </a:rPr>
              <a:t>US</a:t>
            </a:r>
          </a:p>
          <a:p>
            <a:pPr lvl="1"/>
            <a:r>
              <a:rPr lang="en-US" dirty="0">
                <a:effectLst/>
              </a:rPr>
              <a:t>L</a:t>
            </a:r>
            <a:r>
              <a:rPr lang="en-US" dirty="0" smtClean="0">
                <a:effectLst/>
              </a:rPr>
              <a:t>ate 1940- US </a:t>
            </a:r>
            <a:r>
              <a:rPr lang="en-US" dirty="0">
                <a:effectLst/>
              </a:rPr>
              <a:t>imposed the first of its trade embargoes on </a:t>
            </a:r>
            <a:r>
              <a:rPr lang="en-US" dirty="0" smtClean="0">
                <a:effectLst/>
              </a:rPr>
              <a:t>Japan</a:t>
            </a:r>
          </a:p>
          <a:p>
            <a:pPr lvl="2"/>
            <a:r>
              <a:rPr lang="en-US" dirty="0">
                <a:effectLst/>
              </a:rPr>
              <a:t>O</a:t>
            </a:r>
            <a:r>
              <a:rPr lang="en-US" dirty="0" smtClean="0">
                <a:effectLst/>
              </a:rPr>
              <a:t>ffered </a:t>
            </a:r>
            <a:r>
              <a:rPr lang="en-US" dirty="0">
                <a:effectLst/>
              </a:rPr>
              <a:t>to lift the embargo if Japan ended its war with </a:t>
            </a:r>
            <a:r>
              <a:rPr lang="en-US" dirty="0" smtClean="0">
                <a:effectLst/>
              </a:rPr>
              <a:t>China </a:t>
            </a:r>
            <a:r>
              <a:rPr lang="en-US" dirty="0" smtClean="0">
                <a:effectLst/>
                <a:sym typeface="Wingdings" panose="05000000000000000000" pitchFamily="2" charset="2"/>
              </a:rPr>
              <a:t> </a:t>
            </a:r>
            <a:r>
              <a:rPr lang="en-US" dirty="0" smtClean="0">
                <a:effectLst/>
              </a:rPr>
              <a:t>did </a:t>
            </a:r>
            <a:r>
              <a:rPr lang="en-US" dirty="0">
                <a:effectLst/>
              </a:rPr>
              <a:t>not agree to </a:t>
            </a:r>
            <a:r>
              <a:rPr lang="en-US" dirty="0" smtClean="0">
                <a:effectLst/>
              </a:rPr>
              <a:t>US's terms </a:t>
            </a:r>
          </a:p>
          <a:p>
            <a:r>
              <a:rPr lang="en-US" dirty="0" smtClean="0">
                <a:effectLst/>
              </a:rPr>
              <a:t>"</a:t>
            </a:r>
            <a:r>
              <a:rPr lang="en-US" dirty="0">
                <a:effectLst/>
              </a:rPr>
              <a:t>Black Sunday" </a:t>
            </a:r>
            <a:r>
              <a:rPr lang="en-US" dirty="0" smtClean="0">
                <a:effectLst/>
              </a:rPr>
              <a:t>Dec. </a:t>
            </a:r>
            <a:r>
              <a:rPr lang="en-US" dirty="0">
                <a:effectLst/>
              </a:rPr>
              <a:t>7, 1941, Japanese bombers attacked Pearl Harbor, killing 2,348 people. </a:t>
            </a:r>
            <a:endParaRPr lang="en-US" dirty="0" smtClean="0">
              <a:effectLst/>
            </a:endParaRPr>
          </a:p>
          <a:p>
            <a:pPr lvl="1"/>
            <a:r>
              <a:rPr lang="en-US" dirty="0" smtClean="0">
                <a:effectLst/>
              </a:rPr>
              <a:t>Most </a:t>
            </a:r>
            <a:r>
              <a:rPr lang="en-US" dirty="0">
                <a:effectLst/>
              </a:rPr>
              <a:t>of </a:t>
            </a:r>
            <a:r>
              <a:rPr lang="en-US" dirty="0" smtClean="0">
                <a:effectLst/>
              </a:rPr>
              <a:t>US's </a:t>
            </a:r>
            <a:r>
              <a:rPr lang="en-US" dirty="0">
                <a:effectLst/>
              </a:rPr>
              <a:t>battleships were significantly </a:t>
            </a:r>
            <a:r>
              <a:rPr lang="en-US" dirty="0" smtClean="0">
                <a:effectLst/>
              </a:rPr>
              <a:t>damaged</a:t>
            </a:r>
          </a:p>
          <a:p>
            <a:pPr lvl="1"/>
            <a:r>
              <a:rPr lang="en-US" dirty="0" smtClean="0">
                <a:effectLst/>
              </a:rPr>
              <a:t>3 </a:t>
            </a:r>
            <a:r>
              <a:rPr lang="en-US" dirty="0">
                <a:effectLst/>
              </a:rPr>
              <a:t>Pacific-fleet aircraft carriers were spared because they were out of the harbor.</a:t>
            </a:r>
          </a:p>
          <a:p>
            <a:r>
              <a:rPr lang="en-US" dirty="0" smtClean="0">
                <a:effectLst/>
              </a:rPr>
              <a:t>Dec. </a:t>
            </a:r>
            <a:r>
              <a:rPr lang="en-US" dirty="0">
                <a:effectLst/>
              </a:rPr>
              <a:t>8, the U.S. declared war on </a:t>
            </a:r>
            <a:r>
              <a:rPr lang="en-US" dirty="0" smtClean="0">
                <a:effectLst/>
              </a:rPr>
              <a:t>Japan</a:t>
            </a:r>
            <a:endParaRPr lang="en-US" dirty="0">
              <a:effectLst/>
            </a:endParaRPr>
          </a:p>
          <a:p>
            <a:r>
              <a:rPr lang="en-US" dirty="0" smtClean="0">
                <a:effectLst/>
              </a:rPr>
              <a:t>Dec. </a:t>
            </a:r>
            <a:r>
              <a:rPr lang="en-US" dirty="0">
                <a:effectLst/>
              </a:rPr>
              <a:t>11, 1941, Germany and Italy declared war on </a:t>
            </a:r>
            <a:r>
              <a:rPr lang="en-US" dirty="0" smtClean="0">
                <a:effectLst/>
              </a:rPr>
              <a:t>US </a:t>
            </a:r>
          </a:p>
          <a:p>
            <a:r>
              <a:rPr lang="en-US" dirty="0" smtClean="0">
                <a:effectLst/>
              </a:rPr>
              <a:t>US </a:t>
            </a:r>
            <a:r>
              <a:rPr lang="en-US" dirty="0">
                <a:effectLst/>
              </a:rPr>
              <a:t>followed suit by declaring war on them.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852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ffectLst/>
              </a:rPr>
              <a:t>America's Transformation from Bystander to </a:t>
            </a:r>
            <a:r>
              <a:rPr lang="en-US" dirty="0" smtClean="0">
                <a:effectLst/>
              </a:rPr>
              <a:t>Belligerent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Pearl </a:t>
            </a:r>
            <a:r>
              <a:rPr lang="en-US" dirty="0">
                <a:effectLst/>
              </a:rPr>
              <a:t>Harbor united Americans in their desire to go to </a:t>
            </a:r>
            <a:r>
              <a:rPr lang="en-US" dirty="0" smtClean="0">
                <a:effectLst/>
              </a:rPr>
              <a:t>war</a:t>
            </a:r>
          </a:p>
          <a:p>
            <a:r>
              <a:rPr lang="en-US" dirty="0" smtClean="0">
                <a:effectLst/>
              </a:rPr>
              <a:t>Prior </a:t>
            </a:r>
            <a:r>
              <a:rPr lang="en-US" dirty="0">
                <a:effectLst/>
              </a:rPr>
              <a:t>to </a:t>
            </a:r>
            <a:r>
              <a:rPr lang="en-US" dirty="0" smtClean="0">
                <a:effectLst/>
              </a:rPr>
              <a:t>attack</a:t>
            </a:r>
            <a:r>
              <a:rPr lang="en-US" dirty="0">
                <a:effectLst/>
              </a:rPr>
              <a:t>, </a:t>
            </a:r>
            <a:r>
              <a:rPr lang="en-US" dirty="0" smtClean="0">
                <a:effectLst/>
              </a:rPr>
              <a:t>most </a:t>
            </a:r>
            <a:r>
              <a:rPr lang="en-US" dirty="0">
                <a:effectLst/>
              </a:rPr>
              <a:t>Americans only supported </a:t>
            </a:r>
            <a:r>
              <a:rPr lang="en-US" i="1" dirty="0">
                <a:effectLst/>
              </a:rPr>
              <a:t>policies</a:t>
            </a:r>
            <a:r>
              <a:rPr lang="en-US" dirty="0">
                <a:effectLst/>
              </a:rPr>
              <a:t> that might lead to </a:t>
            </a:r>
            <a:r>
              <a:rPr lang="en-US" dirty="0" smtClean="0">
                <a:effectLst/>
              </a:rPr>
              <a:t>war</a:t>
            </a:r>
          </a:p>
          <a:p>
            <a:r>
              <a:rPr lang="en-US" dirty="0">
                <a:effectLst/>
              </a:rPr>
              <a:t>D</a:t>
            </a:r>
            <a:r>
              <a:rPr lang="en-US" dirty="0" smtClean="0">
                <a:effectLst/>
              </a:rPr>
              <a:t>id </a:t>
            </a:r>
            <a:r>
              <a:rPr lang="en-US" dirty="0">
                <a:effectLst/>
              </a:rPr>
              <a:t>not want Britain to fall to </a:t>
            </a:r>
            <a:r>
              <a:rPr lang="en-US" dirty="0" smtClean="0">
                <a:effectLst/>
              </a:rPr>
              <a:t>Germany</a:t>
            </a:r>
          </a:p>
          <a:p>
            <a:r>
              <a:rPr lang="en-US" dirty="0">
                <a:effectLst/>
              </a:rPr>
              <a:t>W</a:t>
            </a:r>
            <a:r>
              <a:rPr lang="en-US" dirty="0" smtClean="0">
                <a:effectLst/>
              </a:rPr>
              <a:t>anted </a:t>
            </a:r>
            <a:r>
              <a:rPr lang="en-US" dirty="0">
                <a:effectLst/>
              </a:rPr>
              <a:t>to stop Japan from </a:t>
            </a:r>
            <a:r>
              <a:rPr lang="en-US" dirty="0" smtClean="0">
                <a:effectLst/>
              </a:rPr>
              <a:t>expanding</a:t>
            </a:r>
            <a:endParaRPr lang="en-US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821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The London </a:t>
            </a:r>
            <a:r>
              <a:rPr lang="en-US" dirty="0" smtClean="0">
                <a:effectLst/>
              </a:rPr>
              <a:t>Conference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effectLst/>
              </a:rPr>
              <a:t>S</a:t>
            </a:r>
            <a:r>
              <a:rPr lang="en-US" dirty="0" smtClean="0">
                <a:effectLst/>
              </a:rPr>
              <a:t>ummer </a:t>
            </a:r>
            <a:r>
              <a:rPr lang="en-US" dirty="0">
                <a:effectLst/>
              </a:rPr>
              <a:t>of 1933, 66 nations sent delegates to the London Economic </a:t>
            </a:r>
            <a:r>
              <a:rPr lang="en-US" dirty="0" smtClean="0">
                <a:effectLst/>
              </a:rPr>
              <a:t>Conference</a:t>
            </a:r>
          </a:p>
          <a:p>
            <a:pPr lvl="1"/>
            <a:r>
              <a:rPr lang="en-US" dirty="0">
                <a:effectLst/>
              </a:rPr>
              <a:t>D</a:t>
            </a:r>
            <a:r>
              <a:rPr lang="en-US" dirty="0" smtClean="0">
                <a:effectLst/>
              </a:rPr>
              <a:t>elegates </a:t>
            </a:r>
            <a:r>
              <a:rPr lang="en-US" dirty="0">
                <a:effectLst/>
              </a:rPr>
              <a:t>hoped to coordinated an international </a:t>
            </a:r>
            <a:r>
              <a:rPr lang="en-US" dirty="0" smtClean="0">
                <a:effectLst/>
              </a:rPr>
              <a:t>response - global depression</a:t>
            </a:r>
          </a:p>
          <a:p>
            <a:pPr lvl="1"/>
            <a:r>
              <a:rPr lang="en-US" dirty="0">
                <a:effectLst/>
              </a:rPr>
              <a:t>S</a:t>
            </a:r>
            <a:r>
              <a:rPr lang="en-US" dirty="0" smtClean="0">
                <a:effectLst/>
              </a:rPr>
              <a:t>tabilize </a:t>
            </a:r>
            <a:r>
              <a:rPr lang="en-US" dirty="0">
                <a:effectLst/>
              </a:rPr>
              <a:t>currencies </a:t>
            </a:r>
            <a:r>
              <a:rPr lang="en-US" dirty="0" smtClean="0">
                <a:effectLst/>
              </a:rPr>
              <a:t>and rates which </a:t>
            </a:r>
            <a:r>
              <a:rPr lang="en-US" dirty="0">
                <a:effectLst/>
              </a:rPr>
              <a:t>they could be </a:t>
            </a:r>
            <a:r>
              <a:rPr lang="en-US" dirty="0" smtClean="0">
                <a:effectLst/>
              </a:rPr>
              <a:t>exchanged</a:t>
            </a:r>
            <a:endParaRPr lang="en-US" dirty="0">
              <a:effectLst/>
            </a:endParaRPr>
          </a:p>
          <a:p>
            <a:r>
              <a:rPr lang="en-US" dirty="0" smtClean="0">
                <a:effectLst/>
              </a:rPr>
              <a:t>FDR opposed conference b/c didn’t </a:t>
            </a:r>
            <a:r>
              <a:rPr lang="en-US" dirty="0">
                <a:effectLst/>
              </a:rPr>
              <a:t>want any interference with his own plans to fix </a:t>
            </a:r>
            <a:r>
              <a:rPr lang="en-US" dirty="0" smtClean="0">
                <a:effectLst/>
              </a:rPr>
              <a:t>US economy</a:t>
            </a:r>
            <a:endParaRPr lang="en-US" dirty="0">
              <a:effectLst/>
            </a:endParaRPr>
          </a:p>
          <a:p>
            <a:r>
              <a:rPr lang="en-US" dirty="0" smtClean="0">
                <a:effectLst/>
              </a:rPr>
              <a:t>W/out </a:t>
            </a:r>
            <a:r>
              <a:rPr lang="en-US" dirty="0">
                <a:effectLst/>
              </a:rPr>
              <a:t>support from </a:t>
            </a:r>
            <a:r>
              <a:rPr lang="en-US" dirty="0" smtClean="0">
                <a:effectLst/>
              </a:rPr>
              <a:t>US conference </a:t>
            </a:r>
            <a:r>
              <a:rPr lang="en-US" dirty="0">
                <a:effectLst/>
              </a:rPr>
              <a:t>fell </a:t>
            </a:r>
            <a:r>
              <a:rPr lang="en-US" dirty="0" smtClean="0">
                <a:effectLst/>
              </a:rPr>
              <a:t>apart</a:t>
            </a:r>
          </a:p>
          <a:p>
            <a:r>
              <a:rPr lang="en-US" dirty="0">
                <a:effectLst/>
              </a:rPr>
              <a:t>C</a:t>
            </a:r>
            <a:r>
              <a:rPr lang="en-US" dirty="0" smtClean="0">
                <a:effectLst/>
              </a:rPr>
              <a:t>ollapse </a:t>
            </a:r>
            <a:r>
              <a:rPr lang="en-US" dirty="0">
                <a:effectLst/>
              </a:rPr>
              <a:t>strengthened </a:t>
            </a:r>
            <a:r>
              <a:rPr lang="en-US" dirty="0" smtClean="0">
                <a:effectLst/>
              </a:rPr>
              <a:t>global </a:t>
            </a:r>
            <a:r>
              <a:rPr lang="en-US" dirty="0">
                <a:effectLst/>
              </a:rPr>
              <a:t>trend towards </a:t>
            </a:r>
            <a:r>
              <a:rPr lang="en-US" dirty="0" smtClean="0">
                <a:effectLst/>
              </a:rPr>
              <a:t>nationalism</a:t>
            </a:r>
          </a:p>
          <a:p>
            <a:r>
              <a:rPr lang="en-US" dirty="0" smtClean="0">
                <a:effectLst/>
              </a:rPr>
              <a:t> Made </a:t>
            </a:r>
            <a:r>
              <a:rPr lang="en-US" dirty="0">
                <a:effectLst/>
              </a:rPr>
              <a:t>international cooperation </a:t>
            </a:r>
            <a:r>
              <a:rPr lang="en-US" dirty="0" smtClean="0">
                <a:effectLst/>
              </a:rPr>
              <a:t>difficult</a:t>
            </a:r>
            <a:endParaRPr lang="en-US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887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ffectLst/>
              </a:rPr>
              <a:t>Freedom for (from?) the Filipinos and Recognition for the </a:t>
            </a:r>
            <a:r>
              <a:rPr lang="en-US" dirty="0" smtClean="0">
                <a:effectLst/>
              </a:rPr>
              <a:t>Russians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ffectLst/>
              </a:rPr>
              <a:t>Continuing </a:t>
            </a:r>
            <a:r>
              <a:rPr lang="en-US" dirty="0">
                <a:effectLst/>
              </a:rPr>
              <a:t>nation's isolationist </a:t>
            </a:r>
            <a:r>
              <a:rPr lang="en-US" dirty="0" smtClean="0">
                <a:effectLst/>
              </a:rPr>
              <a:t>policies – FDR withdrew </a:t>
            </a:r>
            <a:r>
              <a:rPr lang="en-US" dirty="0">
                <a:effectLst/>
              </a:rPr>
              <a:t>from </a:t>
            </a:r>
            <a:r>
              <a:rPr lang="en-US" dirty="0" smtClean="0">
                <a:effectLst/>
              </a:rPr>
              <a:t>Asia</a:t>
            </a:r>
          </a:p>
          <a:p>
            <a:pPr lvl="1"/>
            <a:r>
              <a:rPr lang="en-US" dirty="0" smtClean="0">
                <a:effectLst/>
              </a:rPr>
              <a:t>Congress </a:t>
            </a:r>
            <a:r>
              <a:rPr lang="en-US" dirty="0">
                <a:effectLst/>
              </a:rPr>
              <a:t>passed </a:t>
            </a:r>
            <a:r>
              <a:rPr lang="en-US" dirty="0" err="1" smtClean="0">
                <a:effectLst/>
              </a:rPr>
              <a:t>Tydings</a:t>
            </a:r>
            <a:r>
              <a:rPr lang="en-US" dirty="0" smtClean="0">
                <a:effectLst/>
              </a:rPr>
              <a:t>-McDuffie Act, 1934</a:t>
            </a:r>
            <a:r>
              <a:rPr lang="en-US" dirty="0">
                <a:effectLst/>
              </a:rPr>
              <a:t>, </a:t>
            </a:r>
            <a:r>
              <a:rPr lang="en-US" dirty="0" smtClean="0">
                <a:effectLst/>
              </a:rPr>
              <a:t>provided independence </a:t>
            </a:r>
            <a:r>
              <a:rPr lang="en-US" dirty="0">
                <a:effectLst/>
              </a:rPr>
              <a:t>to the Philippines by </a:t>
            </a:r>
            <a:r>
              <a:rPr lang="en-US" dirty="0" smtClean="0">
                <a:effectLst/>
              </a:rPr>
              <a:t>1946 – didn’t want </a:t>
            </a:r>
            <a:r>
              <a:rPr lang="en-US" dirty="0">
                <a:effectLst/>
              </a:rPr>
              <a:t>to have to support the Philippines if Japan attacked </a:t>
            </a:r>
          </a:p>
          <a:p>
            <a:r>
              <a:rPr lang="en-US" dirty="0" smtClean="0">
                <a:effectLst/>
              </a:rPr>
              <a:t>1933, FDR formally </a:t>
            </a:r>
            <a:r>
              <a:rPr lang="en-US" dirty="0">
                <a:effectLst/>
              </a:rPr>
              <a:t>recognized the Soviet </a:t>
            </a:r>
            <a:r>
              <a:rPr lang="en-US" dirty="0" smtClean="0">
                <a:effectLst/>
              </a:rPr>
              <a:t>Union</a:t>
            </a:r>
          </a:p>
          <a:p>
            <a:pPr lvl="1"/>
            <a:r>
              <a:rPr lang="en-US" dirty="0" smtClean="0">
                <a:effectLst/>
              </a:rPr>
              <a:t>Opened </a:t>
            </a:r>
            <a:r>
              <a:rPr lang="en-US" dirty="0">
                <a:effectLst/>
              </a:rPr>
              <a:t>up trade and </a:t>
            </a:r>
            <a:r>
              <a:rPr lang="en-US" dirty="0" smtClean="0">
                <a:effectLst/>
              </a:rPr>
              <a:t>fostered friendship </a:t>
            </a:r>
            <a:r>
              <a:rPr lang="en-US" dirty="0">
                <a:effectLst/>
              </a:rPr>
              <a:t>to counter-balance the threat of German power in Europe and Japanese power in </a:t>
            </a:r>
            <a:r>
              <a:rPr lang="en-US" dirty="0" smtClean="0">
                <a:effectLst/>
              </a:rPr>
              <a:t>Asia</a:t>
            </a:r>
            <a:endParaRPr lang="en-US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473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Becoming a Good </a:t>
            </a:r>
            <a:r>
              <a:rPr lang="en-US" dirty="0" smtClean="0">
                <a:effectLst/>
              </a:rPr>
              <a:t>Neighbor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FDR - Good </a:t>
            </a:r>
            <a:r>
              <a:rPr lang="en-US" dirty="0">
                <a:effectLst/>
              </a:rPr>
              <a:t>Neighbor </a:t>
            </a:r>
            <a:r>
              <a:rPr lang="en-US" dirty="0" smtClean="0">
                <a:effectLst/>
              </a:rPr>
              <a:t>policy</a:t>
            </a:r>
          </a:p>
          <a:p>
            <a:pPr lvl="1"/>
            <a:r>
              <a:rPr lang="en-US" dirty="0" smtClean="0">
                <a:effectLst/>
              </a:rPr>
              <a:t>America </a:t>
            </a:r>
            <a:r>
              <a:rPr lang="en-US" dirty="0">
                <a:effectLst/>
              </a:rPr>
              <a:t>would not intervene or interfere with Latin American countries. </a:t>
            </a:r>
            <a:endParaRPr lang="en-US" dirty="0" smtClean="0">
              <a:effectLst/>
            </a:endParaRPr>
          </a:p>
          <a:p>
            <a:pPr lvl="2"/>
            <a:r>
              <a:rPr lang="en-US" dirty="0" smtClean="0">
                <a:effectLst/>
              </a:rPr>
              <a:t>All </a:t>
            </a:r>
            <a:r>
              <a:rPr lang="en-US" dirty="0">
                <a:effectLst/>
              </a:rPr>
              <a:t>marines left </a:t>
            </a:r>
            <a:r>
              <a:rPr lang="en-US" dirty="0" smtClean="0">
                <a:effectLst/>
              </a:rPr>
              <a:t>Haiti, 1934</a:t>
            </a:r>
          </a:p>
          <a:p>
            <a:pPr lvl="2"/>
            <a:r>
              <a:rPr lang="en-US" dirty="0">
                <a:effectLst/>
              </a:rPr>
              <a:t>R</a:t>
            </a:r>
            <a:r>
              <a:rPr lang="en-US" dirty="0" smtClean="0">
                <a:effectLst/>
              </a:rPr>
              <a:t>eleased </a:t>
            </a:r>
            <a:r>
              <a:rPr lang="en-US" dirty="0">
                <a:effectLst/>
              </a:rPr>
              <a:t>some control over Cuba and </a:t>
            </a:r>
            <a:r>
              <a:rPr lang="en-US" dirty="0" smtClean="0">
                <a:effectLst/>
              </a:rPr>
              <a:t>Panama</a:t>
            </a:r>
            <a:endParaRPr lang="en-US" dirty="0">
              <a:effectLst/>
            </a:endParaRPr>
          </a:p>
          <a:p>
            <a:r>
              <a:rPr lang="en-US" dirty="0">
                <a:effectLst/>
              </a:rPr>
              <a:t>When </a:t>
            </a:r>
            <a:r>
              <a:rPr lang="en-US" dirty="0" smtClean="0">
                <a:effectLst/>
              </a:rPr>
              <a:t>Mexican</a:t>
            </a:r>
            <a:r>
              <a:rPr lang="en-US" dirty="0">
                <a:effectLst/>
              </a:rPr>
              <a:t> </a:t>
            </a:r>
            <a:r>
              <a:rPr lang="en-US" dirty="0" smtClean="0">
                <a:effectLst/>
              </a:rPr>
              <a:t>gov’t</a:t>
            </a:r>
            <a:r>
              <a:rPr lang="en-US" dirty="0">
                <a:effectLst/>
              </a:rPr>
              <a:t> seized American oil properties in 1938, </a:t>
            </a:r>
            <a:r>
              <a:rPr lang="en-US" dirty="0" smtClean="0">
                <a:effectLst/>
              </a:rPr>
              <a:t>FDR held </a:t>
            </a:r>
            <a:r>
              <a:rPr lang="en-US" dirty="0">
                <a:effectLst/>
              </a:rPr>
              <a:t>to his </a:t>
            </a:r>
            <a:r>
              <a:rPr lang="en-US" dirty="0" smtClean="0">
                <a:effectLst/>
              </a:rPr>
              <a:t>policy </a:t>
            </a:r>
            <a:r>
              <a:rPr lang="en-US" dirty="0">
                <a:effectLst/>
              </a:rPr>
              <a:t>and a settlement was </a:t>
            </a:r>
            <a:r>
              <a:rPr lang="en-US" dirty="0" smtClean="0">
                <a:effectLst/>
              </a:rPr>
              <a:t>worked </a:t>
            </a:r>
            <a:r>
              <a:rPr lang="en-US" dirty="0">
                <a:effectLst/>
              </a:rPr>
              <a:t>out </a:t>
            </a:r>
            <a:r>
              <a:rPr lang="en-US" dirty="0" smtClean="0">
                <a:effectLst/>
              </a:rPr>
              <a:t>(1941)</a:t>
            </a:r>
            <a:endParaRPr lang="en-US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075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ffectLst/>
              </a:rPr>
              <a:t>Secretary Hull's Reciprocal Trade </a:t>
            </a:r>
            <a:r>
              <a:rPr lang="en-US" dirty="0" smtClean="0">
                <a:effectLst/>
              </a:rPr>
              <a:t>Agreements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ffectLst/>
              </a:rPr>
              <a:t>Congress </a:t>
            </a:r>
            <a:r>
              <a:rPr lang="en-US" dirty="0">
                <a:effectLst/>
              </a:rPr>
              <a:t>passed </a:t>
            </a:r>
            <a:r>
              <a:rPr lang="en-US" dirty="0" smtClean="0">
                <a:effectLst/>
              </a:rPr>
              <a:t>Reciprocal </a:t>
            </a:r>
            <a:r>
              <a:rPr lang="en-US" dirty="0">
                <a:effectLst/>
              </a:rPr>
              <a:t>Trade Agreements </a:t>
            </a:r>
            <a:r>
              <a:rPr lang="en-US" dirty="0" smtClean="0">
                <a:effectLst/>
              </a:rPr>
              <a:t>Act, 1934</a:t>
            </a:r>
          </a:p>
          <a:p>
            <a:pPr lvl="1"/>
            <a:r>
              <a:rPr lang="en-US" dirty="0">
                <a:effectLst/>
              </a:rPr>
              <a:t>D</a:t>
            </a:r>
            <a:r>
              <a:rPr lang="en-US" dirty="0" smtClean="0">
                <a:effectLst/>
              </a:rPr>
              <a:t>esigned </a:t>
            </a:r>
            <a:r>
              <a:rPr lang="en-US" dirty="0">
                <a:effectLst/>
              </a:rPr>
              <a:t>to lower </a:t>
            </a:r>
            <a:r>
              <a:rPr lang="en-US" dirty="0" smtClean="0">
                <a:effectLst/>
              </a:rPr>
              <a:t>tariffs</a:t>
            </a:r>
          </a:p>
          <a:p>
            <a:pPr lvl="1"/>
            <a:r>
              <a:rPr lang="en-US" dirty="0" smtClean="0">
                <a:effectLst/>
              </a:rPr>
              <a:t> Allowed Pres. </a:t>
            </a:r>
            <a:r>
              <a:rPr lang="en-US" dirty="0">
                <a:effectLst/>
              </a:rPr>
              <a:t>to lower tariffs with a country if that country also lowered </a:t>
            </a:r>
            <a:r>
              <a:rPr lang="en-US" dirty="0" smtClean="0">
                <a:effectLst/>
              </a:rPr>
              <a:t>theirs</a:t>
            </a:r>
          </a:p>
          <a:p>
            <a:pPr lvl="1"/>
            <a:r>
              <a:rPr lang="en-US" dirty="0" smtClean="0">
                <a:effectLst/>
              </a:rPr>
              <a:t>Negotiated</a:t>
            </a:r>
            <a:r>
              <a:rPr lang="en-US" dirty="0">
                <a:effectLst/>
              </a:rPr>
              <a:t> pacts with 21 </a:t>
            </a:r>
            <a:r>
              <a:rPr lang="en-US" dirty="0" smtClean="0">
                <a:effectLst/>
              </a:rPr>
              <a:t>countries by 1939</a:t>
            </a:r>
          </a:p>
          <a:p>
            <a:r>
              <a:rPr lang="en-US" dirty="0">
                <a:effectLst/>
              </a:rPr>
              <a:t>T</a:t>
            </a:r>
            <a:r>
              <a:rPr lang="en-US" dirty="0" smtClean="0">
                <a:effectLst/>
              </a:rPr>
              <a:t>rade </a:t>
            </a:r>
            <a:r>
              <a:rPr lang="en-US" dirty="0">
                <a:effectLst/>
              </a:rPr>
              <a:t>agreements dramatically increased U.S. foreign </a:t>
            </a:r>
            <a:r>
              <a:rPr lang="en-US" dirty="0" smtClean="0">
                <a:effectLst/>
              </a:rPr>
              <a:t>trade</a:t>
            </a:r>
          </a:p>
          <a:p>
            <a:r>
              <a:rPr lang="en-US" dirty="0">
                <a:effectLst/>
              </a:rPr>
              <a:t>P</a:t>
            </a:r>
            <a:r>
              <a:rPr lang="en-US" dirty="0" smtClean="0">
                <a:effectLst/>
              </a:rPr>
              <a:t>aved way </a:t>
            </a:r>
            <a:r>
              <a:rPr lang="en-US" dirty="0">
                <a:effectLst/>
              </a:rPr>
              <a:t>for </a:t>
            </a:r>
            <a:r>
              <a:rPr lang="en-US" dirty="0" smtClean="0">
                <a:effectLst/>
              </a:rPr>
              <a:t>American-led </a:t>
            </a:r>
            <a:r>
              <a:rPr lang="en-US" dirty="0">
                <a:effectLst/>
              </a:rPr>
              <a:t>free-trade international economic system </a:t>
            </a:r>
            <a:r>
              <a:rPr lang="en-US" dirty="0" smtClean="0">
                <a:effectLst/>
              </a:rPr>
              <a:t>after WWII</a:t>
            </a:r>
            <a:endParaRPr lang="en-US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750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Storm-Cellar </a:t>
            </a:r>
            <a:r>
              <a:rPr lang="en-US" dirty="0" smtClean="0">
                <a:effectLst/>
              </a:rPr>
              <a:t>Isolationism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46" y="2096063"/>
            <a:ext cx="7765322" cy="4252781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effectLst/>
              </a:rPr>
              <a:t>Following Gt. Dep. </a:t>
            </a:r>
            <a:r>
              <a:rPr lang="en-US" dirty="0">
                <a:effectLst/>
              </a:rPr>
              <a:t> totalitarianism spread throughout </a:t>
            </a:r>
            <a:r>
              <a:rPr lang="en-US" dirty="0" smtClean="0">
                <a:effectLst/>
              </a:rPr>
              <a:t>Europe</a:t>
            </a:r>
          </a:p>
          <a:p>
            <a:pPr lvl="1"/>
            <a:r>
              <a:rPr lang="en-US" dirty="0" smtClean="0">
                <a:effectLst/>
              </a:rPr>
              <a:t>Joseph </a:t>
            </a:r>
            <a:r>
              <a:rPr lang="en-US" dirty="0">
                <a:effectLst/>
              </a:rPr>
              <a:t>Stalin took control of </a:t>
            </a:r>
            <a:r>
              <a:rPr lang="en-US" dirty="0" smtClean="0">
                <a:effectLst/>
              </a:rPr>
              <a:t>Communist USSR </a:t>
            </a:r>
            <a:r>
              <a:rPr lang="en-US" dirty="0" smtClean="0">
                <a:effectLst/>
                <a:sym typeface="Wingdings" panose="05000000000000000000" pitchFamily="2" charset="2"/>
              </a:rPr>
              <a:t> </a:t>
            </a:r>
            <a:r>
              <a:rPr lang="en-US" dirty="0" smtClean="0">
                <a:effectLst/>
              </a:rPr>
              <a:t>killed </a:t>
            </a:r>
            <a:r>
              <a:rPr lang="en-US" dirty="0">
                <a:effectLst/>
              </a:rPr>
              <a:t>hundreds of thousands of political </a:t>
            </a:r>
            <a:r>
              <a:rPr lang="en-US" dirty="0" smtClean="0">
                <a:effectLst/>
              </a:rPr>
              <a:t>opponents</a:t>
            </a:r>
          </a:p>
          <a:p>
            <a:pPr lvl="1"/>
            <a:r>
              <a:rPr lang="en-US" dirty="0" smtClean="0">
                <a:effectLst/>
              </a:rPr>
              <a:t>Benito </a:t>
            </a:r>
            <a:r>
              <a:rPr lang="en-US" dirty="0">
                <a:effectLst/>
              </a:rPr>
              <a:t>Mussolini took control of Italy in </a:t>
            </a:r>
            <a:r>
              <a:rPr lang="en-US" dirty="0" smtClean="0">
                <a:effectLst/>
              </a:rPr>
              <a:t>1922</a:t>
            </a:r>
          </a:p>
          <a:p>
            <a:pPr lvl="1"/>
            <a:r>
              <a:rPr lang="en-US" dirty="0" smtClean="0">
                <a:effectLst/>
              </a:rPr>
              <a:t>Adolf </a:t>
            </a:r>
            <a:r>
              <a:rPr lang="en-US" dirty="0">
                <a:effectLst/>
              </a:rPr>
              <a:t>Hitler took control of Germany in </a:t>
            </a:r>
            <a:r>
              <a:rPr lang="en-US" dirty="0" smtClean="0">
                <a:effectLst/>
              </a:rPr>
              <a:t>1933 - Most </a:t>
            </a:r>
            <a:r>
              <a:rPr lang="en-US" dirty="0">
                <a:effectLst/>
              </a:rPr>
              <a:t>dangerous </a:t>
            </a:r>
            <a:r>
              <a:rPr lang="en-US" dirty="0" smtClean="0">
                <a:effectLst/>
              </a:rPr>
              <a:t>b/c of tremendous </a:t>
            </a:r>
            <a:r>
              <a:rPr lang="en-US" dirty="0">
                <a:effectLst/>
              </a:rPr>
              <a:t>power and </a:t>
            </a:r>
            <a:r>
              <a:rPr lang="en-US" dirty="0" smtClean="0">
                <a:effectLst/>
              </a:rPr>
              <a:t>impulsive</a:t>
            </a:r>
            <a:endParaRPr lang="en-US" dirty="0">
              <a:effectLst/>
            </a:endParaRPr>
          </a:p>
          <a:p>
            <a:r>
              <a:rPr lang="en-US" dirty="0" smtClean="0">
                <a:effectLst/>
              </a:rPr>
              <a:t>1936</a:t>
            </a:r>
            <a:r>
              <a:rPr lang="en-US" dirty="0">
                <a:effectLst/>
              </a:rPr>
              <a:t>, Nazi Hitler and Fascist Mussolini </a:t>
            </a:r>
            <a:r>
              <a:rPr lang="en-US" dirty="0" smtClean="0">
                <a:effectLst/>
              </a:rPr>
              <a:t>became allies - </a:t>
            </a:r>
            <a:r>
              <a:rPr lang="en-US" dirty="0">
                <a:effectLst/>
              </a:rPr>
              <a:t> Rome-Berlin </a:t>
            </a:r>
            <a:r>
              <a:rPr lang="en-US" dirty="0" smtClean="0">
                <a:effectLst/>
              </a:rPr>
              <a:t>Axis</a:t>
            </a:r>
            <a:endParaRPr lang="en-US" dirty="0">
              <a:effectLst/>
            </a:endParaRPr>
          </a:p>
          <a:p>
            <a:r>
              <a:rPr lang="en-US" dirty="0" smtClean="0">
                <a:effectLst/>
              </a:rPr>
              <a:t>1934</a:t>
            </a:r>
            <a:r>
              <a:rPr lang="en-US" dirty="0">
                <a:effectLst/>
              </a:rPr>
              <a:t>, Japan terminated  Washington Naval Treaty and accelerated their construction of large </a:t>
            </a:r>
            <a:r>
              <a:rPr lang="en-US" dirty="0" smtClean="0">
                <a:effectLst/>
              </a:rPr>
              <a:t>battleships</a:t>
            </a:r>
            <a:endParaRPr lang="en-US" dirty="0">
              <a:effectLst/>
            </a:endParaRPr>
          </a:p>
          <a:p>
            <a:r>
              <a:rPr lang="en-US" dirty="0" smtClean="0">
                <a:effectLst/>
              </a:rPr>
              <a:t>Mussolini attacked</a:t>
            </a:r>
            <a:r>
              <a:rPr lang="en-US" dirty="0">
                <a:effectLst/>
              </a:rPr>
              <a:t> Ethiopia in </a:t>
            </a:r>
            <a:r>
              <a:rPr lang="en-US" dirty="0" smtClean="0">
                <a:effectLst/>
              </a:rPr>
              <a:t>1935</a:t>
            </a:r>
            <a:endParaRPr lang="en-US" dirty="0">
              <a:effectLst/>
            </a:endParaRPr>
          </a:p>
          <a:p>
            <a:r>
              <a:rPr lang="en-US" dirty="0">
                <a:effectLst/>
              </a:rPr>
              <a:t>Americans maintained </a:t>
            </a:r>
            <a:r>
              <a:rPr lang="en-US" dirty="0" smtClean="0">
                <a:effectLst/>
              </a:rPr>
              <a:t>isolationist attitude - thought oceans </a:t>
            </a:r>
            <a:r>
              <a:rPr lang="en-US" dirty="0">
                <a:effectLst/>
              </a:rPr>
              <a:t>that surrounded </a:t>
            </a:r>
            <a:r>
              <a:rPr lang="en-US" dirty="0" smtClean="0">
                <a:effectLst/>
              </a:rPr>
              <a:t>country </a:t>
            </a:r>
            <a:r>
              <a:rPr lang="en-US" dirty="0">
                <a:effectLst/>
              </a:rPr>
              <a:t>would protect them.</a:t>
            </a:r>
          </a:p>
          <a:p>
            <a:r>
              <a:rPr lang="en-US" dirty="0" smtClean="0">
                <a:effectLst/>
              </a:rPr>
              <a:t>1934</a:t>
            </a:r>
            <a:r>
              <a:rPr lang="en-US" dirty="0">
                <a:effectLst/>
              </a:rPr>
              <a:t>, Congress passed the Johnson Debt Default Act, preventing debt-dodging nations from borrowing further from the </a:t>
            </a:r>
            <a:r>
              <a:rPr lang="en-US" dirty="0" smtClean="0">
                <a:effectLst/>
              </a:rPr>
              <a:t>US</a:t>
            </a:r>
            <a:endParaRPr lang="en-US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591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</a:rPr>
              <a:t>Congress Legislates </a:t>
            </a:r>
            <a:r>
              <a:rPr lang="en-US" dirty="0" smtClean="0">
                <a:effectLst/>
              </a:rPr>
              <a:t>Neutrality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effectLst/>
              </a:rPr>
              <a:t>Congress </a:t>
            </a:r>
            <a:r>
              <a:rPr lang="en-US" dirty="0">
                <a:effectLst/>
              </a:rPr>
              <a:t>sought to keep </a:t>
            </a:r>
            <a:r>
              <a:rPr lang="en-US" dirty="0" smtClean="0">
                <a:effectLst/>
              </a:rPr>
              <a:t>US </a:t>
            </a:r>
            <a:r>
              <a:rPr lang="en-US" dirty="0">
                <a:effectLst/>
              </a:rPr>
              <a:t>out of war by passing the Neutrality Acts of 1935, 1936, and </a:t>
            </a:r>
            <a:r>
              <a:rPr lang="en-US" dirty="0" smtClean="0">
                <a:effectLst/>
              </a:rPr>
              <a:t>1937</a:t>
            </a:r>
          </a:p>
          <a:p>
            <a:pPr lvl="1"/>
            <a:r>
              <a:rPr lang="en-US" dirty="0">
                <a:effectLst/>
              </a:rPr>
              <a:t>A</a:t>
            </a:r>
            <a:r>
              <a:rPr lang="en-US" dirty="0" smtClean="0">
                <a:effectLst/>
              </a:rPr>
              <a:t>cts </a:t>
            </a:r>
            <a:r>
              <a:rPr lang="en-US" dirty="0">
                <a:effectLst/>
              </a:rPr>
              <a:t>stated that </a:t>
            </a:r>
            <a:r>
              <a:rPr lang="en-US" i="1" dirty="0">
                <a:effectLst/>
              </a:rPr>
              <a:t>when the president proclaimed</a:t>
            </a:r>
            <a:r>
              <a:rPr lang="en-US" dirty="0">
                <a:effectLst/>
              </a:rPr>
              <a:t> the existence of a foreign war, certain restrictions would automatically go into effect. </a:t>
            </a:r>
            <a:endParaRPr lang="en-US" dirty="0" smtClean="0">
              <a:effectLst/>
            </a:endParaRPr>
          </a:p>
          <a:p>
            <a:pPr lvl="1"/>
            <a:r>
              <a:rPr lang="en-US" dirty="0">
                <a:effectLst/>
              </a:rPr>
              <a:t>C</a:t>
            </a:r>
            <a:r>
              <a:rPr lang="en-US" dirty="0" smtClean="0">
                <a:effectLst/>
              </a:rPr>
              <a:t>ountries involved </a:t>
            </a:r>
            <a:r>
              <a:rPr lang="en-US" dirty="0">
                <a:effectLst/>
              </a:rPr>
              <a:t>in a war (victim or aggressor), no American could legally sail on one of their ships, sell or transport munitions to them, or give them </a:t>
            </a:r>
            <a:r>
              <a:rPr lang="en-US" dirty="0" smtClean="0">
                <a:effectLst/>
              </a:rPr>
              <a:t>loans</a:t>
            </a:r>
            <a:endParaRPr lang="en-US" dirty="0">
              <a:effectLst/>
            </a:endParaRPr>
          </a:p>
          <a:p>
            <a:r>
              <a:rPr lang="en-US" dirty="0">
                <a:effectLst/>
              </a:rPr>
              <a:t>Because America did not help its democratic friends, America actually helped provoke the aggressors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717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</a:rPr>
              <a:t>America Dooms Loyalist </a:t>
            </a:r>
            <a:r>
              <a:rPr lang="en-US" dirty="0" smtClean="0">
                <a:effectLst/>
              </a:rPr>
              <a:t>Spain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effectLst/>
              </a:rPr>
              <a:t>Spanish </a:t>
            </a:r>
            <a:r>
              <a:rPr lang="en-US" dirty="0">
                <a:effectLst/>
              </a:rPr>
              <a:t>Civil </a:t>
            </a:r>
            <a:r>
              <a:rPr lang="en-US" dirty="0" smtClean="0">
                <a:effectLst/>
              </a:rPr>
              <a:t>War, 1936-1939</a:t>
            </a:r>
            <a:endParaRPr lang="en-US" dirty="0">
              <a:effectLst/>
            </a:endParaRPr>
          </a:p>
          <a:p>
            <a:pPr lvl="1"/>
            <a:r>
              <a:rPr lang="en-US" dirty="0">
                <a:effectLst/>
              </a:rPr>
              <a:t>S</a:t>
            </a:r>
            <a:r>
              <a:rPr lang="en-US" dirty="0" smtClean="0">
                <a:effectLst/>
              </a:rPr>
              <a:t>tarted </a:t>
            </a:r>
            <a:r>
              <a:rPr lang="en-US" dirty="0">
                <a:effectLst/>
              </a:rPr>
              <a:t>when Spanish rebels, led by </a:t>
            </a:r>
            <a:r>
              <a:rPr lang="en-US" dirty="0" smtClean="0">
                <a:effectLst/>
              </a:rPr>
              <a:t>Franco</a:t>
            </a:r>
            <a:r>
              <a:rPr lang="en-US" dirty="0">
                <a:effectLst/>
              </a:rPr>
              <a:t>, rose against the left-wing republican government in </a:t>
            </a:r>
            <a:r>
              <a:rPr lang="en-US" dirty="0" smtClean="0">
                <a:effectLst/>
              </a:rPr>
              <a:t>Madrid</a:t>
            </a:r>
          </a:p>
          <a:p>
            <a:pPr lvl="1"/>
            <a:r>
              <a:rPr lang="en-US" dirty="0" smtClean="0">
                <a:effectLst/>
              </a:rPr>
              <a:t>Aided </a:t>
            </a:r>
            <a:r>
              <a:rPr lang="en-US" dirty="0">
                <a:effectLst/>
              </a:rPr>
              <a:t>by Mussolini and </a:t>
            </a:r>
            <a:r>
              <a:rPr lang="en-US" dirty="0" smtClean="0">
                <a:effectLst/>
              </a:rPr>
              <a:t>Hitler</a:t>
            </a:r>
          </a:p>
          <a:p>
            <a:pPr lvl="1"/>
            <a:r>
              <a:rPr lang="en-US" dirty="0">
                <a:effectLst/>
              </a:rPr>
              <a:t>O</a:t>
            </a:r>
            <a:r>
              <a:rPr lang="en-US" dirty="0" smtClean="0">
                <a:effectLst/>
              </a:rPr>
              <a:t>verthrew Loyalist </a:t>
            </a:r>
            <a:r>
              <a:rPr lang="en-US" dirty="0">
                <a:effectLst/>
              </a:rPr>
              <a:t>regime, </a:t>
            </a:r>
            <a:r>
              <a:rPr lang="en-US" dirty="0" smtClean="0">
                <a:effectLst/>
              </a:rPr>
              <a:t>supported </a:t>
            </a:r>
            <a:r>
              <a:rPr lang="en-US" dirty="0">
                <a:effectLst/>
              </a:rPr>
              <a:t>by </a:t>
            </a:r>
            <a:r>
              <a:rPr lang="en-US" dirty="0" smtClean="0">
                <a:effectLst/>
              </a:rPr>
              <a:t>USSR</a:t>
            </a:r>
          </a:p>
          <a:p>
            <a:pPr lvl="1"/>
            <a:r>
              <a:rPr lang="en-US" dirty="0">
                <a:effectLst/>
              </a:rPr>
              <a:t>W</a:t>
            </a:r>
            <a:r>
              <a:rPr lang="en-US" dirty="0" smtClean="0">
                <a:effectLst/>
              </a:rPr>
              <a:t>ar </a:t>
            </a:r>
            <a:r>
              <a:rPr lang="en-US" dirty="0">
                <a:effectLst/>
              </a:rPr>
              <a:t>was </a:t>
            </a:r>
            <a:r>
              <a:rPr lang="en-US" dirty="0" smtClean="0">
                <a:effectLst/>
              </a:rPr>
              <a:t> </a:t>
            </a:r>
            <a:r>
              <a:rPr lang="en-US" dirty="0">
                <a:effectLst/>
              </a:rPr>
              <a:t>"dress rehearsal" for </a:t>
            </a:r>
            <a:r>
              <a:rPr lang="en-US" dirty="0" smtClean="0">
                <a:effectLst/>
              </a:rPr>
              <a:t>WWII  - involved </a:t>
            </a:r>
            <a:r>
              <a:rPr lang="en-US" dirty="0">
                <a:effectLst/>
              </a:rPr>
              <a:t>many of the same </a:t>
            </a:r>
            <a:r>
              <a:rPr lang="en-US" dirty="0" smtClean="0">
                <a:effectLst/>
              </a:rPr>
              <a:t>countries</a:t>
            </a:r>
            <a:endParaRPr lang="en-US" dirty="0">
              <a:effectLst/>
            </a:endParaRPr>
          </a:p>
          <a:p>
            <a:r>
              <a:rPr lang="en-US" dirty="0">
                <a:effectLst/>
              </a:rPr>
              <a:t>S</a:t>
            </a:r>
            <a:r>
              <a:rPr lang="en-US" dirty="0" smtClean="0">
                <a:effectLst/>
              </a:rPr>
              <a:t>mall </a:t>
            </a:r>
            <a:r>
              <a:rPr lang="en-US" dirty="0">
                <a:effectLst/>
              </a:rPr>
              <a:t>group of American volunteers </a:t>
            </a:r>
            <a:r>
              <a:rPr lang="en-US" dirty="0" smtClean="0">
                <a:effectLst/>
              </a:rPr>
              <a:t>fought for Loyalists</a:t>
            </a:r>
            <a:endParaRPr lang="en-US" dirty="0">
              <a:effectLst/>
            </a:endParaRPr>
          </a:p>
          <a:p>
            <a:r>
              <a:rPr lang="en-US" dirty="0" smtClean="0">
                <a:effectLst/>
              </a:rPr>
              <a:t>US </a:t>
            </a:r>
            <a:r>
              <a:rPr lang="en-US" dirty="0">
                <a:effectLst/>
              </a:rPr>
              <a:t>wanted to stay out of </a:t>
            </a:r>
            <a:r>
              <a:rPr lang="en-US" dirty="0" smtClean="0">
                <a:effectLst/>
              </a:rPr>
              <a:t>war</a:t>
            </a:r>
            <a:r>
              <a:rPr lang="en-US" dirty="0">
                <a:effectLst/>
              </a:rPr>
              <a:t> </a:t>
            </a:r>
            <a:r>
              <a:rPr lang="en-US" dirty="0" smtClean="0">
                <a:effectLst/>
                <a:sym typeface="Wingdings" panose="05000000000000000000" pitchFamily="2" charset="2"/>
              </a:rPr>
              <a:t> </a:t>
            </a:r>
            <a:r>
              <a:rPr lang="en-US" dirty="0" smtClean="0">
                <a:effectLst/>
              </a:rPr>
              <a:t> </a:t>
            </a:r>
            <a:r>
              <a:rPr lang="en-US" dirty="0">
                <a:effectLst/>
              </a:rPr>
              <a:t>Congress amended </a:t>
            </a:r>
            <a:r>
              <a:rPr lang="en-US" dirty="0" smtClean="0">
                <a:effectLst/>
              </a:rPr>
              <a:t>neutrality </a:t>
            </a:r>
            <a:r>
              <a:rPr lang="en-US" dirty="0">
                <a:effectLst/>
              </a:rPr>
              <a:t>legislation to apply an arms embargo to both </a:t>
            </a:r>
            <a:r>
              <a:rPr lang="en-US" dirty="0" smtClean="0">
                <a:effectLst/>
              </a:rPr>
              <a:t>Loyalists </a:t>
            </a:r>
            <a:r>
              <a:rPr lang="en-US" dirty="0">
                <a:effectLst/>
              </a:rPr>
              <a:t>and </a:t>
            </a:r>
            <a:r>
              <a:rPr lang="en-US" dirty="0" smtClean="0">
                <a:effectLst/>
              </a:rPr>
              <a:t>rebels</a:t>
            </a:r>
            <a:endParaRPr lang="en-US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1363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</a:rPr>
              <a:t>Appeasing Japan and </a:t>
            </a:r>
            <a:r>
              <a:rPr lang="en-US" dirty="0" smtClean="0">
                <a:effectLst/>
              </a:rPr>
              <a:t>Germany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027" y="2096063"/>
            <a:ext cx="8333509" cy="4429427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effectLst/>
              </a:rPr>
              <a:t>1937</a:t>
            </a:r>
            <a:r>
              <a:rPr lang="en-US" dirty="0">
                <a:effectLst/>
              </a:rPr>
              <a:t>, </a:t>
            </a:r>
            <a:r>
              <a:rPr lang="en-US" dirty="0" smtClean="0">
                <a:effectLst/>
              </a:rPr>
              <a:t> Japan</a:t>
            </a:r>
            <a:r>
              <a:rPr lang="en-US" dirty="0">
                <a:effectLst/>
              </a:rPr>
              <a:t> invaded China.  </a:t>
            </a:r>
            <a:endParaRPr lang="en-US" dirty="0" smtClean="0">
              <a:effectLst/>
            </a:endParaRPr>
          </a:p>
          <a:p>
            <a:pPr lvl="1"/>
            <a:r>
              <a:rPr lang="en-US" dirty="0" smtClean="0">
                <a:effectLst/>
              </a:rPr>
              <a:t>FDR refused </a:t>
            </a:r>
            <a:r>
              <a:rPr lang="en-US" dirty="0">
                <a:effectLst/>
              </a:rPr>
              <a:t>to call </a:t>
            </a:r>
            <a:r>
              <a:rPr lang="en-US" dirty="0" smtClean="0">
                <a:effectLst/>
              </a:rPr>
              <a:t>invasion </a:t>
            </a:r>
            <a:r>
              <a:rPr lang="en-US" dirty="0">
                <a:effectLst/>
              </a:rPr>
              <a:t>a "war", so the neutrality legislation did not take effect. </a:t>
            </a:r>
            <a:endParaRPr lang="en-US" dirty="0" smtClean="0">
              <a:effectLst/>
            </a:endParaRPr>
          </a:p>
          <a:p>
            <a:pPr lvl="2"/>
            <a:r>
              <a:rPr lang="en-US" dirty="0" smtClean="0">
                <a:effectLst/>
              </a:rPr>
              <a:t>If </a:t>
            </a:r>
            <a:r>
              <a:rPr lang="en-US" dirty="0">
                <a:effectLst/>
              </a:rPr>
              <a:t>he had called it a war, he would have cut off munition sales to the </a:t>
            </a:r>
            <a:r>
              <a:rPr lang="en-US" dirty="0" smtClean="0">
                <a:effectLst/>
              </a:rPr>
              <a:t>Chinese </a:t>
            </a:r>
            <a:r>
              <a:rPr lang="en-US" dirty="0" smtClean="0">
                <a:effectLst/>
                <a:sym typeface="Wingdings" panose="05000000000000000000" pitchFamily="2" charset="2"/>
              </a:rPr>
              <a:t> c</a:t>
            </a:r>
            <a:r>
              <a:rPr lang="en-US" dirty="0" smtClean="0">
                <a:effectLst/>
              </a:rPr>
              <a:t>onsequence Japan </a:t>
            </a:r>
            <a:r>
              <a:rPr lang="en-US" dirty="0">
                <a:effectLst/>
              </a:rPr>
              <a:t>could still buy war supplies from </a:t>
            </a:r>
            <a:r>
              <a:rPr lang="en-US" dirty="0" smtClean="0">
                <a:effectLst/>
              </a:rPr>
              <a:t>US </a:t>
            </a:r>
            <a:endParaRPr lang="en-US" dirty="0">
              <a:effectLst/>
            </a:endParaRPr>
          </a:p>
          <a:p>
            <a:r>
              <a:rPr lang="en-US" dirty="0">
                <a:effectLst/>
              </a:rPr>
              <a:t>FDR gave </a:t>
            </a:r>
            <a:r>
              <a:rPr lang="en-US" dirty="0" smtClean="0">
                <a:effectLst/>
              </a:rPr>
              <a:t>Quarantine Speech, 1937</a:t>
            </a:r>
          </a:p>
          <a:p>
            <a:pPr lvl="1"/>
            <a:r>
              <a:rPr lang="en-US" dirty="0">
                <a:effectLst/>
              </a:rPr>
              <a:t>P</a:t>
            </a:r>
            <a:r>
              <a:rPr lang="en-US" dirty="0" smtClean="0">
                <a:effectLst/>
              </a:rPr>
              <a:t>roposed </a:t>
            </a:r>
            <a:r>
              <a:rPr lang="en-US" dirty="0">
                <a:effectLst/>
              </a:rPr>
              <a:t>economic embargos against the aggressive </a:t>
            </a:r>
            <a:r>
              <a:rPr lang="en-US" dirty="0" smtClean="0">
                <a:effectLst/>
              </a:rPr>
              <a:t>dictators</a:t>
            </a:r>
          </a:p>
          <a:p>
            <a:pPr lvl="1"/>
            <a:r>
              <a:rPr lang="en-US" dirty="0">
                <a:effectLst/>
              </a:rPr>
              <a:t>P</a:t>
            </a:r>
            <a:r>
              <a:rPr lang="en-US" dirty="0" smtClean="0">
                <a:effectLst/>
              </a:rPr>
              <a:t>ublic </a:t>
            </a:r>
            <a:r>
              <a:rPr lang="en-US" dirty="0">
                <a:effectLst/>
              </a:rPr>
              <a:t>opposed </a:t>
            </a:r>
            <a:r>
              <a:rPr lang="en-US" dirty="0" smtClean="0">
                <a:effectLst/>
              </a:rPr>
              <a:t>- FDR </a:t>
            </a:r>
            <a:r>
              <a:rPr lang="en-US" dirty="0">
                <a:effectLst/>
              </a:rPr>
              <a:t>did not follow through with his </a:t>
            </a:r>
            <a:r>
              <a:rPr lang="en-US" dirty="0" smtClean="0">
                <a:effectLst/>
              </a:rPr>
              <a:t>plan</a:t>
            </a:r>
            <a:endParaRPr lang="en-US" dirty="0">
              <a:effectLst/>
            </a:endParaRPr>
          </a:p>
          <a:p>
            <a:r>
              <a:rPr lang="en-US" dirty="0" smtClean="0">
                <a:effectLst/>
              </a:rPr>
              <a:t>1937</a:t>
            </a:r>
            <a:r>
              <a:rPr lang="en-US" dirty="0">
                <a:effectLst/>
              </a:rPr>
              <a:t>, </a:t>
            </a:r>
            <a:r>
              <a:rPr lang="en-US" dirty="0" smtClean="0">
                <a:effectLst/>
              </a:rPr>
              <a:t>Japan’s </a:t>
            </a:r>
            <a:r>
              <a:rPr lang="en-US" dirty="0">
                <a:effectLst/>
              </a:rPr>
              <a:t>planes sunk </a:t>
            </a:r>
            <a:r>
              <a:rPr lang="en-US" dirty="0" smtClean="0">
                <a:effectLst/>
              </a:rPr>
              <a:t>US ship - Tokyo apologized </a:t>
            </a:r>
            <a:r>
              <a:rPr lang="en-US" dirty="0">
                <a:effectLst/>
              </a:rPr>
              <a:t>and </a:t>
            </a:r>
            <a:r>
              <a:rPr lang="en-US" dirty="0" smtClean="0">
                <a:effectLst/>
              </a:rPr>
              <a:t>US accepted</a:t>
            </a:r>
            <a:endParaRPr lang="en-US" dirty="0">
              <a:effectLst/>
            </a:endParaRPr>
          </a:p>
          <a:p>
            <a:r>
              <a:rPr lang="en-US" dirty="0" smtClean="0">
                <a:effectLst/>
              </a:rPr>
              <a:t>1935</a:t>
            </a:r>
            <a:r>
              <a:rPr lang="en-US" dirty="0">
                <a:effectLst/>
              </a:rPr>
              <a:t>, Hitler violated </a:t>
            </a:r>
            <a:r>
              <a:rPr lang="en-US" dirty="0" smtClean="0">
                <a:effectLst/>
              </a:rPr>
              <a:t>Treaty </a:t>
            </a:r>
            <a:r>
              <a:rPr lang="en-US" dirty="0">
                <a:effectLst/>
              </a:rPr>
              <a:t>of Versailles </a:t>
            </a:r>
            <a:r>
              <a:rPr lang="en-US" dirty="0" smtClean="0">
                <a:effectLst/>
              </a:rPr>
              <a:t> - introduced </a:t>
            </a:r>
            <a:r>
              <a:rPr lang="en-US" dirty="0">
                <a:effectLst/>
              </a:rPr>
              <a:t>mandatory military service </a:t>
            </a:r>
            <a:r>
              <a:rPr lang="en-US" dirty="0" smtClean="0">
                <a:effectLst/>
              </a:rPr>
              <a:t>&amp; 1936 took </a:t>
            </a:r>
            <a:r>
              <a:rPr lang="en-US" dirty="0">
                <a:effectLst/>
              </a:rPr>
              <a:t>over </a:t>
            </a:r>
            <a:r>
              <a:rPr lang="en-US" dirty="0" smtClean="0">
                <a:effectLst/>
              </a:rPr>
              <a:t>demilitarized Rhineland</a:t>
            </a:r>
            <a:r>
              <a:rPr lang="en-US" dirty="0">
                <a:effectLst/>
              </a:rPr>
              <a:t>.</a:t>
            </a:r>
          </a:p>
          <a:p>
            <a:r>
              <a:rPr lang="en-US" dirty="0" smtClean="0">
                <a:effectLst/>
              </a:rPr>
              <a:t>March </a:t>
            </a:r>
            <a:r>
              <a:rPr lang="en-US" dirty="0">
                <a:effectLst/>
              </a:rPr>
              <a:t>1938, Hitler invaded Austria.  (Note: Austria actually voted for the occupation, fully aware that if it resisted, Germany would forcefully take over Austria.)</a:t>
            </a:r>
          </a:p>
          <a:p>
            <a:r>
              <a:rPr lang="en-US" dirty="0" smtClean="0">
                <a:effectLst/>
              </a:rPr>
              <a:t>Germany, </a:t>
            </a:r>
            <a:r>
              <a:rPr lang="en-US" dirty="0">
                <a:effectLst/>
              </a:rPr>
              <a:t> </a:t>
            </a:r>
            <a:r>
              <a:rPr lang="en-US" dirty="0" smtClean="0">
                <a:effectLst/>
              </a:rPr>
              <a:t>Sept. </a:t>
            </a:r>
            <a:r>
              <a:rPr lang="en-US" dirty="0">
                <a:effectLst/>
              </a:rPr>
              <a:t>1938, </a:t>
            </a:r>
            <a:r>
              <a:rPr lang="en-US" dirty="0" smtClean="0">
                <a:effectLst/>
              </a:rPr>
              <a:t>Western </a:t>
            </a:r>
            <a:r>
              <a:rPr lang="en-US" dirty="0">
                <a:effectLst/>
              </a:rPr>
              <a:t>European democracies allowed Germany to keep Sudetenland (part of </a:t>
            </a:r>
            <a:r>
              <a:rPr lang="en-US" dirty="0" smtClean="0">
                <a:effectLst/>
              </a:rPr>
              <a:t>Czechoslovakia) - hoped this </a:t>
            </a:r>
            <a:r>
              <a:rPr lang="en-US" dirty="0">
                <a:effectLst/>
              </a:rPr>
              <a:t>would stop Hitler from taking over other </a:t>
            </a:r>
            <a:r>
              <a:rPr lang="en-US" dirty="0" smtClean="0">
                <a:effectLst/>
              </a:rPr>
              <a:t>countries.</a:t>
            </a:r>
          </a:p>
          <a:p>
            <a:r>
              <a:rPr lang="en-US" dirty="0" smtClean="0">
                <a:effectLst/>
              </a:rPr>
              <a:t>In</a:t>
            </a:r>
            <a:r>
              <a:rPr lang="en-US" dirty="0">
                <a:effectLst/>
              </a:rPr>
              <a:t> March 1939, Hitler took over all of </a:t>
            </a:r>
            <a:r>
              <a:rPr lang="en-US" dirty="0" smtClean="0">
                <a:effectLst/>
              </a:rPr>
              <a:t>Czechoslovakia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138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6D8C60"/>
      </a:dk2>
      <a:lt2>
        <a:srgbClr val="B1D7A1"/>
      </a:lt2>
      <a:accent1>
        <a:srgbClr val="81B992"/>
      </a:accent1>
      <a:accent2>
        <a:srgbClr val="9ABC65"/>
      </a:accent2>
      <a:accent3>
        <a:srgbClr val="BDB564"/>
      </a:accent3>
      <a:accent4>
        <a:srgbClr val="BD8964"/>
      </a:accent4>
      <a:accent5>
        <a:srgbClr val="BD6466"/>
      </a:accent5>
      <a:accent6>
        <a:srgbClr val="64A4BD"/>
      </a:accent6>
      <a:hlink>
        <a:srgbClr val="8CCC71"/>
      </a:hlink>
      <a:folHlink>
        <a:srgbClr val="A4C795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4539428D-6454-4FE6-B992-2D59F0AC2F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51</TotalTime>
  <Words>539</Words>
  <Application>Microsoft Office PowerPoint</Application>
  <PresentationFormat>On-screen Show (4:3)</PresentationFormat>
  <Paragraphs>147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Bookman Old Style</vt:lpstr>
      <vt:lpstr>Rockwell</vt:lpstr>
      <vt:lpstr>Wingdings</vt:lpstr>
      <vt:lpstr>Damask</vt:lpstr>
      <vt:lpstr>Chapter 33 Franklin D. Roosevelt and the Shadow of War</vt:lpstr>
      <vt:lpstr>The London Conference</vt:lpstr>
      <vt:lpstr>Freedom for (from?) the Filipinos and Recognition for the Russians</vt:lpstr>
      <vt:lpstr>Becoming a Good Neighbor</vt:lpstr>
      <vt:lpstr>Secretary Hull's Reciprocal Trade Agreements</vt:lpstr>
      <vt:lpstr>Storm-Cellar Isolationism</vt:lpstr>
      <vt:lpstr>Congress Legislates Neutrality</vt:lpstr>
      <vt:lpstr>America Dooms Loyalist Spain</vt:lpstr>
      <vt:lpstr>Appeasing Japan and Germany</vt:lpstr>
      <vt:lpstr>Hitler's Belligerency and U.S. Neutrality</vt:lpstr>
      <vt:lpstr>The Fall of France</vt:lpstr>
      <vt:lpstr>Refugees from the Holocaust</vt:lpstr>
      <vt:lpstr>Bolstering Britain</vt:lpstr>
      <vt:lpstr>Shattering the Two-Term Tradition</vt:lpstr>
      <vt:lpstr>A Landmark Lend-Lease Law</vt:lpstr>
      <vt:lpstr>Charting a New World</vt:lpstr>
      <vt:lpstr>U.S. Destroyers and Hitler's U-boats Clash</vt:lpstr>
      <vt:lpstr>Surprise Assault on Pearl Harbor</vt:lpstr>
      <vt:lpstr>America's Transformation from Bystander to Belligerent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33 Franklin D. Roosevelt and the Shadow of War</dc:title>
  <dc:creator>Jessica Parfitt</dc:creator>
  <cp:lastModifiedBy>Jessica Parfitt</cp:lastModifiedBy>
  <cp:revision>9</cp:revision>
  <dcterms:created xsi:type="dcterms:W3CDTF">2018-02-01T16:44:03Z</dcterms:created>
  <dcterms:modified xsi:type="dcterms:W3CDTF">2018-02-01T17:35:03Z</dcterms:modified>
</cp:coreProperties>
</file>