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4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99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920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561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2278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758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08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2555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802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16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80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62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2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567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083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39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09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11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7270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Chapter 36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American Zenith</a:t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1952-1963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84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386366"/>
            <a:ext cx="7429499" cy="190500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/>
              </a:rPr>
              <a:t>The Vietnam </a:t>
            </a:r>
            <a:r>
              <a:rPr lang="en-US" sz="3600" b="1" dirty="0" smtClean="0">
                <a:effectLst/>
              </a:rPr>
              <a:t>Nightmare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1517073"/>
            <a:ext cx="7429499" cy="464473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</a:t>
            </a:r>
            <a:r>
              <a:rPr lang="en-US" sz="2000" dirty="0" smtClean="0">
                <a:effectLst/>
              </a:rPr>
              <a:t>arly </a:t>
            </a:r>
            <a:r>
              <a:rPr lang="en-US" sz="2000" dirty="0" smtClean="0">
                <a:effectLst/>
              </a:rPr>
              <a:t>1950s - nationalist </a:t>
            </a:r>
            <a:r>
              <a:rPr lang="en-US" sz="2000" dirty="0">
                <a:effectLst/>
              </a:rPr>
              <a:t>movements tried to throw the French out of </a:t>
            </a:r>
            <a:r>
              <a:rPr lang="en-US" sz="2000" dirty="0" smtClean="0">
                <a:effectLst/>
              </a:rPr>
              <a:t>Vietnam </a:t>
            </a:r>
          </a:p>
          <a:p>
            <a:r>
              <a:rPr lang="en-US" sz="2000" dirty="0" smtClean="0">
                <a:effectLst/>
              </a:rPr>
              <a:t>Vietnam </a:t>
            </a:r>
            <a:r>
              <a:rPr lang="en-US" sz="2000" dirty="0">
                <a:effectLst/>
              </a:rPr>
              <a:t>leader Ho Chi Minh became increasingly communist while America became increasingly </a:t>
            </a:r>
            <a:r>
              <a:rPr lang="en-US" sz="2000" dirty="0" smtClean="0">
                <a:effectLst/>
              </a:rPr>
              <a:t>anticommunist</a:t>
            </a:r>
            <a:endParaRPr lang="en-US" sz="2000" dirty="0">
              <a:effectLst/>
            </a:endParaRPr>
          </a:p>
          <a:p>
            <a:r>
              <a:rPr lang="en-US" sz="2000" dirty="0">
                <a:effectLst/>
              </a:rPr>
              <a:t>After </a:t>
            </a:r>
            <a:r>
              <a:rPr lang="en-US" sz="2000" dirty="0" smtClean="0">
                <a:effectLst/>
              </a:rPr>
              <a:t>nationalists </a:t>
            </a:r>
            <a:r>
              <a:rPr lang="en-US" sz="2000" dirty="0">
                <a:effectLst/>
              </a:rPr>
              <a:t>won at the Battle of </a:t>
            </a:r>
            <a:r>
              <a:rPr lang="en-US" sz="2000" dirty="0" err="1">
                <a:effectLst/>
              </a:rPr>
              <a:t>Dien</a:t>
            </a:r>
            <a:r>
              <a:rPr lang="en-US" sz="2000" dirty="0">
                <a:effectLst/>
              </a:rPr>
              <a:t> Bien </a:t>
            </a:r>
            <a:r>
              <a:rPr lang="en-US" sz="2000" dirty="0" err="1">
                <a:effectLst/>
              </a:rPr>
              <a:t>Phu</a:t>
            </a:r>
            <a:r>
              <a:rPr lang="en-US" sz="2000" dirty="0">
                <a:effectLst/>
              </a:rPr>
              <a:t> in 1954, a peace was called. </a:t>
            </a:r>
            <a:endParaRPr lang="en-US" sz="2000" dirty="0" smtClean="0">
              <a:effectLst/>
            </a:endParaRPr>
          </a:p>
          <a:p>
            <a:r>
              <a:rPr lang="en-US" sz="2000" dirty="0" smtClean="0">
                <a:effectLst/>
              </a:rPr>
              <a:t>Vietnam </a:t>
            </a:r>
            <a:r>
              <a:rPr lang="en-US" sz="2000" dirty="0">
                <a:effectLst/>
              </a:rPr>
              <a:t>was divided at the 17</a:t>
            </a:r>
            <a:r>
              <a:rPr lang="en-US" sz="2000" baseline="30000" dirty="0">
                <a:effectLst/>
              </a:rPr>
              <a:t>th</a:t>
            </a:r>
            <a:r>
              <a:rPr lang="en-US" sz="2000" dirty="0">
                <a:effectLst/>
              </a:rPr>
              <a:t> parallel. </a:t>
            </a:r>
            <a:endParaRPr lang="en-US" sz="2000" dirty="0" smtClean="0">
              <a:effectLst/>
            </a:endParaRPr>
          </a:p>
          <a:p>
            <a:pPr lvl="1"/>
            <a:r>
              <a:rPr lang="en-US" sz="1800" dirty="0" smtClean="0">
                <a:effectLst/>
              </a:rPr>
              <a:t>Ho </a:t>
            </a:r>
            <a:r>
              <a:rPr lang="en-US" sz="1800" dirty="0">
                <a:effectLst/>
              </a:rPr>
              <a:t>Chi Minh was given the </a:t>
            </a:r>
            <a:r>
              <a:rPr lang="en-US" sz="1800" dirty="0" smtClean="0">
                <a:effectLst/>
              </a:rPr>
              <a:t>north</a:t>
            </a:r>
          </a:p>
          <a:p>
            <a:pPr lvl="1"/>
            <a:r>
              <a:rPr lang="en-US" sz="1800" dirty="0" smtClean="0">
                <a:effectLst/>
              </a:rPr>
              <a:t>pro-Western </a:t>
            </a:r>
            <a:r>
              <a:rPr lang="en-US" sz="1800" dirty="0">
                <a:effectLst/>
              </a:rPr>
              <a:t>government, led by Ngo </a:t>
            </a:r>
            <a:r>
              <a:rPr lang="en-US" sz="1800" dirty="0" err="1">
                <a:effectLst/>
              </a:rPr>
              <a:t>Dinh</a:t>
            </a:r>
            <a:r>
              <a:rPr lang="en-US" sz="1800" dirty="0">
                <a:effectLst/>
              </a:rPr>
              <a:t> Diem, was given the </a:t>
            </a:r>
            <a:r>
              <a:rPr lang="en-US" sz="1800" dirty="0" smtClean="0">
                <a:effectLst/>
              </a:rPr>
              <a:t>south</a:t>
            </a:r>
          </a:p>
          <a:p>
            <a:r>
              <a:rPr lang="en-US" sz="2000" dirty="0" smtClean="0">
                <a:effectLst/>
              </a:rPr>
              <a:t>Vietnamese </a:t>
            </a:r>
            <a:r>
              <a:rPr lang="en-US" sz="2000" dirty="0">
                <a:effectLst/>
              </a:rPr>
              <a:t>nationalists were promised a nationwide election two years after the peace </a:t>
            </a:r>
            <a:r>
              <a:rPr lang="en-US" sz="2000" dirty="0" smtClean="0">
                <a:effectLst/>
              </a:rPr>
              <a:t>accords </a:t>
            </a:r>
            <a:r>
              <a:rPr lang="en-US" sz="2000" dirty="0" smtClean="0">
                <a:effectLst/>
                <a:sym typeface="Wingdings" panose="05000000000000000000" pitchFamily="2" charset="2"/>
              </a:rPr>
              <a:t> </a:t>
            </a:r>
            <a:r>
              <a:rPr lang="en-US" sz="2000" dirty="0" smtClean="0">
                <a:effectLst/>
              </a:rPr>
              <a:t>never </a:t>
            </a:r>
            <a:r>
              <a:rPr lang="en-US" sz="2000" dirty="0">
                <a:effectLst/>
              </a:rPr>
              <a:t>happened because it looked the communists would win.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928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450761"/>
            <a:ext cx="7429499" cy="190500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/>
              </a:rPr>
              <a:t>Cold War Crises in </a:t>
            </a:r>
            <a:r>
              <a:rPr lang="en-US" sz="3600" b="1" dirty="0" smtClean="0">
                <a:effectLst/>
              </a:rPr>
              <a:t>Europe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1569027"/>
            <a:ext cx="7429499" cy="4592781"/>
          </a:xfrm>
        </p:spPr>
        <p:txBody>
          <a:bodyPr>
            <a:normAutofit/>
          </a:bodyPr>
          <a:lstStyle/>
          <a:p>
            <a:r>
              <a:rPr lang="en-US" sz="2000" dirty="0" smtClean="0">
                <a:effectLst/>
              </a:rPr>
              <a:t>1955</a:t>
            </a:r>
            <a:r>
              <a:rPr lang="en-US" sz="2000" dirty="0">
                <a:effectLst/>
              </a:rPr>
              <a:t>, West Germany was let into </a:t>
            </a:r>
            <a:r>
              <a:rPr lang="en-US" sz="2000" dirty="0" smtClean="0">
                <a:effectLst/>
              </a:rPr>
              <a:t>NATO</a:t>
            </a:r>
          </a:p>
          <a:p>
            <a:r>
              <a:rPr lang="en-US" sz="2000" dirty="0" smtClean="0">
                <a:effectLst/>
              </a:rPr>
              <a:t> Eastern </a:t>
            </a:r>
            <a:r>
              <a:rPr lang="en-US" sz="2000" dirty="0">
                <a:effectLst/>
              </a:rPr>
              <a:t>European countries and the Soviets signed the Warsaw </a:t>
            </a:r>
            <a:r>
              <a:rPr lang="en-US" sz="2000" dirty="0" smtClean="0">
                <a:effectLst/>
              </a:rPr>
              <a:t>Pact</a:t>
            </a:r>
          </a:p>
          <a:p>
            <a:pPr lvl="1"/>
            <a:r>
              <a:rPr lang="en-US" sz="1800" dirty="0" smtClean="0">
                <a:effectLst/>
              </a:rPr>
              <a:t>communist </a:t>
            </a:r>
            <a:r>
              <a:rPr lang="en-US" sz="1800" dirty="0">
                <a:effectLst/>
              </a:rPr>
              <a:t>military union to counteract </a:t>
            </a:r>
            <a:r>
              <a:rPr lang="en-US" sz="1800" dirty="0" smtClean="0">
                <a:effectLst/>
              </a:rPr>
              <a:t>NATO</a:t>
            </a:r>
            <a:endParaRPr lang="en-US" sz="1800" dirty="0">
              <a:effectLst/>
            </a:endParaRPr>
          </a:p>
          <a:p>
            <a:r>
              <a:rPr lang="en-US" sz="2000" dirty="0" smtClean="0">
                <a:effectLst/>
              </a:rPr>
              <a:t>May 1955 - Soviets </a:t>
            </a:r>
            <a:r>
              <a:rPr lang="en-US" sz="2000" dirty="0">
                <a:effectLst/>
              </a:rPr>
              <a:t>ended the occupation of </a:t>
            </a:r>
            <a:r>
              <a:rPr lang="en-US" sz="2000" dirty="0" smtClean="0">
                <a:effectLst/>
              </a:rPr>
              <a:t>Austria</a:t>
            </a:r>
          </a:p>
          <a:p>
            <a:r>
              <a:rPr lang="en-US" sz="2000" dirty="0" smtClean="0">
                <a:effectLst/>
              </a:rPr>
              <a:t>1956 - Hungary </a:t>
            </a:r>
            <a:r>
              <a:rPr lang="en-US" sz="2000" dirty="0">
                <a:effectLst/>
              </a:rPr>
              <a:t>rose up against </a:t>
            </a:r>
            <a:r>
              <a:rPr lang="en-US" sz="2000" dirty="0" smtClean="0">
                <a:effectLst/>
              </a:rPr>
              <a:t>Soviets </a:t>
            </a:r>
            <a:r>
              <a:rPr lang="en-US" sz="2000" dirty="0">
                <a:effectLst/>
              </a:rPr>
              <a:t>attempting to win their </a:t>
            </a:r>
            <a:r>
              <a:rPr lang="en-US" sz="2000" dirty="0" smtClean="0">
                <a:effectLst/>
              </a:rPr>
              <a:t>independence</a:t>
            </a:r>
          </a:p>
          <a:p>
            <a:pPr lvl="1"/>
            <a:r>
              <a:rPr lang="en-US" sz="1800" dirty="0" smtClean="0">
                <a:effectLst/>
              </a:rPr>
              <a:t>When </a:t>
            </a:r>
            <a:r>
              <a:rPr lang="en-US" sz="1800" dirty="0">
                <a:effectLst/>
              </a:rPr>
              <a:t>their request for aid from the United States was denied, they were slaughtered by the Soviet </a:t>
            </a:r>
            <a:r>
              <a:rPr lang="en-US" sz="1800" dirty="0" smtClean="0">
                <a:effectLst/>
              </a:rPr>
              <a:t>forces</a:t>
            </a:r>
          </a:p>
          <a:p>
            <a:pPr lvl="1"/>
            <a:r>
              <a:rPr lang="en-US" sz="1800" dirty="0" smtClean="0">
                <a:effectLst/>
              </a:rPr>
              <a:t>America's </a:t>
            </a:r>
            <a:r>
              <a:rPr lang="en-US" sz="1800" dirty="0">
                <a:effectLst/>
              </a:rPr>
              <a:t>nuclear weapon was too big of a weapon to use on such a relatively small </a:t>
            </a:r>
            <a:r>
              <a:rPr lang="en-US" sz="1800" dirty="0" smtClean="0">
                <a:effectLst/>
              </a:rPr>
              <a:t>crisis</a:t>
            </a:r>
            <a:endParaRPr lang="en-US" sz="180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978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0"/>
            <a:ext cx="7429499" cy="1905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/>
              </a:rPr>
              <a:t>Cold War Crisis in </a:t>
            </a:r>
            <a:r>
              <a:rPr lang="en-US" sz="3600" b="1" dirty="0">
                <a:effectLst/>
              </a:rPr>
              <a:t>the Middle East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1631374"/>
            <a:ext cx="7429499" cy="4956462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 smtClean="0">
                <a:effectLst/>
              </a:rPr>
              <a:t>1953</a:t>
            </a:r>
            <a:r>
              <a:rPr lang="en-US" sz="1800" dirty="0">
                <a:effectLst/>
              </a:rPr>
              <a:t> </a:t>
            </a:r>
            <a:r>
              <a:rPr lang="en-US" sz="1800" dirty="0" smtClean="0">
                <a:effectLst/>
              </a:rPr>
              <a:t>- effort </a:t>
            </a:r>
            <a:r>
              <a:rPr lang="en-US" sz="1800" dirty="0">
                <a:effectLst/>
              </a:rPr>
              <a:t>to secure Iranian oil for Western </a:t>
            </a:r>
            <a:r>
              <a:rPr lang="en-US" sz="1800" dirty="0" smtClean="0">
                <a:effectLst/>
              </a:rPr>
              <a:t>countries</a:t>
            </a:r>
          </a:p>
          <a:p>
            <a:pPr lvl="1"/>
            <a:r>
              <a:rPr lang="en-US" sz="1600" dirty="0" smtClean="0">
                <a:effectLst/>
              </a:rPr>
              <a:t>CIA </a:t>
            </a:r>
            <a:r>
              <a:rPr lang="en-US" sz="1600" dirty="0">
                <a:effectLst/>
              </a:rPr>
              <a:t>created a coup that installed Mohammed Reza </a:t>
            </a:r>
            <a:r>
              <a:rPr lang="en-US" sz="1600" dirty="0" err="1">
                <a:effectLst/>
              </a:rPr>
              <a:t>Pahlevi</a:t>
            </a:r>
            <a:r>
              <a:rPr lang="en-US" sz="1600" dirty="0">
                <a:effectLst/>
              </a:rPr>
              <a:t> as the dictator of Iran</a:t>
            </a:r>
            <a:r>
              <a:rPr lang="en-US" sz="1600" dirty="0" smtClean="0">
                <a:effectLst/>
              </a:rPr>
              <a:t>.</a:t>
            </a:r>
          </a:p>
          <a:p>
            <a:r>
              <a:rPr lang="en-US" sz="1800" dirty="0" smtClean="0">
                <a:effectLst/>
              </a:rPr>
              <a:t>President </a:t>
            </a:r>
            <a:r>
              <a:rPr lang="en-US" sz="1800" dirty="0">
                <a:effectLst/>
              </a:rPr>
              <a:t>Nasser of Egypt sought funds from the West and the Soviets to build a dam on the Nile </a:t>
            </a:r>
            <a:r>
              <a:rPr lang="en-US" sz="1800" dirty="0" smtClean="0">
                <a:effectLst/>
              </a:rPr>
              <a:t>River</a:t>
            </a:r>
          </a:p>
          <a:p>
            <a:pPr lvl="1"/>
            <a:r>
              <a:rPr lang="en-US" sz="1600" dirty="0" smtClean="0">
                <a:effectLst/>
              </a:rPr>
              <a:t>After Americans </a:t>
            </a:r>
            <a:r>
              <a:rPr lang="en-US" sz="1600" dirty="0">
                <a:effectLst/>
              </a:rPr>
              <a:t>learned of Egypt's involvement with the </a:t>
            </a:r>
            <a:r>
              <a:rPr lang="en-US" sz="1600" dirty="0" smtClean="0">
                <a:effectLst/>
              </a:rPr>
              <a:t>Soviets </a:t>
            </a:r>
            <a:r>
              <a:rPr lang="en-US" sz="1600" dirty="0" smtClean="0">
                <a:effectLst/>
                <a:sym typeface="Wingdings" panose="05000000000000000000" pitchFamily="2" charset="2"/>
              </a:rPr>
              <a:t> </a:t>
            </a:r>
            <a:r>
              <a:rPr lang="en-US" sz="1600" dirty="0" smtClean="0">
                <a:effectLst/>
              </a:rPr>
              <a:t>withdrew monetary offer</a:t>
            </a:r>
          </a:p>
          <a:p>
            <a:pPr lvl="1"/>
            <a:r>
              <a:rPr lang="en-US" sz="1600" dirty="0">
                <a:effectLst/>
              </a:rPr>
              <a:t>N</a:t>
            </a:r>
            <a:r>
              <a:rPr lang="en-US" sz="1600" dirty="0" smtClean="0">
                <a:effectLst/>
              </a:rPr>
              <a:t>asser </a:t>
            </a:r>
            <a:r>
              <a:rPr lang="en-US" sz="1600" dirty="0">
                <a:effectLst/>
              </a:rPr>
              <a:t>nationalized the Suez Canal, </a:t>
            </a:r>
            <a:r>
              <a:rPr lang="en-US" sz="1600" dirty="0" smtClean="0">
                <a:effectLst/>
              </a:rPr>
              <a:t>owned </a:t>
            </a:r>
            <a:r>
              <a:rPr lang="en-US" sz="1600" dirty="0">
                <a:effectLst/>
              </a:rPr>
              <a:t>by the French and </a:t>
            </a:r>
            <a:r>
              <a:rPr lang="en-US" sz="1600" dirty="0" smtClean="0">
                <a:effectLst/>
              </a:rPr>
              <a:t>British</a:t>
            </a:r>
          </a:p>
          <a:p>
            <a:pPr lvl="1"/>
            <a:r>
              <a:rPr lang="en-US" sz="1600" dirty="0" smtClean="0">
                <a:effectLst/>
              </a:rPr>
              <a:t>October </a:t>
            </a:r>
            <a:r>
              <a:rPr lang="en-US" sz="1600" dirty="0">
                <a:effectLst/>
              </a:rPr>
              <a:t>of 1956, the French and British attacked Egypt, starting the Suez Crisis.  </a:t>
            </a:r>
            <a:endParaRPr lang="en-US" sz="1600" dirty="0" smtClean="0">
              <a:effectLst/>
            </a:endParaRPr>
          </a:p>
          <a:p>
            <a:pPr lvl="2"/>
            <a:r>
              <a:rPr lang="en-US" sz="1600" dirty="0" smtClean="0">
                <a:effectLst/>
              </a:rPr>
              <a:t>two </a:t>
            </a:r>
            <a:r>
              <a:rPr lang="en-US" sz="1600" dirty="0">
                <a:effectLst/>
              </a:rPr>
              <a:t>countries were forced to retreat after America refused to provide them with </a:t>
            </a:r>
            <a:r>
              <a:rPr lang="en-US" sz="1600" dirty="0" smtClean="0">
                <a:effectLst/>
              </a:rPr>
              <a:t>oil</a:t>
            </a:r>
            <a:endParaRPr lang="en-US" sz="1600" dirty="0">
              <a:effectLst/>
            </a:endParaRPr>
          </a:p>
          <a:p>
            <a:r>
              <a:rPr lang="en-US" sz="1800" dirty="0">
                <a:effectLst/>
              </a:rPr>
              <a:t>Eisenhower Doctrine: a 1957 pledge of U.S. military and economic aid to Middle Eastern nations threatened by communist </a:t>
            </a:r>
            <a:r>
              <a:rPr lang="en-US" sz="1800" dirty="0" smtClean="0">
                <a:effectLst/>
              </a:rPr>
              <a:t>aggression</a:t>
            </a:r>
            <a:endParaRPr lang="en-US" sz="1800" dirty="0">
              <a:effectLst/>
            </a:endParaRPr>
          </a:p>
          <a:p>
            <a:r>
              <a:rPr lang="en-US" sz="1800" dirty="0" smtClean="0">
                <a:effectLst/>
              </a:rPr>
              <a:t>1960</a:t>
            </a:r>
            <a:r>
              <a:rPr lang="en-US" sz="1800" dirty="0">
                <a:effectLst/>
              </a:rPr>
              <a:t>, Saudi Arabia, Kuwait, Iraq, Iran, and Venezuela joined together to form the Organization of Petroleum Exporting Countries (OPEC</a:t>
            </a:r>
            <a:r>
              <a:rPr lang="en-US" sz="1800" dirty="0" smtClean="0">
                <a:effectLst/>
              </a:rPr>
              <a:t>)</a:t>
            </a:r>
            <a:endParaRPr lang="en-US" sz="180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241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0"/>
            <a:ext cx="7429499" cy="190500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/>
              </a:rPr>
              <a:t>Round Two for </a:t>
            </a:r>
            <a:r>
              <a:rPr lang="en-US" sz="3600" b="1" dirty="0" smtClean="0">
                <a:effectLst/>
              </a:rPr>
              <a:t>Ike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1350818"/>
            <a:ext cx="7429499" cy="5122718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 smtClean="0">
                <a:effectLst/>
              </a:rPr>
              <a:t>President </a:t>
            </a:r>
            <a:r>
              <a:rPr lang="en-US" sz="1800" dirty="0">
                <a:effectLst/>
              </a:rPr>
              <a:t>Eisenhower </a:t>
            </a:r>
            <a:r>
              <a:rPr lang="en-US" sz="1800" dirty="0" smtClean="0">
                <a:effectLst/>
              </a:rPr>
              <a:t>beat Democratic </a:t>
            </a:r>
            <a:r>
              <a:rPr lang="en-US" sz="1800" dirty="0">
                <a:effectLst/>
              </a:rPr>
              <a:t>opponent, Adlai Stevenson, and </a:t>
            </a:r>
            <a:r>
              <a:rPr lang="en-US" sz="1800" dirty="0" smtClean="0">
                <a:effectLst/>
              </a:rPr>
              <a:t>was </a:t>
            </a:r>
            <a:r>
              <a:rPr lang="en-US" sz="1800" dirty="0">
                <a:effectLst/>
              </a:rPr>
              <a:t>reelected in </a:t>
            </a:r>
            <a:r>
              <a:rPr lang="en-US" sz="1800" dirty="0" smtClean="0">
                <a:effectLst/>
              </a:rPr>
              <a:t>1956</a:t>
            </a:r>
            <a:endParaRPr lang="en-US" sz="1800" dirty="0">
              <a:effectLst/>
            </a:endParaRPr>
          </a:p>
          <a:p>
            <a:r>
              <a:rPr lang="en-US" sz="1800" dirty="0">
                <a:effectLst/>
              </a:rPr>
              <a:t>Fraud and corruption in American labor unions caused </a:t>
            </a:r>
            <a:r>
              <a:rPr lang="en-US" sz="1800" dirty="0" smtClean="0">
                <a:effectLst/>
              </a:rPr>
              <a:t>president </a:t>
            </a:r>
            <a:r>
              <a:rPr lang="en-US" sz="1800" dirty="0">
                <a:effectLst/>
              </a:rPr>
              <a:t>to take an interest in passing labor </a:t>
            </a:r>
            <a:r>
              <a:rPr lang="en-US" sz="1800" dirty="0" smtClean="0">
                <a:effectLst/>
              </a:rPr>
              <a:t>laws</a:t>
            </a:r>
          </a:p>
          <a:p>
            <a:pPr lvl="1"/>
            <a:r>
              <a:rPr lang="en-US" sz="1600" dirty="0" smtClean="0">
                <a:effectLst/>
              </a:rPr>
              <a:t>1959 - passed </a:t>
            </a:r>
            <a:r>
              <a:rPr lang="en-US" sz="1600" dirty="0">
                <a:effectLst/>
              </a:rPr>
              <a:t>the Landrum-Griffin </a:t>
            </a:r>
            <a:r>
              <a:rPr lang="en-US" sz="1600" dirty="0" smtClean="0">
                <a:effectLst/>
              </a:rPr>
              <a:t>Act</a:t>
            </a:r>
          </a:p>
          <a:p>
            <a:pPr lvl="2"/>
            <a:r>
              <a:rPr lang="en-US" sz="1600" dirty="0" smtClean="0">
                <a:effectLst/>
              </a:rPr>
              <a:t>designed </a:t>
            </a:r>
            <a:r>
              <a:rPr lang="en-US" sz="1600" dirty="0">
                <a:effectLst/>
              </a:rPr>
              <a:t>to hold labor leaders more accountable for financial </a:t>
            </a:r>
            <a:r>
              <a:rPr lang="en-US" sz="1600" dirty="0" smtClean="0">
                <a:effectLst/>
              </a:rPr>
              <a:t>illegalities</a:t>
            </a:r>
            <a:endParaRPr lang="en-US" sz="1600" dirty="0">
              <a:effectLst/>
            </a:endParaRPr>
          </a:p>
          <a:p>
            <a:r>
              <a:rPr lang="en-US" sz="1800" dirty="0" smtClean="0">
                <a:effectLst/>
              </a:rPr>
              <a:t>Oct </a:t>
            </a:r>
            <a:r>
              <a:rPr lang="en-US" sz="1800" dirty="0">
                <a:effectLst/>
              </a:rPr>
              <a:t>4, </a:t>
            </a:r>
            <a:r>
              <a:rPr lang="en-US" sz="1800" dirty="0" smtClean="0">
                <a:effectLst/>
              </a:rPr>
              <a:t>1957</a:t>
            </a:r>
            <a:r>
              <a:rPr lang="en-US" sz="1800" dirty="0">
                <a:effectLst/>
              </a:rPr>
              <a:t> </a:t>
            </a:r>
            <a:r>
              <a:rPr lang="en-US" sz="1800" dirty="0" smtClean="0">
                <a:effectLst/>
              </a:rPr>
              <a:t>-  </a:t>
            </a:r>
            <a:r>
              <a:rPr lang="en-US" sz="1800" dirty="0">
                <a:effectLst/>
              </a:rPr>
              <a:t>Soviets launched  </a:t>
            </a:r>
            <a:r>
              <a:rPr lang="en-US" sz="1800" i="1" dirty="0">
                <a:effectLst/>
              </a:rPr>
              <a:t>Sputnik I </a:t>
            </a:r>
            <a:r>
              <a:rPr lang="en-US" sz="1800" dirty="0">
                <a:effectLst/>
              </a:rPr>
              <a:t>satellite into </a:t>
            </a:r>
            <a:r>
              <a:rPr lang="en-US" sz="1800" dirty="0" smtClean="0">
                <a:effectLst/>
              </a:rPr>
              <a:t>space</a:t>
            </a:r>
            <a:endParaRPr lang="en-US" sz="1800" dirty="0">
              <a:effectLst/>
            </a:endParaRPr>
          </a:p>
          <a:p>
            <a:pPr lvl="1"/>
            <a:r>
              <a:rPr lang="en-US" sz="1600" dirty="0" smtClean="0">
                <a:effectLst/>
              </a:rPr>
              <a:t> Nov - launched </a:t>
            </a:r>
            <a:r>
              <a:rPr lang="en-US" sz="1600" i="1" dirty="0" smtClean="0">
                <a:effectLst/>
              </a:rPr>
              <a:t>Sputnik II</a:t>
            </a:r>
            <a:r>
              <a:rPr lang="en-US" sz="1600" dirty="0">
                <a:effectLst/>
              </a:rPr>
              <a:t> </a:t>
            </a:r>
            <a:r>
              <a:rPr lang="en-US" sz="1600" dirty="0" smtClean="0">
                <a:effectLst/>
              </a:rPr>
              <a:t>- carrying </a:t>
            </a:r>
            <a:r>
              <a:rPr lang="en-US" sz="1600" dirty="0">
                <a:effectLst/>
              </a:rPr>
              <a:t>a </a:t>
            </a:r>
            <a:r>
              <a:rPr lang="en-US" sz="1600" dirty="0" smtClean="0">
                <a:effectLst/>
              </a:rPr>
              <a:t>dog</a:t>
            </a:r>
          </a:p>
          <a:p>
            <a:pPr lvl="1"/>
            <a:r>
              <a:rPr lang="en-US" sz="1600" dirty="0" smtClean="0">
                <a:effectLst/>
              </a:rPr>
              <a:t>satellites </a:t>
            </a:r>
            <a:r>
              <a:rPr lang="en-US" sz="1600" dirty="0">
                <a:effectLst/>
              </a:rPr>
              <a:t>gave credibility to Soviet claims that superior industrial production is achieved through </a:t>
            </a:r>
            <a:r>
              <a:rPr lang="en-US" sz="1600" dirty="0" smtClean="0">
                <a:effectLst/>
              </a:rPr>
              <a:t>communism</a:t>
            </a:r>
            <a:endParaRPr lang="en-US" sz="1600" dirty="0">
              <a:effectLst/>
            </a:endParaRPr>
          </a:p>
          <a:p>
            <a:r>
              <a:rPr lang="en-US" sz="1800" dirty="0">
                <a:effectLst/>
              </a:rPr>
              <a:t>In response, President Eisenhower established the National Aeronautics and Space Administration (NASA).</a:t>
            </a:r>
          </a:p>
          <a:p>
            <a:r>
              <a:rPr lang="en-US" sz="1800" dirty="0" smtClean="0">
                <a:effectLst/>
              </a:rPr>
              <a:t>technological </a:t>
            </a:r>
            <a:r>
              <a:rPr lang="en-US" sz="1800" dirty="0">
                <a:effectLst/>
              </a:rPr>
              <a:t>advances in </a:t>
            </a:r>
            <a:r>
              <a:rPr lang="en-US" sz="1800" dirty="0" smtClean="0">
                <a:effectLst/>
              </a:rPr>
              <a:t>USSR made </a:t>
            </a:r>
            <a:r>
              <a:rPr lang="en-US" sz="1800" dirty="0">
                <a:effectLst/>
              </a:rPr>
              <a:t>Americans think that the educational system of the </a:t>
            </a:r>
            <a:r>
              <a:rPr lang="en-US" sz="1800" dirty="0" smtClean="0">
                <a:effectLst/>
              </a:rPr>
              <a:t>USSR was </a:t>
            </a:r>
            <a:r>
              <a:rPr lang="en-US" sz="1800" dirty="0">
                <a:effectLst/>
              </a:rPr>
              <a:t>better than the </a:t>
            </a:r>
            <a:r>
              <a:rPr lang="en-US" sz="1800" dirty="0" smtClean="0">
                <a:effectLst/>
              </a:rPr>
              <a:t>US system</a:t>
            </a:r>
          </a:p>
          <a:p>
            <a:pPr lvl="1"/>
            <a:r>
              <a:rPr lang="en-US" sz="1600" dirty="0" smtClean="0">
                <a:effectLst/>
              </a:rPr>
              <a:t>1958</a:t>
            </a:r>
            <a:r>
              <a:rPr lang="en-US" sz="1600" dirty="0">
                <a:effectLst/>
              </a:rPr>
              <a:t>, the National Defense and Education Act (NDEA) gave $887 million in loans to college students and in grants to improve teaching sciences and </a:t>
            </a:r>
            <a:r>
              <a:rPr lang="en-US" sz="1600" dirty="0" smtClean="0">
                <a:effectLst/>
              </a:rPr>
              <a:t>languages</a:t>
            </a:r>
            <a:endParaRPr lang="en-US" sz="160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989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</a:rPr>
              <a:t>The Continuing Cold </a:t>
            </a:r>
            <a:r>
              <a:rPr lang="en-US" sz="3600" b="1" dirty="0" smtClean="0">
                <a:effectLst/>
              </a:rPr>
              <a:t>War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181" y="1853248"/>
            <a:ext cx="7429499" cy="38342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2000" dirty="0">
              <a:effectLst/>
            </a:endParaRPr>
          </a:p>
          <a:p>
            <a:r>
              <a:rPr lang="en-US" sz="2000" dirty="0">
                <a:effectLst/>
              </a:rPr>
              <a:t>Due to environmental </a:t>
            </a:r>
            <a:r>
              <a:rPr lang="en-US" sz="2000" dirty="0" smtClean="0">
                <a:effectLst/>
              </a:rPr>
              <a:t>concerns – US &amp; USSR suspended </a:t>
            </a:r>
            <a:r>
              <a:rPr lang="en-US" sz="2000" dirty="0">
                <a:effectLst/>
              </a:rPr>
              <a:t>nuclear tests in March and </a:t>
            </a:r>
            <a:r>
              <a:rPr lang="en-US" sz="2000" dirty="0" smtClean="0">
                <a:effectLst/>
              </a:rPr>
              <a:t>Oct 1958</a:t>
            </a:r>
            <a:r>
              <a:rPr lang="en-US" sz="2000" dirty="0">
                <a:effectLst/>
              </a:rPr>
              <a:t>, </a:t>
            </a:r>
            <a:r>
              <a:rPr lang="en-US" sz="2000" dirty="0" smtClean="0">
                <a:effectLst/>
              </a:rPr>
              <a:t>respectively</a:t>
            </a:r>
            <a:endParaRPr lang="en-US" sz="2000" dirty="0">
              <a:effectLst/>
            </a:endParaRPr>
          </a:p>
          <a:p>
            <a:r>
              <a:rPr lang="en-US" sz="2000" dirty="0" smtClean="0">
                <a:effectLst/>
              </a:rPr>
              <a:t>July</a:t>
            </a:r>
            <a:r>
              <a:rPr lang="en-US" sz="2000" dirty="0">
                <a:effectLst/>
              </a:rPr>
              <a:t> </a:t>
            </a:r>
            <a:r>
              <a:rPr lang="en-US" sz="2000" dirty="0" smtClean="0">
                <a:effectLst/>
              </a:rPr>
              <a:t>1958</a:t>
            </a:r>
            <a:r>
              <a:rPr lang="en-US" sz="2000" dirty="0">
                <a:effectLst/>
              </a:rPr>
              <a:t> </a:t>
            </a:r>
            <a:r>
              <a:rPr lang="en-US" sz="2000" dirty="0" smtClean="0">
                <a:effectLst/>
              </a:rPr>
              <a:t>- Lebanon</a:t>
            </a:r>
            <a:r>
              <a:rPr lang="en-US" sz="2000" dirty="0">
                <a:effectLst/>
              </a:rPr>
              <a:t> called for aid under the Eisenhower Doctrine as communism threatened to take over the </a:t>
            </a:r>
            <a:r>
              <a:rPr lang="en-US" sz="2000" dirty="0" smtClean="0">
                <a:effectLst/>
              </a:rPr>
              <a:t>country</a:t>
            </a:r>
          </a:p>
          <a:p>
            <a:r>
              <a:rPr lang="en-US" sz="2000" dirty="0" smtClean="0">
                <a:effectLst/>
              </a:rPr>
              <a:t>1959 - Soviet </a:t>
            </a:r>
            <a:r>
              <a:rPr lang="en-US" sz="2000" dirty="0">
                <a:effectLst/>
              </a:rPr>
              <a:t>dictator Khrushchev appeared before the U.N. General Assembly and called for complete </a:t>
            </a:r>
            <a:r>
              <a:rPr lang="en-US" sz="2000" dirty="0" smtClean="0">
                <a:effectLst/>
              </a:rPr>
              <a:t>disarmament</a:t>
            </a:r>
          </a:p>
          <a:p>
            <a:r>
              <a:rPr lang="en-US" sz="2000" dirty="0" smtClean="0">
                <a:effectLst/>
              </a:rPr>
              <a:t>1960</a:t>
            </a:r>
            <a:r>
              <a:rPr lang="en-US" sz="2000" dirty="0">
                <a:effectLst/>
              </a:rPr>
              <a:t> </a:t>
            </a:r>
            <a:r>
              <a:rPr lang="en-US" sz="2000" dirty="0" smtClean="0">
                <a:effectLst/>
              </a:rPr>
              <a:t>- an </a:t>
            </a:r>
            <a:r>
              <a:rPr lang="en-US" sz="2000" dirty="0">
                <a:effectLst/>
              </a:rPr>
              <a:t>American U-2 spy plane was shot down in Russia, ending the possibility of an quick peaceful </a:t>
            </a:r>
            <a:r>
              <a:rPr lang="en-US" sz="2000" dirty="0" smtClean="0">
                <a:effectLst/>
              </a:rPr>
              <a:t>resolution</a:t>
            </a:r>
            <a:endParaRPr lang="en-US" sz="200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770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</a:rPr>
              <a:t>Cuba's </a:t>
            </a:r>
            <a:r>
              <a:rPr lang="en-US" sz="3600" b="1" dirty="0" err="1">
                <a:effectLst/>
              </a:rPr>
              <a:t>Castroism</a:t>
            </a:r>
            <a:r>
              <a:rPr lang="en-US" sz="3600" b="1" dirty="0">
                <a:effectLst/>
              </a:rPr>
              <a:t> Spells </a:t>
            </a:r>
            <a:r>
              <a:rPr lang="en-US" sz="3600" b="1" dirty="0" smtClean="0">
                <a:effectLst/>
              </a:rPr>
              <a:t>Communism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effectLst/>
              </a:rPr>
              <a:t>Latin </a:t>
            </a:r>
            <a:r>
              <a:rPr lang="en-US" dirty="0">
                <a:effectLst/>
              </a:rPr>
              <a:t>Americans began to show dissent towards America as the </a:t>
            </a:r>
            <a:r>
              <a:rPr lang="en-US" dirty="0" smtClean="0">
                <a:effectLst/>
              </a:rPr>
              <a:t>US seemed </a:t>
            </a:r>
            <a:r>
              <a:rPr lang="en-US" dirty="0">
                <a:effectLst/>
              </a:rPr>
              <a:t>to neglect Latin America's economic needs in favor of </a:t>
            </a:r>
            <a:r>
              <a:rPr lang="en-US" dirty="0" smtClean="0">
                <a:effectLst/>
              </a:rPr>
              <a:t>Europe's</a:t>
            </a:r>
          </a:p>
          <a:p>
            <a:pPr lvl="1"/>
            <a:r>
              <a:rPr lang="en-US" dirty="0"/>
              <a:t>A</a:t>
            </a:r>
            <a:r>
              <a:rPr lang="en-US" dirty="0" smtClean="0">
                <a:effectLst/>
              </a:rPr>
              <a:t>lso </a:t>
            </a:r>
            <a:r>
              <a:rPr lang="en-US" dirty="0">
                <a:effectLst/>
              </a:rPr>
              <a:t>despised constant American </a:t>
            </a:r>
            <a:r>
              <a:rPr lang="en-US" dirty="0" smtClean="0">
                <a:effectLst/>
              </a:rPr>
              <a:t>intervention</a:t>
            </a:r>
          </a:p>
          <a:p>
            <a:pPr lvl="2"/>
            <a:r>
              <a:rPr lang="en-US" dirty="0" smtClean="0">
                <a:effectLst/>
              </a:rPr>
              <a:t>1954 - CIA </a:t>
            </a:r>
            <a:r>
              <a:rPr lang="en-US" dirty="0">
                <a:effectLst/>
              </a:rPr>
              <a:t>led a coup </a:t>
            </a:r>
            <a:r>
              <a:rPr lang="en-US" dirty="0" smtClean="0"/>
              <a:t>that </a:t>
            </a:r>
            <a:r>
              <a:rPr lang="en-US" dirty="0" smtClean="0">
                <a:effectLst/>
              </a:rPr>
              <a:t>overthrew leftist gov’t </a:t>
            </a:r>
            <a:r>
              <a:rPr lang="en-US" dirty="0">
                <a:effectLst/>
              </a:rPr>
              <a:t>in </a:t>
            </a:r>
            <a:r>
              <a:rPr lang="en-US" dirty="0" smtClean="0">
                <a:effectLst/>
              </a:rPr>
              <a:t>Guatemala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Fidel Castro led a coup that overthrew the American-supported government of Cuba in </a:t>
            </a:r>
            <a:r>
              <a:rPr lang="en-US" dirty="0" smtClean="0">
                <a:effectLst/>
              </a:rPr>
              <a:t>1959 </a:t>
            </a:r>
          </a:p>
          <a:p>
            <a:r>
              <a:rPr lang="en-US" dirty="0" smtClean="0">
                <a:effectLst/>
              </a:rPr>
              <a:t>Castro </a:t>
            </a:r>
            <a:r>
              <a:rPr lang="en-US" dirty="0">
                <a:effectLst/>
              </a:rPr>
              <a:t>became militarily and economically allied with the Soviet </a:t>
            </a:r>
            <a:r>
              <a:rPr lang="en-US" dirty="0" smtClean="0">
                <a:effectLst/>
              </a:rPr>
              <a:t>Union </a:t>
            </a:r>
            <a:r>
              <a:rPr lang="en-US" dirty="0" smtClean="0">
                <a:effectLst/>
                <a:sym typeface="Wingdings" panose="05000000000000000000" pitchFamily="2" charset="2"/>
              </a:rPr>
              <a:t> </a:t>
            </a:r>
            <a:r>
              <a:rPr lang="en-US" dirty="0" smtClean="0">
                <a:effectLst/>
              </a:rPr>
              <a:t>military </a:t>
            </a:r>
            <a:r>
              <a:rPr lang="en-US" dirty="0">
                <a:effectLst/>
              </a:rPr>
              <a:t>satellite for </a:t>
            </a:r>
            <a:r>
              <a:rPr lang="en-US" dirty="0" smtClean="0"/>
              <a:t>USSR </a:t>
            </a:r>
          </a:p>
          <a:p>
            <a:r>
              <a:rPr lang="en-US" dirty="0" smtClean="0">
                <a:effectLst/>
              </a:rPr>
              <a:t>August</a:t>
            </a:r>
            <a:r>
              <a:rPr lang="en-US" dirty="0">
                <a:effectLst/>
              </a:rPr>
              <a:t> </a:t>
            </a:r>
            <a:r>
              <a:rPr lang="en-US" dirty="0" smtClean="0">
                <a:effectLst/>
              </a:rPr>
              <a:t>1960 - Congress </a:t>
            </a:r>
            <a:r>
              <a:rPr lang="en-US" dirty="0">
                <a:effectLst/>
              </a:rPr>
              <a:t>authorized $500 million to prevent communism from spreading in Latin </a:t>
            </a:r>
            <a:r>
              <a:rPr lang="en-US" dirty="0" smtClean="0">
                <a:effectLst/>
              </a:rPr>
              <a:t>America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14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</a:rPr>
              <a:t>Kennedy Challenges Nixon for the </a:t>
            </a:r>
            <a:r>
              <a:rPr lang="en-US" sz="3600" b="1" dirty="0" smtClean="0">
                <a:effectLst/>
              </a:rPr>
              <a:t>Presidency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687133"/>
            <a:ext cx="7607962" cy="489397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effectLst/>
              </a:rPr>
              <a:t>Republicans </a:t>
            </a:r>
            <a:r>
              <a:rPr lang="en-US" dirty="0">
                <a:effectLst/>
              </a:rPr>
              <a:t>nominated Richard Nixon to run for president and Henry Cabot Lodge, Jr. for vice president in the election of </a:t>
            </a:r>
            <a:r>
              <a:rPr lang="en-US" dirty="0" smtClean="0">
                <a:effectLst/>
              </a:rPr>
              <a:t>1960</a:t>
            </a:r>
          </a:p>
          <a:p>
            <a:r>
              <a:rPr lang="en-US" dirty="0" smtClean="0">
                <a:effectLst/>
              </a:rPr>
              <a:t>Democrats </a:t>
            </a:r>
            <a:r>
              <a:rPr lang="en-US" dirty="0">
                <a:effectLst/>
              </a:rPr>
              <a:t>nominated John F. </a:t>
            </a:r>
            <a:r>
              <a:rPr lang="en-US" dirty="0" smtClean="0">
                <a:effectLst/>
              </a:rPr>
              <a:t>Kennedy (JFK)</a:t>
            </a:r>
            <a:r>
              <a:rPr lang="en-US" dirty="0">
                <a:effectLst/>
              </a:rPr>
              <a:t> to run for president and Lyndon B. Johnson </a:t>
            </a:r>
            <a:r>
              <a:rPr lang="en-US" dirty="0" smtClean="0">
                <a:effectLst/>
              </a:rPr>
              <a:t>(LBJ) for </a:t>
            </a:r>
            <a:r>
              <a:rPr lang="en-US" dirty="0">
                <a:effectLst/>
              </a:rPr>
              <a:t>vice </a:t>
            </a:r>
            <a:r>
              <a:rPr lang="en-US" dirty="0" smtClean="0">
                <a:effectLst/>
              </a:rPr>
              <a:t>president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JFK</a:t>
            </a:r>
            <a:r>
              <a:rPr lang="en-US" dirty="0">
                <a:effectLst/>
              </a:rPr>
              <a:t> Catholicism irritated </a:t>
            </a:r>
            <a:r>
              <a:rPr lang="en-US" dirty="0" smtClean="0">
                <a:effectLst/>
              </a:rPr>
              <a:t>Protestant </a:t>
            </a:r>
            <a:r>
              <a:rPr lang="en-US" dirty="0">
                <a:effectLst/>
              </a:rPr>
              <a:t>people in </a:t>
            </a:r>
            <a:r>
              <a:rPr lang="en-US" dirty="0" smtClean="0">
                <a:effectLst/>
              </a:rPr>
              <a:t>Bible </a:t>
            </a:r>
            <a:r>
              <a:rPr lang="en-US" dirty="0">
                <a:effectLst/>
              </a:rPr>
              <a:t>Belt </a:t>
            </a:r>
            <a:r>
              <a:rPr lang="en-US" dirty="0" smtClean="0">
                <a:effectLst/>
              </a:rPr>
              <a:t>South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JFK said Soviets</a:t>
            </a:r>
            <a:r>
              <a:rPr lang="en-US" dirty="0">
                <a:effectLst/>
              </a:rPr>
              <a:t>, with their nuclear bombs and </a:t>
            </a:r>
            <a:r>
              <a:rPr lang="en-US" i="1" dirty="0">
                <a:effectLst/>
              </a:rPr>
              <a:t>Sputniks</a:t>
            </a:r>
            <a:r>
              <a:rPr lang="en-US" dirty="0">
                <a:effectLst/>
              </a:rPr>
              <a:t>, had gained on America's prestige and </a:t>
            </a:r>
            <a:r>
              <a:rPr lang="en-US" dirty="0" smtClean="0">
                <a:effectLst/>
              </a:rPr>
              <a:t>power</a:t>
            </a:r>
          </a:p>
          <a:p>
            <a:pPr lvl="1"/>
            <a:r>
              <a:rPr lang="en-US" dirty="0" smtClean="0">
                <a:effectLst/>
              </a:rPr>
              <a:t>Nixon forced </a:t>
            </a:r>
            <a:r>
              <a:rPr lang="en-US" dirty="0">
                <a:effectLst/>
              </a:rPr>
              <a:t>to defend the existing administration (Republican) and claim that America's prestige had not </a:t>
            </a:r>
            <a:r>
              <a:rPr lang="en-US" dirty="0" smtClean="0">
                <a:effectLst/>
              </a:rPr>
              <a:t>slipped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Television played a key role in </a:t>
            </a:r>
            <a:r>
              <a:rPr lang="en-US" dirty="0" smtClean="0">
                <a:effectLst/>
              </a:rPr>
              <a:t>presidential </a:t>
            </a:r>
            <a:r>
              <a:rPr lang="en-US" dirty="0">
                <a:effectLst/>
              </a:rPr>
              <a:t>election as Kennedy's personal appeal attracted many people</a:t>
            </a:r>
            <a:r>
              <a:rPr lang="en-US" dirty="0" smtClean="0">
                <a:effectLst/>
              </a:rPr>
              <a:t>.</a:t>
            </a:r>
          </a:p>
          <a:p>
            <a:r>
              <a:rPr lang="en-US" dirty="0" smtClean="0">
                <a:effectLst/>
              </a:rPr>
              <a:t>Kennedy</a:t>
            </a:r>
            <a:r>
              <a:rPr lang="en-US" dirty="0">
                <a:effectLst/>
              </a:rPr>
              <a:t> won the election of 1961, gaining support from workers, Catholics, and African </a:t>
            </a:r>
            <a:r>
              <a:rPr lang="en-US" dirty="0" smtClean="0">
                <a:effectLst/>
              </a:rPr>
              <a:t>Americans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America was economically prosperous during the Eisenhower years.  Alaska and Hawaii became states in </a:t>
            </a:r>
            <a:r>
              <a:rPr lang="en-US" dirty="0" smtClean="0">
                <a:effectLst/>
              </a:rPr>
              <a:t>1959</a:t>
            </a:r>
          </a:p>
          <a:p>
            <a:r>
              <a:rPr lang="en-US" dirty="0" smtClean="0">
                <a:effectLst/>
              </a:rPr>
              <a:t>As </a:t>
            </a:r>
            <a:r>
              <a:rPr lang="en-US" dirty="0">
                <a:effectLst/>
              </a:rPr>
              <a:t>a Republican president, Eisenhower had helped integrate the reforms of the Democratic New Deal and Fair Deal programs into American life.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662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</a:rPr>
              <a:t>A Cultural </a:t>
            </a:r>
            <a:r>
              <a:rPr lang="en-US" sz="3600" b="1" dirty="0" smtClean="0">
                <a:effectLst/>
              </a:rPr>
              <a:t>Renaissance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416676"/>
            <a:ext cx="8448541" cy="500988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effectLst/>
              </a:rPr>
              <a:t>New </a:t>
            </a:r>
            <a:r>
              <a:rPr lang="en-US" dirty="0">
                <a:effectLst/>
              </a:rPr>
              <a:t>York became  art capital of the world after </a:t>
            </a:r>
            <a:r>
              <a:rPr lang="en-US" dirty="0" smtClean="0">
                <a:effectLst/>
              </a:rPr>
              <a:t>WWII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Jackson Pollock helped develop abstract expressionism in the 1940s and </a:t>
            </a:r>
            <a:r>
              <a:rPr lang="en-US" dirty="0" smtClean="0">
                <a:effectLst/>
              </a:rPr>
              <a:t>1950s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American architecture also progressed after </a:t>
            </a:r>
            <a:r>
              <a:rPr lang="en-US" dirty="0" smtClean="0">
                <a:effectLst/>
              </a:rPr>
              <a:t>WWII</a:t>
            </a:r>
          </a:p>
          <a:p>
            <a:pPr lvl="1"/>
            <a:r>
              <a:rPr lang="en-US" dirty="0" smtClean="0">
                <a:effectLst/>
              </a:rPr>
              <a:t>Many </a:t>
            </a:r>
            <a:r>
              <a:rPr lang="en-US" dirty="0">
                <a:effectLst/>
              </a:rPr>
              <a:t>skyscrapers were created in a modernist or "International Style."</a:t>
            </a:r>
          </a:p>
          <a:p>
            <a:r>
              <a:rPr lang="en-US" dirty="0" smtClean="0">
                <a:effectLst/>
              </a:rPr>
              <a:t>Many new American authors </a:t>
            </a:r>
          </a:p>
          <a:p>
            <a:pPr lvl="1"/>
            <a:r>
              <a:rPr lang="en-US" dirty="0" smtClean="0">
                <a:effectLst/>
              </a:rPr>
              <a:t>Pre-war </a:t>
            </a:r>
            <a:r>
              <a:rPr lang="en-US" dirty="0">
                <a:effectLst/>
              </a:rPr>
              <a:t>realist, Ernest Hemingway wrote </a:t>
            </a:r>
            <a:r>
              <a:rPr lang="en-US" i="1" dirty="0">
                <a:effectLst/>
              </a:rPr>
              <a:t>The Old Man and the Sea</a:t>
            </a:r>
            <a:r>
              <a:rPr lang="en-US" dirty="0">
                <a:effectLst/>
              </a:rPr>
              <a:t> (</a:t>
            </a:r>
            <a:r>
              <a:rPr lang="en-US" dirty="0" smtClean="0">
                <a:effectLst/>
              </a:rPr>
              <a:t>1952)</a:t>
            </a:r>
          </a:p>
          <a:p>
            <a:pPr lvl="1"/>
            <a:r>
              <a:rPr lang="en-US" dirty="0" smtClean="0">
                <a:effectLst/>
              </a:rPr>
              <a:t>John </a:t>
            </a:r>
            <a:r>
              <a:rPr lang="en-US" dirty="0">
                <a:effectLst/>
              </a:rPr>
              <a:t>Steinbeck, another pre-war writer, wrote graphic portrayals of American </a:t>
            </a:r>
            <a:r>
              <a:rPr lang="en-US" dirty="0" smtClean="0">
                <a:effectLst/>
              </a:rPr>
              <a:t>society</a:t>
            </a:r>
          </a:p>
          <a:p>
            <a:pPr lvl="1"/>
            <a:r>
              <a:rPr lang="en-US" dirty="0" smtClean="0">
                <a:effectLst/>
              </a:rPr>
              <a:t>Joseph </a:t>
            </a:r>
            <a:r>
              <a:rPr lang="en-US" dirty="0">
                <a:effectLst/>
              </a:rPr>
              <a:t>Heller's </a:t>
            </a:r>
            <a:r>
              <a:rPr lang="en-US" i="1" dirty="0">
                <a:effectLst/>
              </a:rPr>
              <a:t>Catch-22</a:t>
            </a:r>
            <a:r>
              <a:rPr lang="en-US" dirty="0">
                <a:effectLst/>
              </a:rPr>
              <a:t> (1961) discussed the antics and anguish of American airmen in the wartime </a:t>
            </a:r>
            <a:r>
              <a:rPr lang="en-US" dirty="0" smtClean="0">
                <a:effectLst/>
              </a:rPr>
              <a:t>Mediterranean</a:t>
            </a:r>
            <a:endParaRPr lang="en-US" dirty="0">
              <a:effectLst/>
            </a:endParaRPr>
          </a:p>
          <a:p>
            <a:pPr lvl="1"/>
            <a:r>
              <a:rPr lang="en-US" dirty="0"/>
              <a:t>P</a:t>
            </a:r>
            <a:r>
              <a:rPr lang="en-US" dirty="0" smtClean="0">
                <a:effectLst/>
              </a:rPr>
              <a:t>roblems </a:t>
            </a:r>
            <a:r>
              <a:rPr lang="en-US" dirty="0">
                <a:effectLst/>
              </a:rPr>
              <a:t>created </a:t>
            </a:r>
            <a:r>
              <a:rPr lang="en-US" dirty="0" smtClean="0">
                <a:effectLst/>
              </a:rPr>
              <a:t>by </a:t>
            </a:r>
            <a:r>
              <a:rPr lang="en-US" dirty="0">
                <a:effectLst/>
              </a:rPr>
              <a:t>new mobility and affluence of American life were explored by John Updike and John </a:t>
            </a:r>
            <a:r>
              <a:rPr lang="en-US" dirty="0" smtClean="0">
                <a:effectLst/>
              </a:rPr>
              <a:t>Cheever</a:t>
            </a:r>
          </a:p>
          <a:p>
            <a:pPr lvl="1"/>
            <a:r>
              <a:rPr lang="en-US" dirty="0" smtClean="0">
                <a:effectLst/>
              </a:rPr>
              <a:t>Louis </a:t>
            </a:r>
            <a:r>
              <a:rPr lang="en-US" dirty="0" err="1" smtClean="0">
                <a:effectLst/>
              </a:rPr>
              <a:t>Auchincloss</a:t>
            </a:r>
            <a:r>
              <a:rPr lang="en-US" dirty="0" smtClean="0">
                <a:effectLst/>
              </a:rPr>
              <a:t> wrote </a:t>
            </a:r>
            <a:r>
              <a:rPr lang="en-US" dirty="0">
                <a:effectLst/>
              </a:rPr>
              <a:t>about upper-class New </a:t>
            </a:r>
            <a:r>
              <a:rPr lang="en-US" dirty="0" smtClean="0">
                <a:effectLst/>
              </a:rPr>
              <a:t>Yorkers</a:t>
            </a:r>
          </a:p>
          <a:p>
            <a:pPr lvl="1"/>
            <a:r>
              <a:rPr lang="en-US" dirty="0" smtClean="0">
                <a:effectLst/>
              </a:rPr>
              <a:t>Gore </a:t>
            </a:r>
            <a:r>
              <a:rPr lang="en-US" dirty="0">
                <a:effectLst/>
              </a:rPr>
              <a:t>Vidal wrote a series of historical </a:t>
            </a:r>
            <a:r>
              <a:rPr lang="en-US" dirty="0" smtClean="0">
                <a:effectLst/>
              </a:rPr>
              <a:t>novels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Poetry and playwrights also flourished during the postwar </a:t>
            </a:r>
            <a:r>
              <a:rPr lang="en-US" dirty="0" smtClean="0">
                <a:effectLst/>
              </a:rPr>
              <a:t>era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New Cultural Voices</a:t>
            </a:r>
          </a:p>
          <a:p>
            <a:pPr lvl="1"/>
            <a:r>
              <a:rPr lang="en-US" dirty="0">
                <a:effectLst/>
              </a:rPr>
              <a:t>Books by black authors made best-seller </a:t>
            </a:r>
            <a:r>
              <a:rPr lang="en-US" dirty="0" smtClean="0">
                <a:effectLst/>
              </a:rPr>
              <a:t>lists</a:t>
            </a:r>
          </a:p>
          <a:p>
            <a:pPr lvl="1"/>
            <a:r>
              <a:rPr lang="en-US" dirty="0" smtClean="0">
                <a:effectLst/>
              </a:rPr>
              <a:t>Led </a:t>
            </a:r>
            <a:r>
              <a:rPr lang="en-US" dirty="0">
                <a:effectLst/>
              </a:rPr>
              <a:t>by William Faulkner, the South also had a literary </a:t>
            </a:r>
            <a:r>
              <a:rPr lang="en-US" dirty="0" smtClean="0">
                <a:effectLst/>
              </a:rPr>
              <a:t>renaissance</a:t>
            </a:r>
            <a:endParaRPr lang="en-US" dirty="0">
              <a:effectLst/>
            </a:endParaRPr>
          </a:p>
          <a:p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156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</a:rPr>
              <a:t>Kennedy's "New Frontier" </a:t>
            </a:r>
            <a:r>
              <a:rPr lang="en-US" sz="3600" b="1" dirty="0" smtClean="0">
                <a:effectLst/>
              </a:rPr>
              <a:t>Spirit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21" y="1378040"/>
            <a:ext cx="8603086" cy="520306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effectLst/>
              </a:rPr>
              <a:t>JFK- youngest </a:t>
            </a:r>
            <a:r>
              <a:rPr lang="en-US" dirty="0">
                <a:effectLst/>
              </a:rPr>
              <a:t>president to take </a:t>
            </a:r>
            <a:r>
              <a:rPr lang="en-US" dirty="0" smtClean="0">
                <a:effectLst/>
              </a:rPr>
              <a:t>office</a:t>
            </a:r>
          </a:p>
          <a:p>
            <a:pPr lvl="1"/>
            <a:r>
              <a:rPr lang="en-US" dirty="0"/>
              <a:t>A</a:t>
            </a:r>
            <a:r>
              <a:rPr lang="en-US" dirty="0" smtClean="0">
                <a:effectLst/>
              </a:rPr>
              <a:t>ssembled </a:t>
            </a:r>
            <a:r>
              <a:rPr lang="en-US" dirty="0">
                <a:effectLst/>
              </a:rPr>
              <a:t>one of the youngest </a:t>
            </a:r>
            <a:r>
              <a:rPr lang="en-US" dirty="0" smtClean="0">
                <a:effectLst/>
              </a:rPr>
              <a:t>cabinets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smtClean="0">
                <a:effectLst/>
              </a:rPr>
              <a:t> included brother</a:t>
            </a:r>
            <a:r>
              <a:rPr lang="en-US" dirty="0">
                <a:effectLst/>
              </a:rPr>
              <a:t> Robert Kennedy, the Attorney </a:t>
            </a:r>
            <a:r>
              <a:rPr lang="en-US" dirty="0" smtClean="0">
                <a:effectLst/>
              </a:rPr>
              <a:t>General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smtClean="0">
                <a:effectLst/>
              </a:rPr>
              <a:t> planned </a:t>
            </a:r>
            <a:r>
              <a:rPr lang="en-US" dirty="0">
                <a:effectLst/>
              </a:rPr>
              <a:t>to reform the priorities of the </a:t>
            </a:r>
            <a:r>
              <a:rPr lang="en-US" dirty="0" smtClean="0">
                <a:effectLst/>
              </a:rPr>
              <a:t>FBI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JFK </a:t>
            </a:r>
            <a:r>
              <a:rPr lang="en-US" dirty="0">
                <a:effectLst/>
              </a:rPr>
              <a:t>pushed his "New Frontier" </a:t>
            </a:r>
            <a:r>
              <a:rPr lang="en-US" dirty="0" smtClean="0">
                <a:effectLst/>
              </a:rPr>
              <a:t>plans – included:</a:t>
            </a:r>
          </a:p>
          <a:p>
            <a:pPr lvl="1"/>
            <a:r>
              <a:rPr lang="en-US" dirty="0"/>
              <a:t>T</a:t>
            </a:r>
            <a:r>
              <a:rPr lang="en-US" dirty="0" smtClean="0">
                <a:effectLst/>
              </a:rPr>
              <a:t>rying </a:t>
            </a:r>
            <a:r>
              <a:rPr lang="en-US" dirty="0">
                <a:effectLst/>
              </a:rPr>
              <a:t>to fix unemployment and inflation and keeping wages high for </a:t>
            </a:r>
            <a:r>
              <a:rPr lang="en-US" dirty="0" smtClean="0">
                <a:effectLst/>
              </a:rPr>
              <a:t>workers </a:t>
            </a:r>
            <a:r>
              <a:rPr lang="en-US" dirty="0">
                <a:effectLst/>
              </a:rPr>
              <a:t>This plan inspired </a:t>
            </a:r>
            <a:r>
              <a:rPr lang="en-US" dirty="0" smtClean="0">
                <a:effectLst/>
              </a:rPr>
              <a:t>patriotism</a:t>
            </a:r>
          </a:p>
          <a:p>
            <a:pPr lvl="1"/>
            <a:r>
              <a:rPr lang="en-US" dirty="0"/>
              <a:t>P</a:t>
            </a:r>
            <a:r>
              <a:rPr lang="en-US" dirty="0" smtClean="0">
                <a:effectLst/>
              </a:rPr>
              <a:t>roposed </a:t>
            </a:r>
            <a:r>
              <a:rPr lang="en-US" dirty="0">
                <a:effectLst/>
              </a:rPr>
              <a:t>the Peace Corps, an army of idealistic and mostly youthful volunteers to bring American skills to underdeveloped </a:t>
            </a:r>
            <a:r>
              <a:rPr lang="en-US" dirty="0" smtClean="0">
                <a:effectLst/>
              </a:rPr>
              <a:t>countries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Southern Democrats and Republicans </a:t>
            </a:r>
            <a:r>
              <a:rPr lang="en-US" dirty="0" smtClean="0">
                <a:effectLst/>
              </a:rPr>
              <a:t>despised president's </a:t>
            </a:r>
            <a:r>
              <a:rPr lang="en-US" dirty="0">
                <a:effectLst/>
              </a:rPr>
              <a:t>New Frontier </a:t>
            </a:r>
            <a:r>
              <a:rPr lang="en-US" dirty="0" smtClean="0">
                <a:effectLst/>
              </a:rPr>
              <a:t>plan</a:t>
            </a:r>
          </a:p>
          <a:p>
            <a:r>
              <a:rPr lang="en-US" dirty="0" smtClean="0">
                <a:effectLst/>
              </a:rPr>
              <a:t>JFK campaigned on theme </a:t>
            </a:r>
            <a:r>
              <a:rPr lang="en-US" dirty="0">
                <a:effectLst/>
              </a:rPr>
              <a:t>of revitalizing the economy after the recessions of the Eisenhower </a:t>
            </a:r>
            <a:r>
              <a:rPr lang="en-US" dirty="0" smtClean="0">
                <a:effectLst/>
              </a:rPr>
              <a:t>years</a:t>
            </a:r>
          </a:p>
          <a:p>
            <a:pPr lvl="1"/>
            <a:r>
              <a:rPr lang="en-US" dirty="0" smtClean="0">
                <a:effectLst/>
              </a:rPr>
              <a:t>Tried </a:t>
            </a:r>
            <a:r>
              <a:rPr lang="en-US" dirty="0">
                <a:effectLst/>
              </a:rPr>
              <a:t>to curb </a:t>
            </a:r>
            <a:r>
              <a:rPr lang="en-US" dirty="0" smtClean="0">
                <a:effectLst/>
              </a:rPr>
              <a:t>inflation</a:t>
            </a:r>
          </a:p>
          <a:p>
            <a:pPr lvl="2"/>
            <a:r>
              <a:rPr lang="en-US" dirty="0" smtClean="0">
                <a:effectLst/>
              </a:rPr>
              <a:t>1962 - negotiated noninflationary </a:t>
            </a:r>
            <a:r>
              <a:rPr lang="en-US" dirty="0">
                <a:effectLst/>
              </a:rPr>
              <a:t>wage agreement with the steel </a:t>
            </a:r>
            <a:r>
              <a:rPr lang="en-US" dirty="0" smtClean="0">
                <a:effectLst/>
              </a:rPr>
              <a:t>industry</a:t>
            </a:r>
          </a:p>
          <a:p>
            <a:pPr lvl="2"/>
            <a:r>
              <a:rPr lang="en-US" dirty="0" smtClean="0">
                <a:effectLst/>
              </a:rPr>
              <a:t>When </a:t>
            </a:r>
            <a:r>
              <a:rPr lang="en-US" dirty="0">
                <a:effectLst/>
              </a:rPr>
              <a:t>the steel industry announced significant price increases, promoting inflation, President Kennedy lambasted the steel industry's executives. This caused the industry to lower its prices. </a:t>
            </a:r>
          </a:p>
          <a:p>
            <a:r>
              <a:rPr lang="en-US" dirty="0">
                <a:effectLst/>
              </a:rPr>
              <a:t>Kennedy stimulated the economy by cutting taxes and putting more money directly into private hands (instead of spending more government </a:t>
            </a:r>
            <a:r>
              <a:rPr lang="en-US" dirty="0" smtClean="0">
                <a:effectLst/>
              </a:rPr>
              <a:t>money)</a:t>
            </a:r>
          </a:p>
          <a:p>
            <a:r>
              <a:rPr lang="en-US" dirty="0"/>
              <a:t>A</a:t>
            </a:r>
            <a:r>
              <a:rPr lang="en-US" dirty="0" smtClean="0">
                <a:effectLst/>
              </a:rPr>
              <a:t>lso </a:t>
            </a:r>
            <a:r>
              <a:rPr lang="en-US" dirty="0">
                <a:effectLst/>
              </a:rPr>
              <a:t>proposed a multibillion-dollar plan to land an American on the moon (Apollo Program</a:t>
            </a:r>
            <a:r>
              <a:rPr lang="en-US" dirty="0" smtClean="0">
                <a:effectLst/>
              </a:rPr>
              <a:t>)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713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</a:rPr>
              <a:t>Foreign Flare-ups and "Flexible Response</a:t>
            </a:r>
            <a:r>
              <a:rPr lang="en-US" sz="3600" b="1" dirty="0" smtClean="0">
                <a:effectLst/>
              </a:rPr>
              <a:t>"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7814024" cy="447666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effectLst/>
              </a:rPr>
              <a:t>August 1961 - Soviets </a:t>
            </a:r>
            <a:r>
              <a:rPr lang="en-US" dirty="0">
                <a:effectLst/>
              </a:rPr>
              <a:t>began to construct the Berlin </a:t>
            </a:r>
            <a:r>
              <a:rPr lang="en-US" dirty="0" smtClean="0">
                <a:effectLst/>
              </a:rPr>
              <a:t>Wall - designed </a:t>
            </a:r>
            <a:r>
              <a:rPr lang="en-US" dirty="0">
                <a:effectLst/>
              </a:rPr>
              <a:t>to stop the large population drain from East Germany to West Germany through </a:t>
            </a:r>
            <a:r>
              <a:rPr lang="en-US" dirty="0" smtClean="0">
                <a:effectLst/>
              </a:rPr>
              <a:t>Berlin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Western Europe </a:t>
            </a:r>
            <a:r>
              <a:rPr lang="en-US" dirty="0" smtClean="0">
                <a:effectLst/>
              </a:rPr>
              <a:t>prospering </a:t>
            </a:r>
            <a:r>
              <a:rPr lang="en-US" dirty="0">
                <a:effectLst/>
              </a:rPr>
              <a:t>after </a:t>
            </a:r>
            <a:r>
              <a:rPr lang="en-US" dirty="0" smtClean="0">
                <a:effectLst/>
              </a:rPr>
              <a:t>Marshall </a:t>
            </a:r>
            <a:r>
              <a:rPr lang="en-US" dirty="0">
                <a:effectLst/>
              </a:rPr>
              <a:t>Plan aid and the growth of the European Economic Community (EEC) (also known </a:t>
            </a:r>
            <a:r>
              <a:rPr lang="en-US" dirty="0" smtClean="0">
                <a:effectLst/>
              </a:rPr>
              <a:t>as Common Market)</a:t>
            </a:r>
          </a:p>
          <a:p>
            <a:pPr lvl="1"/>
            <a:r>
              <a:rPr lang="en-US" dirty="0" smtClean="0">
                <a:effectLst/>
              </a:rPr>
              <a:t>EEC </a:t>
            </a:r>
            <a:r>
              <a:rPr lang="en-US" dirty="0">
                <a:effectLst/>
              </a:rPr>
              <a:t>was the free-trade area that evolved into the European Union. 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Kennedy </a:t>
            </a:r>
            <a:r>
              <a:rPr lang="en-US" dirty="0">
                <a:effectLst/>
              </a:rPr>
              <a:t>secured passage of the Trade Expansion Act in 1962, authorizing tariff cuts of up to 50% to promote trade between America and the Common Market </a:t>
            </a:r>
            <a:r>
              <a:rPr lang="en-US" dirty="0" smtClean="0">
                <a:effectLst/>
              </a:rPr>
              <a:t>countries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Defense Secretary Robert McNamara pushed the strategy of "flexible </a:t>
            </a:r>
            <a:r>
              <a:rPr lang="en-US" dirty="0" smtClean="0">
                <a:effectLst/>
              </a:rPr>
              <a:t>response“</a:t>
            </a:r>
          </a:p>
          <a:p>
            <a:pPr lvl="1"/>
            <a:r>
              <a:rPr lang="en-US" dirty="0"/>
              <a:t>I</a:t>
            </a:r>
            <a:r>
              <a:rPr lang="en-US" dirty="0" smtClean="0">
                <a:effectLst/>
              </a:rPr>
              <a:t>dea </a:t>
            </a:r>
            <a:r>
              <a:rPr lang="en-US" dirty="0">
                <a:effectLst/>
              </a:rPr>
              <a:t>that America would deploy military options around the world that could match the necessities of the crisis at </a:t>
            </a:r>
            <a:r>
              <a:rPr lang="en-US" dirty="0" smtClean="0">
                <a:effectLst/>
              </a:rPr>
              <a:t>hand</a:t>
            </a:r>
          </a:p>
          <a:p>
            <a:pPr lvl="1"/>
            <a:r>
              <a:rPr lang="en-US" dirty="0" smtClean="0">
                <a:effectLst/>
              </a:rPr>
              <a:t>President </a:t>
            </a:r>
            <a:r>
              <a:rPr lang="en-US" dirty="0">
                <a:effectLst/>
              </a:rPr>
              <a:t>Kennedy increased spending on the Special </a:t>
            </a:r>
            <a:r>
              <a:rPr lang="en-US" dirty="0" smtClean="0">
                <a:effectLst/>
              </a:rPr>
              <a:t>Forces</a:t>
            </a:r>
            <a:endParaRPr lang="en-US" dirty="0">
              <a:effectLst/>
            </a:endParaRPr>
          </a:p>
          <a:p>
            <a:pPr lvl="1"/>
            <a:r>
              <a:rPr lang="en-US" dirty="0"/>
              <a:t>D</a:t>
            </a:r>
            <a:r>
              <a:rPr lang="en-US" dirty="0" smtClean="0">
                <a:effectLst/>
              </a:rPr>
              <a:t>octrine </a:t>
            </a:r>
            <a:r>
              <a:rPr lang="en-US" dirty="0">
                <a:effectLst/>
              </a:rPr>
              <a:t>of "flexible response" lowered the level at which diplomacy would give way to </a:t>
            </a:r>
            <a:r>
              <a:rPr lang="en-US" dirty="0" smtClean="0">
                <a:effectLst/>
              </a:rPr>
              <a:t>troops </a:t>
            </a:r>
            <a:r>
              <a:rPr lang="en-US" dirty="0" smtClean="0">
                <a:effectLst/>
                <a:sym typeface="Wingdings" panose="05000000000000000000" pitchFamily="2" charset="2"/>
              </a:rPr>
              <a:t> </a:t>
            </a:r>
            <a:r>
              <a:rPr lang="en-US" dirty="0" smtClean="0"/>
              <a:t>P</a:t>
            </a:r>
            <a:r>
              <a:rPr lang="en-US" dirty="0" smtClean="0">
                <a:effectLst/>
              </a:rPr>
              <a:t>rovided </a:t>
            </a:r>
            <a:r>
              <a:rPr lang="en-US" dirty="0">
                <a:effectLst/>
              </a:rPr>
              <a:t>a way for a progressively and increasing use of force (ex: Vietnam).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980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0"/>
            <a:ext cx="7429499" cy="190500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/>
              </a:rPr>
              <a:t>Affluence and Its </a:t>
            </a:r>
            <a:r>
              <a:rPr lang="en-US" sz="3600" b="1" dirty="0" smtClean="0">
                <a:effectLst/>
              </a:rPr>
              <a:t>Anxieties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1330036"/>
            <a:ext cx="7429499" cy="5060373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smtClean="0">
                <a:effectLst/>
              </a:rPr>
              <a:t>New Inventions and industries:</a:t>
            </a:r>
          </a:p>
          <a:p>
            <a:pPr lvl="1"/>
            <a:r>
              <a:rPr lang="en-US" sz="1600" dirty="0" smtClean="0">
                <a:effectLst/>
              </a:rPr>
              <a:t>transistor </a:t>
            </a:r>
            <a:r>
              <a:rPr lang="en-US" sz="1600" dirty="0">
                <a:effectLst/>
              </a:rPr>
              <a:t>in </a:t>
            </a:r>
            <a:r>
              <a:rPr lang="en-US" sz="1600" dirty="0" smtClean="0">
                <a:effectLst/>
              </a:rPr>
              <a:t>sparked </a:t>
            </a:r>
            <a:r>
              <a:rPr lang="en-US" sz="1600" dirty="0">
                <a:effectLst/>
              </a:rPr>
              <a:t>a revolution in electronics, especially in </a:t>
            </a:r>
            <a:r>
              <a:rPr lang="en-US" sz="1600" dirty="0" smtClean="0">
                <a:effectLst/>
              </a:rPr>
              <a:t>computers</a:t>
            </a:r>
          </a:p>
          <a:p>
            <a:pPr lvl="2"/>
            <a:r>
              <a:rPr lang="en-US" sz="1600" dirty="0" smtClean="0">
                <a:effectLst/>
              </a:rPr>
              <a:t>International </a:t>
            </a:r>
            <a:r>
              <a:rPr lang="en-US" sz="1600" dirty="0">
                <a:effectLst/>
              </a:rPr>
              <a:t>Business Machines (IBM) grew tremendously</a:t>
            </a:r>
            <a:r>
              <a:rPr lang="en-US" sz="1600" dirty="0" smtClean="0">
                <a:effectLst/>
              </a:rPr>
              <a:t>.</a:t>
            </a:r>
            <a:endParaRPr lang="en-US" sz="1600" dirty="0">
              <a:effectLst/>
            </a:endParaRPr>
          </a:p>
          <a:p>
            <a:pPr lvl="1"/>
            <a:r>
              <a:rPr lang="en-US" sz="1600" dirty="0">
                <a:effectLst/>
              </a:rPr>
              <a:t>Aerospace industries grew in the </a:t>
            </a:r>
            <a:r>
              <a:rPr lang="en-US" sz="1600" dirty="0" smtClean="0">
                <a:effectLst/>
              </a:rPr>
              <a:t>1950s - due </a:t>
            </a:r>
            <a:r>
              <a:rPr lang="en-US" sz="1600" dirty="0">
                <a:effectLst/>
              </a:rPr>
              <a:t>to Eisenhower's SAC and to an expanding passenger airline </a:t>
            </a:r>
            <a:r>
              <a:rPr lang="en-US" sz="1600" dirty="0" smtClean="0">
                <a:effectLst/>
              </a:rPr>
              <a:t>business</a:t>
            </a:r>
            <a:endParaRPr lang="en-US" sz="1600" dirty="0">
              <a:effectLst/>
            </a:endParaRPr>
          </a:p>
          <a:p>
            <a:r>
              <a:rPr lang="en-US" sz="1800" dirty="0" smtClean="0">
                <a:effectLst/>
              </a:rPr>
              <a:t>1956 - number </a:t>
            </a:r>
            <a:r>
              <a:rPr lang="en-US" sz="1800" dirty="0">
                <a:effectLst/>
              </a:rPr>
              <a:t>of "white-collar" (no manual labor) workers exceeded the number of "blue-collar" (manual labor) </a:t>
            </a:r>
            <a:r>
              <a:rPr lang="en-US" sz="1800" dirty="0" smtClean="0">
                <a:effectLst/>
              </a:rPr>
              <a:t>workers</a:t>
            </a:r>
          </a:p>
          <a:p>
            <a:pPr lvl="1"/>
            <a:r>
              <a:rPr lang="en-US" sz="1600" dirty="0" smtClean="0">
                <a:effectLst/>
              </a:rPr>
              <a:t>union </a:t>
            </a:r>
            <a:r>
              <a:rPr lang="en-US" sz="1600" dirty="0">
                <a:effectLst/>
              </a:rPr>
              <a:t>memberships declined. </a:t>
            </a:r>
          </a:p>
          <a:p>
            <a:r>
              <a:rPr lang="en-US" sz="1800" dirty="0">
                <a:effectLst/>
              </a:rPr>
              <a:t>White-collar jobs opened up opportunities for </a:t>
            </a:r>
            <a:r>
              <a:rPr lang="en-US" sz="1800" dirty="0" smtClean="0">
                <a:effectLst/>
              </a:rPr>
              <a:t>women</a:t>
            </a:r>
          </a:p>
          <a:p>
            <a:pPr lvl="1"/>
            <a:r>
              <a:rPr lang="en-US" sz="1600" dirty="0" smtClean="0">
                <a:effectLst/>
              </a:rPr>
              <a:t>clerical </a:t>
            </a:r>
            <a:r>
              <a:rPr lang="en-US" sz="1600" dirty="0">
                <a:effectLst/>
              </a:rPr>
              <a:t>and service jobs </a:t>
            </a:r>
            <a:endParaRPr lang="en-US" sz="1600" dirty="0" smtClean="0">
              <a:effectLst/>
            </a:endParaRPr>
          </a:p>
          <a:p>
            <a:pPr lvl="1"/>
            <a:r>
              <a:rPr lang="en-US" sz="1600" dirty="0" smtClean="0">
                <a:effectLst/>
              </a:rPr>
              <a:t>new </a:t>
            </a:r>
            <a:r>
              <a:rPr lang="en-US" sz="1600" dirty="0">
                <a:effectLst/>
              </a:rPr>
              <a:t>dual role as a worker and a homemaker raised questions about family life and about traditional definitions of gender </a:t>
            </a:r>
            <a:r>
              <a:rPr lang="en-US" sz="1600" dirty="0" smtClean="0">
                <a:effectLst/>
              </a:rPr>
              <a:t>roles</a:t>
            </a:r>
            <a:endParaRPr lang="en-US" sz="1600" dirty="0">
              <a:effectLst/>
            </a:endParaRPr>
          </a:p>
          <a:p>
            <a:r>
              <a:rPr lang="en-US" sz="1800" dirty="0">
                <a:effectLst/>
              </a:rPr>
              <a:t>Feminist Betty Friedan published in 1963 </a:t>
            </a:r>
            <a:r>
              <a:rPr lang="en-US" sz="1800" i="1" dirty="0">
                <a:effectLst/>
              </a:rPr>
              <a:t>The Feminine </a:t>
            </a:r>
            <a:r>
              <a:rPr lang="en-US" sz="1800" i="1" dirty="0" smtClean="0">
                <a:effectLst/>
              </a:rPr>
              <a:t>Mystique</a:t>
            </a:r>
            <a:endParaRPr lang="en-US" sz="1800" dirty="0">
              <a:effectLst/>
            </a:endParaRPr>
          </a:p>
          <a:p>
            <a:pPr lvl="1"/>
            <a:r>
              <a:rPr lang="en-US" sz="1600" dirty="0" smtClean="0">
                <a:effectLst/>
              </a:rPr>
              <a:t>launched modern </a:t>
            </a:r>
            <a:r>
              <a:rPr lang="en-US" sz="1600" dirty="0">
                <a:effectLst/>
              </a:rPr>
              <a:t>women's </a:t>
            </a:r>
            <a:r>
              <a:rPr lang="en-US" sz="1600" dirty="0" smtClean="0">
                <a:effectLst/>
              </a:rPr>
              <a:t>movement</a:t>
            </a:r>
          </a:p>
          <a:p>
            <a:pPr lvl="1"/>
            <a:r>
              <a:rPr lang="en-US" sz="1600" dirty="0" smtClean="0">
                <a:effectLst/>
              </a:rPr>
              <a:t>discussed </a:t>
            </a:r>
            <a:r>
              <a:rPr lang="en-US" sz="1600" dirty="0">
                <a:effectLst/>
              </a:rPr>
              <a:t>widespread unhappiness of women who were </a:t>
            </a:r>
            <a:r>
              <a:rPr lang="en-US" sz="1600" dirty="0" smtClean="0">
                <a:effectLst/>
              </a:rPr>
              <a:t>housewives</a:t>
            </a:r>
            <a:endParaRPr lang="en-US" sz="160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1132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</a:rPr>
              <a:t>Cuban </a:t>
            </a:r>
            <a:r>
              <a:rPr lang="en-US" sz="3600" b="1" dirty="0" smtClean="0">
                <a:effectLst/>
              </a:rPr>
              <a:t>Confrontations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661375"/>
            <a:ext cx="7543568" cy="4587031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1961 – JFK signed Alliance </a:t>
            </a:r>
            <a:r>
              <a:rPr lang="en-US" dirty="0">
                <a:effectLst/>
              </a:rPr>
              <a:t>for </a:t>
            </a:r>
            <a:r>
              <a:rPr lang="en-US" dirty="0" smtClean="0">
                <a:effectLst/>
              </a:rPr>
              <a:t>Progress - essentially </a:t>
            </a:r>
            <a:r>
              <a:rPr lang="en-US" dirty="0">
                <a:effectLst/>
              </a:rPr>
              <a:t>the Marshall Plan for Latin </a:t>
            </a:r>
            <a:r>
              <a:rPr lang="en-US" dirty="0" smtClean="0">
                <a:effectLst/>
              </a:rPr>
              <a:t>America</a:t>
            </a:r>
          </a:p>
          <a:p>
            <a:pPr lvl="1"/>
            <a:r>
              <a:rPr lang="en-US" dirty="0"/>
              <a:t>P</a:t>
            </a:r>
            <a:r>
              <a:rPr lang="en-US" dirty="0" smtClean="0">
                <a:effectLst/>
              </a:rPr>
              <a:t>rimary </a:t>
            </a:r>
            <a:r>
              <a:rPr lang="en-US" dirty="0">
                <a:effectLst/>
              </a:rPr>
              <a:t>goal was to help </a:t>
            </a:r>
            <a:r>
              <a:rPr lang="en-US" dirty="0" smtClean="0">
                <a:effectLst/>
              </a:rPr>
              <a:t>Latin </a:t>
            </a:r>
            <a:r>
              <a:rPr lang="en-US" dirty="0">
                <a:effectLst/>
              </a:rPr>
              <a:t>American countries close the gap between the rich and the poor, thus quieting communist </a:t>
            </a:r>
            <a:r>
              <a:rPr lang="en-US" dirty="0" smtClean="0">
                <a:effectLst/>
              </a:rPr>
              <a:t>politicians</a:t>
            </a:r>
          </a:p>
          <a:p>
            <a:pPr lvl="1"/>
            <a:r>
              <a:rPr lang="en-US" dirty="0" smtClean="0">
                <a:effectLst/>
              </a:rPr>
              <a:t>Results </a:t>
            </a:r>
            <a:r>
              <a:rPr lang="en-US" dirty="0">
                <a:effectLst/>
              </a:rPr>
              <a:t>were disappointing as America's money did not impact Latin America's social problems.</a:t>
            </a:r>
          </a:p>
          <a:p>
            <a:r>
              <a:rPr lang="en-US" dirty="0" smtClean="0">
                <a:effectLst/>
              </a:rPr>
              <a:t>April </a:t>
            </a:r>
            <a:r>
              <a:rPr lang="en-US" dirty="0">
                <a:effectLst/>
              </a:rPr>
              <a:t>17, </a:t>
            </a:r>
            <a:r>
              <a:rPr lang="en-US" dirty="0" smtClean="0">
                <a:effectLst/>
              </a:rPr>
              <a:t>1961-1,200 </a:t>
            </a:r>
            <a:r>
              <a:rPr lang="en-US" dirty="0">
                <a:effectLst/>
              </a:rPr>
              <a:t>American-supported Cuban exiles landed at Cuba's Bay of </a:t>
            </a:r>
            <a:r>
              <a:rPr lang="en-US" dirty="0" smtClean="0">
                <a:effectLst/>
              </a:rPr>
              <a:t>Pigs</a:t>
            </a:r>
          </a:p>
          <a:p>
            <a:pPr lvl="1"/>
            <a:r>
              <a:rPr lang="en-US" dirty="0"/>
              <a:t>A</a:t>
            </a:r>
            <a:r>
              <a:rPr lang="en-US" dirty="0" smtClean="0">
                <a:effectLst/>
              </a:rPr>
              <a:t>n </a:t>
            </a:r>
            <a:r>
              <a:rPr lang="en-US" dirty="0">
                <a:effectLst/>
              </a:rPr>
              <a:t>attempt by America to overthrow the Castro regime. 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/>
              <a:t>JFK </a:t>
            </a:r>
            <a:r>
              <a:rPr lang="en-US" dirty="0" smtClean="0">
                <a:effectLst/>
              </a:rPr>
              <a:t>was </a:t>
            </a:r>
            <a:r>
              <a:rPr lang="en-US" dirty="0">
                <a:effectLst/>
              </a:rPr>
              <a:t>against </a:t>
            </a:r>
            <a:r>
              <a:rPr lang="en-US" i="1" dirty="0" smtClean="0">
                <a:effectLst/>
              </a:rPr>
              <a:t>direct</a:t>
            </a:r>
            <a:r>
              <a:rPr lang="en-US" dirty="0">
                <a:effectLst/>
              </a:rPr>
              <a:t> intervention of the overthrow of Castro, so he did not provide sufficient support for the </a:t>
            </a:r>
            <a:r>
              <a:rPr lang="en-US" dirty="0" smtClean="0">
                <a:effectLst/>
              </a:rPr>
              <a:t>exiles</a:t>
            </a:r>
          </a:p>
          <a:p>
            <a:pPr lvl="1"/>
            <a:r>
              <a:rPr lang="en-US" dirty="0"/>
              <a:t>I</a:t>
            </a:r>
            <a:r>
              <a:rPr lang="en-US" dirty="0" smtClean="0">
                <a:effectLst/>
              </a:rPr>
              <a:t>nvasion </a:t>
            </a:r>
            <a:r>
              <a:rPr lang="en-US" dirty="0">
                <a:effectLst/>
              </a:rPr>
              <a:t>failed after the exiles were forced to </a:t>
            </a:r>
            <a:r>
              <a:rPr lang="en-US" dirty="0" smtClean="0">
                <a:effectLst/>
              </a:rPr>
              <a:t>surrender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500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Cuban Missile Crisis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326525"/>
            <a:ext cx="7285990" cy="4921882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effectLst/>
              </a:rPr>
              <a:t>Continued American attempt to overthrow Castro caused Castro to further support the </a:t>
            </a:r>
            <a:r>
              <a:rPr lang="en-US" dirty="0" smtClean="0">
                <a:effectLst/>
              </a:rPr>
              <a:t>Soviets</a:t>
            </a:r>
          </a:p>
          <a:p>
            <a:r>
              <a:rPr lang="en-US" dirty="0" smtClean="0">
                <a:effectLst/>
              </a:rPr>
              <a:t>October 1962 - discovered </a:t>
            </a:r>
            <a:r>
              <a:rPr lang="en-US" dirty="0">
                <a:effectLst/>
              </a:rPr>
              <a:t> Soviets were secretly installing nuclear missiles in </a:t>
            </a:r>
            <a:r>
              <a:rPr lang="en-US" dirty="0" smtClean="0">
                <a:effectLst/>
              </a:rPr>
              <a:t>Cuba</a:t>
            </a:r>
          </a:p>
          <a:p>
            <a:r>
              <a:rPr lang="en-US" dirty="0" smtClean="0"/>
              <a:t>JFK </a:t>
            </a:r>
            <a:r>
              <a:rPr lang="en-US" dirty="0" smtClean="0">
                <a:effectLst/>
              </a:rPr>
              <a:t>ordered naval </a:t>
            </a:r>
            <a:r>
              <a:rPr lang="en-US" dirty="0">
                <a:effectLst/>
              </a:rPr>
              <a:t>"quarantine" of Cuba and demanded immediate removal of the </a:t>
            </a:r>
            <a:r>
              <a:rPr lang="en-US" dirty="0" smtClean="0">
                <a:effectLst/>
              </a:rPr>
              <a:t>weapons</a:t>
            </a:r>
          </a:p>
          <a:p>
            <a:r>
              <a:rPr lang="en-US" dirty="0" smtClean="0">
                <a:effectLst/>
              </a:rPr>
              <a:t>For </a:t>
            </a:r>
            <a:r>
              <a:rPr lang="en-US" dirty="0">
                <a:effectLst/>
              </a:rPr>
              <a:t>a week, Americans waited while Soviet ships approached the patrol line established by the U.S. Navy off the island of </a:t>
            </a:r>
            <a:r>
              <a:rPr lang="en-US" dirty="0" smtClean="0">
                <a:effectLst/>
              </a:rPr>
              <a:t>Cuba</a:t>
            </a:r>
          </a:p>
          <a:p>
            <a:r>
              <a:rPr lang="en-US" dirty="0" smtClean="0">
                <a:effectLst/>
              </a:rPr>
              <a:t>Oct </a:t>
            </a:r>
            <a:r>
              <a:rPr lang="en-US" dirty="0">
                <a:effectLst/>
              </a:rPr>
              <a:t>28, Khrushchev agreed to a compromise in which he would pull the missiles out of </a:t>
            </a:r>
            <a:r>
              <a:rPr lang="en-US" dirty="0" smtClean="0">
                <a:effectLst/>
              </a:rPr>
              <a:t>Cuba</a:t>
            </a:r>
            <a:r>
              <a:rPr lang="en-US" dirty="0" smtClean="0"/>
              <a:t>, if US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also agreed to end </a:t>
            </a:r>
            <a:r>
              <a:rPr lang="en-US" dirty="0" smtClean="0">
                <a:effectLst/>
              </a:rPr>
              <a:t>quarantine, not </a:t>
            </a:r>
            <a:r>
              <a:rPr lang="en-US" dirty="0">
                <a:effectLst/>
              </a:rPr>
              <a:t>invade </a:t>
            </a:r>
            <a:r>
              <a:rPr lang="en-US" dirty="0" smtClean="0">
                <a:effectLst/>
              </a:rPr>
              <a:t>Cuba, and remove missiles from Turkey</a:t>
            </a:r>
            <a:endParaRPr lang="en-US" dirty="0">
              <a:effectLst/>
            </a:endParaRPr>
          </a:p>
          <a:p>
            <a:r>
              <a:rPr lang="en-US" dirty="0"/>
              <a:t>L</a:t>
            </a:r>
            <a:r>
              <a:rPr lang="en-US" dirty="0" smtClean="0">
                <a:effectLst/>
              </a:rPr>
              <a:t>ate</a:t>
            </a:r>
            <a:r>
              <a:rPr lang="en-US" dirty="0">
                <a:effectLst/>
              </a:rPr>
              <a:t> </a:t>
            </a:r>
            <a:r>
              <a:rPr lang="en-US" dirty="0" smtClean="0">
                <a:effectLst/>
              </a:rPr>
              <a:t>1963 - pact</a:t>
            </a:r>
            <a:r>
              <a:rPr lang="en-US" dirty="0">
                <a:effectLst/>
              </a:rPr>
              <a:t> </a:t>
            </a:r>
            <a:r>
              <a:rPr lang="en-US" dirty="0" smtClean="0">
                <a:effectLst/>
              </a:rPr>
              <a:t>made prohibiting </a:t>
            </a:r>
            <a:r>
              <a:rPr lang="en-US" dirty="0">
                <a:effectLst/>
              </a:rPr>
              <a:t>trial nuclear explosions in the atmosphere was signed</a:t>
            </a:r>
            <a:r>
              <a:rPr lang="en-US" dirty="0" smtClean="0">
                <a:effectLst/>
              </a:rPr>
              <a:t>.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June 1963 – JFK gave speech in </a:t>
            </a:r>
            <a:r>
              <a:rPr lang="en-US" dirty="0">
                <a:effectLst/>
              </a:rPr>
              <a:t>which he encouraged Americans to abandon </a:t>
            </a:r>
            <a:r>
              <a:rPr lang="en-US" dirty="0" smtClean="0">
                <a:effectLst/>
              </a:rPr>
              <a:t>negative</a:t>
            </a:r>
            <a:r>
              <a:rPr lang="en-US" dirty="0">
                <a:effectLst/>
              </a:rPr>
              <a:t> views of </a:t>
            </a:r>
            <a:r>
              <a:rPr lang="en-US" dirty="0" smtClean="0">
                <a:effectLst/>
              </a:rPr>
              <a:t>USSR</a:t>
            </a:r>
          </a:p>
          <a:p>
            <a:pPr lvl="1"/>
            <a:r>
              <a:rPr lang="en-US" dirty="0">
                <a:effectLst/>
              </a:rPr>
              <a:t> </a:t>
            </a:r>
            <a:r>
              <a:rPr lang="en-US" dirty="0"/>
              <a:t>T</a:t>
            </a:r>
            <a:r>
              <a:rPr lang="en-US" dirty="0" smtClean="0">
                <a:effectLst/>
              </a:rPr>
              <a:t>ried </a:t>
            </a:r>
            <a:r>
              <a:rPr lang="en-US" dirty="0">
                <a:effectLst/>
              </a:rPr>
              <a:t>to lay the foundations for a realistic policy of peaceful coexistence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39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321972"/>
            <a:ext cx="7429499" cy="190500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/>
              </a:rPr>
              <a:t>The Struggle for Civil </a:t>
            </a:r>
            <a:r>
              <a:rPr lang="en-US" sz="3600" b="1" dirty="0" smtClean="0">
                <a:effectLst/>
              </a:rPr>
              <a:t>Rights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1159098"/>
            <a:ext cx="7429499" cy="524170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effectLst/>
              </a:rPr>
              <a:t>During </a:t>
            </a:r>
            <a:r>
              <a:rPr lang="en-US" dirty="0" smtClean="0">
                <a:effectLst/>
              </a:rPr>
              <a:t>JFK campaign – gained black </a:t>
            </a:r>
            <a:r>
              <a:rPr lang="en-US" dirty="0">
                <a:effectLst/>
              </a:rPr>
              <a:t>vote 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Promised to </a:t>
            </a:r>
            <a:r>
              <a:rPr lang="en-US" dirty="0" smtClean="0">
                <a:effectLst/>
              </a:rPr>
              <a:t>pass </a:t>
            </a:r>
            <a:r>
              <a:rPr lang="en-US" dirty="0">
                <a:effectLst/>
              </a:rPr>
              <a:t>civil rights </a:t>
            </a:r>
            <a:r>
              <a:rPr lang="en-US" dirty="0" smtClean="0">
                <a:effectLst/>
              </a:rPr>
              <a:t>legislation</a:t>
            </a:r>
          </a:p>
          <a:p>
            <a:pPr lvl="2"/>
            <a:r>
              <a:rPr lang="en-US" dirty="0"/>
              <a:t>S</a:t>
            </a:r>
            <a:r>
              <a:rPr lang="en-US" dirty="0" smtClean="0">
                <a:effectLst/>
              </a:rPr>
              <a:t>low </a:t>
            </a:r>
            <a:r>
              <a:rPr lang="en-US" dirty="0">
                <a:effectLst/>
              </a:rPr>
              <a:t>to pass legislation during his </a:t>
            </a:r>
            <a:r>
              <a:rPr lang="en-US" dirty="0" smtClean="0">
                <a:effectLst/>
              </a:rPr>
              <a:t>presidency - didn't </a:t>
            </a:r>
            <a:r>
              <a:rPr lang="en-US" dirty="0">
                <a:effectLst/>
              </a:rPr>
              <a:t>want to lose support from southern </a:t>
            </a:r>
            <a:r>
              <a:rPr lang="en-US" dirty="0" smtClean="0">
                <a:effectLst/>
              </a:rPr>
              <a:t>Congressmen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1960 - </a:t>
            </a:r>
            <a:r>
              <a:rPr lang="en-US" dirty="0">
                <a:effectLst/>
              </a:rPr>
              <a:t> Freedom Riders in </a:t>
            </a:r>
            <a:r>
              <a:rPr lang="en-US" dirty="0" smtClean="0">
                <a:effectLst/>
              </a:rPr>
              <a:t>South </a:t>
            </a:r>
            <a:r>
              <a:rPr lang="en-US" dirty="0">
                <a:effectLst/>
              </a:rPr>
              <a:t>tried to end segregation in facilities serving interstate bus </a:t>
            </a:r>
            <a:r>
              <a:rPr lang="en-US" dirty="0" smtClean="0">
                <a:effectLst/>
              </a:rPr>
              <a:t>passengers</a:t>
            </a:r>
          </a:p>
          <a:p>
            <a:pPr lvl="1"/>
            <a:r>
              <a:rPr lang="en-US" dirty="0"/>
              <a:t>S</a:t>
            </a:r>
            <a:r>
              <a:rPr lang="en-US" dirty="0" smtClean="0">
                <a:effectLst/>
              </a:rPr>
              <a:t>outhern </a:t>
            </a:r>
            <a:r>
              <a:rPr lang="en-US" dirty="0">
                <a:effectLst/>
              </a:rPr>
              <a:t>officials did nothing to stop violence that had erupted at these </a:t>
            </a:r>
            <a:r>
              <a:rPr lang="en-US" dirty="0" smtClean="0">
                <a:effectLst/>
              </a:rPr>
              <a:t>protests</a:t>
            </a:r>
          </a:p>
          <a:p>
            <a:pPr lvl="1"/>
            <a:r>
              <a:rPr lang="en-US" dirty="0"/>
              <a:t>F</a:t>
            </a:r>
            <a:r>
              <a:rPr lang="en-US" dirty="0" smtClean="0">
                <a:effectLst/>
              </a:rPr>
              <a:t>ederal </a:t>
            </a:r>
            <a:r>
              <a:rPr lang="en-US" dirty="0">
                <a:effectLst/>
              </a:rPr>
              <a:t>marshals were dispatched to protect the freedom riders.</a:t>
            </a:r>
          </a:p>
          <a:p>
            <a:r>
              <a:rPr lang="en-US" dirty="0" smtClean="0">
                <a:effectLst/>
              </a:rPr>
              <a:t>Kennedy</a:t>
            </a:r>
            <a:r>
              <a:rPr lang="en-US" dirty="0">
                <a:effectLst/>
              </a:rPr>
              <a:t>  and the King family </a:t>
            </a:r>
            <a:r>
              <a:rPr lang="en-US" dirty="0" smtClean="0">
                <a:effectLst/>
              </a:rPr>
              <a:t>(MLK) had </a:t>
            </a:r>
            <a:r>
              <a:rPr lang="en-US" dirty="0">
                <a:effectLst/>
              </a:rPr>
              <a:t>a good </a:t>
            </a:r>
            <a:r>
              <a:rPr lang="en-US" dirty="0" smtClean="0">
                <a:effectLst/>
              </a:rPr>
              <a:t>relationship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Voter </a:t>
            </a:r>
            <a:r>
              <a:rPr lang="en-US" dirty="0">
                <a:effectLst/>
              </a:rPr>
              <a:t>Education Project </a:t>
            </a:r>
            <a:r>
              <a:rPr lang="en-US" dirty="0" smtClean="0">
                <a:effectLst/>
              </a:rPr>
              <a:t> - register </a:t>
            </a:r>
            <a:r>
              <a:rPr lang="en-US" dirty="0">
                <a:effectLst/>
              </a:rPr>
              <a:t>the South's </a:t>
            </a:r>
            <a:r>
              <a:rPr lang="en-US" dirty="0" smtClean="0">
                <a:effectLst/>
              </a:rPr>
              <a:t>blacks</a:t>
            </a:r>
            <a:endParaRPr lang="en-US" dirty="0">
              <a:effectLst/>
            </a:endParaRPr>
          </a:p>
          <a:p>
            <a:r>
              <a:rPr lang="en-US" dirty="0" smtClean="0"/>
              <a:t>S</a:t>
            </a:r>
            <a:r>
              <a:rPr lang="en-US" dirty="0" smtClean="0">
                <a:effectLst/>
              </a:rPr>
              <a:t>pring 1963</a:t>
            </a:r>
            <a:r>
              <a:rPr lang="en-US" dirty="0">
                <a:effectLst/>
              </a:rPr>
              <a:t>, </a:t>
            </a:r>
            <a:r>
              <a:rPr lang="en-US" dirty="0" smtClean="0">
                <a:effectLst/>
              </a:rPr>
              <a:t>MLK launched campaign </a:t>
            </a:r>
            <a:r>
              <a:rPr lang="en-US" dirty="0">
                <a:effectLst/>
              </a:rPr>
              <a:t>against discrimination in Birmingham, </a:t>
            </a:r>
            <a:r>
              <a:rPr lang="en-US" dirty="0" smtClean="0">
                <a:effectLst/>
              </a:rPr>
              <a:t>Alabama (most </a:t>
            </a:r>
            <a:r>
              <a:rPr lang="en-US" dirty="0">
                <a:effectLst/>
              </a:rPr>
              <a:t>segregated big city in </a:t>
            </a:r>
            <a:r>
              <a:rPr lang="en-US" dirty="0" smtClean="0"/>
              <a:t>US</a:t>
            </a:r>
          </a:p>
          <a:p>
            <a:pPr lvl="1"/>
            <a:r>
              <a:rPr lang="en-US" dirty="0" smtClean="0">
                <a:effectLst/>
              </a:rPr>
              <a:t>Civil </a:t>
            </a:r>
            <a:r>
              <a:rPr lang="en-US" dirty="0">
                <a:effectLst/>
              </a:rPr>
              <a:t>rights marchers </a:t>
            </a:r>
            <a:r>
              <a:rPr lang="en-US" dirty="0" smtClean="0">
                <a:effectLst/>
              </a:rPr>
              <a:t>repelled </a:t>
            </a:r>
            <a:r>
              <a:rPr lang="en-US" dirty="0">
                <a:effectLst/>
              </a:rPr>
              <a:t>by police with attack dogs and high-pressure water </a:t>
            </a:r>
            <a:r>
              <a:rPr lang="en-US" dirty="0" smtClean="0">
                <a:effectLst/>
              </a:rPr>
              <a:t>hoses</a:t>
            </a:r>
          </a:p>
          <a:p>
            <a:pPr lvl="1"/>
            <a:r>
              <a:rPr lang="en-US" dirty="0" smtClean="0"/>
              <a:t>June 11, 1963 – JFK</a:t>
            </a:r>
            <a:r>
              <a:rPr lang="en-US" dirty="0" smtClean="0">
                <a:effectLst/>
              </a:rPr>
              <a:t> delivered speech </a:t>
            </a:r>
            <a:r>
              <a:rPr lang="en-US" dirty="0">
                <a:effectLst/>
              </a:rPr>
              <a:t>to the nation </a:t>
            </a:r>
            <a:r>
              <a:rPr lang="en-US" dirty="0" smtClean="0">
                <a:effectLst/>
              </a:rPr>
              <a:t>- dedicated </a:t>
            </a:r>
            <a:r>
              <a:rPr lang="en-US" dirty="0">
                <a:effectLst/>
              </a:rPr>
              <a:t>himself to finding a solution to the racial </a:t>
            </a:r>
            <a:r>
              <a:rPr lang="en-US" dirty="0" smtClean="0">
                <a:effectLst/>
              </a:rPr>
              <a:t>problems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August </a:t>
            </a:r>
            <a:r>
              <a:rPr lang="en-US" dirty="0">
                <a:effectLst/>
              </a:rPr>
              <a:t>1963, Martin Luther King, Jr. led 200,000 black and white demonstrators on a peaceful "March on Washington" in support of the proposed new civil rights </a:t>
            </a:r>
            <a:r>
              <a:rPr lang="en-US" dirty="0" smtClean="0">
                <a:effectLst/>
              </a:rPr>
              <a:t>legislation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405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</a:rPr>
              <a:t>The Killing of </a:t>
            </a:r>
            <a:r>
              <a:rPr lang="en-US" sz="3600" b="1" dirty="0" smtClean="0">
                <a:effectLst/>
              </a:rPr>
              <a:t>Kennedy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2161309"/>
            <a:ext cx="7429499" cy="4042063"/>
          </a:xfrm>
        </p:spPr>
        <p:txBody>
          <a:bodyPr/>
          <a:lstStyle/>
          <a:p>
            <a:r>
              <a:rPr lang="en-US" sz="2000" dirty="0" smtClean="0">
                <a:effectLst/>
              </a:rPr>
              <a:t>November </a:t>
            </a:r>
            <a:r>
              <a:rPr lang="en-US" sz="2000" dirty="0">
                <a:effectLst/>
              </a:rPr>
              <a:t>22, 1963, President Kennedy was shot and killed as he was riding in an open limousine in Dallas, </a:t>
            </a:r>
            <a:r>
              <a:rPr lang="en-US" sz="2000" dirty="0" smtClean="0">
                <a:effectLst/>
              </a:rPr>
              <a:t>Texas</a:t>
            </a:r>
          </a:p>
          <a:p>
            <a:r>
              <a:rPr lang="en-US" sz="2000" dirty="0" smtClean="0">
                <a:effectLst/>
              </a:rPr>
              <a:t>alleged </a:t>
            </a:r>
            <a:r>
              <a:rPr lang="en-US" sz="2000" dirty="0">
                <a:effectLst/>
              </a:rPr>
              <a:t>gunman was Lee Harvey </a:t>
            </a:r>
            <a:r>
              <a:rPr lang="en-US" sz="2000" dirty="0" smtClean="0">
                <a:effectLst/>
              </a:rPr>
              <a:t>Oswald</a:t>
            </a:r>
          </a:p>
          <a:p>
            <a:pPr lvl="1"/>
            <a:r>
              <a:rPr lang="en-US" sz="1800" dirty="0" smtClean="0">
                <a:effectLst/>
              </a:rPr>
              <a:t>Oswald </a:t>
            </a:r>
            <a:r>
              <a:rPr lang="en-US" sz="1800" dirty="0">
                <a:effectLst/>
              </a:rPr>
              <a:t>was shot and killed by self-appointed avenger, Jack </a:t>
            </a:r>
            <a:r>
              <a:rPr lang="en-US" sz="1800" dirty="0" smtClean="0">
                <a:effectLst/>
              </a:rPr>
              <a:t>Ruby</a:t>
            </a:r>
          </a:p>
          <a:p>
            <a:r>
              <a:rPr lang="en-US" sz="2000" dirty="0" smtClean="0">
                <a:effectLst/>
              </a:rPr>
              <a:t>Vice </a:t>
            </a:r>
            <a:r>
              <a:rPr lang="en-US" sz="2000" dirty="0">
                <a:effectLst/>
              </a:rPr>
              <a:t>President Lyndon B. </a:t>
            </a:r>
            <a:r>
              <a:rPr lang="en-US" sz="2000" dirty="0" smtClean="0">
                <a:effectLst/>
              </a:rPr>
              <a:t>Johnson</a:t>
            </a:r>
            <a:r>
              <a:rPr lang="en-US" sz="2000" dirty="0">
                <a:effectLst/>
              </a:rPr>
              <a:t> </a:t>
            </a:r>
            <a:r>
              <a:rPr lang="en-US" sz="2000" dirty="0" smtClean="0">
                <a:effectLst/>
              </a:rPr>
              <a:t>sworn </a:t>
            </a:r>
            <a:r>
              <a:rPr lang="en-US" sz="2000" dirty="0">
                <a:effectLst/>
              </a:rPr>
              <a:t>into office, retaining most of Kennedy's </a:t>
            </a:r>
            <a:r>
              <a:rPr lang="en-US" sz="2000" dirty="0" smtClean="0">
                <a:effectLst/>
              </a:rPr>
              <a:t>cabinet</a:t>
            </a:r>
          </a:p>
          <a:p>
            <a:r>
              <a:rPr lang="en-US" sz="2000" dirty="0" smtClean="0">
                <a:effectLst/>
              </a:rPr>
              <a:t>Kennedy </a:t>
            </a:r>
            <a:r>
              <a:rPr lang="en-US" sz="2000" dirty="0">
                <a:effectLst/>
              </a:rPr>
              <a:t>was praised more for his ideals than what he had actually </a:t>
            </a:r>
            <a:r>
              <a:rPr lang="en-US" sz="2000" dirty="0" smtClean="0">
                <a:effectLst/>
              </a:rPr>
              <a:t>achieved</a:t>
            </a:r>
            <a:endParaRPr lang="en-US" sz="200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380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437882"/>
            <a:ext cx="7429499" cy="190500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/>
              </a:rPr>
              <a:t>Consumer Culture in the </a:t>
            </a:r>
            <a:r>
              <a:rPr lang="en-US" sz="3600" b="1" dirty="0" smtClean="0">
                <a:effectLst/>
              </a:rPr>
              <a:t>Fifties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1808018"/>
            <a:ext cx="7429499" cy="4530437"/>
          </a:xfrm>
        </p:spPr>
        <p:txBody>
          <a:bodyPr/>
          <a:lstStyle/>
          <a:p>
            <a:r>
              <a:rPr lang="en-US" sz="1800" dirty="0" smtClean="0">
                <a:effectLst/>
              </a:rPr>
              <a:t>New </a:t>
            </a:r>
            <a:r>
              <a:rPr lang="en-US" sz="1800" dirty="0">
                <a:effectLst/>
              </a:rPr>
              <a:t>innovations highlighted the emerging lifestyle of leisure and </a:t>
            </a:r>
            <a:r>
              <a:rPr lang="en-US" sz="1800" dirty="0" smtClean="0">
                <a:effectLst/>
              </a:rPr>
              <a:t>affluence</a:t>
            </a:r>
          </a:p>
          <a:p>
            <a:pPr lvl="1"/>
            <a:r>
              <a:rPr lang="en-US" sz="1650" dirty="0" smtClean="0">
                <a:effectLst/>
              </a:rPr>
              <a:t>credit </a:t>
            </a:r>
            <a:r>
              <a:rPr lang="en-US" sz="1650" dirty="0">
                <a:effectLst/>
              </a:rPr>
              <a:t>card, fast-food, and new forms of </a:t>
            </a:r>
            <a:r>
              <a:rPr lang="en-US" sz="1650" dirty="0" smtClean="0">
                <a:effectLst/>
              </a:rPr>
              <a:t>recreation</a:t>
            </a:r>
          </a:p>
          <a:p>
            <a:pPr lvl="1"/>
            <a:r>
              <a:rPr lang="en-US" sz="1650" dirty="0" smtClean="0">
                <a:effectLst/>
              </a:rPr>
              <a:t>1946 - only </a:t>
            </a:r>
            <a:r>
              <a:rPr lang="en-US" sz="1650" dirty="0">
                <a:effectLst/>
              </a:rPr>
              <a:t>6 TV stations, but </a:t>
            </a:r>
            <a:r>
              <a:rPr lang="en-US" sz="1650" dirty="0" smtClean="0">
                <a:effectLst/>
              </a:rPr>
              <a:t>146 </a:t>
            </a:r>
            <a:r>
              <a:rPr lang="en-US" sz="1650" dirty="0">
                <a:effectLst/>
              </a:rPr>
              <a:t>by </a:t>
            </a:r>
            <a:r>
              <a:rPr lang="en-US" sz="1650" dirty="0" smtClean="0">
                <a:effectLst/>
              </a:rPr>
              <a:t>1956</a:t>
            </a:r>
            <a:endParaRPr lang="en-US" sz="1650" dirty="0">
              <a:effectLst/>
            </a:endParaRPr>
          </a:p>
          <a:p>
            <a:r>
              <a:rPr lang="en-US" sz="1800" dirty="0" smtClean="0">
                <a:effectLst/>
              </a:rPr>
              <a:t>"Televangelists</a:t>
            </a:r>
            <a:r>
              <a:rPr lang="en-US" sz="1800" dirty="0">
                <a:effectLst/>
              </a:rPr>
              <a:t>" </a:t>
            </a:r>
            <a:r>
              <a:rPr lang="en-US" sz="1800" dirty="0" smtClean="0">
                <a:effectLst/>
              </a:rPr>
              <a:t> - Baptist</a:t>
            </a:r>
            <a:r>
              <a:rPr lang="en-US" sz="1800" dirty="0">
                <a:effectLst/>
              </a:rPr>
              <a:t> Billy Graham </a:t>
            </a:r>
            <a:r>
              <a:rPr lang="en-US" sz="1800" dirty="0" smtClean="0">
                <a:effectLst/>
              </a:rPr>
              <a:t>- used </a:t>
            </a:r>
            <a:r>
              <a:rPr lang="en-US" sz="1800" dirty="0">
                <a:effectLst/>
              </a:rPr>
              <a:t>the TV to spread Christianity. </a:t>
            </a:r>
          </a:p>
          <a:p>
            <a:r>
              <a:rPr lang="en-US" sz="1800" dirty="0">
                <a:effectLst/>
              </a:rPr>
              <a:t>As </a:t>
            </a:r>
            <a:r>
              <a:rPr lang="en-US" sz="1800" dirty="0" smtClean="0">
                <a:effectLst/>
              </a:rPr>
              <a:t>population </a:t>
            </a:r>
            <a:r>
              <a:rPr lang="en-US" sz="1800" dirty="0">
                <a:effectLst/>
              </a:rPr>
              <a:t>moved </a:t>
            </a:r>
            <a:r>
              <a:rPr lang="en-US" sz="1800" dirty="0" smtClean="0">
                <a:effectLst/>
              </a:rPr>
              <a:t>west, so did sports</a:t>
            </a:r>
            <a:r>
              <a:rPr lang="en-US" sz="1800" dirty="0">
                <a:effectLst/>
              </a:rPr>
              <a:t> teams </a:t>
            </a:r>
            <a:endParaRPr lang="en-US" sz="1800" dirty="0" smtClean="0">
              <a:effectLst/>
            </a:endParaRPr>
          </a:p>
          <a:p>
            <a:r>
              <a:rPr lang="en-US" sz="1800" dirty="0" smtClean="0">
                <a:effectLst/>
              </a:rPr>
              <a:t>Popular</a:t>
            </a:r>
            <a:r>
              <a:rPr lang="en-US" sz="1800" dirty="0">
                <a:effectLst/>
              </a:rPr>
              <a:t> music </a:t>
            </a:r>
            <a:r>
              <a:rPr lang="en-US" sz="1800" dirty="0" smtClean="0">
                <a:effectLst/>
              </a:rPr>
              <a:t>transformed </a:t>
            </a:r>
            <a:r>
              <a:rPr lang="en-US" sz="1800" dirty="0">
                <a:effectLst/>
              </a:rPr>
              <a:t>during the </a:t>
            </a:r>
            <a:r>
              <a:rPr lang="en-US" sz="1800" dirty="0" smtClean="0">
                <a:effectLst/>
              </a:rPr>
              <a:t>1950s</a:t>
            </a:r>
          </a:p>
          <a:p>
            <a:pPr lvl="1"/>
            <a:r>
              <a:rPr lang="en-US" sz="1650" dirty="0" smtClean="0">
                <a:effectLst/>
              </a:rPr>
              <a:t>Elvis </a:t>
            </a:r>
            <a:r>
              <a:rPr lang="en-US" sz="1650" dirty="0">
                <a:effectLst/>
              </a:rPr>
              <a:t>Presley created a new style known as rock and roll.</a:t>
            </a:r>
          </a:p>
          <a:p>
            <a:r>
              <a:rPr lang="en-US" sz="1800" dirty="0">
                <a:effectLst/>
              </a:rPr>
              <a:t>Traditionalists were critical of Presley and many of the social movements during the 1950s.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6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542" y="0"/>
            <a:ext cx="7429499" cy="190500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/>
              </a:rPr>
              <a:t>The Advent of </a:t>
            </a:r>
            <a:r>
              <a:rPr lang="en-US" sz="3600" b="1" dirty="0" smtClean="0">
                <a:effectLst/>
              </a:rPr>
              <a:t>Eisenhower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1298864"/>
            <a:ext cx="7429499" cy="5143500"/>
          </a:xfrm>
        </p:spPr>
        <p:txBody>
          <a:bodyPr>
            <a:normAutofit/>
          </a:bodyPr>
          <a:lstStyle/>
          <a:p>
            <a:r>
              <a:rPr lang="en-US" sz="1600" dirty="0" smtClean="0">
                <a:effectLst/>
              </a:rPr>
              <a:t>Lacking </a:t>
            </a:r>
            <a:r>
              <a:rPr lang="en-US" sz="1600" dirty="0">
                <a:effectLst/>
              </a:rPr>
              <a:t>public support for </a:t>
            </a:r>
            <a:r>
              <a:rPr lang="en-US" sz="1600" dirty="0" smtClean="0">
                <a:effectLst/>
              </a:rPr>
              <a:t>Truman - Democrats </a:t>
            </a:r>
            <a:r>
              <a:rPr lang="en-US" sz="1600" dirty="0">
                <a:effectLst/>
              </a:rPr>
              <a:t>nominated Adlai Stevenson for the election of </a:t>
            </a:r>
            <a:r>
              <a:rPr lang="en-US" sz="1600" dirty="0" smtClean="0">
                <a:effectLst/>
              </a:rPr>
              <a:t>1952</a:t>
            </a:r>
            <a:endParaRPr lang="en-US" sz="1600" dirty="0">
              <a:effectLst/>
            </a:endParaRPr>
          </a:p>
          <a:p>
            <a:r>
              <a:rPr lang="en-US" sz="1600" dirty="0" smtClean="0">
                <a:effectLst/>
              </a:rPr>
              <a:t>Republicans </a:t>
            </a:r>
            <a:r>
              <a:rPr lang="en-US" sz="1600" dirty="0">
                <a:effectLst/>
              </a:rPr>
              <a:t>nominated Dwight D. </a:t>
            </a:r>
            <a:r>
              <a:rPr lang="en-US" sz="1600" dirty="0" smtClean="0">
                <a:effectLst/>
              </a:rPr>
              <a:t>Eisenhower</a:t>
            </a:r>
          </a:p>
          <a:p>
            <a:pPr lvl="1"/>
            <a:r>
              <a:rPr lang="en-US" sz="1400" dirty="0" smtClean="0">
                <a:effectLst/>
              </a:rPr>
              <a:t>already </a:t>
            </a:r>
            <a:r>
              <a:rPr lang="en-US" sz="1400" dirty="0">
                <a:effectLst/>
              </a:rPr>
              <a:t>well-liked by the public. </a:t>
            </a:r>
            <a:endParaRPr lang="en-US" sz="1400" dirty="0" smtClean="0">
              <a:effectLst/>
            </a:endParaRPr>
          </a:p>
          <a:p>
            <a:pPr lvl="1"/>
            <a:r>
              <a:rPr lang="en-US" sz="1400" dirty="0" smtClean="0">
                <a:effectLst/>
              </a:rPr>
              <a:t>Richard </a:t>
            </a:r>
            <a:r>
              <a:rPr lang="en-US" sz="1400" dirty="0">
                <a:effectLst/>
              </a:rPr>
              <a:t>M. Nixon </a:t>
            </a:r>
            <a:r>
              <a:rPr lang="en-US" sz="1400" dirty="0" smtClean="0">
                <a:effectLst/>
              </a:rPr>
              <a:t>chosen </a:t>
            </a:r>
            <a:r>
              <a:rPr lang="en-US" sz="1400" dirty="0">
                <a:effectLst/>
              </a:rPr>
              <a:t>for vice-president to satisfy the anticommunist wing of the Republican Party. </a:t>
            </a:r>
            <a:endParaRPr lang="en-US" sz="1400" dirty="0" smtClean="0">
              <a:effectLst/>
            </a:endParaRPr>
          </a:p>
          <a:p>
            <a:r>
              <a:rPr lang="en-US" sz="1600" dirty="0" smtClean="0">
                <a:effectLst/>
              </a:rPr>
              <a:t>During </a:t>
            </a:r>
            <a:r>
              <a:rPr lang="en-US" sz="1600" dirty="0">
                <a:effectLst/>
              </a:rPr>
              <a:t>this election, TV became a popular medium for campaigning.</a:t>
            </a:r>
          </a:p>
          <a:p>
            <a:r>
              <a:rPr lang="en-US" sz="1600" dirty="0">
                <a:effectLst/>
              </a:rPr>
              <a:t>During the campaign, Nixon went on TV to defend himself against corruption allegations "Checkers speech".</a:t>
            </a:r>
          </a:p>
          <a:p>
            <a:r>
              <a:rPr lang="en-US" sz="1600" dirty="0">
                <a:effectLst/>
              </a:rPr>
              <a:t>Eisenhower won the election of 1952 by a large majority.</a:t>
            </a:r>
          </a:p>
          <a:p>
            <a:r>
              <a:rPr lang="en-US" sz="1600" dirty="0">
                <a:effectLst/>
              </a:rPr>
              <a:t>President Eisenhower attempted to end the Korean </a:t>
            </a:r>
            <a:r>
              <a:rPr lang="en-US" sz="1600" dirty="0" smtClean="0">
                <a:effectLst/>
              </a:rPr>
              <a:t>War</a:t>
            </a:r>
          </a:p>
          <a:p>
            <a:pPr lvl="1"/>
            <a:r>
              <a:rPr lang="en-US" sz="1400" dirty="0" smtClean="0">
                <a:effectLst/>
              </a:rPr>
              <a:t>July </a:t>
            </a:r>
            <a:r>
              <a:rPr lang="en-US" sz="1400" dirty="0">
                <a:effectLst/>
              </a:rPr>
              <a:t>1953, after Eisenhower threatened to use nuclear weapons, an armistice was signed, ending the Korean </a:t>
            </a:r>
            <a:r>
              <a:rPr lang="en-US" sz="1400" dirty="0" smtClean="0">
                <a:effectLst/>
              </a:rPr>
              <a:t>War.</a:t>
            </a:r>
            <a:endParaRPr lang="en-US" sz="1400" dirty="0">
              <a:effectLst/>
            </a:endParaRPr>
          </a:p>
          <a:p>
            <a:pPr lvl="1"/>
            <a:r>
              <a:rPr lang="en-US" sz="1400" dirty="0" smtClean="0">
                <a:effectLst/>
              </a:rPr>
              <a:t>Despite the war, </a:t>
            </a:r>
            <a:r>
              <a:rPr lang="en-US" sz="1400" dirty="0">
                <a:effectLst/>
              </a:rPr>
              <a:t>Korea remained divided at the 38</a:t>
            </a:r>
            <a:r>
              <a:rPr lang="en-US" sz="1400" baseline="30000" dirty="0">
                <a:effectLst/>
              </a:rPr>
              <a:t>th</a:t>
            </a:r>
            <a:r>
              <a:rPr lang="en-US" sz="1400" dirty="0">
                <a:effectLst/>
              </a:rPr>
              <a:t> Parallel.</a:t>
            </a:r>
          </a:p>
          <a:p>
            <a:r>
              <a:rPr lang="en-US" sz="1600" dirty="0">
                <a:effectLst/>
              </a:rPr>
              <a:t>Eisenhower's leadership style of sincerity, fairness, and optimism helped to comfort the nation after the war.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306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0"/>
            <a:ext cx="7429499" cy="190500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/>
              </a:rPr>
              <a:t>Desegregating the </a:t>
            </a:r>
            <a:r>
              <a:rPr lang="en-US" sz="3600" b="1" dirty="0" smtClean="0">
                <a:effectLst/>
              </a:rPr>
              <a:t>South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1257300"/>
            <a:ext cx="7429499" cy="5434445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>
                <a:effectLst/>
              </a:rPr>
              <a:t>black </a:t>
            </a:r>
            <a:r>
              <a:rPr lang="en-US" sz="1800" dirty="0">
                <a:effectLst/>
              </a:rPr>
              <a:t>life in the South were governed by </a:t>
            </a:r>
            <a:r>
              <a:rPr lang="en-US" sz="1800" dirty="0" smtClean="0">
                <a:effectLst/>
              </a:rPr>
              <a:t>Jim </a:t>
            </a:r>
            <a:r>
              <a:rPr lang="en-US" sz="1800" dirty="0">
                <a:effectLst/>
              </a:rPr>
              <a:t>Crow </a:t>
            </a:r>
            <a:r>
              <a:rPr lang="en-US" sz="1800" dirty="0" smtClean="0">
                <a:effectLst/>
              </a:rPr>
              <a:t>laws</a:t>
            </a:r>
          </a:p>
          <a:p>
            <a:pPr lvl="1"/>
            <a:r>
              <a:rPr lang="en-US" sz="1650" dirty="0" smtClean="0">
                <a:effectLst/>
              </a:rPr>
              <a:t>Blacks segregated </a:t>
            </a:r>
            <a:r>
              <a:rPr lang="en-US" sz="1650" dirty="0">
                <a:effectLst/>
              </a:rPr>
              <a:t>from </a:t>
            </a:r>
            <a:r>
              <a:rPr lang="en-US" sz="1650" dirty="0" smtClean="0">
                <a:effectLst/>
              </a:rPr>
              <a:t>whites</a:t>
            </a:r>
          </a:p>
          <a:p>
            <a:pPr lvl="1"/>
            <a:r>
              <a:rPr lang="en-US" sz="1650" dirty="0" smtClean="0">
                <a:effectLst/>
              </a:rPr>
              <a:t>economically inferior</a:t>
            </a:r>
          </a:p>
          <a:p>
            <a:pPr lvl="1"/>
            <a:r>
              <a:rPr lang="en-US" sz="1650" dirty="0" smtClean="0">
                <a:effectLst/>
              </a:rPr>
              <a:t>politically </a:t>
            </a:r>
            <a:r>
              <a:rPr lang="en-US" sz="1650" dirty="0">
                <a:effectLst/>
              </a:rPr>
              <a:t>powerless. </a:t>
            </a:r>
            <a:endParaRPr lang="en-US" sz="1650" dirty="0" smtClean="0">
              <a:effectLst/>
            </a:endParaRPr>
          </a:p>
          <a:p>
            <a:r>
              <a:rPr lang="en-US" sz="1800" dirty="0" smtClean="0">
                <a:effectLst/>
              </a:rPr>
              <a:t>Gunnar </a:t>
            </a:r>
            <a:r>
              <a:rPr lang="en-US" sz="1800" dirty="0">
                <a:effectLst/>
              </a:rPr>
              <a:t>Myrdal exposed the contradiction between America's professed belief that all men are created equal and its terrible treatment of black citizens in his book, </a:t>
            </a:r>
            <a:r>
              <a:rPr lang="en-US" sz="1800" i="1" dirty="0">
                <a:effectLst/>
              </a:rPr>
              <a:t>An American Dilemma</a:t>
            </a:r>
            <a:r>
              <a:rPr lang="en-US" sz="1800" dirty="0">
                <a:effectLst/>
              </a:rPr>
              <a:t> (1944).</a:t>
            </a:r>
          </a:p>
          <a:p>
            <a:r>
              <a:rPr lang="en-US" sz="1800" i="1" dirty="0" err="1" smtClean="0">
                <a:effectLst/>
              </a:rPr>
              <a:t>Sweatt</a:t>
            </a:r>
            <a:r>
              <a:rPr lang="en-US" sz="1800" i="1" dirty="0" smtClean="0">
                <a:effectLst/>
              </a:rPr>
              <a:t> </a:t>
            </a:r>
            <a:r>
              <a:rPr lang="en-US" sz="1800" i="1" dirty="0">
                <a:effectLst/>
              </a:rPr>
              <a:t>v. Painter</a:t>
            </a:r>
            <a:r>
              <a:rPr lang="en-US" sz="1800" dirty="0">
                <a:effectLst/>
              </a:rPr>
              <a:t> (1950), the Supreme Court ruled that separate professional schools for blacks failed to meet the test of </a:t>
            </a:r>
            <a:r>
              <a:rPr lang="en-US" sz="1800" dirty="0" smtClean="0">
                <a:effectLst/>
              </a:rPr>
              <a:t>equality</a:t>
            </a:r>
            <a:endParaRPr lang="en-US" sz="1800" dirty="0">
              <a:effectLst/>
            </a:endParaRPr>
          </a:p>
          <a:p>
            <a:r>
              <a:rPr lang="en-US" sz="1800" dirty="0" smtClean="0">
                <a:effectLst/>
              </a:rPr>
              <a:t>Dec 1955</a:t>
            </a:r>
            <a:r>
              <a:rPr lang="en-US" sz="1800" dirty="0">
                <a:effectLst/>
              </a:rPr>
              <a:t> </a:t>
            </a:r>
            <a:r>
              <a:rPr lang="en-US" sz="1800" dirty="0" smtClean="0">
                <a:effectLst/>
              </a:rPr>
              <a:t>- Rosa </a:t>
            </a:r>
            <a:r>
              <a:rPr lang="en-US" sz="1800" dirty="0">
                <a:effectLst/>
              </a:rPr>
              <a:t>Parks refused to give up her seat </a:t>
            </a:r>
            <a:r>
              <a:rPr lang="en-US" sz="1800" dirty="0" smtClean="0">
                <a:effectLst/>
              </a:rPr>
              <a:t>on </a:t>
            </a:r>
            <a:r>
              <a:rPr lang="en-US" sz="1800" dirty="0">
                <a:effectLst/>
              </a:rPr>
              <a:t>a bus in Montgomery, </a:t>
            </a:r>
            <a:r>
              <a:rPr lang="en-US" sz="1800" dirty="0" smtClean="0">
                <a:effectLst/>
              </a:rPr>
              <a:t>Alabama</a:t>
            </a:r>
          </a:p>
          <a:p>
            <a:pPr lvl="1"/>
            <a:r>
              <a:rPr lang="en-US" sz="1650" dirty="0" smtClean="0">
                <a:effectLst/>
              </a:rPr>
              <a:t>Her </a:t>
            </a:r>
            <a:r>
              <a:rPr lang="en-US" sz="1650" dirty="0">
                <a:effectLst/>
              </a:rPr>
              <a:t>arrest sparked a yearlong black boycott of the city buses (Montgomery bus boycott) and served notice throughout the South that blacks would no longer submit to segregation.</a:t>
            </a:r>
          </a:p>
          <a:p>
            <a:r>
              <a:rPr lang="en-US" sz="1800" dirty="0">
                <a:effectLst/>
              </a:rPr>
              <a:t>Reverend Martin Luther King, Jr. rose to prominence during the bus boycott.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910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0"/>
            <a:ext cx="7429499" cy="190500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/>
              </a:rPr>
              <a:t>Seeds of the Civil Rights </a:t>
            </a:r>
            <a:r>
              <a:rPr lang="en-US" sz="3600" b="1" dirty="0" smtClean="0">
                <a:effectLst/>
              </a:rPr>
              <a:t>Revolution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6682"/>
            <a:ext cx="8281555" cy="508115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effectLst/>
              </a:rPr>
              <a:t>Hearing </a:t>
            </a:r>
            <a:r>
              <a:rPr lang="en-US" dirty="0">
                <a:effectLst/>
              </a:rPr>
              <a:t>of the lynching of black war veterans in 1946, President Harry Truman ended segregation in federal civil service and ordered "equality of treatment and opportunity" in the armed forces in 1948.</a:t>
            </a:r>
          </a:p>
          <a:p>
            <a:r>
              <a:rPr lang="en-US" dirty="0">
                <a:effectLst/>
              </a:rPr>
              <a:t>After Congress and new </a:t>
            </a:r>
            <a:r>
              <a:rPr lang="en-US" dirty="0" err="1" smtClean="0">
                <a:effectLst/>
              </a:rPr>
              <a:t>Pres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Eisenhower </a:t>
            </a:r>
            <a:r>
              <a:rPr lang="en-US" dirty="0" smtClean="0">
                <a:effectLst/>
              </a:rPr>
              <a:t>ignored racial </a:t>
            </a:r>
            <a:r>
              <a:rPr lang="en-US" dirty="0">
                <a:effectLst/>
              </a:rPr>
              <a:t>issues, Supreme Court Chief Justice Earl Warren stepped up to address civil rights for African Americans.</a:t>
            </a:r>
          </a:p>
          <a:p>
            <a:r>
              <a:rPr lang="en-US" dirty="0">
                <a:effectLst/>
              </a:rPr>
              <a:t> </a:t>
            </a:r>
            <a:r>
              <a:rPr lang="en-US" i="1" dirty="0">
                <a:effectLst/>
              </a:rPr>
              <a:t>Brown v. Board of Education of Topeka, Kansas</a:t>
            </a:r>
            <a:r>
              <a:rPr lang="en-US" dirty="0">
                <a:effectLst/>
              </a:rPr>
              <a:t> (</a:t>
            </a:r>
            <a:r>
              <a:rPr lang="en-US" dirty="0" smtClean="0">
                <a:effectLst/>
              </a:rPr>
              <a:t>1954)</a:t>
            </a:r>
          </a:p>
          <a:p>
            <a:pPr lvl="1"/>
            <a:r>
              <a:rPr lang="en-US" dirty="0" smtClean="0">
                <a:effectLst/>
              </a:rPr>
              <a:t>Supreme </a:t>
            </a:r>
            <a:r>
              <a:rPr lang="en-US" dirty="0">
                <a:effectLst/>
              </a:rPr>
              <a:t>Court ruled that segregation in public schools was unequal and, thus, </a:t>
            </a:r>
            <a:r>
              <a:rPr lang="en-US" dirty="0" smtClean="0">
                <a:effectLst/>
              </a:rPr>
              <a:t>unconstitutional</a:t>
            </a:r>
          </a:p>
          <a:p>
            <a:pPr lvl="1"/>
            <a:r>
              <a:rPr lang="en-US" dirty="0" smtClean="0">
                <a:effectLst/>
              </a:rPr>
              <a:t>reversed </a:t>
            </a:r>
            <a:r>
              <a:rPr lang="en-US" dirty="0">
                <a:effectLst/>
              </a:rPr>
              <a:t>the previous ruling in </a:t>
            </a:r>
            <a:r>
              <a:rPr lang="en-US" i="1" dirty="0">
                <a:effectLst/>
              </a:rPr>
              <a:t>Plessy v. Ferguson </a:t>
            </a:r>
            <a:r>
              <a:rPr lang="en-US" dirty="0">
                <a:effectLst/>
              </a:rPr>
              <a:t>(1896).</a:t>
            </a:r>
          </a:p>
          <a:p>
            <a:r>
              <a:rPr lang="en-US" dirty="0">
                <a:effectLst/>
              </a:rPr>
              <a:t>Southern states opposed the </a:t>
            </a:r>
            <a:r>
              <a:rPr lang="en-US" dirty="0" smtClean="0">
                <a:effectLst/>
              </a:rPr>
              <a:t>ruling</a:t>
            </a:r>
          </a:p>
          <a:p>
            <a:pPr lvl="1"/>
            <a:r>
              <a:rPr lang="en-US" dirty="0" smtClean="0">
                <a:effectLst/>
              </a:rPr>
              <a:t>Congressmen </a:t>
            </a:r>
            <a:r>
              <a:rPr lang="en-US" dirty="0">
                <a:effectLst/>
              </a:rPr>
              <a:t>from these states signed the "Declaration of Constitutional Principles" in 1956, pledging their unyielding resistance to </a:t>
            </a:r>
            <a:r>
              <a:rPr lang="en-US" dirty="0" smtClean="0">
                <a:effectLst/>
              </a:rPr>
              <a:t>desegregation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President Eisenhower did not support integration because he shied away from social </a:t>
            </a:r>
            <a:r>
              <a:rPr lang="en-US" dirty="0" smtClean="0">
                <a:effectLst/>
              </a:rPr>
              <a:t>issues</a:t>
            </a:r>
          </a:p>
          <a:p>
            <a:r>
              <a:rPr lang="en-US" dirty="0" smtClean="0">
                <a:effectLst/>
              </a:rPr>
              <a:t>Sept </a:t>
            </a:r>
            <a:r>
              <a:rPr lang="en-US" dirty="0">
                <a:effectLst/>
              </a:rPr>
              <a:t>1957, </a:t>
            </a:r>
            <a:r>
              <a:rPr lang="en-US" dirty="0" err="1">
                <a:effectLst/>
              </a:rPr>
              <a:t>Orval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Faubus</a:t>
            </a:r>
            <a:r>
              <a:rPr lang="en-US" dirty="0">
                <a:effectLst/>
              </a:rPr>
              <a:t>, the governor of Arkansas, used the National Guard to prevent 9 black students from enrolling in Little Rock's Central High </a:t>
            </a:r>
            <a:r>
              <a:rPr lang="en-US" dirty="0" smtClean="0">
                <a:effectLst/>
              </a:rPr>
              <a:t>School</a:t>
            </a:r>
          </a:p>
          <a:p>
            <a:pPr lvl="1"/>
            <a:r>
              <a:rPr lang="en-US" dirty="0" smtClean="0">
                <a:effectLst/>
              </a:rPr>
              <a:t>Confronted </a:t>
            </a:r>
            <a:r>
              <a:rPr lang="en-US" dirty="0">
                <a:effectLst/>
              </a:rPr>
              <a:t>with a direct challenge to federal authority, Eisenhower sent troops to escort the children to their classes.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928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347730"/>
            <a:ext cx="7429499" cy="1905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Early Civil Rights Movement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1527464"/>
            <a:ext cx="7429499" cy="4852554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smtClean="0">
                <a:effectLst/>
              </a:rPr>
              <a:t>1957</a:t>
            </a:r>
            <a:r>
              <a:rPr lang="en-US" sz="1800" dirty="0">
                <a:effectLst/>
              </a:rPr>
              <a:t> </a:t>
            </a:r>
            <a:r>
              <a:rPr lang="en-US" sz="1800" dirty="0" smtClean="0">
                <a:effectLst/>
              </a:rPr>
              <a:t>- Congress </a:t>
            </a:r>
            <a:r>
              <a:rPr lang="en-US" sz="1800" dirty="0">
                <a:effectLst/>
              </a:rPr>
              <a:t>passed </a:t>
            </a:r>
            <a:r>
              <a:rPr lang="en-US" sz="1800" dirty="0" smtClean="0">
                <a:effectLst/>
              </a:rPr>
              <a:t>first</a:t>
            </a:r>
            <a:r>
              <a:rPr lang="en-US" sz="1800" dirty="0">
                <a:effectLst/>
              </a:rPr>
              <a:t> Civil Rights Act since Reconstruction </a:t>
            </a:r>
            <a:r>
              <a:rPr lang="en-US" sz="1800" dirty="0" smtClean="0">
                <a:effectLst/>
              </a:rPr>
              <a:t>Days</a:t>
            </a:r>
          </a:p>
          <a:p>
            <a:pPr lvl="1"/>
            <a:r>
              <a:rPr lang="en-US" sz="1600" dirty="0" smtClean="0">
                <a:effectLst/>
              </a:rPr>
              <a:t>set </a:t>
            </a:r>
            <a:r>
              <a:rPr lang="en-US" sz="1600" dirty="0">
                <a:effectLst/>
              </a:rPr>
              <a:t>up a permanent Civil Rights Commission to investigate violations of civil rights </a:t>
            </a:r>
            <a:endParaRPr lang="en-US" sz="1600" dirty="0" smtClean="0">
              <a:effectLst/>
            </a:endParaRPr>
          </a:p>
          <a:p>
            <a:pPr lvl="1"/>
            <a:r>
              <a:rPr lang="en-US" sz="1600" dirty="0" smtClean="0">
                <a:effectLst/>
              </a:rPr>
              <a:t>authorized </a:t>
            </a:r>
            <a:r>
              <a:rPr lang="en-US" sz="1600" dirty="0">
                <a:effectLst/>
              </a:rPr>
              <a:t>federal injunctions to protect voting </a:t>
            </a:r>
            <a:r>
              <a:rPr lang="en-US" sz="1600" dirty="0" smtClean="0">
                <a:effectLst/>
              </a:rPr>
              <a:t>rights</a:t>
            </a:r>
            <a:endParaRPr lang="en-US" sz="1600" dirty="0">
              <a:effectLst/>
            </a:endParaRPr>
          </a:p>
          <a:p>
            <a:r>
              <a:rPr lang="en-US" sz="1800" dirty="0">
                <a:effectLst/>
              </a:rPr>
              <a:t>Reverend Dr. Martin Luther King, Jr. formed the Southern Christian Leadership Conference (SCLC) in </a:t>
            </a:r>
            <a:r>
              <a:rPr lang="en-US" sz="1800" dirty="0" smtClean="0">
                <a:effectLst/>
              </a:rPr>
              <a:t>1957</a:t>
            </a:r>
            <a:endParaRPr lang="en-US" sz="1800" dirty="0">
              <a:effectLst/>
            </a:endParaRPr>
          </a:p>
          <a:p>
            <a:pPr lvl="1"/>
            <a:r>
              <a:rPr lang="en-US" sz="1600" dirty="0" smtClean="0">
                <a:effectLst/>
              </a:rPr>
              <a:t>sought </a:t>
            </a:r>
            <a:r>
              <a:rPr lang="en-US" sz="1600" dirty="0">
                <a:effectLst/>
              </a:rPr>
              <a:t>to mobilize the power of black churches on behalf of black </a:t>
            </a:r>
            <a:r>
              <a:rPr lang="en-US" sz="1600" dirty="0" smtClean="0">
                <a:effectLst/>
              </a:rPr>
              <a:t>rights</a:t>
            </a:r>
            <a:endParaRPr lang="en-US" sz="1600" dirty="0">
              <a:effectLst/>
            </a:endParaRPr>
          </a:p>
          <a:p>
            <a:r>
              <a:rPr lang="en-US" sz="1800" dirty="0" smtClean="0">
                <a:effectLst/>
              </a:rPr>
              <a:t>February </a:t>
            </a:r>
            <a:r>
              <a:rPr lang="en-US" sz="1800" dirty="0">
                <a:effectLst/>
              </a:rPr>
              <a:t>1, </a:t>
            </a:r>
            <a:r>
              <a:rPr lang="en-US" sz="1800" dirty="0" smtClean="0">
                <a:effectLst/>
              </a:rPr>
              <a:t>1960</a:t>
            </a:r>
            <a:r>
              <a:rPr lang="en-US" sz="1800" dirty="0">
                <a:effectLst/>
              </a:rPr>
              <a:t> </a:t>
            </a:r>
            <a:r>
              <a:rPr lang="en-US" sz="1800" dirty="0" smtClean="0">
                <a:effectLst/>
              </a:rPr>
              <a:t>- 4 </a:t>
            </a:r>
            <a:r>
              <a:rPr lang="en-US" sz="1800" dirty="0">
                <a:effectLst/>
              </a:rPr>
              <a:t>black college students in Greensboro, North Carolina demanded service at a whites-only lunch </a:t>
            </a:r>
            <a:r>
              <a:rPr lang="en-US" sz="1800" dirty="0" smtClean="0">
                <a:effectLst/>
              </a:rPr>
              <a:t>counter</a:t>
            </a:r>
          </a:p>
          <a:p>
            <a:pPr lvl="1"/>
            <a:r>
              <a:rPr lang="en-US" sz="1600" dirty="0" smtClean="0">
                <a:effectLst/>
              </a:rPr>
              <a:t>Within </a:t>
            </a:r>
            <a:r>
              <a:rPr lang="en-US" sz="1600" dirty="0">
                <a:effectLst/>
              </a:rPr>
              <a:t>a week, the sit-in reached 1,000 students, spreading a wave of wade-ins, lie-ins, and pray-ins across the South demanding equal </a:t>
            </a:r>
            <a:r>
              <a:rPr lang="en-US" sz="1600" dirty="0" smtClean="0">
                <a:effectLst/>
              </a:rPr>
              <a:t>rights</a:t>
            </a:r>
          </a:p>
          <a:p>
            <a:r>
              <a:rPr lang="en-US" sz="1800" dirty="0" smtClean="0">
                <a:effectLst/>
              </a:rPr>
              <a:t>April </a:t>
            </a:r>
            <a:r>
              <a:rPr lang="en-US" sz="1800" dirty="0">
                <a:effectLst/>
              </a:rPr>
              <a:t>1960, southern black students formed the Student Non-Violent Coordinating Committee (SNCC) to give more focus to their efforts.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731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0"/>
            <a:ext cx="7429499" cy="190500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/>
              </a:rPr>
              <a:t>Eisenhower Republicanism at </a:t>
            </a:r>
            <a:r>
              <a:rPr lang="en-US" sz="3600" b="1" dirty="0" smtClean="0">
                <a:effectLst/>
              </a:rPr>
              <a:t>Home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1589810"/>
            <a:ext cx="7429499" cy="4966854"/>
          </a:xfrm>
        </p:spPr>
        <p:txBody>
          <a:bodyPr>
            <a:normAutofit fontScale="85000" lnSpcReduction="10000"/>
          </a:bodyPr>
          <a:lstStyle/>
          <a:p>
            <a:r>
              <a:rPr lang="en-US" sz="1800" dirty="0" smtClean="0">
                <a:effectLst/>
              </a:rPr>
              <a:t>Eisenhower – somewhat socially liberal but economically and politically conservative </a:t>
            </a:r>
          </a:p>
          <a:p>
            <a:pPr lvl="1"/>
            <a:r>
              <a:rPr lang="en-US" sz="1600" dirty="0" smtClean="0">
                <a:effectLst/>
              </a:rPr>
              <a:t>Strived </a:t>
            </a:r>
            <a:r>
              <a:rPr lang="en-US" sz="1600" dirty="0">
                <a:effectLst/>
              </a:rPr>
              <a:t>to balance </a:t>
            </a:r>
            <a:r>
              <a:rPr lang="en-US" sz="1600" dirty="0" smtClean="0">
                <a:effectLst/>
              </a:rPr>
              <a:t> </a:t>
            </a:r>
            <a:r>
              <a:rPr lang="en-US" sz="1600" dirty="0">
                <a:effectLst/>
              </a:rPr>
              <a:t>federal budget and to guard America from </a:t>
            </a:r>
            <a:r>
              <a:rPr lang="en-US" sz="1600" dirty="0" smtClean="0">
                <a:effectLst/>
              </a:rPr>
              <a:t>socialism</a:t>
            </a:r>
            <a:endParaRPr lang="en-US" sz="1600" dirty="0">
              <a:effectLst/>
            </a:endParaRPr>
          </a:p>
          <a:p>
            <a:r>
              <a:rPr lang="en-US" sz="1800" dirty="0" smtClean="0">
                <a:effectLst/>
              </a:rPr>
              <a:t>1954</a:t>
            </a:r>
            <a:r>
              <a:rPr lang="en-US" sz="1800" dirty="0">
                <a:effectLst/>
              </a:rPr>
              <a:t>, President Eisenhower deported a million illegal immigrants in Operation </a:t>
            </a:r>
            <a:r>
              <a:rPr lang="en-US" sz="1800" dirty="0" smtClean="0">
                <a:effectLst/>
              </a:rPr>
              <a:t>Wetback</a:t>
            </a:r>
            <a:endParaRPr lang="en-US" sz="1800" dirty="0">
              <a:effectLst/>
            </a:endParaRPr>
          </a:p>
          <a:p>
            <a:pPr lvl="1"/>
            <a:r>
              <a:rPr lang="en-US" sz="1600" dirty="0" smtClean="0">
                <a:effectLst/>
              </a:rPr>
              <a:t>giving </a:t>
            </a:r>
            <a:r>
              <a:rPr lang="en-US" sz="1600" dirty="0">
                <a:effectLst/>
              </a:rPr>
              <a:t>in to </a:t>
            </a:r>
            <a:r>
              <a:rPr lang="en-US" sz="1600" dirty="0" smtClean="0">
                <a:effectLst/>
              </a:rPr>
              <a:t> </a:t>
            </a:r>
            <a:r>
              <a:rPr lang="en-US" sz="1600" dirty="0">
                <a:effectLst/>
              </a:rPr>
              <a:t>Mexican government's worries that illegal </a:t>
            </a:r>
            <a:r>
              <a:rPr lang="en-US" sz="1600" dirty="0" smtClean="0">
                <a:effectLst/>
              </a:rPr>
              <a:t>immigration</a:t>
            </a:r>
            <a:r>
              <a:rPr lang="en-US" sz="1600" dirty="0">
                <a:effectLst/>
              </a:rPr>
              <a:t> to the </a:t>
            </a:r>
            <a:r>
              <a:rPr lang="en-US" sz="1600" dirty="0" smtClean="0">
                <a:effectLst/>
              </a:rPr>
              <a:t>US </a:t>
            </a:r>
            <a:r>
              <a:rPr lang="en-US" sz="1600" dirty="0">
                <a:effectLst/>
              </a:rPr>
              <a:t>would undercut </a:t>
            </a:r>
            <a:r>
              <a:rPr lang="en-US" sz="1600" i="1" dirty="0" smtClean="0">
                <a:effectLst/>
              </a:rPr>
              <a:t>bracero</a:t>
            </a:r>
            <a:r>
              <a:rPr lang="en-US" sz="1600" dirty="0">
                <a:effectLst/>
              </a:rPr>
              <a:t> program </a:t>
            </a:r>
            <a:endParaRPr lang="en-US" sz="1600" dirty="0" smtClean="0">
              <a:effectLst/>
            </a:endParaRPr>
          </a:p>
          <a:p>
            <a:r>
              <a:rPr lang="en-US" sz="1800" dirty="0" smtClean="0">
                <a:effectLst/>
              </a:rPr>
              <a:t>Eisenhower </a:t>
            </a:r>
            <a:r>
              <a:rPr lang="en-US" sz="1800" dirty="0">
                <a:effectLst/>
              </a:rPr>
              <a:t>tried to revert to the policy of assimilating Native American tribes into American </a:t>
            </a:r>
            <a:r>
              <a:rPr lang="en-US" sz="1800" dirty="0" smtClean="0">
                <a:effectLst/>
              </a:rPr>
              <a:t>culture, but </a:t>
            </a:r>
            <a:r>
              <a:rPr lang="en-US" sz="1800" dirty="0">
                <a:effectLst/>
              </a:rPr>
              <a:t>his plan was dropped in 1961 after most tribes refused to </a:t>
            </a:r>
            <a:r>
              <a:rPr lang="en-US" sz="1800" dirty="0" smtClean="0">
                <a:effectLst/>
              </a:rPr>
              <a:t>comply</a:t>
            </a:r>
            <a:endParaRPr lang="en-US" sz="1800" dirty="0">
              <a:effectLst/>
            </a:endParaRPr>
          </a:p>
          <a:p>
            <a:r>
              <a:rPr lang="en-US" sz="1800" dirty="0">
                <a:effectLst/>
              </a:rPr>
              <a:t>Eisenhower wanted to cancel New Deal programs, </a:t>
            </a:r>
            <a:r>
              <a:rPr lang="en-US" sz="1800" dirty="0" smtClean="0">
                <a:effectLst/>
              </a:rPr>
              <a:t>but lacked public </a:t>
            </a:r>
            <a:r>
              <a:rPr lang="en-US" sz="1800" dirty="0">
                <a:effectLst/>
              </a:rPr>
              <a:t>support </a:t>
            </a:r>
            <a:endParaRPr lang="en-US" sz="1800" dirty="0" smtClean="0">
              <a:effectLst/>
            </a:endParaRPr>
          </a:p>
          <a:p>
            <a:r>
              <a:rPr lang="en-US" sz="1800" dirty="0">
                <a:effectLst/>
              </a:rPr>
              <a:t>S</a:t>
            </a:r>
            <a:r>
              <a:rPr lang="en-US" sz="1800" dirty="0" smtClean="0">
                <a:effectLst/>
              </a:rPr>
              <a:t>upported </a:t>
            </a:r>
            <a:r>
              <a:rPr lang="en-US" sz="1800" dirty="0">
                <a:effectLst/>
              </a:rPr>
              <a:t>the Federal Highway Act of </a:t>
            </a:r>
            <a:r>
              <a:rPr lang="en-US" sz="1800" dirty="0" smtClean="0">
                <a:effectLst/>
              </a:rPr>
              <a:t>1956</a:t>
            </a:r>
            <a:endParaRPr lang="en-US" sz="1800" dirty="0">
              <a:effectLst/>
            </a:endParaRPr>
          </a:p>
          <a:p>
            <a:pPr lvl="1"/>
            <a:r>
              <a:rPr lang="en-US" sz="1600" dirty="0" smtClean="0">
                <a:effectLst/>
              </a:rPr>
              <a:t>created </a:t>
            </a:r>
            <a:r>
              <a:rPr lang="en-US" sz="1600" dirty="0">
                <a:effectLst/>
              </a:rPr>
              <a:t>thousands of miles of federally-funded </a:t>
            </a:r>
            <a:r>
              <a:rPr lang="en-US" sz="1600" dirty="0" smtClean="0">
                <a:effectLst/>
              </a:rPr>
              <a:t>highways</a:t>
            </a:r>
            <a:endParaRPr lang="en-US" sz="1600" dirty="0">
              <a:effectLst/>
            </a:endParaRPr>
          </a:p>
          <a:p>
            <a:r>
              <a:rPr lang="en-US" sz="1800" dirty="0" smtClean="0">
                <a:effectLst/>
              </a:rPr>
              <a:t>only </a:t>
            </a:r>
            <a:r>
              <a:rPr lang="en-US" sz="1800" dirty="0">
                <a:effectLst/>
              </a:rPr>
              <a:t>managed to balance the budget 3 times while in office (8 </a:t>
            </a:r>
            <a:r>
              <a:rPr lang="en-US" sz="1800" dirty="0" smtClean="0">
                <a:effectLst/>
              </a:rPr>
              <a:t>years)</a:t>
            </a:r>
          </a:p>
          <a:p>
            <a:r>
              <a:rPr lang="en-US" sz="1800" dirty="0" smtClean="0">
                <a:effectLst/>
              </a:rPr>
              <a:t>1959</a:t>
            </a:r>
            <a:r>
              <a:rPr lang="en-US" sz="1800" dirty="0">
                <a:effectLst/>
              </a:rPr>
              <a:t>, he incurred the biggest peacetime deficit in the history of the United </a:t>
            </a:r>
            <a:r>
              <a:rPr lang="en-US" sz="1800" dirty="0" smtClean="0">
                <a:effectLst/>
              </a:rPr>
              <a:t>States</a:t>
            </a:r>
            <a:endParaRPr lang="en-US" sz="180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519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18186"/>
            <a:ext cx="7429499" cy="190500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/>
              </a:rPr>
              <a:t>A "New Look" in Foreign </a:t>
            </a:r>
            <a:r>
              <a:rPr lang="en-US" sz="3600" b="1" dirty="0" smtClean="0">
                <a:effectLst/>
              </a:rPr>
              <a:t>Policy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1662546"/>
            <a:ext cx="7429499" cy="4509654"/>
          </a:xfrm>
        </p:spPr>
        <p:txBody>
          <a:bodyPr/>
          <a:lstStyle/>
          <a:p>
            <a:r>
              <a:rPr lang="en-US" sz="2000" dirty="0" smtClean="0">
                <a:effectLst/>
              </a:rPr>
              <a:t>1954</a:t>
            </a:r>
            <a:r>
              <a:rPr lang="en-US" sz="2000" dirty="0">
                <a:effectLst/>
              </a:rPr>
              <a:t>, secretary of state John Foster Dulles proposed a policy of boldness in which a fleet of </a:t>
            </a:r>
            <a:r>
              <a:rPr lang="en-US" sz="2000" dirty="0" smtClean="0">
                <a:effectLst/>
              </a:rPr>
              <a:t>super-bombers </a:t>
            </a:r>
            <a:r>
              <a:rPr lang="en-US" sz="2000" dirty="0">
                <a:effectLst/>
              </a:rPr>
              <a:t>would be built and equipped with nuclear </a:t>
            </a:r>
            <a:r>
              <a:rPr lang="en-US" sz="2000" dirty="0" smtClean="0">
                <a:effectLst/>
              </a:rPr>
              <a:t>bombs</a:t>
            </a:r>
          </a:p>
          <a:p>
            <a:pPr lvl="1"/>
            <a:r>
              <a:rPr lang="en-US" sz="1850" dirty="0" smtClean="0">
                <a:effectLst/>
              </a:rPr>
              <a:t>called </a:t>
            </a:r>
            <a:r>
              <a:rPr lang="en-US" sz="1850" dirty="0">
                <a:effectLst/>
              </a:rPr>
              <a:t>the Strategic Air Command, or </a:t>
            </a:r>
            <a:r>
              <a:rPr lang="en-US" sz="1850" dirty="0" smtClean="0">
                <a:effectLst/>
              </a:rPr>
              <a:t>SAC</a:t>
            </a:r>
          </a:p>
          <a:p>
            <a:pPr lvl="1"/>
            <a:r>
              <a:rPr lang="en-US" sz="1850" dirty="0" smtClean="0">
                <a:effectLst/>
              </a:rPr>
              <a:t>would allow </a:t>
            </a:r>
            <a:r>
              <a:rPr lang="en-US" sz="1850" dirty="0">
                <a:effectLst/>
              </a:rPr>
              <a:t>U.S. to threaten countries such as the </a:t>
            </a:r>
            <a:r>
              <a:rPr lang="en-US" sz="1850" dirty="0" smtClean="0">
                <a:effectLst/>
              </a:rPr>
              <a:t>USSR &amp; China </a:t>
            </a:r>
            <a:r>
              <a:rPr lang="en-US" sz="1850" dirty="0">
                <a:effectLst/>
              </a:rPr>
              <a:t>with nuclear </a:t>
            </a:r>
            <a:r>
              <a:rPr lang="en-US" sz="1850" dirty="0" smtClean="0">
                <a:effectLst/>
              </a:rPr>
              <a:t>weapons</a:t>
            </a:r>
            <a:endParaRPr lang="en-US" sz="1850" dirty="0">
              <a:effectLst/>
            </a:endParaRPr>
          </a:p>
          <a:p>
            <a:r>
              <a:rPr lang="en-US" sz="2000" dirty="0">
                <a:effectLst/>
              </a:rPr>
              <a:t>At the Geneva summit conference in 1955, President Eisenhower attempted to make peace with the new Soviet Union dictator, Nikita Khrushchev, following Stalin's </a:t>
            </a:r>
            <a:r>
              <a:rPr lang="en-US" sz="2000" dirty="0" smtClean="0">
                <a:effectLst/>
              </a:rPr>
              <a:t>death</a:t>
            </a:r>
          </a:p>
          <a:p>
            <a:pPr lvl="1"/>
            <a:r>
              <a:rPr lang="en-US" sz="1850" dirty="0" smtClean="0">
                <a:effectLst/>
              </a:rPr>
              <a:t>Peace </a:t>
            </a:r>
            <a:r>
              <a:rPr lang="en-US" sz="1850" dirty="0">
                <a:effectLst/>
              </a:rPr>
              <a:t>negotiations were </a:t>
            </a:r>
            <a:r>
              <a:rPr lang="en-US" sz="1850" dirty="0" smtClean="0">
                <a:effectLst/>
              </a:rPr>
              <a:t>rejected</a:t>
            </a:r>
            <a:endParaRPr lang="en-US" sz="185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00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67</TotalTime>
  <Words>468</Words>
  <Application>Microsoft Office PowerPoint</Application>
  <PresentationFormat>On-screen Show (4:3)</PresentationFormat>
  <Paragraphs>216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Century Gothic</vt:lpstr>
      <vt:lpstr>Wingdings</vt:lpstr>
      <vt:lpstr>Wingdings 3</vt:lpstr>
      <vt:lpstr>Ion</vt:lpstr>
      <vt:lpstr>Chapter 36 American Zenith 1952-1963</vt:lpstr>
      <vt:lpstr>Affluence and Its Anxieties</vt:lpstr>
      <vt:lpstr>Consumer Culture in the Fifties</vt:lpstr>
      <vt:lpstr>The Advent of Eisenhower</vt:lpstr>
      <vt:lpstr>Desegregating the South</vt:lpstr>
      <vt:lpstr>Seeds of the Civil Rights Revolution</vt:lpstr>
      <vt:lpstr>Early Civil Rights Movement</vt:lpstr>
      <vt:lpstr>Eisenhower Republicanism at Home</vt:lpstr>
      <vt:lpstr>A "New Look" in Foreign Policy</vt:lpstr>
      <vt:lpstr>The Vietnam Nightmare</vt:lpstr>
      <vt:lpstr>Cold War Crises in Europe</vt:lpstr>
      <vt:lpstr>Cold War Crisis in the Middle East</vt:lpstr>
      <vt:lpstr>Round Two for Ike</vt:lpstr>
      <vt:lpstr>The Continuing Cold War</vt:lpstr>
      <vt:lpstr>Cuba's Castroism Spells Communism</vt:lpstr>
      <vt:lpstr>Kennedy Challenges Nixon for the Presidency</vt:lpstr>
      <vt:lpstr>A Cultural Renaissance</vt:lpstr>
      <vt:lpstr>Kennedy's "New Frontier" Spirit</vt:lpstr>
      <vt:lpstr>Foreign Flare-ups and "Flexible Response"</vt:lpstr>
      <vt:lpstr>Cuban Confrontations</vt:lpstr>
      <vt:lpstr>Cuban Missile Crisis</vt:lpstr>
      <vt:lpstr>The Struggle for Civil Rights</vt:lpstr>
      <vt:lpstr>The Killing of Kennedy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36 American Zenith 1952-1963</dc:title>
  <dc:creator>Jessica Parfitt</dc:creator>
  <cp:lastModifiedBy>Jessica Parfitt</cp:lastModifiedBy>
  <cp:revision>14</cp:revision>
  <dcterms:created xsi:type="dcterms:W3CDTF">2018-02-20T16:35:14Z</dcterms:created>
  <dcterms:modified xsi:type="dcterms:W3CDTF">2018-02-26T15:40:34Z</dcterms:modified>
</cp:coreProperties>
</file>