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43"/>
  </p:normalViewPr>
  <p:slideViewPr>
    <p:cSldViewPr snapToGrid="0" snapToObjects="1">
      <p:cViewPr varScale="1">
        <p:scale>
          <a:sx n="74" d="100"/>
          <a:sy n="74" d="100"/>
        </p:scale>
        <p:origin x="3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802299"/>
            <a:ext cx="6477805" cy="2541431"/>
          </a:xfrm>
        </p:spPr>
        <p:txBody>
          <a:bodyPr bIns="0" anchor="b">
            <a:normAutofit/>
          </a:bodyPr>
          <a:lstStyle>
            <a:lvl1pPr algn="l">
              <a:defRPr sz="4950"/>
            </a:lvl1pPr>
          </a:lstStyle>
          <a:p>
            <a:r>
              <a:rPr lang="en-US"/>
              <a:t>Click to edit Master title style</a:t>
            </a:r>
            <a:endParaRPr lang="en-US" dirty="0"/>
          </a:p>
        </p:txBody>
      </p:sp>
      <p:sp>
        <p:nvSpPr>
          <p:cNvPr id="3" name="Subtitle 2"/>
          <p:cNvSpPr>
            <a:spLocks noGrp="1"/>
          </p:cNvSpPr>
          <p:nvPr>
            <p:ph type="subTitle" idx="1"/>
          </p:nvPr>
        </p:nvSpPr>
        <p:spPr>
          <a:xfrm>
            <a:off x="1813335" y="3531205"/>
            <a:ext cx="6477804" cy="977621"/>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3/6/2018</a:t>
            </a:fld>
            <a:endParaRPr lang="en-US" dirty="0"/>
          </a:p>
        </p:txBody>
      </p:sp>
      <p:sp>
        <p:nvSpPr>
          <p:cNvPr id="5" name="Footer Placeholder 4"/>
          <p:cNvSpPr>
            <a:spLocks noGrp="1"/>
          </p:cNvSpPr>
          <p:nvPr>
            <p:ph type="ftr" sz="quarter" idx="11"/>
          </p:nvPr>
        </p:nvSpPr>
        <p:spPr>
          <a:xfrm>
            <a:off x="1812376" y="329308"/>
            <a:ext cx="3730436" cy="309201"/>
          </a:xfrm>
        </p:spPr>
        <p:txBody>
          <a:bodyPr/>
          <a:lstStyle/>
          <a:p>
            <a:endParaRPr lang="en-US" dirty="0"/>
          </a:p>
        </p:txBody>
      </p:sp>
      <p:sp>
        <p:nvSpPr>
          <p:cNvPr id="6" name="Slide Number Placeholder 5"/>
          <p:cNvSpPr>
            <a:spLocks noGrp="1"/>
          </p:cNvSpPr>
          <p:nvPr>
            <p:ph type="sldNum" sz="quarter" idx="12"/>
          </p:nvPr>
        </p:nvSpPr>
        <p:spPr>
          <a:xfrm>
            <a:off x="1078249" y="798973"/>
            <a:ext cx="608264"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798974"/>
            <a:ext cx="121180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83504" y="798974"/>
            <a:ext cx="5871623"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7079333"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0679" y="1756130"/>
            <a:ext cx="6482366" cy="1887950"/>
          </a:xfrm>
        </p:spPr>
        <p:txBody>
          <a:bodyPr anchor="b">
            <a:normAutofit/>
          </a:bodyPr>
          <a:lstStyle>
            <a:lvl1pPr algn="l">
              <a:defRPr sz="2700"/>
            </a:lvl1pPr>
          </a:lstStyle>
          <a:p>
            <a:r>
              <a:rPr lang="en-US"/>
              <a:t>Click to edit Master title style</a:t>
            </a:r>
            <a:endParaRPr lang="en-US" dirty="0"/>
          </a:p>
        </p:txBody>
      </p:sp>
      <p:sp>
        <p:nvSpPr>
          <p:cNvPr id="3" name="Text Placeholder 2"/>
          <p:cNvSpPr>
            <a:spLocks noGrp="1"/>
          </p:cNvSpPr>
          <p:nvPr>
            <p:ph type="body" idx="1"/>
          </p:nvPr>
        </p:nvSpPr>
        <p:spPr>
          <a:xfrm>
            <a:off x="1090679" y="3806196"/>
            <a:ext cx="6472835" cy="1012929"/>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090679" y="3804985"/>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804890"/>
            <a:ext cx="7204226"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5498" y="2010879"/>
            <a:ext cx="348386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0328" y="2017343"/>
            <a:ext cx="348386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804164"/>
            <a:ext cx="7205746"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85393" y="2019550"/>
            <a:ext cx="3483864" cy="801943"/>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85393" y="2824270"/>
            <a:ext cx="348386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9272" y="2023004"/>
            <a:ext cx="3483864" cy="802237"/>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09272" y="2821491"/>
            <a:ext cx="348386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798973"/>
            <a:ext cx="2454824" cy="2247117"/>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782785" y="798974"/>
            <a:ext cx="4509353"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83504" y="3205492"/>
            <a:ext cx="2456260" cy="2248181"/>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086210" y="3205491"/>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482171"/>
            <a:ext cx="3055900"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1129513"/>
            <a:ext cx="4149246" cy="1830584"/>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1122543"/>
            <a:ext cx="209337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087747" y="3145992"/>
            <a:ext cx="4143303" cy="2003742"/>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085537" y="5469857"/>
            <a:ext cx="4145513" cy="320123"/>
          </a:xfrm>
        </p:spPr>
        <p:txBody>
          <a:bodyPr/>
          <a:lstStyle>
            <a:lvl1pPr algn="l">
              <a:defRPr/>
            </a:lvl1pPr>
          </a:lstStyle>
          <a:p>
            <a:fld id="{48A87A34-81AB-432B-8DAE-1953F412C126}" type="datetimeFigureOut">
              <a:rPr lang="en-US" dirty="0"/>
              <a:pPr/>
              <a:t>3/6/2018</a:t>
            </a:fld>
            <a:endParaRPr lang="en-US" dirty="0"/>
          </a:p>
        </p:txBody>
      </p:sp>
      <p:sp>
        <p:nvSpPr>
          <p:cNvPr id="6" name="Footer Placeholder 5"/>
          <p:cNvSpPr>
            <a:spLocks noGrp="1"/>
          </p:cNvSpPr>
          <p:nvPr>
            <p:ph type="ftr" sz="quarter" idx="11"/>
          </p:nvPr>
        </p:nvSpPr>
        <p:spPr>
          <a:xfrm>
            <a:off x="1085537" y="318641"/>
            <a:ext cx="415575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085537" y="3143605"/>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7"/>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
        <p:nvSpPr>
          <p:cNvPr id="2" name="Title Placeholder 1"/>
          <p:cNvSpPr>
            <a:spLocks noGrp="1"/>
          </p:cNvSpPr>
          <p:nvPr>
            <p:ph type="title"/>
          </p:nvPr>
        </p:nvSpPr>
        <p:spPr>
          <a:xfrm>
            <a:off x="1088685" y="804520"/>
            <a:ext cx="7202456"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88685" y="2015733"/>
            <a:ext cx="7202456"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604" y="330370"/>
            <a:ext cx="2625536" cy="309201"/>
          </a:xfrm>
          <a:prstGeom prst="rect">
            <a:avLst/>
          </a:prstGeom>
        </p:spPr>
        <p:txBody>
          <a:bodyPr vert="horz" lIns="91440" tIns="45720" rIns="91440" bIns="45720" rtlCol="0" anchor="ctr"/>
          <a:lstStyle>
            <a:lvl1pPr algn="r">
              <a:defRPr sz="750">
                <a:solidFill>
                  <a:schemeClr val="tx1">
                    <a:tint val="75000"/>
                  </a:schemeClr>
                </a:solidFill>
              </a:defRPr>
            </a:lvl1pPr>
          </a:lstStyle>
          <a:p>
            <a:fld id="{48A87A34-81AB-432B-8DAE-1953F412C126}" type="datetimeFigureOut">
              <a:rPr lang="en-US" dirty="0"/>
              <a:pPr/>
              <a:t>3/6/2018</a:t>
            </a:fld>
            <a:endParaRPr lang="en-US" dirty="0"/>
          </a:p>
        </p:txBody>
      </p:sp>
      <p:sp>
        <p:nvSpPr>
          <p:cNvPr id="5" name="Footer Placeholder 4"/>
          <p:cNvSpPr>
            <a:spLocks noGrp="1"/>
          </p:cNvSpPr>
          <p:nvPr>
            <p:ph type="ftr" sz="quarter" idx="3"/>
          </p:nvPr>
        </p:nvSpPr>
        <p:spPr>
          <a:xfrm>
            <a:off x="1088684" y="329308"/>
            <a:ext cx="4454127" cy="30920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0046" y="798973"/>
            <a:ext cx="608264" cy="503578"/>
          </a:xfrm>
          <a:prstGeom prst="rect">
            <a:avLst/>
          </a:prstGeom>
        </p:spPr>
        <p:txBody>
          <a:bodyPr vert="horz" lIns="91440" tIns="45720" rIns="91440" bIns="45720" rtlCol="0" anchor="t"/>
          <a:lstStyle>
            <a:lvl1pPr algn="r">
              <a:defRPr sz="21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CBB78C-C703-3449-B040-302CDFC41E1B}"/>
              </a:ext>
            </a:extLst>
          </p:cNvPr>
          <p:cNvSpPr>
            <a:spLocks noGrp="1"/>
          </p:cNvSpPr>
          <p:nvPr>
            <p:ph type="ctrTitle"/>
          </p:nvPr>
        </p:nvSpPr>
        <p:spPr/>
        <p:txBody>
          <a:bodyPr>
            <a:normAutofit/>
          </a:bodyPr>
          <a:lstStyle/>
          <a:p>
            <a:r>
              <a:rPr lang="en-US" dirty="0"/>
              <a:t>Chapter 37</a:t>
            </a:r>
            <a:br>
              <a:rPr lang="en-US" dirty="0"/>
            </a:br>
            <a:r>
              <a:rPr lang="en-US" dirty="0"/>
              <a:t>The Stormy Sixties</a:t>
            </a:r>
            <a:br>
              <a:rPr lang="en-US" dirty="0"/>
            </a:br>
            <a:r>
              <a:rPr lang="en-US" dirty="0"/>
              <a:t>1963-1973</a:t>
            </a:r>
          </a:p>
        </p:txBody>
      </p:sp>
      <p:sp>
        <p:nvSpPr>
          <p:cNvPr id="3" name="Subtitle 2">
            <a:extLst>
              <a:ext uri="{FF2B5EF4-FFF2-40B4-BE49-F238E27FC236}">
                <a16:creationId xmlns:a16="http://schemas.microsoft.com/office/drawing/2014/main" xmlns="" id="{1B4ED889-82DA-C04E-92A3-A3F517F2138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7383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3A4832-B55B-3144-AE5B-40BF72270535}"/>
              </a:ext>
            </a:extLst>
          </p:cNvPr>
          <p:cNvSpPr>
            <a:spLocks noGrp="1"/>
          </p:cNvSpPr>
          <p:nvPr>
            <p:ph type="title"/>
          </p:nvPr>
        </p:nvSpPr>
        <p:spPr/>
        <p:txBody>
          <a:bodyPr/>
          <a:lstStyle/>
          <a:p>
            <a:r>
              <a:rPr lang="en-US" b="1" dirty="0"/>
              <a:t>The Presidential Sweepstakes of 1968</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93089DE-D59D-EF43-B064-B522B3C6DB5A}"/>
              </a:ext>
            </a:extLst>
          </p:cNvPr>
          <p:cNvSpPr>
            <a:spLocks noGrp="1"/>
          </p:cNvSpPr>
          <p:nvPr>
            <p:ph idx="1"/>
          </p:nvPr>
        </p:nvSpPr>
        <p:spPr/>
        <p:txBody>
          <a:bodyPr>
            <a:normAutofit/>
          </a:bodyPr>
          <a:lstStyle/>
          <a:p>
            <a:r>
              <a:rPr lang="en-US" dirty="0" smtClean="0"/>
              <a:t>June </a:t>
            </a:r>
            <a:r>
              <a:rPr lang="en-US" dirty="0"/>
              <a:t>5, </a:t>
            </a:r>
            <a:r>
              <a:rPr lang="en-US" dirty="0" smtClean="0"/>
              <a:t>1968 - Robert </a:t>
            </a:r>
            <a:r>
              <a:rPr lang="en-US" dirty="0"/>
              <a:t>Kennedy was shot and killed by an Arab immigrant resentful of the Kennedy's pro-Israel </a:t>
            </a:r>
            <a:r>
              <a:rPr lang="en-US" dirty="0" smtClean="0"/>
              <a:t>views</a:t>
            </a:r>
            <a:endParaRPr lang="en-US" dirty="0"/>
          </a:p>
          <a:p>
            <a:r>
              <a:rPr lang="en-US" dirty="0"/>
              <a:t>Hubert H. Humphrey, vice president of Johnson, won the Democratic </a:t>
            </a:r>
            <a:r>
              <a:rPr lang="en-US" dirty="0" smtClean="0"/>
              <a:t>nomination</a:t>
            </a:r>
          </a:p>
          <a:p>
            <a:pPr lvl="1"/>
            <a:r>
              <a:rPr lang="en-US" dirty="0"/>
              <a:t>S</a:t>
            </a:r>
            <a:r>
              <a:rPr lang="en-US" dirty="0" smtClean="0"/>
              <a:t>upported </a:t>
            </a:r>
            <a:r>
              <a:rPr lang="en-US" dirty="0"/>
              <a:t>the increased use of force in Vietnam.</a:t>
            </a:r>
          </a:p>
          <a:p>
            <a:r>
              <a:rPr lang="en-US" dirty="0" smtClean="0"/>
              <a:t>Republicans </a:t>
            </a:r>
            <a:r>
              <a:rPr lang="en-US" dirty="0"/>
              <a:t>nominated Richard Nixon for president and Spiro T. Agnew for vice </a:t>
            </a:r>
            <a:r>
              <a:rPr lang="en-US" dirty="0" smtClean="0"/>
              <a:t>president</a:t>
            </a:r>
          </a:p>
          <a:p>
            <a:pPr lvl="1"/>
            <a:r>
              <a:rPr lang="en-US" dirty="0"/>
              <a:t>P</a:t>
            </a:r>
            <a:r>
              <a:rPr lang="en-US" dirty="0" smtClean="0"/>
              <a:t>latform </a:t>
            </a:r>
            <a:r>
              <a:rPr lang="en-US" dirty="0"/>
              <a:t>called for a victory in Vietnam and a strong anticrime </a:t>
            </a:r>
            <a:r>
              <a:rPr lang="en-US" dirty="0" smtClean="0"/>
              <a:t>policy</a:t>
            </a:r>
            <a:endParaRPr lang="en-US" dirty="0"/>
          </a:p>
          <a:p>
            <a:r>
              <a:rPr lang="en-US" dirty="0" smtClean="0"/>
              <a:t>American </a:t>
            </a:r>
            <a:r>
              <a:rPr lang="en-US" dirty="0"/>
              <a:t>Independent party, headed by George C. Wallace, called for the of segregation of </a:t>
            </a:r>
            <a:r>
              <a:rPr lang="en-US" dirty="0" smtClean="0"/>
              <a:t>blacks</a:t>
            </a:r>
            <a:endParaRPr lang="en-US" dirty="0"/>
          </a:p>
          <a:p>
            <a:r>
              <a:rPr lang="en-US" dirty="0" smtClean="0"/>
              <a:t>Republican </a:t>
            </a:r>
            <a:r>
              <a:rPr lang="en-US" dirty="0"/>
              <a:t>and Democrat candidates supported the Vietnam War </a:t>
            </a:r>
            <a:r>
              <a:rPr lang="en-US" dirty="0" smtClean="0"/>
              <a:t>in election </a:t>
            </a:r>
            <a:r>
              <a:rPr lang="en-US" dirty="0"/>
              <a:t>of </a:t>
            </a:r>
            <a:r>
              <a:rPr lang="en-US" dirty="0" smtClean="0"/>
              <a:t>1968</a:t>
            </a:r>
            <a:endParaRPr lang="en-US" dirty="0"/>
          </a:p>
        </p:txBody>
      </p:sp>
    </p:spTree>
    <p:extLst>
      <p:ext uri="{BB962C8B-B14F-4D97-AF65-F5344CB8AC3E}">
        <p14:creationId xmlns:p14="http://schemas.microsoft.com/office/powerpoint/2010/main" val="1676111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7AA5B5-BBC6-F945-8331-19DA95201F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48C3BF8-CFF1-8347-B90E-F1E1BFB33893}"/>
              </a:ext>
            </a:extLst>
          </p:cNvPr>
          <p:cNvSpPr>
            <a:spLocks noGrp="1"/>
          </p:cNvSpPr>
          <p:nvPr>
            <p:ph idx="1"/>
          </p:nvPr>
        </p:nvSpPr>
        <p:spPr/>
        <p:txBody>
          <a:bodyPr/>
          <a:lstStyle/>
          <a:p>
            <a:r>
              <a:rPr lang="en-US" dirty="0"/>
              <a:t>Despite winning most major cities and about 95% of the black </a:t>
            </a:r>
            <a:r>
              <a:rPr lang="en-US" dirty="0" smtClean="0"/>
              <a:t>vote  - Democrats </a:t>
            </a:r>
            <a:r>
              <a:rPr lang="en-US" dirty="0"/>
              <a:t>lost the </a:t>
            </a:r>
            <a:r>
              <a:rPr lang="en-US" dirty="0" smtClean="0"/>
              <a:t>election</a:t>
            </a:r>
          </a:p>
          <a:p>
            <a:r>
              <a:rPr lang="en-US" dirty="0" smtClean="0"/>
              <a:t>Richard Nixon won </a:t>
            </a:r>
            <a:r>
              <a:rPr lang="en-US" dirty="0"/>
              <a:t>the election of </a:t>
            </a:r>
            <a:r>
              <a:rPr lang="en-US" dirty="0" smtClean="0"/>
              <a:t>1968</a:t>
            </a:r>
            <a:endParaRPr lang="en-US" dirty="0"/>
          </a:p>
          <a:p>
            <a:r>
              <a:rPr lang="en-US" dirty="0"/>
              <a:t>No president since Lincoln had done more for civil rights than </a:t>
            </a:r>
            <a:r>
              <a:rPr lang="en-US" dirty="0" smtClean="0"/>
              <a:t>LBJ</a:t>
            </a:r>
          </a:p>
          <a:p>
            <a:r>
              <a:rPr lang="en-US" dirty="0" smtClean="0"/>
              <a:t>Vietnam </a:t>
            </a:r>
            <a:r>
              <a:rPr lang="en-US" dirty="0"/>
              <a:t>War sucked tax dollars away from LBJ's Great Society programs, </a:t>
            </a:r>
            <a:r>
              <a:rPr lang="en-US" dirty="0" smtClean="0"/>
              <a:t>though</a:t>
            </a:r>
          </a:p>
          <a:p>
            <a:r>
              <a:rPr lang="en-US" dirty="0" smtClean="0"/>
              <a:t>LBJ </a:t>
            </a:r>
            <a:r>
              <a:rPr lang="en-US" dirty="0"/>
              <a:t>was persuaded by his advisors that an easy victory in Vietnam could be achieved by massive aerial bombing and large troop </a:t>
            </a:r>
            <a:r>
              <a:rPr lang="en-US" dirty="0" smtClean="0"/>
              <a:t>commitments</a:t>
            </a:r>
          </a:p>
          <a:p>
            <a:pPr lvl="1"/>
            <a:r>
              <a:rPr lang="en-US" dirty="0" smtClean="0"/>
              <a:t>Did </a:t>
            </a:r>
            <a:r>
              <a:rPr lang="en-US" dirty="0"/>
              <a:t>not want to continue to escalate the fighting, though, and this offended the war "hawks." </a:t>
            </a:r>
            <a:endParaRPr lang="en-US" dirty="0" smtClean="0"/>
          </a:p>
          <a:p>
            <a:pPr lvl="1"/>
            <a:r>
              <a:rPr lang="en-US" dirty="0" smtClean="0"/>
              <a:t>His </a:t>
            </a:r>
            <a:r>
              <a:rPr lang="en-US" dirty="0"/>
              <a:t>refusal to end the war also offended the war "doves."</a:t>
            </a:r>
          </a:p>
          <a:p>
            <a:endParaRPr lang="en-US" dirty="0"/>
          </a:p>
          <a:p>
            <a:endParaRPr lang="en-US" dirty="0"/>
          </a:p>
        </p:txBody>
      </p:sp>
    </p:spTree>
    <p:extLst>
      <p:ext uri="{BB962C8B-B14F-4D97-AF65-F5344CB8AC3E}">
        <p14:creationId xmlns:p14="http://schemas.microsoft.com/office/powerpoint/2010/main" val="2117493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4160CE-925F-A74F-906B-FA6B1EC52AE5}"/>
              </a:ext>
            </a:extLst>
          </p:cNvPr>
          <p:cNvSpPr>
            <a:spLocks noGrp="1"/>
          </p:cNvSpPr>
          <p:nvPr>
            <p:ph type="title"/>
          </p:nvPr>
        </p:nvSpPr>
        <p:spPr/>
        <p:txBody>
          <a:bodyPr/>
          <a:lstStyle/>
          <a:p>
            <a:r>
              <a:rPr lang="en-US" b="1" dirty="0"/>
              <a:t>The Cultural Upheaval of the 1960s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C1BBB8F-60C5-2644-8CA0-5574066EF416}"/>
              </a:ext>
            </a:extLst>
          </p:cNvPr>
          <p:cNvSpPr>
            <a:spLocks noGrp="1"/>
          </p:cNvSpPr>
          <p:nvPr>
            <p:ph idx="1"/>
          </p:nvPr>
        </p:nvSpPr>
        <p:spPr/>
        <p:txBody>
          <a:bodyPr>
            <a:normAutofit lnSpcReduction="10000"/>
          </a:bodyPr>
          <a:lstStyle/>
          <a:p>
            <a:r>
              <a:rPr lang="en-US" dirty="0"/>
              <a:t>In 1960s in America, a negative attitude toward all kinds of authority took </a:t>
            </a:r>
            <a:r>
              <a:rPr lang="en-US" dirty="0" smtClean="0"/>
              <a:t>hold</a:t>
            </a:r>
          </a:p>
          <a:p>
            <a:r>
              <a:rPr lang="en-US" dirty="0" smtClean="0"/>
              <a:t>Free </a:t>
            </a:r>
            <a:r>
              <a:rPr lang="en-US" dirty="0"/>
              <a:t>Speech Movement was one of the first organized protests against established </a:t>
            </a:r>
            <a:r>
              <a:rPr lang="en-US" dirty="0" smtClean="0"/>
              <a:t>authority</a:t>
            </a:r>
          </a:p>
          <a:p>
            <a:pPr lvl="1"/>
            <a:r>
              <a:rPr lang="en-US" dirty="0"/>
              <a:t>T</a:t>
            </a:r>
            <a:r>
              <a:rPr lang="en-US" dirty="0" smtClean="0"/>
              <a:t>ook </a:t>
            </a:r>
            <a:r>
              <a:rPr lang="en-US" dirty="0"/>
              <a:t>place at the University of California at Berkeley in </a:t>
            </a:r>
            <a:r>
              <a:rPr lang="en-US" dirty="0" smtClean="0"/>
              <a:t>1964</a:t>
            </a:r>
          </a:p>
          <a:p>
            <a:pPr lvl="1"/>
            <a:r>
              <a:rPr lang="en-US" dirty="0" smtClean="0"/>
              <a:t>Leader</a:t>
            </a:r>
            <a:r>
              <a:rPr lang="en-US" dirty="0"/>
              <a:t> Mario </a:t>
            </a:r>
            <a:r>
              <a:rPr lang="en-US" dirty="0" err="1"/>
              <a:t>Savio</a:t>
            </a:r>
            <a:r>
              <a:rPr lang="en-US" dirty="0"/>
              <a:t> condemned the impersonal university "machine." </a:t>
            </a:r>
          </a:p>
          <a:p>
            <a:r>
              <a:rPr lang="en-US" dirty="0" smtClean="0"/>
              <a:t>1950s </a:t>
            </a:r>
            <a:r>
              <a:rPr lang="en-US" dirty="0"/>
              <a:t>to the </a:t>
            </a:r>
            <a:r>
              <a:rPr lang="en-US" dirty="0" smtClean="0"/>
              <a:t>1970s - educated </a:t>
            </a:r>
            <a:r>
              <a:rPr lang="en-US" dirty="0"/>
              <a:t>people became more secular and uneducated people became more </a:t>
            </a:r>
            <a:r>
              <a:rPr lang="en-US" dirty="0" smtClean="0"/>
              <a:t>religious</a:t>
            </a:r>
            <a:endParaRPr lang="en-US" dirty="0"/>
          </a:p>
          <a:p>
            <a:r>
              <a:rPr lang="en-US" dirty="0"/>
              <a:t>Protests against government took place around the world, including France, China, and </a:t>
            </a:r>
            <a:r>
              <a:rPr lang="en-US" dirty="0" smtClean="0"/>
              <a:t>Czechoslovakia</a:t>
            </a:r>
            <a:endParaRPr lang="en-US" dirty="0"/>
          </a:p>
          <a:p>
            <a:r>
              <a:rPr lang="en-US" dirty="0" smtClean="0"/>
              <a:t>1960s </a:t>
            </a:r>
            <a:r>
              <a:rPr lang="en-US" dirty="0"/>
              <a:t>also witnessed a "sexual revolution."  The introduction of the birth control pill made unwanted pregnancies easy to avoid</a:t>
            </a:r>
            <a:r>
              <a:rPr lang="en-US" dirty="0" smtClean="0"/>
              <a:t>.</a:t>
            </a:r>
            <a:endParaRPr lang="en-US" dirty="0"/>
          </a:p>
        </p:txBody>
      </p:sp>
    </p:spTree>
    <p:extLst>
      <p:ext uri="{BB962C8B-B14F-4D97-AF65-F5344CB8AC3E}">
        <p14:creationId xmlns:p14="http://schemas.microsoft.com/office/powerpoint/2010/main" val="3810424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A2336C-517D-144A-A2DB-103E59FD20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EFFB1CF-4CDE-BC44-A6DC-88D93C4B2E2F}"/>
              </a:ext>
            </a:extLst>
          </p:cNvPr>
          <p:cNvSpPr>
            <a:spLocks noGrp="1"/>
          </p:cNvSpPr>
          <p:nvPr>
            <p:ph idx="1"/>
          </p:nvPr>
        </p:nvSpPr>
        <p:spPr>
          <a:xfrm>
            <a:off x="1088685" y="2015733"/>
            <a:ext cx="7202456" cy="3882791"/>
          </a:xfrm>
        </p:spPr>
        <p:txBody>
          <a:bodyPr>
            <a:normAutofit/>
          </a:bodyPr>
          <a:lstStyle/>
          <a:p>
            <a:r>
              <a:rPr lang="en-US" dirty="0" smtClean="0"/>
              <a:t>By </a:t>
            </a:r>
            <a:r>
              <a:rPr lang="en-US" dirty="0"/>
              <a:t>the 1960s, gay men and lesbians were increasingly emerging and demanding sexual </a:t>
            </a:r>
            <a:r>
              <a:rPr lang="en-US" dirty="0" smtClean="0"/>
              <a:t>tolerance</a:t>
            </a:r>
          </a:p>
          <a:p>
            <a:pPr lvl="1"/>
            <a:r>
              <a:rPr lang="en-US" dirty="0" smtClean="0"/>
              <a:t>The</a:t>
            </a:r>
            <a:r>
              <a:rPr lang="en-US" dirty="0"/>
              <a:t> Stonewall Rebellion was a series of riots that emerged when off-duty police officers attacked gay </a:t>
            </a:r>
            <a:r>
              <a:rPr lang="en-US" dirty="0" smtClean="0"/>
              <a:t>men</a:t>
            </a:r>
          </a:p>
          <a:p>
            <a:pPr lvl="1"/>
            <a:r>
              <a:rPr lang="en-US" dirty="0" smtClean="0"/>
              <a:t>Worries </a:t>
            </a:r>
            <a:r>
              <a:rPr lang="en-US" dirty="0"/>
              <a:t>in the 1980s of AIDS and other sexually-transmitted diseases slowed the sexual revolution.</a:t>
            </a:r>
          </a:p>
          <a:p>
            <a:r>
              <a:rPr lang="en-US" dirty="0"/>
              <a:t>By the end of the 1960s, students for a Democratic Society (SDS) had created an underground terrorist group called the </a:t>
            </a:r>
            <a:r>
              <a:rPr lang="en-US" dirty="0" smtClean="0"/>
              <a:t>Weathermen</a:t>
            </a:r>
            <a:endParaRPr lang="en-US" dirty="0"/>
          </a:p>
          <a:p>
            <a:r>
              <a:rPr lang="en-US" dirty="0"/>
              <a:t>U</a:t>
            </a:r>
            <a:r>
              <a:rPr lang="en-US" dirty="0" smtClean="0"/>
              <a:t>pheavals </a:t>
            </a:r>
            <a:r>
              <a:rPr lang="en-US" dirty="0"/>
              <a:t>of the 1960s could be attributed to the three </a:t>
            </a:r>
            <a:r>
              <a:rPr lang="en-US" i="1" dirty="0"/>
              <a:t>P</a:t>
            </a:r>
            <a:r>
              <a:rPr lang="en-US" dirty="0"/>
              <a:t>s:  </a:t>
            </a:r>
            <a:endParaRPr lang="en-US" dirty="0" smtClean="0"/>
          </a:p>
          <a:p>
            <a:pPr lvl="1"/>
            <a:r>
              <a:rPr lang="en-US" dirty="0"/>
              <a:t>Y</a:t>
            </a:r>
            <a:r>
              <a:rPr lang="en-US" dirty="0" smtClean="0"/>
              <a:t>outhful</a:t>
            </a:r>
            <a:r>
              <a:rPr lang="en-US" dirty="0"/>
              <a:t> population </a:t>
            </a:r>
            <a:r>
              <a:rPr lang="en-US" dirty="0" smtClean="0"/>
              <a:t>bulge</a:t>
            </a:r>
          </a:p>
          <a:p>
            <a:pPr lvl="1"/>
            <a:r>
              <a:rPr lang="en-US" dirty="0"/>
              <a:t>P</a:t>
            </a:r>
            <a:r>
              <a:rPr lang="en-US" dirty="0" smtClean="0"/>
              <a:t>rotest</a:t>
            </a:r>
            <a:r>
              <a:rPr lang="en-US" dirty="0"/>
              <a:t> against racism and the Vietnam </a:t>
            </a:r>
            <a:r>
              <a:rPr lang="en-US" dirty="0" smtClean="0"/>
              <a:t>War</a:t>
            </a:r>
          </a:p>
          <a:p>
            <a:pPr lvl="1"/>
            <a:r>
              <a:rPr lang="en-US" dirty="0"/>
              <a:t>A</a:t>
            </a:r>
            <a:r>
              <a:rPr lang="en-US" dirty="0" smtClean="0"/>
              <a:t>pparent </a:t>
            </a:r>
            <a:r>
              <a:rPr lang="en-US" dirty="0"/>
              <a:t>permanence of </a:t>
            </a:r>
            <a:r>
              <a:rPr lang="en-US" dirty="0" smtClean="0"/>
              <a:t>prosperity</a:t>
            </a:r>
            <a:endParaRPr lang="en-US" dirty="0"/>
          </a:p>
          <a:p>
            <a:endParaRPr lang="en-US" dirty="0"/>
          </a:p>
        </p:txBody>
      </p:sp>
    </p:spTree>
    <p:extLst>
      <p:ext uri="{BB962C8B-B14F-4D97-AF65-F5344CB8AC3E}">
        <p14:creationId xmlns:p14="http://schemas.microsoft.com/office/powerpoint/2010/main" val="3252051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A1913F-C786-0744-88E1-676472612DAA}"/>
              </a:ext>
            </a:extLst>
          </p:cNvPr>
          <p:cNvSpPr>
            <a:spLocks noGrp="1"/>
          </p:cNvSpPr>
          <p:nvPr>
            <p:ph type="title"/>
          </p:nvPr>
        </p:nvSpPr>
        <p:spPr/>
        <p:txBody>
          <a:bodyPr/>
          <a:lstStyle/>
          <a:p>
            <a:r>
              <a:rPr lang="en-US" b="1" dirty="0"/>
              <a:t>Nixon "</a:t>
            </a:r>
            <a:r>
              <a:rPr lang="en-US" b="1" dirty="0" err="1"/>
              <a:t>Vietnamizes</a:t>
            </a:r>
            <a:r>
              <a:rPr lang="en-US" b="1" dirty="0"/>
              <a:t>" the War</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D5F9ACD9-3783-F34C-9CAD-1674F199DE8C}"/>
              </a:ext>
            </a:extLst>
          </p:cNvPr>
          <p:cNvSpPr>
            <a:spLocks noGrp="1"/>
          </p:cNvSpPr>
          <p:nvPr>
            <p:ph idx="1"/>
          </p:nvPr>
        </p:nvSpPr>
        <p:spPr/>
        <p:txBody>
          <a:bodyPr>
            <a:normAutofit/>
          </a:bodyPr>
          <a:lstStyle/>
          <a:p>
            <a:r>
              <a:rPr lang="en-US" dirty="0"/>
              <a:t>President Nixon brought knowledge and expertise in foreign affairs to the presidency. </a:t>
            </a:r>
            <a:endParaRPr lang="en-US" dirty="0" smtClean="0"/>
          </a:p>
          <a:p>
            <a:r>
              <a:rPr lang="en-US" dirty="0"/>
              <a:t>S</a:t>
            </a:r>
            <a:r>
              <a:rPr lang="en-US" dirty="0" smtClean="0"/>
              <a:t>tarted </a:t>
            </a:r>
            <a:r>
              <a:rPr lang="en-US" dirty="0"/>
              <a:t>a policy called "Vietnamization," </a:t>
            </a:r>
            <a:r>
              <a:rPr lang="en-US" dirty="0"/>
              <a:t> </a:t>
            </a:r>
            <a:r>
              <a:rPr lang="en-US" dirty="0" smtClean="0"/>
              <a:t>- </a:t>
            </a:r>
            <a:r>
              <a:rPr lang="en-US" dirty="0" smtClean="0"/>
              <a:t>withdraw </a:t>
            </a:r>
            <a:r>
              <a:rPr lang="en-US" dirty="0"/>
              <a:t>540,000 U.S. troops from South </a:t>
            </a:r>
            <a:r>
              <a:rPr lang="en-US" dirty="0" smtClean="0"/>
              <a:t>Vietnam &amp; South </a:t>
            </a:r>
            <a:r>
              <a:rPr lang="en-US" dirty="0"/>
              <a:t>Vietnamese, with American money, weapons, training, and advice, would then gradually take over the </a:t>
            </a:r>
            <a:r>
              <a:rPr lang="en-US" dirty="0" smtClean="0"/>
              <a:t>war</a:t>
            </a:r>
          </a:p>
          <a:p>
            <a:pPr lvl="1"/>
            <a:r>
              <a:rPr lang="en-US" dirty="0" smtClean="0"/>
              <a:t>Nixon </a:t>
            </a:r>
            <a:r>
              <a:rPr lang="en-US" dirty="0"/>
              <a:t>did not want to end the war; he wanted to win it by other </a:t>
            </a:r>
            <a:r>
              <a:rPr lang="en-US" dirty="0" smtClean="0"/>
              <a:t>means</a:t>
            </a:r>
            <a:endParaRPr lang="en-US" dirty="0"/>
          </a:p>
          <a:p>
            <a:r>
              <a:rPr lang="en-US" dirty="0"/>
              <a:t>Nixon </a:t>
            </a:r>
            <a:r>
              <a:rPr lang="en-US" dirty="0" smtClean="0"/>
              <a:t>Doctrine – US would </a:t>
            </a:r>
            <a:r>
              <a:rPr lang="en-US" dirty="0"/>
              <a:t>honor its existing defense commitments but in the future, Asians and other countries would have to fight their own wars without the support of large numbers of American </a:t>
            </a:r>
            <a:r>
              <a:rPr lang="en-US" dirty="0" smtClean="0"/>
              <a:t>troops</a:t>
            </a:r>
            <a:endParaRPr lang="en-US" dirty="0"/>
          </a:p>
          <a:p>
            <a:r>
              <a:rPr lang="en-US" dirty="0" smtClean="0"/>
              <a:t>November </a:t>
            </a:r>
            <a:r>
              <a:rPr lang="en-US" dirty="0"/>
              <a:t>3, </a:t>
            </a:r>
            <a:r>
              <a:rPr lang="en-US" dirty="0" smtClean="0"/>
              <a:t>1969 - Nixon </a:t>
            </a:r>
            <a:r>
              <a:rPr lang="en-US" dirty="0"/>
              <a:t>delivered a televised speech to the "silent majority," who presumably supported the </a:t>
            </a:r>
            <a:r>
              <a:rPr lang="en-US" dirty="0" smtClean="0"/>
              <a:t>war </a:t>
            </a:r>
            <a:r>
              <a:rPr lang="en-US" dirty="0" smtClean="0">
                <a:sym typeface="Wingdings" panose="05000000000000000000" pitchFamily="2" charset="2"/>
              </a:rPr>
              <a:t> </a:t>
            </a:r>
            <a:r>
              <a:rPr lang="en-US" dirty="0" smtClean="0"/>
              <a:t>hoped </a:t>
            </a:r>
            <a:r>
              <a:rPr lang="en-US" dirty="0"/>
              <a:t>to gain </a:t>
            </a:r>
            <a:r>
              <a:rPr lang="en-US" dirty="0" smtClean="0"/>
              <a:t>supporters</a:t>
            </a:r>
            <a:endParaRPr lang="en-US" dirty="0"/>
          </a:p>
          <a:p>
            <a:endParaRPr lang="en-US" dirty="0"/>
          </a:p>
        </p:txBody>
      </p:sp>
    </p:spTree>
    <p:extLst>
      <p:ext uri="{BB962C8B-B14F-4D97-AF65-F5344CB8AC3E}">
        <p14:creationId xmlns:p14="http://schemas.microsoft.com/office/powerpoint/2010/main" val="3753025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560792-01A8-2D41-A675-BE1DA269AB97}"/>
              </a:ext>
            </a:extLst>
          </p:cNvPr>
          <p:cNvSpPr>
            <a:spLocks noGrp="1"/>
          </p:cNvSpPr>
          <p:nvPr>
            <p:ph type="title"/>
          </p:nvPr>
        </p:nvSpPr>
        <p:spPr/>
        <p:txBody>
          <a:bodyPr/>
          <a:lstStyle/>
          <a:p>
            <a:r>
              <a:rPr lang="en-US" b="1" dirty="0" err="1"/>
              <a:t>Cambodianizing</a:t>
            </a:r>
            <a:r>
              <a:rPr lang="en-US" b="1" dirty="0"/>
              <a:t> the Vietnam War</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BA9C7504-4150-7340-B6FC-18D48EDB5E8C}"/>
              </a:ext>
            </a:extLst>
          </p:cNvPr>
          <p:cNvSpPr>
            <a:spLocks noGrp="1"/>
          </p:cNvSpPr>
          <p:nvPr>
            <p:ph idx="1"/>
          </p:nvPr>
        </p:nvSpPr>
        <p:spPr>
          <a:xfrm>
            <a:off x="1088685" y="2015733"/>
            <a:ext cx="7202456" cy="4114611"/>
          </a:xfrm>
        </p:spPr>
        <p:txBody>
          <a:bodyPr>
            <a:normAutofit/>
          </a:bodyPr>
          <a:lstStyle/>
          <a:p>
            <a:r>
              <a:rPr lang="en-US" dirty="0"/>
              <a:t>Cambodia, which was officially neutral in the war, bordered South </a:t>
            </a:r>
            <a:r>
              <a:rPr lang="en-US" dirty="0" smtClean="0"/>
              <a:t>Vietnam</a:t>
            </a:r>
          </a:p>
          <a:p>
            <a:r>
              <a:rPr lang="en-US" dirty="0" smtClean="0"/>
              <a:t>North </a:t>
            </a:r>
            <a:r>
              <a:rPr lang="en-US" dirty="0"/>
              <a:t>Vietnamese had been using Cambodia as a springboard for troops, weapons, and </a:t>
            </a:r>
            <a:r>
              <a:rPr lang="en-US" dirty="0" smtClean="0"/>
              <a:t>supplies</a:t>
            </a:r>
          </a:p>
          <a:p>
            <a:r>
              <a:rPr lang="en-US" dirty="0" smtClean="0"/>
              <a:t>April </a:t>
            </a:r>
            <a:r>
              <a:rPr lang="en-US" dirty="0"/>
              <a:t>29, </a:t>
            </a:r>
            <a:r>
              <a:rPr lang="en-US" dirty="0" smtClean="0"/>
              <a:t>1970 - President </a:t>
            </a:r>
            <a:r>
              <a:rPr lang="en-US" dirty="0"/>
              <a:t>Nixon ordered American forces to attack the enemy in </a:t>
            </a:r>
            <a:r>
              <a:rPr lang="en-US" dirty="0" smtClean="0"/>
              <a:t>Cambodia</a:t>
            </a:r>
          </a:p>
          <a:p>
            <a:pPr lvl="1"/>
            <a:r>
              <a:rPr lang="en-US" dirty="0" smtClean="0"/>
              <a:t>Protests </a:t>
            </a:r>
            <a:r>
              <a:rPr lang="en-US" dirty="0"/>
              <a:t>erupted at Kent State University, in which the National Guard shot 4 </a:t>
            </a:r>
            <a:r>
              <a:rPr lang="en-US" dirty="0" smtClean="0"/>
              <a:t>students</a:t>
            </a:r>
          </a:p>
          <a:p>
            <a:pPr lvl="1"/>
            <a:r>
              <a:rPr lang="en-US" dirty="0" smtClean="0"/>
              <a:t>Nixon </a:t>
            </a:r>
            <a:r>
              <a:rPr lang="en-US" dirty="0"/>
              <a:t>withdrew the troops from Cambodia on June 29, 1970, although the bitterness between the "hawks" and the "doves" </a:t>
            </a:r>
            <a:r>
              <a:rPr lang="en-US" dirty="0" smtClean="0"/>
              <a:t>increased</a:t>
            </a:r>
            <a:endParaRPr lang="en-US" dirty="0"/>
          </a:p>
          <a:p>
            <a:r>
              <a:rPr lang="en-US" dirty="0" smtClean="0"/>
              <a:t>1971 -</a:t>
            </a:r>
            <a:r>
              <a:rPr lang="en-US" dirty="0"/>
              <a:t> 26</a:t>
            </a:r>
            <a:r>
              <a:rPr lang="en-US" baseline="30000" dirty="0"/>
              <a:t>th</a:t>
            </a:r>
            <a:r>
              <a:rPr lang="en-US" dirty="0"/>
              <a:t> Amendment was passed, lowering the voting age to </a:t>
            </a:r>
            <a:r>
              <a:rPr lang="en-US" dirty="0" smtClean="0"/>
              <a:t>18</a:t>
            </a:r>
            <a:endParaRPr lang="en-US" dirty="0"/>
          </a:p>
          <a:p>
            <a:r>
              <a:rPr lang="en-US" dirty="0"/>
              <a:t>Pentagon Papers: a leaked, top-secret Pentagon study that documented the deceptions of the previous presidential administrations, in regards to the Vietnam </a:t>
            </a:r>
            <a:r>
              <a:rPr lang="en-US" dirty="0" smtClean="0"/>
              <a:t>War</a:t>
            </a:r>
            <a:endParaRPr lang="en-US" dirty="0"/>
          </a:p>
          <a:p>
            <a:endParaRPr lang="en-US" dirty="0"/>
          </a:p>
        </p:txBody>
      </p:sp>
    </p:spTree>
    <p:extLst>
      <p:ext uri="{BB962C8B-B14F-4D97-AF65-F5344CB8AC3E}">
        <p14:creationId xmlns:p14="http://schemas.microsoft.com/office/powerpoint/2010/main" val="4123358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93B979-7285-DD46-B6ED-0FBD596295D6}"/>
              </a:ext>
            </a:extLst>
          </p:cNvPr>
          <p:cNvSpPr>
            <a:spLocks noGrp="1"/>
          </p:cNvSpPr>
          <p:nvPr>
            <p:ph type="title"/>
          </p:nvPr>
        </p:nvSpPr>
        <p:spPr/>
        <p:txBody>
          <a:bodyPr>
            <a:normAutofit fontScale="90000"/>
          </a:bodyPr>
          <a:lstStyle/>
          <a:p>
            <a:r>
              <a:rPr lang="en-US" b="1" dirty="0"/>
              <a:t>Nixon's Détente with Beijing (Peking) and Moscow</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8C56E883-D614-6547-9C4F-AC7C178D4482}"/>
              </a:ext>
            </a:extLst>
          </p:cNvPr>
          <p:cNvSpPr>
            <a:spLocks noGrp="1"/>
          </p:cNvSpPr>
          <p:nvPr>
            <p:ph idx="1"/>
          </p:nvPr>
        </p:nvSpPr>
        <p:spPr>
          <a:xfrm>
            <a:off x="489397" y="2015732"/>
            <a:ext cx="8435662" cy="4063095"/>
          </a:xfrm>
        </p:spPr>
        <p:txBody>
          <a:bodyPr>
            <a:normAutofit/>
          </a:bodyPr>
          <a:lstStyle/>
          <a:p>
            <a:r>
              <a:rPr lang="en-US" dirty="0"/>
              <a:t>The two great communist powers, the Soviet Union and China, disagreed over their interpretations of </a:t>
            </a:r>
            <a:r>
              <a:rPr lang="en-US" dirty="0" smtClean="0"/>
              <a:t>Marxism</a:t>
            </a:r>
          </a:p>
          <a:p>
            <a:r>
              <a:rPr lang="en-US" dirty="0" smtClean="0"/>
              <a:t>Nixon </a:t>
            </a:r>
            <a:r>
              <a:rPr lang="en-US" dirty="0"/>
              <a:t>and his national security advisor, Dr. Henry A. Kissinger, used the Chinese-Soviet tension to play off one country against the </a:t>
            </a:r>
            <a:r>
              <a:rPr lang="en-US" dirty="0" smtClean="0"/>
              <a:t>other </a:t>
            </a:r>
            <a:r>
              <a:rPr lang="en-US" dirty="0" smtClean="0">
                <a:sym typeface="Wingdings" panose="05000000000000000000" pitchFamily="2" charset="2"/>
              </a:rPr>
              <a:t> </a:t>
            </a:r>
            <a:r>
              <a:rPr lang="en-US" dirty="0" smtClean="0"/>
              <a:t>wanted </a:t>
            </a:r>
            <a:r>
              <a:rPr lang="en-US" dirty="0"/>
              <a:t>to get the Soviet Union and China to pressure North Vietnam into </a:t>
            </a:r>
            <a:r>
              <a:rPr lang="en-US" dirty="0" smtClean="0"/>
              <a:t>peace</a:t>
            </a:r>
            <a:endParaRPr lang="en-US" dirty="0"/>
          </a:p>
          <a:p>
            <a:r>
              <a:rPr lang="en-US" dirty="0" smtClean="0"/>
              <a:t>1972 - Nixon </a:t>
            </a:r>
            <a:r>
              <a:rPr lang="en-US" dirty="0"/>
              <a:t>visited China and paved the way for improved relations between the United States and </a:t>
            </a:r>
            <a:r>
              <a:rPr lang="en-US" dirty="0" smtClean="0"/>
              <a:t>Beijing</a:t>
            </a:r>
          </a:p>
          <a:p>
            <a:r>
              <a:rPr lang="en-US" dirty="0" smtClean="0"/>
              <a:t>May 1972 - Nixon </a:t>
            </a:r>
            <a:r>
              <a:rPr lang="en-US" dirty="0"/>
              <a:t>traveled to Moscow and negotiated détente, or relaxed tensions between the Soviet Union and </a:t>
            </a:r>
            <a:r>
              <a:rPr lang="en-US" dirty="0" smtClean="0"/>
              <a:t>China</a:t>
            </a:r>
          </a:p>
          <a:p>
            <a:pPr lvl="1"/>
            <a:r>
              <a:rPr lang="en-US" dirty="0" smtClean="0"/>
              <a:t>United </a:t>
            </a:r>
            <a:r>
              <a:rPr lang="en-US" dirty="0"/>
              <a:t>States agreed to sell the Soviets at least $750 million worth of wheat, corn, and other </a:t>
            </a:r>
            <a:r>
              <a:rPr lang="en-US" dirty="0" smtClean="0"/>
              <a:t>cereals</a:t>
            </a:r>
          </a:p>
          <a:p>
            <a:pPr lvl="1"/>
            <a:r>
              <a:rPr lang="en-US" dirty="0" smtClean="0"/>
              <a:t>Two </a:t>
            </a:r>
            <a:r>
              <a:rPr lang="en-US" dirty="0"/>
              <a:t>agreements also slowed the arms race between America and the Soviets: </a:t>
            </a:r>
            <a:endParaRPr lang="en-US" dirty="0" smtClean="0"/>
          </a:p>
          <a:p>
            <a:pPr lvl="2"/>
            <a:r>
              <a:rPr lang="en-US" dirty="0" smtClean="0"/>
              <a:t>1</a:t>
            </a:r>
            <a:r>
              <a:rPr lang="en-US" dirty="0"/>
              <a:t>) An anti-ballistic missile (AMB)treaty limited the U.S. and the Soviet Union to two clusters of defensive missiles. 2) SALT (Strategic Arms Limitation Talks) froze the numbers of long-range nuclear missiles for 5 years.</a:t>
            </a:r>
          </a:p>
          <a:p>
            <a:endParaRPr lang="en-US" dirty="0"/>
          </a:p>
        </p:txBody>
      </p:sp>
    </p:spTree>
    <p:extLst>
      <p:ext uri="{BB962C8B-B14F-4D97-AF65-F5344CB8AC3E}">
        <p14:creationId xmlns:p14="http://schemas.microsoft.com/office/powerpoint/2010/main" val="3961803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0EC387-1AC5-C748-9C64-FB7A6CC91611}"/>
              </a:ext>
            </a:extLst>
          </p:cNvPr>
          <p:cNvSpPr>
            <a:spLocks noGrp="1"/>
          </p:cNvSpPr>
          <p:nvPr>
            <p:ph type="title"/>
          </p:nvPr>
        </p:nvSpPr>
        <p:spPr/>
        <p:txBody>
          <a:bodyPr/>
          <a:lstStyle/>
          <a:p>
            <a:r>
              <a:rPr lang="en-US" b="1" dirty="0"/>
              <a:t>A New Team on the Supreme Bench</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66C652E1-0279-B248-B6C2-1A605AECB663}"/>
              </a:ext>
            </a:extLst>
          </p:cNvPr>
          <p:cNvSpPr>
            <a:spLocks noGrp="1"/>
          </p:cNvSpPr>
          <p:nvPr>
            <p:ph idx="1"/>
          </p:nvPr>
        </p:nvSpPr>
        <p:spPr/>
        <p:txBody>
          <a:bodyPr>
            <a:normAutofit fontScale="77500" lnSpcReduction="20000"/>
          </a:bodyPr>
          <a:lstStyle/>
          <a:p>
            <a:r>
              <a:rPr lang="en-US" dirty="0"/>
              <a:t>Earl Warren was appointed as a Justice to the Supreme Court in 1953 and he made many controversial rulings:</a:t>
            </a:r>
          </a:p>
          <a:p>
            <a:r>
              <a:rPr lang="en-US" i="1" dirty="0"/>
              <a:t>Griswold v. Connecticut</a:t>
            </a:r>
            <a:r>
              <a:rPr lang="en-US" dirty="0"/>
              <a:t> (1965) struck down a state law that banned the use of contraceptives, even by married couples, creating a "right to privacy."</a:t>
            </a:r>
          </a:p>
          <a:p>
            <a:r>
              <a:rPr lang="en-US" i="1" dirty="0"/>
              <a:t>Gideon v. Wainwright</a:t>
            </a:r>
            <a:r>
              <a:rPr lang="en-US" dirty="0"/>
              <a:t> (1963) ruled that all criminals were entitled to legal counsel, even if they were unable to afford it.</a:t>
            </a:r>
          </a:p>
          <a:p>
            <a:r>
              <a:rPr lang="en-US" i="1" dirty="0"/>
              <a:t>Escobedo </a:t>
            </a:r>
            <a:r>
              <a:rPr lang="en-US" dirty="0"/>
              <a:t>(1964) and </a:t>
            </a:r>
            <a:r>
              <a:rPr lang="en-US" i="1" dirty="0"/>
              <a:t>Miranda</a:t>
            </a:r>
            <a:r>
              <a:rPr lang="en-US" dirty="0"/>
              <a:t> (1966) ruled that those who were arrested had to the "right to remain silent." (Miranda warning)</a:t>
            </a:r>
          </a:p>
          <a:p>
            <a:r>
              <a:rPr lang="en-US" i="1" dirty="0"/>
              <a:t>Engel v. Vitale</a:t>
            </a:r>
            <a:r>
              <a:rPr lang="en-US" dirty="0"/>
              <a:t> (1962) and </a:t>
            </a:r>
            <a:r>
              <a:rPr lang="en-US" i="1" dirty="0"/>
              <a:t>School District of Abington Township vs. </a:t>
            </a:r>
            <a:r>
              <a:rPr lang="en-US" i="1" dirty="0" err="1"/>
              <a:t>Schempp</a:t>
            </a:r>
            <a:r>
              <a:rPr lang="en-US" dirty="0"/>
              <a:t> (1963) ruled that public schools could not require prayers or Bible reading.</a:t>
            </a:r>
          </a:p>
          <a:p>
            <a:r>
              <a:rPr lang="en-US" i="1" dirty="0"/>
              <a:t>Reynolds vs. Sims</a:t>
            </a:r>
            <a:r>
              <a:rPr lang="en-US" dirty="0"/>
              <a:t> (1964) ruled that the state legislatures would be required to be reapportioned according to population.</a:t>
            </a:r>
          </a:p>
          <a:p>
            <a:r>
              <a:rPr lang="en-US" dirty="0"/>
              <a:t>In an attempt to end the liberal rulings, President Nixon set Warren E. Burger to replace the retiring Earl Warren in 1969.  The Supreme Court had four new Nixon-appointed members by the end of 1971.</a:t>
            </a:r>
          </a:p>
          <a:p>
            <a:endParaRPr lang="en-US" dirty="0"/>
          </a:p>
        </p:txBody>
      </p:sp>
    </p:spTree>
    <p:extLst>
      <p:ext uri="{BB962C8B-B14F-4D97-AF65-F5344CB8AC3E}">
        <p14:creationId xmlns:p14="http://schemas.microsoft.com/office/powerpoint/2010/main" val="1802809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04D877-84C8-9043-80B1-C8C2AA5532C2}"/>
              </a:ext>
            </a:extLst>
          </p:cNvPr>
          <p:cNvSpPr>
            <a:spLocks noGrp="1"/>
          </p:cNvSpPr>
          <p:nvPr>
            <p:ph type="title"/>
          </p:nvPr>
        </p:nvSpPr>
        <p:spPr/>
        <p:txBody>
          <a:bodyPr/>
          <a:lstStyle/>
          <a:p>
            <a:r>
              <a:rPr lang="en-US" b="1" dirty="0"/>
              <a:t>Nixon on the Home Front</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AC88AABA-B98F-034E-818B-86C2A7FB6347}"/>
              </a:ext>
            </a:extLst>
          </p:cNvPr>
          <p:cNvSpPr>
            <a:spLocks noGrp="1"/>
          </p:cNvSpPr>
          <p:nvPr>
            <p:ph idx="1"/>
          </p:nvPr>
        </p:nvSpPr>
        <p:spPr>
          <a:xfrm>
            <a:off x="1088685" y="2015733"/>
            <a:ext cx="7202456" cy="3985822"/>
          </a:xfrm>
        </p:spPr>
        <p:txBody>
          <a:bodyPr>
            <a:normAutofit fontScale="92500" lnSpcReduction="10000"/>
          </a:bodyPr>
          <a:lstStyle/>
          <a:p>
            <a:r>
              <a:rPr lang="en-US" dirty="0"/>
              <a:t>Nixon expanded the Great Society programs by increasing funding for Medicare, Medicaid, and Aid to Families with Dependent Children (</a:t>
            </a:r>
            <a:r>
              <a:rPr lang="en-US" dirty="0" smtClean="0"/>
              <a:t>AFDC) </a:t>
            </a:r>
            <a:r>
              <a:rPr lang="en-US" dirty="0" smtClean="0">
                <a:sym typeface="Wingdings" panose="05000000000000000000" pitchFamily="2" charset="2"/>
              </a:rPr>
              <a:t> a</a:t>
            </a:r>
            <a:r>
              <a:rPr lang="en-US" dirty="0" smtClean="0"/>
              <a:t>lso </a:t>
            </a:r>
            <a:r>
              <a:rPr lang="en-US" dirty="0"/>
              <a:t>created the Supplemental Security Income (SSI), giving benefits to the poor aged, blind, and </a:t>
            </a:r>
            <a:r>
              <a:rPr lang="en-US" dirty="0" smtClean="0"/>
              <a:t>disabled</a:t>
            </a:r>
            <a:endParaRPr lang="en-US" dirty="0"/>
          </a:p>
          <a:p>
            <a:r>
              <a:rPr lang="en-US" dirty="0"/>
              <a:t>Nixon's Philadelphia Plan of 1969 required construction-trade unions to establish quotas for hiring black </a:t>
            </a:r>
            <a:r>
              <a:rPr lang="en-US" dirty="0" smtClean="0"/>
              <a:t>employees</a:t>
            </a:r>
          </a:p>
          <a:p>
            <a:pPr lvl="1"/>
            <a:r>
              <a:rPr lang="en-US" dirty="0"/>
              <a:t>P</a:t>
            </a:r>
            <a:r>
              <a:rPr lang="en-US" dirty="0" smtClean="0"/>
              <a:t>lan </a:t>
            </a:r>
            <a:r>
              <a:rPr lang="en-US" dirty="0"/>
              <a:t>changed the definition of "affirmative action" to include preferable treatment on </a:t>
            </a:r>
            <a:r>
              <a:rPr lang="en-US" i="1" dirty="0"/>
              <a:t>groups</a:t>
            </a:r>
            <a:r>
              <a:rPr lang="en-US" dirty="0"/>
              <a:t>, not </a:t>
            </a:r>
            <a:r>
              <a:rPr lang="en-US" i="1" dirty="0" smtClean="0"/>
              <a:t>individuals</a:t>
            </a:r>
            <a:endParaRPr lang="en-US" dirty="0"/>
          </a:p>
          <a:p>
            <a:pPr lvl="1"/>
            <a:r>
              <a:rPr lang="en-US" dirty="0" smtClean="0"/>
              <a:t>Supreme </a:t>
            </a:r>
            <a:r>
              <a:rPr lang="en-US" dirty="0"/>
              <a:t>Court's ruling on </a:t>
            </a:r>
            <a:r>
              <a:rPr lang="en-US" i="1" dirty="0"/>
              <a:t>Griggs v. Duke Power Co.</a:t>
            </a:r>
            <a:r>
              <a:rPr lang="en-US" dirty="0"/>
              <a:t> (1971) upheld this.  Whites protested this decision, calling it "reverse discrimination."</a:t>
            </a:r>
          </a:p>
          <a:p>
            <a:r>
              <a:rPr lang="en-US" dirty="0" smtClean="0"/>
              <a:t>Worried </a:t>
            </a:r>
            <a:r>
              <a:rPr lang="en-US" dirty="0"/>
              <a:t>about inflation, Nixon imposed a 90-day wage freeze and then took the nation off the gold standard (devaluing the </a:t>
            </a:r>
            <a:r>
              <a:rPr lang="en-US" dirty="0" smtClean="0"/>
              <a:t>dollar)</a:t>
            </a:r>
          </a:p>
          <a:p>
            <a:pPr lvl="1"/>
            <a:r>
              <a:rPr lang="en-US" dirty="0"/>
              <a:t>E</a:t>
            </a:r>
            <a:r>
              <a:rPr lang="en-US" dirty="0" smtClean="0"/>
              <a:t>nded </a:t>
            </a:r>
            <a:r>
              <a:rPr lang="en-US" dirty="0"/>
              <a:t>the "Bretton Woods" system of international currency stabilization, which was the agreement that each country would tie its monetary exchange rate to </a:t>
            </a:r>
            <a:r>
              <a:rPr lang="en-US" dirty="0" smtClean="0"/>
              <a:t>gold</a:t>
            </a:r>
            <a:endParaRPr lang="en-US" dirty="0"/>
          </a:p>
          <a:p>
            <a:r>
              <a:rPr lang="en-US" dirty="0"/>
              <a:t>Nixon's southern strategy helped him win the Southern </a:t>
            </a:r>
            <a:r>
              <a:rPr lang="en-US" dirty="0" smtClean="0"/>
              <a:t>vote </a:t>
            </a:r>
            <a:r>
              <a:rPr lang="en-US" dirty="0" smtClean="0">
                <a:sym typeface="Wingdings" panose="05000000000000000000" pitchFamily="2" charset="2"/>
              </a:rPr>
              <a:t> </a:t>
            </a:r>
            <a:r>
              <a:rPr lang="en-US" dirty="0" smtClean="0"/>
              <a:t>strategy </a:t>
            </a:r>
            <a:r>
              <a:rPr lang="en-US" dirty="0"/>
              <a:t>consisted of opposing civil rights for </a:t>
            </a:r>
            <a:r>
              <a:rPr lang="en-US" dirty="0" smtClean="0"/>
              <a:t>African-Americans</a:t>
            </a:r>
            <a:endParaRPr lang="en-US" dirty="0"/>
          </a:p>
          <a:p>
            <a:endParaRPr lang="en-US" dirty="0"/>
          </a:p>
        </p:txBody>
      </p:sp>
    </p:spTree>
    <p:extLst>
      <p:ext uri="{BB962C8B-B14F-4D97-AF65-F5344CB8AC3E}">
        <p14:creationId xmlns:p14="http://schemas.microsoft.com/office/powerpoint/2010/main" val="1577465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2C0B6D-01FA-4147-8ABA-37AE13901D54}"/>
              </a:ext>
            </a:extLst>
          </p:cNvPr>
          <p:cNvSpPr>
            <a:spLocks noGrp="1"/>
          </p:cNvSpPr>
          <p:nvPr>
            <p:ph type="title"/>
          </p:nvPr>
        </p:nvSpPr>
        <p:spPr/>
        <p:txBody>
          <a:bodyPr/>
          <a:lstStyle/>
          <a:p>
            <a:r>
              <a:rPr lang="en-US" dirty="0" smtClean="0"/>
              <a:t>Nixon and the environment </a:t>
            </a:r>
            <a:endParaRPr lang="en-US" dirty="0"/>
          </a:p>
        </p:txBody>
      </p:sp>
      <p:sp>
        <p:nvSpPr>
          <p:cNvPr id="3" name="Content Placeholder 2">
            <a:extLst>
              <a:ext uri="{FF2B5EF4-FFF2-40B4-BE49-F238E27FC236}">
                <a16:creationId xmlns:a16="http://schemas.microsoft.com/office/drawing/2014/main" xmlns="" id="{28402926-17DD-3745-BC6C-30F2C4F646E9}"/>
              </a:ext>
            </a:extLst>
          </p:cNvPr>
          <p:cNvSpPr>
            <a:spLocks noGrp="1"/>
          </p:cNvSpPr>
          <p:nvPr>
            <p:ph idx="1"/>
          </p:nvPr>
        </p:nvSpPr>
        <p:spPr/>
        <p:txBody>
          <a:bodyPr/>
          <a:lstStyle/>
          <a:p>
            <a:r>
              <a:rPr lang="en-US" dirty="0"/>
              <a:t>Nixon created the Environmental Protection Agency (EPA), the Occupational Health and Safety Administration (OHSA), and the Consumer Product Safety Commission (CPSC</a:t>
            </a:r>
            <a:r>
              <a:rPr lang="en-US" dirty="0" smtClean="0"/>
              <a:t>)</a:t>
            </a:r>
          </a:p>
          <a:p>
            <a:pPr lvl="1"/>
            <a:r>
              <a:rPr lang="en-US" dirty="0" smtClean="0"/>
              <a:t>These </a:t>
            </a:r>
            <a:r>
              <a:rPr lang="en-US" dirty="0"/>
              <a:t>agencies gave the federal government more control over </a:t>
            </a:r>
            <a:r>
              <a:rPr lang="en-US" dirty="0" smtClean="0"/>
              <a:t>businesses</a:t>
            </a:r>
            <a:endParaRPr lang="en-US" dirty="0"/>
          </a:p>
          <a:p>
            <a:r>
              <a:rPr lang="en-US" dirty="0" smtClean="0"/>
              <a:t>1962 -Rachel </a:t>
            </a:r>
            <a:r>
              <a:rPr lang="en-US" dirty="0"/>
              <a:t>Carson's book </a:t>
            </a:r>
            <a:r>
              <a:rPr lang="en-US" i="1" dirty="0"/>
              <a:t>Silent Spring</a:t>
            </a:r>
            <a:r>
              <a:rPr lang="en-US" dirty="0"/>
              <a:t> exposed the harmful effects of </a:t>
            </a:r>
            <a:r>
              <a:rPr lang="en-US" dirty="0" smtClean="0"/>
              <a:t>pesticides</a:t>
            </a:r>
            <a:endParaRPr lang="en-US" dirty="0"/>
          </a:p>
          <a:p>
            <a:r>
              <a:rPr lang="en-US" dirty="0" smtClean="0"/>
              <a:t>Clean </a:t>
            </a:r>
            <a:r>
              <a:rPr lang="en-US" dirty="0"/>
              <a:t>Air Act of 1970 and the Endangered Species Act of 1973 both aimed at protecting and preserving the </a:t>
            </a:r>
            <a:r>
              <a:rPr lang="en-US" dirty="0" smtClean="0"/>
              <a:t>environment</a:t>
            </a:r>
            <a:endParaRPr lang="en-US" dirty="0"/>
          </a:p>
          <a:p>
            <a:endParaRPr lang="en-US" dirty="0"/>
          </a:p>
        </p:txBody>
      </p:sp>
    </p:spTree>
    <p:extLst>
      <p:ext uri="{BB962C8B-B14F-4D97-AF65-F5344CB8AC3E}">
        <p14:creationId xmlns:p14="http://schemas.microsoft.com/office/powerpoint/2010/main" val="730823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677F0-0AAA-D843-AEAB-53EFFED9034E}"/>
              </a:ext>
            </a:extLst>
          </p:cNvPr>
          <p:cNvSpPr>
            <a:spLocks noGrp="1"/>
          </p:cNvSpPr>
          <p:nvPr>
            <p:ph type="title"/>
          </p:nvPr>
        </p:nvSpPr>
        <p:spPr/>
        <p:txBody>
          <a:bodyPr/>
          <a:lstStyle/>
          <a:p>
            <a:r>
              <a:rPr lang="en-US" b="1" dirty="0"/>
              <a:t>The LBJ Brand on the Presidency</a:t>
            </a:r>
            <a:endParaRPr lang="en-US" dirty="0"/>
          </a:p>
        </p:txBody>
      </p:sp>
      <p:sp>
        <p:nvSpPr>
          <p:cNvPr id="3" name="Content Placeholder 2">
            <a:extLst>
              <a:ext uri="{FF2B5EF4-FFF2-40B4-BE49-F238E27FC236}">
                <a16:creationId xmlns:a16="http://schemas.microsoft.com/office/drawing/2014/main" xmlns="" id="{2EEDF51D-728C-854F-935E-129AF349FCCD}"/>
              </a:ext>
            </a:extLst>
          </p:cNvPr>
          <p:cNvSpPr>
            <a:spLocks noGrp="1"/>
          </p:cNvSpPr>
          <p:nvPr>
            <p:ph idx="1"/>
          </p:nvPr>
        </p:nvSpPr>
        <p:spPr/>
        <p:txBody>
          <a:bodyPr>
            <a:normAutofit/>
          </a:bodyPr>
          <a:lstStyle/>
          <a:p>
            <a:r>
              <a:rPr lang="en-US" dirty="0"/>
              <a:t>Convinced Congress to pass Civil Rights Act of 1964</a:t>
            </a:r>
          </a:p>
          <a:p>
            <a:pPr lvl="1"/>
            <a:r>
              <a:rPr lang="en-US" dirty="0"/>
              <a:t>Banned racial discrimination in most private facilities open to the public</a:t>
            </a:r>
          </a:p>
          <a:p>
            <a:pPr lvl="1"/>
            <a:r>
              <a:rPr lang="en-US" dirty="0"/>
              <a:t>Strengthened fed gov’t power to end segregation in schools and other public places</a:t>
            </a:r>
          </a:p>
          <a:p>
            <a:pPr lvl="1"/>
            <a:r>
              <a:rPr lang="en-US" dirty="0"/>
              <a:t>Created the federal Equal Employment Opportunity Commission (EEOC) to eliminate discrimination in hiring (race, national origin, gender).</a:t>
            </a:r>
          </a:p>
          <a:p>
            <a:r>
              <a:rPr lang="en-US" dirty="0"/>
              <a:t>1965 - LBJ issued an executive order requiring all federal contractors to take "affirmative action" against discrimination</a:t>
            </a:r>
          </a:p>
          <a:p>
            <a:r>
              <a:rPr lang="en-US" dirty="0"/>
              <a:t>Johnson started a "War on Poverty”</a:t>
            </a:r>
          </a:p>
          <a:p>
            <a:r>
              <a:rPr lang="en-US" dirty="0"/>
              <a:t>Domestic program, called the "Great Society”- set of New </a:t>
            </a:r>
            <a:r>
              <a:rPr lang="en-US" dirty="0" err="1"/>
              <a:t>Dealish</a:t>
            </a:r>
            <a:r>
              <a:rPr lang="en-US" dirty="0"/>
              <a:t> economic and welfare measures tried to reduce poverty and racial discrimination</a:t>
            </a:r>
          </a:p>
          <a:p>
            <a:endParaRPr lang="en-US" dirty="0"/>
          </a:p>
        </p:txBody>
      </p:sp>
    </p:spTree>
    <p:extLst>
      <p:ext uri="{BB962C8B-B14F-4D97-AF65-F5344CB8AC3E}">
        <p14:creationId xmlns:p14="http://schemas.microsoft.com/office/powerpoint/2010/main" val="2644459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C2A790-3D6B-794D-B6E8-1A76A64FD5B7}"/>
              </a:ext>
            </a:extLst>
          </p:cNvPr>
          <p:cNvSpPr>
            <a:spLocks noGrp="1"/>
          </p:cNvSpPr>
          <p:nvPr>
            <p:ph type="title"/>
          </p:nvPr>
        </p:nvSpPr>
        <p:spPr/>
        <p:txBody>
          <a:bodyPr/>
          <a:lstStyle/>
          <a:p>
            <a:r>
              <a:rPr lang="en-US" b="1" dirty="0"/>
              <a:t>The Nixon Landslide of 1972</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1B4CD435-26B0-0849-BDF2-BC366D5A1F99}"/>
              </a:ext>
            </a:extLst>
          </p:cNvPr>
          <p:cNvSpPr>
            <a:spLocks noGrp="1"/>
          </p:cNvSpPr>
          <p:nvPr>
            <p:ph idx="1"/>
          </p:nvPr>
        </p:nvSpPr>
        <p:spPr/>
        <p:txBody>
          <a:bodyPr>
            <a:normAutofit lnSpcReduction="10000"/>
          </a:bodyPr>
          <a:lstStyle/>
          <a:p>
            <a:r>
              <a:rPr lang="en-US" dirty="0"/>
              <a:t>S</a:t>
            </a:r>
            <a:r>
              <a:rPr lang="en-US" dirty="0" smtClean="0"/>
              <a:t>pring </a:t>
            </a:r>
            <a:r>
              <a:rPr lang="en-US" dirty="0"/>
              <a:t>of </a:t>
            </a:r>
            <a:r>
              <a:rPr lang="en-US" dirty="0" smtClean="0"/>
              <a:t>1972 - North </a:t>
            </a:r>
            <a:r>
              <a:rPr lang="en-US" dirty="0"/>
              <a:t>Vietnamese burst through the demilitarized zone separating the two </a:t>
            </a:r>
            <a:r>
              <a:rPr lang="en-US" dirty="0" smtClean="0"/>
              <a:t>Vietnams</a:t>
            </a:r>
          </a:p>
          <a:p>
            <a:pPr lvl="1"/>
            <a:r>
              <a:rPr lang="en-US" dirty="0" smtClean="0"/>
              <a:t>Nixon </a:t>
            </a:r>
            <a:r>
              <a:rPr lang="en-US" dirty="0"/>
              <a:t>ordered massive bombing attacks on strategic centers, halting the North Vietnamese </a:t>
            </a:r>
            <a:r>
              <a:rPr lang="en-US" dirty="0" smtClean="0"/>
              <a:t>offensive</a:t>
            </a:r>
            <a:endParaRPr lang="en-US" dirty="0"/>
          </a:p>
          <a:p>
            <a:r>
              <a:rPr lang="en-US" dirty="0"/>
              <a:t>Senator George McGovern won the 1972 Democratic </a:t>
            </a:r>
            <a:r>
              <a:rPr lang="en-US" dirty="0" smtClean="0"/>
              <a:t>nomination </a:t>
            </a:r>
            <a:r>
              <a:rPr lang="en-US" dirty="0" smtClean="0">
                <a:sym typeface="Wingdings" panose="05000000000000000000" pitchFamily="2" charset="2"/>
              </a:rPr>
              <a:t> </a:t>
            </a:r>
            <a:r>
              <a:rPr lang="en-US" dirty="0" smtClean="0"/>
              <a:t>based </a:t>
            </a:r>
            <a:r>
              <a:rPr lang="en-US" dirty="0"/>
              <a:t>his campaign on pulling out of Vietnam in 90 </a:t>
            </a:r>
            <a:r>
              <a:rPr lang="en-US" dirty="0" smtClean="0"/>
              <a:t>days</a:t>
            </a:r>
          </a:p>
          <a:p>
            <a:r>
              <a:rPr lang="en-US" dirty="0" smtClean="0"/>
              <a:t>President </a:t>
            </a:r>
            <a:r>
              <a:rPr lang="en-US" dirty="0"/>
              <a:t>Nixon, though, won the election of 1972 in a </a:t>
            </a:r>
            <a:r>
              <a:rPr lang="en-US" dirty="0" smtClean="0"/>
              <a:t>landslide</a:t>
            </a:r>
            <a:endParaRPr lang="en-US" dirty="0"/>
          </a:p>
          <a:p>
            <a:r>
              <a:rPr lang="en-US" dirty="0"/>
              <a:t>Nixon ordered a two-week bombing campaign of North Vietnam in an attempt to force the North Vietnamese to the peace table.</a:t>
            </a:r>
          </a:p>
          <a:p>
            <a:r>
              <a:rPr lang="en-US" dirty="0" smtClean="0"/>
              <a:t>January </a:t>
            </a:r>
            <a:r>
              <a:rPr lang="en-US" dirty="0"/>
              <a:t>23, </a:t>
            </a:r>
            <a:r>
              <a:rPr lang="en-US" dirty="0" smtClean="0"/>
              <a:t>1973 - North </a:t>
            </a:r>
            <a:r>
              <a:rPr lang="en-US" dirty="0"/>
              <a:t>Vietnamese negotiators agreed to a cease-fire </a:t>
            </a:r>
            <a:r>
              <a:rPr lang="en-US" dirty="0" smtClean="0"/>
              <a:t>agreement</a:t>
            </a:r>
          </a:p>
          <a:p>
            <a:pPr lvl="1"/>
            <a:r>
              <a:rPr lang="en-US" dirty="0"/>
              <a:t>R</a:t>
            </a:r>
            <a:r>
              <a:rPr lang="en-US" dirty="0" smtClean="0"/>
              <a:t>eally </a:t>
            </a:r>
            <a:r>
              <a:rPr lang="en-US" dirty="0"/>
              <a:t>just a disguised American retreat.</a:t>
            </a:r>
          </a:p>
          <a:p>
            <a:endParaRPr lang="en-US" dirty="0"/>
          </a:p>
        </p:txBody>
      </p:sp>
    </p:spTree>
    <p:extLst>
      <p:ext uri="{BB962C8B-B14F-4D97-AF65-F5344CB8AC3E}">
        <p14:creationId xmlns:p14="http://schemas.microsoft.com/office/powerpoint/2010/main" val="3104427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814382-C4AB-614E-BE86-C6F257EACB7D}"/>
              </a:ext>
            </a:extLst>
          </p:cNvPr>
          <p:cNvSpPr>
            <a:spLocks noGrp="1"/>
          </p:cNvSpPr>
          <p:nvPr>
            <p:ph type="title"/>
          </p:nvPr>
        </p:nvSpPr>
        <p:spPr/>
        <p:txBody>
          <a:bodyPr>
            <a:normAutofit fontScale="90000"/>
          </a:bodyPr>
          <a:lstStyle/>
          <a:p>
            <a:r>
              <a:rPr lang="en-US" b="1" dirty="0"/>
              <a:t>The Secret Bombing of Cambodia and the War Powers Act</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C0F7C0DF-8FBB-F040-B6FF-559DF3F0AA06}"/>
              </a:ext>
            </a:extLst>
          </p:cNvPr>
          <p:cNvSpPr>
            <a:spLocks noGrp="1"/>
          </p:cNvSpPr>
          <p:nvPr>
            <p:ph idx="1"/>
          </p:nvPr>
        </p:nvSpPr>
        <p:spPr>
          <a:xfrm>
            <a:off x="1088685" y="2015733"/>
            <a:ext cx="7202456" cy="3960064"/>
          </a:xfrm>
        </p:spPr>
        <p:txBody>
          <a:bodyPr>
            <a:normAutofit/>
          </a:bodyPr>
          <a:lstStyle/>
          <a:p>
            <a:r>
              <a:rPr lang="en-US" dirty="0"/>
              <a:t>Despite assurances to the American public that Cambodia's neutrality was being respected, it was discovered that secret bombing raids on North Vietnamese forces in Cambodia had taken place since March of </a:t>
            </a:r>
            <a:r>
              <a:rPr lang="en-US" dirty="0" smtClean="0"/>
              <a:t>1969</a:t>
            </a:r>
          </a:p>
          <a:p>
            <a:pPr lvl="1"/>
            <a:r>
              <a:rPr lang="en-US" dirty="0"/>
              <a:t>C</a:t>
            </a:r>
            <a:r>
              <a:rPr lang="en-US" dirty="0" smtClean="0"/>
              <a:t>aused </a:t>
            </a:r>
            <a:r>
              <a:rPr lang="en-US" dirty="0"/>
              <a:t>the public to question trust of the government.  Nixon ended the bombings in June </a:t>
            </a:r>
            <a:r>
              <a:rPr lang="en-US" dirty="0" smtClean="0"/>
              <a:t>1973</a:t>
            </a:r>
            <a:endParaRPr lang="en-US" dirty="0"/>
          </a:p>
          <a:p>
            <a:r>
              <a:rPr lang="en-US" dirty="0"/>
              <a:t>Cambodia was taken over by the cruel dictator Pol Pot, who later committed genocide of over 2 million people over a span of a few </a:t>
            </a:r>
            <a:r>
              <a:rPr lang="en-US" dirty="0" smtClean="0"/>
              <a:t>years</a:t>
            </a:r>
            <a:endParaRPr lang="en-US" dirty="0"/>
          </a:p>
          <a:p>
            <a:r>
              <a:rPr lang="en-US" dirty="0" smtClean="0"/>
              <a:t>November 1973 - Congress </a:t>
            </a:r>
            <a:r>
              <a:rPr lang="en-US" dirty="0"/>
              <a:t>passed the War Powers Act. It required the president to tell Congress within 48 hours about all commitments of U.S. troops to foreign </a:t>
            </a:r>
            <a:r>
              <a:rPr lang="en-US" dirty="0" smtClean="0"/>
              <a:t>conflicts.</a:t>
            </a:r>
            <a:endParaRPr lang="en-US" dirty="0"/>
          </a:p>
          <a:p>
            <a:r>
              <a:rPr lang="en-US" dirty="0" smtClean="0"/>
              <a:t>A </a:t>
            </a:r>
            <a:r>
              <a:rPr lang="en-US" dirty="0"/>
              <a:t>new feeling of "New Isolationism" that discouraged U.S. troops from being used in other countries' wars began to take </a:t>
            </a:r>
            <a:r>
              <a:rPr lang="en-US" dirty="0" smtClean="0"/>
              <a:t>hold</a:t>
            </a:r>
            <a:endParaRPr lang="en-US" dirty="0"/>
          </a:p>
          <a:p>
            <a:endParaRPr lang="en-US" dirty="0"/>
          </a:p>
        </p:txBody>
      </p:sp>
    </p:spTree>
    <p:extLst>
      <p:ext uri="{BB962C8B-B14F-4D97-AF65-F5344CB8AC3E}">
        <p14:creationId xmlns:p14="http://schemas.microsoft.com/office/powerpoint/2010/main" val="1956749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8CEA35-AC17-E74A-AC94-1290E32F7C40}"/>
              </a:ext>
            </a:extLst>
          </p:cNvPr>
          <p:cNvSpPr>
            <a:spLocks noGrp="1"/>
          </p:cNvSpPr>
          <p:nvPr>
            <p:ph type="title"/>
          </p:nvPr>
        </p:nvSpPr>
        <p:spPr/>
        <p:txBody>
          <a:bodyPr>
            <a:normAutofit fontScale="90000"/>
          </a:bodyPr>
          <a:lstStyle/>
          <a:p>
            <a:r>
              <a:rPr lang="en-US" b="1" dirty="0"/>
              <a:t>The Arab Oil Embargo and the Energy Crisis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E9CBAE8E-D138-E240-88E6-7B1508AA1CC1}"/>
              </a:ext>
            </a:extLst>
          </p:cNvPr>
          <p:cNvSpPr>
            <a:spLocks noGrp="1"/>
          </p:cNvSpPr>
          <p:nvPr>
            <p:ph idx="1"/>
          </p:nvPr>
        </p:nvSpPr>
        <p:spPr/>
        <p:txBody>
          <a:bodyPr>
            <a:normAutofit/>
          </a:bodyPr>
          <a:lstStyle/>
          <a:p>
            <a:r>
              <a:rPr lang="en-US" dirty="0"/>
              <a:t>During the Yom Kippur War in </a:t>
            </a:r>
            <a:r>
              <a:rPr lang="en-US" dirty="0" smtClean="0"/>
              <a:t>1973 - Syria </a:t>
            </a:r>
            <a:r>
              <a:rPr lang="en-US" dirty="0"/>
              <a:t>and Egypt tried to regain the territory that they had lost to Israel during the Six-Day </a:t>
            </a:r>
            <a:r>
              <a:rPr lang="en-US" dirty="0" smtClean="0"/>
              <a:t>War</a:t>
            </a:r>
          </a:p>
          <a:p>
            <a:r>
              <a:rPr lang="en-US" dirty="0" smtClean="0"/>
              <a:t>American </a:t>
            </a:r>
            <a:r>
              <a:rPr lang="en-US" dirty="0"/>
              <a:t>support helped Israel win the war, but it caused the Arab nations (OPEC) to impose an oil embargo on the United </a:t>
            </a:r>
            <a:r>
              <a:rPr lang="en-US" dirty="0" smtClean="0"/>
              <a:t>States</a:t>
            </a:r>
          </a:p>
          <a:p>
            <a:r>
              <a:rPr lang="en-US" dirty="0" smtClean="0"/>
              <a:t>To </a:t>
            </a:r>
            <a:r>
              <a:rPr lang="en-US" dirty="0"/>
              <a:t>conserve oil, a speed limit of 55 MPH was </a:t>
            </a:r>
            <a:r>
              <a:rPr lang="en-US" dirty="0" smtClean="0"/>
              <a:t>imposed</a:t>
            </a:r>
          </a:p>
          <a:p>
            <a:r>
              <a:rPr lang="en-US" dirty="0" smtClean="0"/>
              <a:t>An</a:t>
            </a:r>
            <a:r>
              <a:rPr lang="en-US" dirty="0"/>
              <a:t> oil pipeline in Alaska was approved in 1974 and other forms of energy were </a:t>
            </a:r>
            <a:r>
              <a:rPr lang="en-US" dirty="0" smtClean="0"/>
              <a:t>researched</a:t>
            </a:r>
            <a:endParaRPr lang="en-US" dirty="0"/>
          </a:p>
          <a:p>
            <a:r>
              <a:rPr lang="en-US" dirty="0"/>
              <a:t>The embargo caused an economic recession in America and several other </a:t>
            </a:r>
            <a:r>
              <a:rPr lang="en-US" dirty="0" smtClean="0"/>
              <a:t>countries</a:t>
            </a:r>
            <a:endParaRPr lang="en-US" dirty="0"/>
          </a:p>
          <a:p>
            <a:r>
              <a:rPr lang="en-US" dirty="0"/>
              <a:t>OPEC (Organization of Petroleum Exporting Countries) lifted the embargo in 1974, but it quadrupled the price </a:t>
            </a:r>
            <a:r>
              <a:rPr lang="en-US"/>
              <a:t>of </a:t>
            </a:r>
            <a:r>
              <a:rPr lang="en-US" smtClean="0"/>
              <a:t>oil</a:t>
            </a:r>
            <a:endParaRPr lang="en-US" dirty="0"/>
          </a:p>
          <a:p>
            <a:endParaRPr lang="en-US" dirty="0"/>
          </a:p>
        </p:txBody>
      </p:sp>
    </p:spTree>
    <p:extLst>
      <p:ext uri="{BB962C8B-B14F-4D97-AF65-F5344CB8AC3E}">
        <p14:creationId xmlns:p14="http://schemas.microsoft.com/office/powerpoint/2010/main" val="296245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D9082D-3F4A-EB48-8A0A-F30FF2F633A2}"/>
              </a:ext>
            </a:extLst>
          </p:cNvPr>
          <p:cNvSpPr>
            <a:spLocks noGrp="1"/>
          </p:cNvSpPr>
          <p:nvPr>
            <p:ph type="title"/>
          </p:nvPr>
        </p:nvSpPr>
        <p:spPr/>
        <p:txBody>
          <a:bodyPr/>
          <a:lstStyle/>
          <a:p>
            <a:r>
              <a:rPr lang="en-US" b="1" dirty="0"/>
              <a:t>Johnson Battles Goldwater in 1964</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BA8D6789-FEBF-E843-82BA-E73117A3A353}"/>
              </a:ext>
            </a:extLst>
          </p:cNvPr>
          <p:cNvSpPr>
            <a:spLocks noGrp="1"/>
          </p:cNvSpPr>
          <p:nvPr>
            <p:ph idx="1"/>
          </p:nvPr>
        </p:nvSpPr>
        <p:spPr>
          <a:xfrm>
            <a:off x="1088685" y="2369049"/>
            <a:ext cx="7202456" cy="2930993"/>
          </a:xfrm>
        </p:spPr>
        <p:txBody>
          <a:bodyPr>
            <a:normAutofit/>
          </a:bodyPr>
          <a:lstStyle/>
          <a:p>
            <a:r>
              <a:rPr lang="en-US" dirty="0"/>
              <a:t>Democrats nominated Lyndon Johnson for election of 1964</a:t>
            </a:r>
          </a:p>
          <a:p>
            <a:r>
              <a:rPr lang="en-US" dirty="0"/>
              <a:t>Republicans chose Senator Barry Goldwater</a:t>
            </a:r>
          </a:p>
          <a:p>
            <a:pPr lvl="1"/>
            <a:r>
              <a:rPr lang="en-US" dirty="0"/>
              <a:t>Attacked federal income tax, Social Security System, Tennessee Valley Authority, civil rights legislation, nuclear test-ban treaty, and  Great Society</a:t>
            </a:r>
          </a:p>
          <a:p>
            <a:r>
              <a:rPr lang="en-US" dirty="0"/>
              <a:t>August 2th and August 4th, two U.S. ships were allegedly fired upon</a:t>
            </a:r>
          </a:p>
          <a:p>
            <a:pPr lvl="1"/>
            <a:r>
              <a:rPr lang="en-US" dirty="0"/>
              <a:t>LBJ called attack "unprovoked" and moved to make political gains out of the incident</a:t>
            </a:r>
          </a:p>
          <a:p>
            <a:pPr lvl="1"/>
            <a:r>
              <a:rPr lang="en-US" dirty="0"/>
              <a:t>Used event to get Congress to pass the Tonkin Gulf Resolution</a:t>
            </a:r>
          </a:p>
          <a:p>
            <a:pPr lvl="2"/>
            <a:r>
              <a:rPr lang="en-US" dirty="0"/>
              <a:t>Basically let president use unrestricted force (at his discretion) in Southeast Asia.</a:t>
            </a:r>
          </a:p>
          <a:p>
            <a:r>
              <a:rPr lang="en-US" dirty="0"/>
              <a:t>Lyndon Johnson overwhelmingly won the election of 1964</a:t>
            </a:r>
          </a:p>
          <a:p>
            <a:endParaRPr lang="en-US" dirty="0"/>
          </a:p>
        </p:txBody>
      </p:sp>
    </p:spTree>
    <p:extLst>
      <p:ext uri="{BB962C8B-B14F-4D97-AF65-F5344CB8AC3E}">
        <p14:creationId xmlns:p14="http://schemas.microsoft.com/office/powerpoint/2010/main" val="178600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CF65A1-5757-FE43-B1A4-6DECF8076C8E}"/>
              </a:ext>
            </a:extLst>
          </p:cNvPr>
          <p:cNvSpPr>
            <a:spLocks noGrp="1"/>
          </p:cNvSpPr>
          <p:nvPr>
            <p:ph type="title"/>
          </p:nvPr>
        </p:nvSpPr>
        <p:spPr/>
        <p:txBody>
          <a:bodyPr/>
          <a:lstStyle/>
          <a:p>
            <a:r>
              <a:rPr lang="en-US" b="1" dirty="0"/>
              <a:t>The Great Society Congress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A43C02D1-6FE8-254A-8D4A-48B35890E9C5}"/>
              </a:ext>
            </a:extLst>
          </p:cNvPr>
          <p:cNvSpPr>
            <a:spLocks noGrp="1"/>
          </p:cNvSpPr>
          <p:nvPr>
            <p:ph idx="1"/>
          </p:nvPr>
        </p:nvSpPr>
        <p:spPr>
          <a:xfrm>
            <a:off x="258418" y="2247566"/>
            <a:ext cx="8597348" cy="3141928"/>
          </a:xfrm>
        </p:spPr>
        <p:txBody>
          <a:bodyPr>
            <a:normAutofit fontScale="62500" lnSpcReduction="20000"/>
          </a:bodyPr>
          <a:lstStyle/>
          <a:p>
            <a:r>
              <a:rPr lang="en-US" dirty="0"/>
              <a:t>Congress passed many bills in support of  Great Society plan.</a:t>
            </a:r>
          </a:p>
          <a:p>
            <a:r>
              <a:rPr lang="en-US" dirty="0"/>
              <a:t>War on Poverty - Congress gave more money to the Office of Economic Opportunity and created two new cabinet offices:  the Department of Transportation and the Department of Housing and Urban Development (HUD)</a:t>
            </a:r>
          </a:p>
          <a:p>
            <a:r>
              <a:rPr lang="en-US" dirty="0"/>
              <a:t>National Endowments for the Arts and the Humanities was designed to raise the level of American cultural life</a:t>
            </a:r>
          </a:p>
          <a:p>
            <a:r>
              <a:rPr lang="en-US" dirty="0"/>
              <a:t>LBJ's big four legislative achievements were: </a:t>
            </a:r>
          </a:p>
          <a:p>
            <a:pPr lvl="1"/>
            <a:r>
              <a:rPr lang="en-US" dirty="0"/>
              <a:t>Aid to education</a:t>
            </a:r>
          </a:p>
          <a:p>
            <a:pPr lvl="1"/>
            <a:r>
              <a:rPr lang="en-US" dirty="0"/>
              <a:t>Medical care for the elderly and poor</a:t>
            </a:r>
          </a:p>
          <a:p>
            <a:pPr lvl="1"/>
            <a:r>
              <a:rPr lang="en-US" dirty="0"/>
              <a:t>Immigration reform</a:t>
            </a:r>
          </a:p>
          <a:p>
            <a:pPr lvl="1"/>
            <a:r>
              <a:rPr lang="en-US" dirty="0"/>
              <a:t>New voting rights bill</a:t>
            </a:r>
          </a:p>
          <a:p>
            <a:r>
              <a:rPr lang="en-US" dirty="0"/>
              <a:t>Gave educational aid to students, not schools</a:t>
            </a:r>
          </a:p>
          <a:p>
            <a:r>
              <a:rPr lang="en-US" dirty="0"/>
              <a:t>1965, Congress created Medicare for the elderly and Medicaid for the poor</a:t>
            </a:r>
          </a:p>
          <a:p>
            <a:r>
              <a:rPr lang="en-US" dirty="0"/>
              <a:t>Immigration and Nationality Act of 1965 abolished the quota system that had been in place since 1921 </a:t>
            </a:r>
            <a:r>
              <a:rPr lang="en-US" dirty="0">
                <a:sym typeface="Wingdings" pitchFamily="2" charset="2"/>
              </a:rPr>
              <a:t> a</a:t>
            </a:r>
            <a:r>
              <a:rPr lang="en-US" dirty="0"/>
              <a:t>lso doubled the number of immigrants allowed to enter the country annually </a:t>
            </a:r>
            <a:r>
              <a:rPr lang="en-US" dirty="0">
                <a:sym typeface="Wingdings" pitchFamily="2" charset="2"/>
              </a:rPr>
              <a:t> s</a:t>
            </a:r>
            <a:r>
              <a:rPr lang="en-US" dirty="0"/>
              <a:t>ources of immigration shifted from Europe to Latin America and Asia</a:t>
            </a:r>
          </a:p>
          <a:p>
            <a:r>
              <a:rPr lang="en-US" dirty="0"/>
              <a:t>Conservatives said that poverty could not be fixed by the Great Society programs, but the poverty rate did decline in the following decade</a:t>
            </a:r>
          </a:p>
          <a:p>
            <a:endParaRPr lang="en-US" dirty="0"/>
          </a:p>
        </p:txBody>
      </p:sp>
    </p:spTree>
    <p:extLst>
      <p:ext uri="{BB962C8B-B14F-4D97-AF65-F5344CB8AC3E}">
        <p14:creationId xmlns:p14="http://schemas.microsoft.com/office/powerpoint/2010/main" val="3434588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253850-19DF-2247-B52E-C715A51222A8}"/>
              </a:ext>
            </a:extLst>
          </p:cNvPr>
          <p:cNvSpPr>
            <a:spLocks noGrp="1"/>
          </p:cNvSpPr>
          <p:nvPr>
            <p:ph type="title"/>
          </p:nvPr>
        </p:nvSpPr>
        <p:spPr/>
        <p:txBody>
          <a:bodyPr/>
          <a:lstStyle/>
          <a:p>
            <a:r>
              <a:rPr lang="en-US" b="1" dirty="0"/>
              <a:t>Battling for Rights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7F00B08C-F52E-C942-9F44-DBB5869EAFF8}"/>
              </a:ext>
            </a:extLst>
          </p:cNvPr>
          <p:cNvSpPr>
            <a:spLocks noGrp="1"/>
          </p:cNvSpPr>
          <p:nvPr>
            <p:ph idx="1"/>
          </p:nvPr>
        </p:nvSpPr>
        <p:spPr>
          <a:xfrm>
            <a:off x="1088685" y="2369049"/>
            <a:ext cx="7202456" cy="3452201"/>
          </a:xfrm>
        </p:spPr>
        <p:txBody>
          <a:bodyPr>
            <a:normAutofit/>
          </a:bodyPr>
          <a:lstStyle/>
          <a:p>
            <a:r>
              <a:rPr lang="en-US" sz="1800" dirty="0"/>
              <a:t>Civil Rights Act of 1964 gave fed. Gov’t more power to enforce school-desegregation orders and to prohibit racial discrimination in public accommodations and employment</a:t>
            </a:r>
          </a:p>
          <a:p>
            <a:r>
              <a:rPr lang="en-US" sz="1800" dirty="0"/>
              <a:t>LBJ realized the problem that few blacks were registered to vote</a:t>
            </a:r>
          </a:p>
          <a:p>
            <a:pPr lvl="1"/>
            <a:r>
              <a:rPr lang="en-US" sz="1500" dirty="0"/>
              <a:t>24</a:t>
            </a:r>
            <a:r>
              <a:rPr lang="en-US" sz="1500" baseline="30000" dirty="0"/>
              <a:t>th</a:t>
            </a:r>
            <a:r>
              <a:rPr lang="en-US" sz="1500" dirty="0"/>
              <a:t> Amendment, passed in 1964, abolished the poll tax in federal elections</a:t>
            </a:r>
          </a:p>
          <a:p>
            <a:r>
              <a:rPr lang="en-US" sz="1800" dirty="0"/>
              <a:t>In response to racial violence across the South, Congress passed the Voting Rights Act of 1965</a:t>
            </a:r>
          </a:p>
          <a:p>
            <a:pPr lvl="1"/>
            <a:r>
              <a:rPr lang="en-US" sz="1500" dirty="0"/>
              <a:t>Prohibit minorities from being disenfranchised (through poll taxes, literacy tests, </a:t>
            </a:r>
            <a:r>
              <a:rPr lang="en-US" sz="1500" dirty="0" err="1"/>
              <a:t>etc</a:t>
            </a:r>
            <a:r>
              <a:rPr lang="en-US" sz="1500" dirty="0"/>
              <a:t>).</a:t>
            </a:r>
          </a:p>
          <a:p>
            <a:endParaRPr lang="en-US" dirty="0"/>
          </a:p>
        </p:txBody>
      </p:sp>
    </p:spTree>
    <p:extLst>
      <p:ext uri="{BB962C8B-B14F-4D97-AF65-F5344CB8AC3E}">
        <p14:creationId xmlns:p14="http://schemas.microsoft.com/office/powerpoint/2010/main" val="3422191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AE5DD4-F280-A445-B425-A7C638000223}"/>
              </a:ext>
            </a:extLst>
          </p:cNvPr>
          <p:cNvSpPr>
            <a:spLocks noGrp="1"/>
          </p:cNvSpPr>
          <p:nvPr>
            <p:ph type="title"/>
          </p:nvPr>
        </p:nvSpPr>
        <p:spPr/>
        <p:txBody>
          <a:bodyPr/>
          <a:lstStyle/>
          <a:p>
            <a:r>
              <a:rPr lang="en-US" b="1" dirty="0"/>
              <a:t>Black Power</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C91BDFA5-5A56-9E4F-8CCC-BA8BCC19AFA7}"/>
              </a:ext>
            </a:extLst>
          </p:cNvPr>
          <p:cNvSpPr>
            <a:spLocks noGrp="1"/>
          </p:cNvSpPr>
          <p:nvPr>
            <p:ph idx="1"/>
          </p:nvPr>
        </p:nvSpPr>
        <p:spPr/>
        <p:txBody>
          <a:bodyPr>
            <a:normAutofit fontScale="92500" lnSpcReduction="10000"/>
          </a:bodyPr>
          <a:lstStyle/>
          <a:p>
            <a:r>
              <a:rPr lang="en-US" dirty="0"/>
              <a:t>Days after the Voting Rights Act of 1965 was passed, a bloody riot erupted in Watts, a black ghetto in Los Angeles.  The Watts explosion marked increasing militant confrontation in the black struggle. </a:t>
            </a:r>
          </a:p>
          <a:p>
            <a:r>
              <a:rPr lang="en-US" dirty="0"/>
              <a:t>Malcolm X was an African-American Muslim minister who rallied black separatism. In 1965, he was shot and killed by a rival Nation of Islam.</a:t>
            </a:r>
          </a:p>
          <a:p>
            <a:r>
              <a:rPr lang="en-US" dirty="0"/>
              <a:t>Racially-motivated violence continued to spread as the militant Black Panther party emerged. It openly carried weapons in the streets of Oakland, California.  </a:t>
            </a:r>
            <a:r>
              <a:rPr lang="en-US" dirty="0" err="1"/>
              <a:t>Stokely</a:t>
            </a:r>
            <a:r>
              <a:rPr lang="en-US" dirty="0"/>
              <a:t> Carmichael preached the doctrine of Black Power, which emphasized racial pride and the creation of black political and cultural parties.</a:t>
            </a:r>
          </a:p>
          <a:p>
            <a:r>
              <a:rPr lang="en-US" dirty="0"/>
              <a:t> On April 4, 1968, Martin Luther King, Jr. was shot and killed by a sniper in Memphis, Tennessee.  Black voter registration eventually increased, and by the late 1960s, several hundred blacks held elected positions in the South.</a:t>
            </a:r>
          </a:p>
          <a:p>
            <a:endParaRPr lang="en-US" dirty="0"/>
          </a:p>
        </p:txBody>
      </p:sp>
    </p:spTree>
    <p:extLst>
      <p:ext uri="{BB962C8B-B14F-4D97-AF65-F5344CB8AC3E}">
        <p14:creationId xmlns:p14="http://schemas.microsoft.com/office/powerpoint/2010/main" val="1068307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D5D04-44FF-B840-9436-235D43FE3ACE}"/>
              </a:ext>
            </a:extLst>
          </p:cNvPr>
          <p:cNvSpPr>
            <a:spLocks noGrp="1"/>
          </p:cNvSpPr>
          <p:nvPr>
            <p:ph type="title"/>
          </p:nvPr>
        </p:nvSpPr>
        <p:spPr/>
        <p:txBody>
          <a:bodyPr/>
          <a:lstStyle/>
          <a:p>
            <a:r>
              <a:rPr lang="en-US" b="1" dirty="0"/>
              <a:t>Vietnam Vexations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23F69DF9-C0B1-1B43-8F0E-EFBFA22EF1A4}"/>
              </a:ext>
            </a:extLst>
          </p:cNvPr>
          <p:cNvSpPr>
            <a:spLocks noGrp="1"/>
          </p:cNvSpPr>
          <p:nvPr>
            <p:ph idx="1"/>
          </p:nvPr>
        </p:nvSpPr>
        <p:spPr>
          <a:xfrm>
            <a:off x="1088685" y="2015733"/>
            <a:ext cx="7202456" cy="3972943"/>
          </a:xfrm>
        </p:spPr>
        <p:txBody>
          <a:bodyPr>
            <a:normAutofit/>
          </a:bodyPr>
          <a:lstStyle/>
          <a:p>
            <a:r>
              <a:rPr lang="en-US" dirty="0"/>
              <a:t>M</a:t>
            </a:r>
            <a:r>
              <a:rPr lang="en-US" dirty="0" smtClean="0"/>
              <a:t>iddle </a:t>
            </a:r>
            <a:r>
              <a:rPr lang="en-US" dirty="0"/>
              <a:t>of March </a:t>
            </a:r>
            <a:r>
              <a:rPr lang="en-US" dirty="0" smtClean="0"/>
              <a:t>1965 - "Operation </a:t>
            </a:r>
            <a:r>
              <a:rPr lang="en-US" dirty="0"/>
              <a:t>Rolling Thunder" </a:t>
            </a:r>
            <a:r>
              <a:rPr lang="en-US" dirty="0" smtClean="0"/>
              <a:t>began</a:t>
            </a:r>
          </a:p>
          <a:p>
            <a:pPr lvl="1"/>
            <a:r>
              <a:rPr lang="en-US" dirty="0"/>
              <a:t>I</a:t>
            </a:r>
            <a:r>
              <a:rPr lang="en-US" dirty="0" smtClean="0"/>
              <a:t>nvolved </a:t>
            </a:r>
            <a:r>
              <a:rPr lang="en-US" dirty="0"/>
              <a:t>regular bombing attacks against North </a:t>
            </a:r>
            <a:r>
              <a:rPr lang="en-US" dirty="0" smtClean="0"/>
              <a:t>Vietnam</a:t>
            </a:r>
          </a:p>
          <a:p>
            <a:pPr lvl="1"/>
            <a:r>
              <a:rPr lang="en-US" dirty="0" smtClean="0"/>
              <a:t>LBJ </a:t>
            </a:r>
            <a:r>
              <a:rPr lang="en-US" dirty="0"/>
              <a:t>believed that an orderly escalation of American force in Vietnam would defeat the </a:t>
            </a:r>
            <a:r>
              <a:rPr lang="en-US" dirty="0" smtClean="0"/>
              <a:t>enemy</a:t>
            </a:r>
            <a:endParaRPr lang="en-US" dirty="0"/>
          </a:p>
          <a:p>
            <a:r>
              <a:rPr lang="en-US" dirty="0"/>
              <a:t>C</a:t>
            </a:r>
            <a:r>
              <a:rPr lang="en-US" dirty="0" smtClean="0"/>
              <a:t>onflict </a:t>
            </a:r>
            <a:r>
              <a:rPr lang="en-US" dirty="0"/>
              <a:t>in Vietnam became very </a:t>
            </a:r>
            <a:r>
              <a:rPr lang="en-US" dirty="0" smtClean="0"/>
              <a:t>Americanized</a:t>
            </a:r>
          </a:p>
          <a:p>
            <a:pPr lvl="1"/>
            <a:r>
              <a:rPr lang="en-US" dirty="0" smtClean="0"/>
              <a:t>Pro-war </a:t>
            </a:r>
            <a:r>
              <a:rPr lang="en-US" dirty="0"/>
              <a:t>hawks argued that if the </a:t>
            </a:r>
            <a:r>
              <a:rPr lang="en-US" dirty="0" smtClean="0"/>
              <a:t>US left </a:t>
            </a:r>
            <a:r>
              <a:rPr lang="en-US" dirty="0"/>
              <a:t>Vietnam, other nations would doubt America's word and succumb to </a:t>
            </a:r>
            <a:r>
              <a:rPr lang="en-US" dirty="0" smtClean="0"/>
              <a:t>communism</a:t>
            </a:r>
          </a:p>
          <a:p>
            <a:r>
              <a:rPr lang="en-US" dirty="0" smtClean="0"/>
              <a:t>By </a:t>
            </a:r>
            <a:r>
              <a:rPr lang="en-US" dirty="0"/>
              <a:t>1968, Johnson had put more than 500,000 troops in Southeast Asia, and the annual cost for the war was over $30 billion.</a:t>
            </a:r>
          </a:p>
          <a:p>
            <a:r>
              <a:rPr lang="en-US" dirty="0" smtClean="0"/>
              <a:t>June 1967 - Israel</a:t>
            </a:r>
            <a:r>
              <a:rPr lang="en-US" dirty="0"/>
              <a:t> launched a pre-emptive attack on Egypt's </a:t>
            </a:r>
            <a:r>
              <a:rPr lang="en-US" dirty="0" err="1"/>
              <a:t>airforce</a:t>
            </a:r>
            <a:r>
              <a:rPr lang="en-US" dirty="0"/>
              <a:t>, starting the Six-Day </a:t>
            </a:r>
            <a:r>
              <a:rPr lang="en-US" dirty="0" smtClean="0"/>
              <a:t>War</a:t>
            </a:r>
          </a:p>
          <a:p>
            <a:pPr lvl="1"/>
            <a:r>
              <a:rPr lang="en-US" dirty="0" smtClean="0"/>
              <a:t>Following </a:t>
            </a:r>
            <a:r>
              <a:rPr lang="en-US" dirty="0"/>
              <a:t>the war, Israel gained the territories of the Golan Heights, the Gaza Strip, and the West </a:t>
            </a:r>
            <a:r>
              <a:rPr lang="en-US" dirty="0" smtClean="0"/>
              <a:t>Bank</a:t>
            </a:r>
            <a:endParaRPr lang="en-US" dirty="0"/>
          </a:p>
          <a:p>
            <a:endParaRPr lang="en-US" dirty="0"/>
          </a:p>
        </p:txBody>
      </p:sp>
    </p:spTree>
    <p:extLst>
      <p:ext uri="{BB962C8B-B14F-4D97-AF65-F5344CB8AC3E}">
        <p14:creationId xmlns:p14="http://schemas.microsoft.com/office/powerpoint/2010/main" val="104817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AAB112-ACEB-FD47-8EA1-E54FF1BF22F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97C98BF4-0A2D-5C46-A7C6-AA50D5F68835}"/>
              </a:ext>
            </a:extLst>
          </p:cNvPr>
          <p:cNvSpPr>
            <a:spLocks noGrp="1"/>
          </p:cNvSpPr>
          <p:nvPr>
            <p:ph idx="1"/>
          </p:nvPr>
        </p:nvSpPr>
        <p:spPr>
          <a:xfrm>
            <a:off x="1088685" y="2015733"/>
            <a:ext cx="7202456" cy="3895670"/>
          </a:xfrm>
        </p:spPr>
        <p:txBody>
          <a:bodyPr>
            <a:normAutofit fontScale="92500"/>
          </a:bodyPr>
          <a:lstStyle/>
          <a:p>
            <a:r>
              <a:rPr lang="en-US" dirty="0"/>
              <a:t>Antiwar demonstrations increased significantly as more and more American soldiers died in the Vietnam </a:t>
            </a:r>
            <a:r>
              <a:rPr lang="en-US" dirty="0" smtClean="0"/>
              <a:t>War</a:t>
            </a:r>
          </a:p>
          <a:p>
            <a:r>
              <a:rPr lang="en-US" dirty="0" smtClean="0"/>
              <a:t>Senator </a:t>
            </a:r>
            <a:r>
              <a:rPr lang="en-US" dirty="0"/>
              <a:t>William Fulbright held a series of televised hearings in 1966 and 1967 in which he convinced the public that it had been deceived about the causes and "</a:t>
            </a:r>
            <a:r>
              <a:rPr lang="en-US" dirty="0" err="1"/>
              <a:t>winnability</a:t>
            </a:r>
            <a:r>
              <a:rPr lang="en-US" dirty="0"/>
              <a:t>" of the war.</a:t>
            </a:r>
          </a:p>
          <a:p>
            <a:r>
              <a:rPr lang="en-US" dirty="0"/>
              <a:t> Defense Secretary McNamara expressed discomfort about the </a:t>
            </a:r>
            <a:r>
              <a:rPr lang="en-US" dirty="0" smtClean="0"/>
              <a:t>war - quietly </a:t>
            </a:r>
            <a:r>
              <a:rPr lang="en-US" dirty="0"/>
              <a:t>removed from </a:t>
            </a:r>
            <a:r>
              <a:rPr lang="en-US" dirty="0" smtClean="0"/>
              <a:t>office</a:t>
            </a:r>
            <a:endParaRPr lang="en-US" dirty="0"/>
          </a:p>
          <a:p>
            <a:r>
              <a:rPr lang="en-US" dirty="0"/>
              <a:t>E</a:t>
            </a:r>
            <a:r>
              <a:rPr lang="en-US" dirty="0" smtClean="0"/>
              <a:t>arly 1968 - Vietnam </a:t>
            </a:r>
            <a:r>
              <a:rPr lang="en-US" dirty="0"/>
              <a:t>War had become the longest and most unpopular foreign war in the nation's </a:t>
            </a:r>
            <a:r>
              <a:rPr lang="en-US" dirty="0" smtClean="0"/>
              <a:t>history</a:t>
            </a:r>
          </a:p>
          <a:p>
            <a:pPr lvl="1"/>
            <a:r>
              <a:rPr lang="en-US" dirty="0" smtClean="0"/>
              <a:t>Gov’t failed </a:t>
            </a:r>
            <a:r>
              <a:rPr lang="en-US" dirty="0"/>
              <a:t>to justify </a:t>
            </a:r>
            <a:r>
              <a:rPr lang="en-US" dirty="0" smtClean="0"/>
              <a:t>war</a:t>
            </a:r>
          </a:p>
          <a:p>
            <a:pPr lvl="1"/>
            <a:r>
              <a:rPr lang="en-US" dirty="0" smtClean="0"/>
              <a:t>Casualties </a:t>
            </a:r>
            <a:r>
              <a:rPr lang="en-US" dirty="0"/>
              <a:t>exceeded 100,000, and more bombs had been dropped in Vietnam than in World War </a:t>
            </a:r>
            <a:r>
              <a:rPr lang="en-US" dirty="0" smtClean="0"/>
              <a:t>II</a:t>
            </a:r>
            <a:endParaRPr lang="en-US" dirty="0"/>
          </a:p>
          <a:p>
            <a:r>
              <a:rPr lang="en-US" dirty="0" smtClean="0"/>
              <a:t>1967 - Johnson </a:t>
            </a:r>
            <a:r>
              <a:rPr lang="en-US" dirty="0"/>
              <a:t>ordered the CIA to spy on domestic antiwar </a:t>
            </a:r>
            <a:r>
              <a:rPr lang="en-US" dirty="0" smtClean="0"/>
              <a:t>activists</a:t>
            </a:r>
          </a:p>
          <a:p>
            <a:pPr lvl="1"/>
            <a:r>
              <a:rPr lang="en-US" dirty="0"/>
              <a:t>A</a:t>
            </a:r>
            <a:r>
              <a:rPr lang="en-US" dirty="0" smtClean="0"/>
              <a:t>lso </a:t>
            </a:r>
            <a:r>
              <a:rPr lang="en-US" dirty="0"/>
              <a:t>encouraged the FBI to use its counterintelligence program, code-named "</a:t>
            </a:r>
            <a:r>
              <a:rPr lang="en-US" dirty="0" err="1"/>
              <a:t>Cointelpro</a:t>
            </a:r>
            <a:r>
              <a:rPr lang="en-US" dirty="0"/>
              <a:t>," to investigate members of the peace </a:t>
            </a:r>
            <a:r>
              <a:rPr lang="en-US" dirty="0" smtClean="0"/>
              <a:t>movement</a:t>
            </a:r>
            <a:endParaRPr lang="en-US" dirty="0"/>
          </a:p>
          <a:p>
            <a:endParaRPr lang="en-US" dirty="0"/>
          </a:p>
        </p:txBody>
      </p:sp>
    </p:spTree>
    <p:extLst>
      <p:ext uri="{BB962C8B-B14F-4D97-AF65-F5344CB8AC3E}">
        <p14:creationId xmlns:p14="http://schemas.microsoft.com/office/powerpoint/2010/main" val="1070091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59655C-5F0C-404B-9ACE-0DDBA7A93812}"/>
              </a:ext>
            </a:extLst>
          </p:cNvPr>
          <p:cNvSpPr>
            <a:spLocks noGrp="1"/>
          </p:cNvSpPr>
          <p:nvPr>
            <p:ph type="title"/>
          </p:nvPr>
        </p:nvSpPr>
        <p:spPr/>
        <p:txBody>
          <a:bodyPr/>
          <a:lstStyle/>
          <a:p>
            <a:r>
              <a:rPr lang="en-US" b="1" dirty="0"/>
              <a:t>Vietnam Topples Johnson</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8D8CBFD7-44D4-D84D-B898-B8093274FF7E}"/>
              </a:ext>
            </a:extLst>
          </p:cNvPr>
          <p:cNvSpPr>
            <a:spLocks noGrp="1"/>
          </p:cNvSpPr>
          <p:nvPr>
            <p:ph idx="1"/>
          </p:nvPr>
        </p:nvSpPr>
        <p:spPr/>
        <p:txBody>
          <a:bodyPr>
            <a:normAutofit/>
          </a:bodyPr>
          <a:lstStyle/>
          <a:p>
            <a:r>
              <a:rPr lang="en-US" dirty="0" smtClean="0"/>
              <a:t>January 1968 - Viet </a:t>
            </a:r>
            <a:r>
              <a:rPr lang="en-US" dirty="0"/>
              <a:t>Cong (VC) attacked 27 key South Vietnamese cities, including </a:t>
            </a:r>
            <a:r>
              <a:rPr lang="en-US" dirty="0" smtClean="0"/>
              <a:t>Saigon </a:t>
            </a:r>
            <a:r>
              <a:rPr lang="en-US" dirty="0" smtClean="0">
                <a:sym typeface="Wingdings" panose="05000000000000000000" pitchFamily="2" charset="2"/>
              </a:rPr>
              <a:t> </a:t>
            </a:r>
            <a:r>
              <a:rPr lang="en-US" dirty="0" smtClean="0"/>
              <a:t>Tet </a:t>
            </a:r>
            <a:r>
              <a:rPr lang="en-US" dirty="0"/>
              <a:t>Offensive ended in a military defeat for the VC, but it caused the American public to demand an immediate end to the </a:t>
            </a:r>
            <a:r>
              <a:rPr lang="en-US" dirty="0" smtClean="0"/>
              <a:t>war</a:t>
            </a:r>
          </a:p>
          <a:p>
            <a:r>
              <a:rPr lang="en-US" dirty="0" smtClean="0"/>
              <a:t>President </a:t>
            </a:r>
            <a:r>
              <a:rPr lang="en-US" dirty="0"/>
              <a:t>Johnson began to doubt the wisdom of continuing to send troops to </a:t>
            </a:r>
            <a:r>
              <a:rPr lang="en-US" dirty="0" smtClean="0"/>
              <a:t>Vietnam</a:t>
            </a:r>
            <a:endParaRPr lang="en-US" dirty="0"/>
          </a:p>
          <a:p>
            <a:r>
              <a:rPr lang="en-US" dirty="0"/>
              <a:t>Eugene McCarthy and Robert F. Kennedy entered the race for the 1968 Democratic presidential </a:t>
            </a:r>
            <a:r>
              <a:rPr lang="en-US" dirty="0" smtClean="0"/>
              <a:t>nomination</a:t>
            </a:r>
            <a:endParaRPr lang="en-US" dirty="0"/>
          </a:p>
          <a:p>
            <a:r>
              <a:rPr lang="en-US" dirty="0" smtClean="0"/>
              <a:t>March </a:t>
            </a:r>
            <a:r>
              <a:rPr lang="en-US" dirty="0"/>
              <a:t>31, 1968, President Johnson stated that he would freeze American troop levels and gradually shift more responsibility to the South </a:t>
            </a:r>
            <a:r>
              <a:rPr lang="en-US" dirty="0" smtClean="0"/>
              <a:t>Vietnamese</a:t>
            </a:r>
          </a:p>
          <a:p>
            <a:pPr lvl="1"/>
            <a:r>
              <a:rPr lang="en-US" dirty="0" smtClean="0"/>
              <a:t>Bombings </a:t>
            </a:r>
            <a:r>
              <a:rPr lang="en-US" dirty="0"/>
              <a:t>would also be scaled </a:t>
            </a:r>
            <a:r>
              <a:rPr lang="en-US" dirty="0" smtClean="0"/>
              <a:t>down</a:t>
            </a:r>
          </a:p>
          <a:p>
            <a:pPr lvl="1"/>
            <a:r>
              <a:rPr lang="en-US" dirty="0"/>
              <a:t>A</a:t>
            </a:r>
            <a:r>
              <a:rPr lang="en-US" dirty="0" smtClean="0"/>
              <a:t>lso </a:t>
            </a:r>
            <a:r>
              <a:rPr lang="en-US" dirty="0"/>
              <a:t>declared that he would not be a candidate for the presidency in </a:t>
            </a:r>
            <a:r>
              <a:rPr lang="en-US" dirty="0" smtClean="0"/>
              <a:t>1968</a:t>
            </a:r>
            <a:endParaRPr lang="en-US" dirty="0"/>
          </a:p>
          <a:p>
            <a:endParaRPr lang="en-US" dirty="0"/>
          </a:p>
        </p:txBody>
      </p:sp>
    </p:spTree>
    <p:extLst>
      <p:ext uri="{BB962C8B-B14F-4D97-AF65-F5344CB8AC3E}">
        <p14:creationId xmlns:p14="http://schemas.microsoft.com/office/powerpoint/2010/main" val="8315130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84</TotalTime>
  <Words>349</Words>
  <Application>Microsoft Office PowerPoint</Application>
  <PresentationFormat>On-screen Show (4:3)</PresentationFormat>
  <Paragraphs>161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Gill Sans MT</vt:lpstr>
      <vt:lpstr>Wingdings</vt:lpstr>
      <vt:lpstr>Gallery</vt:lpstr>
      <vt:lpstr>Chapter 37 The Stormy Sixties 1963-1973</vt:lpstr>
      <vt:lpstr>The LBJ Brand on the Presidency</vt:lpstr>
      <vt:lpstr>Johnson Battles Goldwater in 1964 </vt:lpstr>
      <vt:lpstr>The Great Society Congress </vt:lpstr>
      <vt:lpstr>Battling for Rights </vt:lpstr>
      <vt:lpstr>Black Power </vt:lpstr>
      <vt:lpstr>Vietnam Vexations </vt:lpstr>
      <vt:lpstr>PowerPoint Presentation</vt:lpstr>
      <vt:lpstr>Vietnam Topples Johnson </vt:lpstr>
      <vt:lpstr>The Presidential Sweepstakes of 1968 </vt:lpstr>
      <vt:lpstr>PowerPoint Presentation</vt:lpstr>
      <vt:lpstr>The Cultural Upheaval of the 1960s </vt:lpstr>
      <vt:lpstr>PowerPoint Presentation</vt:lpstr>
      <vt:lpstr>Nixon "Vietnamizes" the War </vt:lpstr>
      <vt:lpstr>Cambodianizing the Vietnam War </vt:lpstr>
      <vt:lpstr>Nixon's Détente with Beijing (Peking) and Moscow </vt:lpstr>
      <vt:lpstr>A New Team on the Supreme Bench </vt:lpstr>
      <vt:lpstr>Nixon on the Home Front </vt:lpstr>
      <vt:lpstr>Nixon and the environment </vt:lpstr>
      <vt:lpstr>The Nixon Landslide of 1972 </vt:lpstr>
      <vt:lpstr>The Secret Bombing of Cambodia and the War Powers Act </vt:lpstr>
      <vt:lpstr>The Arab Oil Embargo and the Energy Crisis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37 The Stormy Sixties 1963-1973</dc:title>
  <dc:creator>Jessica Parfitt</dc:creator>
  <cp:lastModifiedBy>Jessica Parfitt</cp:lastModifiedBy>
  <cp:revision>10</cp:revision>
  <dcterms:created xsi:type="dcterms:W3CDTF">2018-02-28T04:27:53Z</dcterms:created>
  <dcterms:modified xsi:type="dcterms:W3CDTF">2018-03-06T15:51:01Z</dcterms:modified>
</cp:coreProperties>
</file>