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5923F103-BC34-4FE4-A40E-EDDEECFDA5D0}" type="datetimeFigureOut">
              <a:rPr lang="en-US" smtClean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6524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9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19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79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32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2873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1403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68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7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9C9CA7B-DFD4-44B5-8C60-D14B8CD1FB59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68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5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87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1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9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1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4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E451C3-0FF4-47C4-B829-773ADF60F88C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41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41</a:t>
            </a:r>
            <a:br>
              <a:rPr lang="en-US" dirty="0"/>
            </a:br>
            <a:r>
              <a:rPr lang="en-US" dirty="0"/>
              <a:t>The American People Face a New Century</a:t>
            </a:r>
            <a:br>
              <a:rPr lang="en-US" dirty="0"/>
            </a:br>
            <a:r>
              <a:rPr lang="en-US" dirty="0" smtClean="0"/>
              <a:t>2001-2014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02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/>
              <a:t>Back to </a:t>
            </a:r>
            <a:r>
              <a:rPr lang="en-US" b="1" dirty="0" smtClean="0"/>
              <a:t>Backlash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</a:t>
            </a:r>
            <a:r>
              <a:rPr lang="en-US" dirty="0"/>
              <a:t>Tea Party" emerged in 2009 as a right-wing, ultra-Republican </a:t>
            </a:r>
            <a:r>
              <a:rPr lang="en-US" dirty="0" smtClean="0"/>
              <a:t>party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ehemently </a:t>
            </a:r>
            <a:r>
              <a:rPr lang="en-US" dirty="0"/>
              <a:t>opposed most of Obama's </a:t>
            </a:r>
            <a:r>
              <a:rPr lang="en-US" dirty="0" smtClean="0"/>
              <a:t>policies</a:t>
            </a:r>
            <a:endParaRPr lang="en-US" dirty="0"/>
          </a:p>
          <a:p>
            <a:r>
              <a:rPr lang="en-US" dirty="0" smtClean="0"/>
              <a:t>2010 - Obama </a:t>
            </a:r>
            <a:r>
              <a:rPr lang="en-US" dirty="0"/>
              <a:t>helped repeal </a:t>
            </a:r>
            <a:r>
              <a:rPr lang="en-US" dirty="0" smtClean="0"/>
              <a:t>military's </a:t>
            </a:r>
            <a:r>
              <a:rPr lang="en-US" dirty="0"/>
              <a:t>"Don't Ask Don't Tell" policy </a:t>
            </a:r>
          </a:p>
          <a:p>
            <a:r>
              <a:rPr lang="en-US" dirty="0" smtClean="0"/>
              <a:t>Renewed </a:t>
            </a:r>
            <a:r>
              <a:rPr lang="en-US" dirty="0"/>
              <a:t>a nuclear arms reduction treaty with </a:t>
            </a:r>
            <a:r>
              <a:rPr lang="en-US" dirty="0" smtClean="0"/>
              <a:t>Russia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817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 Directions in Foreign </a:t>
            </a:r>
            <a:r>
              <a:rPr lang="en-US" b="1" dirty="0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30401"/>
            <a:ext cx="7704667" cy="4441370"/>
          </a:xfrm>
        </p:spPr>
        <p:txBody>
          <a:bodyPr>
            <a:normAutofit/>
          </a:bodyPr>
          <a:lstStyle/>
          <a:p>
            <a:r>
              <a:rPr lang="en-US" dirty="0" smtClean="0"/>
              <a:t>President </a:t>
            </a:r>
            <a:r>
              <a:rPr lang="en-US" dirty="0"/>
              <a:t>Obama won </a:t>
            </a:r>
            <a:r>
              <a:rPr lang="en-US" dirty="0" smtClean="0"/>
              <a:t>Nobel </a:t>
            </a:r>
            <a:r>
              <a:rPr lang="en-US" dirty="0"/>
              <a:t>Peace Prize in </a:t>
            </a:r>
            <a:r>
              <a:rPr lang="en-US" dirty="0" smtClean="0"/>
              <a:t>2009</a:t>
            </a:r>
            <a:endParaRPr lang="en-US" dirty="0"/>
          </a:p>
          <a:p>
            <a:r>
              <a:rPr lang="en-US" dirty="0" smtClean="0"/>
              <a:t>2011 - Obama </a:t>
            </a:r>
            <a:r>
              <a:rPr lang="en-US" dirty="0"/>
              <a:t>had withdrawn all American combat troops from </a:t>
            </a:r>
            <a:r>
              <a:rPr lang="en-US" dirty="0" smtClean="0"/>
              <a:t>Iraq</a:t>
            </a:r>
            <a:endParaRPr lang="en-US" dirty="0"/>
          </a:p>
          <a:p>
            <a:r>
              <a:rPr lang="en-US" dirty="0"/>
              <a:t>Afghan insurgents made Afghanistan very unstable and made it difficult for American troops to </a:t>
            </a:r>
            <a:r>
              <a:rPr lang="en-US" dirty="0" smtClean="0"/>
              <a:t>leave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roops </a:t>
            </a:r>
            <a:r>
              <a:rPr lang="en-US" dirty="0"/>
              <a:t>began leaving Afghanistan in </a:t>
            </a:r>
            <a:r>
              <a:rPr lang="en-US" dirty="0" smtClean="0"/>
              <a:t>2011</a:t>
            </a:r>
            <a:endParaRPr lang="en-US" dirty="0"/>
          </a:p>
          <a:p>
            <a:r>
              <a:rPr lang="en-US" dirty="0"/>
              <a:t>Osama bin Laden was killed by American forces in Pakistan in </a:t>
            </a:r>
            <a:r>
              <a:rPr lang="en-US" dirty="0" smtClean="0"/>
              <a:t>2011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181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Politics of </a:t>
            </a:r>
            <a:r>
              <a:rPr lang="en-US" b="1" dirty="0" smtClean="0"/>
              <a:t>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30400"/>
            <a:ext cx="7704667" cy="4673600"/>
          </a:xfrm>
        </p:spPr>
        <p:txBody>
          <a:bodyPr>
            <a:normAutofit/>
          </a:bodyPr>
          <a:lstStyle/>
          <a:p>
            <a:r>
              <a:rPr lang="en-US" dirty="0" smtClean="0"/>
              <a:t>"</a:t>
            </a:r>
            <a:r>
              <a:rPr lang="en-US" dirty="0"/>
              <a:t>Occupy Wall Street" began in 2011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mall </a:t>
            </a:r>
            <a:r>
              <a:rPr lang="en-US" dirty="0"/>
              <a:t>demonstrations by young people who were upset about income </a:t>
            </a:r>
            <a:r>
              <a:rPr lang="en-US" dirty="0" smtClean="0"/>
              <a:t>inequality</a:t>
            </a:r>
            <a:endParaRPr lang="en-US" dirty="0"/>
          </a:p>
          <a:p>
            <a:r>
              <a:rPr lang="en-US" dirty="0"/>
              <a:t>Income inequality grew between 1968 and </a:t>
            </a:r>
            <a:r>
              <a:rPr lang="en-US" dirty="0" smtClean="0"/>
              <a:t>2012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ikely </a:t>
            </a:r>
            <a:r>
              <a:rPr lang="en-US" dirty="0"/>
              <a:t>caused by: </a:t>
            </a:r>
          </a:p>
          <a:p>
            <a:pPr lvl="2"/>
            <a:r>
              <a:rPr lang="en-US" dirty="0" smtClean="0"/>
              <a:t>increasing </a:t>
            </a:r>
            <a:r>
              <a:rPr lang="en-US" dirty="0"/>
              <a:t>global </a:t>
            </a:r>
            <a:r>
              <a:rPr lang="en-US" dirty="0" smtClean="0"/>
              <a:t>competition</a:t>
            </a:r>
          </a:p>
          <a:p>
            <a:pPr lvl="2"/>
            <a:r>
              <a:rPr lang="en-US" dirty="0" smtClean="0"/>
              <a:t>reduction </a:t>
            </a:r>
            <a:r>
              <a:rPr lang="en-US" dirty="0"/>
              <a:t>in high-paying manufacturing </a:t>
            </a:r>
            <a:r>
              <a:rPr lang="en-US" dirty="0" smtClean="0"/>
              <a:t>jobs</a:t>
            </a:r>
          </a:p>
          <a:p>
            <a:pPr lvl="2"/>
            <a:r>
              <a:rPr lang="en-US" dirty="0" smtClean="0"/>
              <a:t>growth </a:t>
            </a:r>
            <a:r>
              <a:rPr lang="en-US" dirty="0"/>
              <a:t>of the financial </a:t>
            </a:r>
            <a:r>
              <a:rPr lang="en-US" dirty="0" smtClean="0"/>
              <a:t>sector</a:t>
            </a:r>
          </a:p>
          <a:p>
            <a:pPr lvl="2"/>
            <a:r>
              <a:rPr lang="en-US" dirty="0" smtClean="0"/>
              <a:t>growth </a:t>
            </a:r>
            <a:r>
              <a:rPr lang="en-US" dirty="0"/>
              <a:t>of part-time </a:t>
            </a:r>
            <a:r>
              <a:rPr lang="en-US" dirty="0" smtClean="0"/>
              <a:t>work</a:t>
            </a:r>
          </a:p>
          <a:p>
            <a:pPr lvl="2"/>
            <a:r>
              <a:rPr lang="en-US" dirty="0" smtClean="0"/>
              <a:t>influx </a:t>
            </a:r>
            <a:r>
              <a:rPr lang="en-US" dirty="0"/>
              <a:t>in low-skill </a:t>
            </a:r>
            <a:r>
              <a:rPr lang="en-US" dirty="0" smtClean="0"/>
              <a:t>immigrants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44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Battling for the White House in </a:t>
            </a:r>
            <a:r>
              <a:rPr lang="en-US" b="1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119086"/>
            <a:ext cx="7704667" cy="4296228"/>
          </a:xfrm>
        </p:spPr>
        <p:txBody>
          <a:bodyPr>
            <a:normAutofit/>
          </a:bodyPr>
          <a:lstStyle/>
          <a:p>
            <a:r>
              <a:rPr lang="en-US" dirty="0" smtClean="0"/>
              <a:t>Mitt </a:t>
            </a:r>
            <a:r>
              <a:rPr lang="en-US" dirty="0"/>
              <a:t>Romney </a:t>
            </a:r>
            <a:r>
              <a:rPr lang="en-US" dirty="0" smtClean="0"/>
              <a:t>GOP </a:t>
            </a:r>
            <a:r>
              <a:rPr lang="en-US" dirty="0"/>
              <a:t>nominee 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romised </a:t>
            </a:r>
            <a:r>
              <a:rPr lang="en-US" dirty="0"/>
              <a:t>to repeal </a:t>
            </a:r>
            <a:r>
              <a:rPr lang="en-US" dirty="0" smtClean="0"/>
              <a:t>Affordable </a:t>
            </a:r>
            <a:r>
              <a:rPr lang="en-US" dirty="0"/>
              <a:t>Care Act and </a:t>
            </a:r>
            <a:r>
              <a:rPr lang="en-US" dirty="0" smtClean="0"/>
              <a:t>Wall </a:t>
            </a:r>
            <a:r>
              <a:rPr lang="en-US" dirty="0"/>
              <a:t>Street Reform </a:t>
            </a:r>
            <a:r>
              <a:rPr lang="en-US" dirty="0" smtClean="0"/>
              <a:t>Act</a:t>
            </a:r>
            <a:endParaRPr lang="en-US" dirty="0"/>
          </a:p>
          <a:p>
            <a:r>
              <a:rPr lang="en-US" dirty="0" smtClean="0"/>
              <a:t>Supreme </a:t>
            </a:r>
            <a:r>
              <a:rPr lang="en-US" dirty="0"/>
              <a:t>Court ruled in 2010 in </a:t>
            </a:r>
            <a:r>
              <a:rPr lang="en-US" i="1" dirty="0" err="1"/>
              <a:t>Citzens</a:t>
            </a:r>
            <a:r>
              <a:rPr lang="en-US" i="1" dirty="0"/>
              <a:t> United v. Federal Election Commission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orporations</a:t>
            </a:r>
            <a:r>
              <a:rPr lang="en-US" dirty="0"/>
              <a:t>, unions, and advocacy groups could not be limited in how much money they spent on political </a:t>
            </a:r>
            <a:r>
              <a:rPr lang="en-US" dirty="0" smtClean="0"/>
              <a:t>campaigns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astly </a:t>
            </a:r>
            <a:r>
              <a:rPr lang="en-US" dirty="0"/>
              <a:t>increased the amount of money spent on </a:t>
            </a:r>
            <a:r>
              <a:rPr lang="en-US" dirty="0" smtClean="0"/>
              <a:t>campaigns</a:t>
            </a:r>
            <a:endParaRPr lang="en-US" dirty="0"/>
          </a:p>
          <a:p>
            <a:r>
              <a:rPr lang="en-US" dirty="0"/>
              <a:t>Obama won the election of </a:t>
            </a:r>
            <a:r>
              <a:rPr lang="en-US" dirty="0" smtClean="0"/>
              <a:t>2012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225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Second-Term </a:t>
            </a:r>
            <a:r>
              <a:rPr lang="en-US" b="1" dirty="0" smtClean="0"/>
              <a:t>Stalemate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</a:t>
            </a:r>
            <a:r>
              <a:rPr lang="en-US" dirty="0"/>
              <a:t>losing the presidential election of </a:t>
            </a:r>
            <a:r>
              <a:rPr lang="en-US" dirty="0" smtClean="0"/>
              <a:t>2012 - Congressional </a:t>
            </a:r>
            <a:r>
              <a:rPr lang="en-US" dirty="0"/>
              <a:t>Republicans continued to oppose Obama's </a:t>
            </a:r>
            <a:r>
              <a:rPr lang="en-US" dirty="0" smtClean="0"/>
              <a:t>policies</a:t>
            </a:r>
            <a:endParaRPr lang="en-US" dirty="0"/>
          </a:p>
          <a:p>
            <a:r>
              <a:rPr lang="en-US" dirty="0" smtClean="0"/>
              <a:t>GOP </a:t>
            </a:r>
            <a:r>
              <a:rPr lang="en-US" dirty="0"/>
              <a:t>forced a </a:t>
            </a:r>
            <a:r>
              <a:rPr lang="en-US" dirty="0" smtClean="0"/>
              <a:t>gov’t </a:t>
            </a:r>
            <a:r>
              <a:rPr lang="en-US" dirty="0"/>
              <a:t>shutdown in 2013 when they prevented Congress from passing a </a:t>
            </a:r>
            <a:r>
              <a:rPr lang="en-US" dirty="0" smtClean="0"/>
              <a:t>budget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616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-500742"/>
            <a:ext cx="7704667" cy="1981200"/>
          </a:xfrm>
        </p:spPr>
        <p:txBody>
          <a:bodyPr/>
          <a:lstStyle/>
          <a:p>
            <a:r>
              <a:rPr lang="en-US" b="1" dirty="0"/>
              <a:t>Citizenship and Civil </a:t>
            </a:r>
            <a:r>
              <a:rPr lang="en-US" b="1" dirty="0" smtClean="0"/>
              <a:t>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885371"/>
            <a:ext cx="8016724" cy="584925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Obama </a:t>
            </a:r>
            <a:r>
              <a:rPr lang="en-US" dirty="0"/>
              <a:t>tried to pass </a:t>
            </a:r>
            <a:r>
              <a:rPr lang="en-US" dirty="0" smtClean="0"/>
              <a:t>DREAM </a:t>
            </a:r>
            <a:r>
              <a:rPr lang="en-US" dirty="0"/>
              <a:t>Act in </a:t>
            </a:r>
            <a:r>
              <a:rPr lang="en-US" dirty="0" smtClean="0"/>
              <a:t>2010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locked </a:t>
            </a:r>
            <a:r>
              <a:rPr lang="en-US" dirty="0"/>
              <a:t>by congressional </a:t>
            </a:r>
            <a:r>
              <a:rPr lang="en-US" dirty="0" smtClean="0"/>
              <a:t>Republicans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ould </a:t>
            </a:r>
            <a:r>
              <a:rPr lang="en-US" dirty="0"/>
              <a:t>have given undocumented youths a path to citizenship if they had graduated from college or served in the U.S. armed </a:t>
            </a:r>
            <a:r>
              <a:rPr lang="en-US" dirty="0" smtClean="0"/>
              <a:t>forces</a:t>
            </a:r>
          </a:p>
          <a:p>
            <a:pPr lvl="2"/>
            <a:r>
              <a:rPr lang="en-US" dirty="0" smtClean="0"/>
              <a:t>Nov 2014 – Signed executive order creating DACA – Deferred Action for Childhood Arrivals </a:t>
            </a:r>
            <a:endParaRPr lang="en-US" dirty="0"/>
          </a:p>
          <a:p>
            <a:r>
              <a:rPr lang="en-US" dirty="0"/>
              <a:t>Anti-immigration sentiment swept over America as people were concerned that the U.S. could not absorb the influx of immigrants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Studies </a:t>
            </a:r>
            <a:r>
              <a:rPr lang="en-US" dirty="0"/>
              <a:t>showed </a:t>
            </a:r>
            <a:r>
              <a:rPr lang="en-US" dirty="0" smtClean="0"/>
              <a:t>immigrants </a:t>
            </a:r>
            <a:r>
              <a:rPr lang="en-US" dirty="0"/>
              <a:t>actually took jobs that Americans didn't want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Immigrants </a:t>
            </a:r>
            <a:r>
              <a:rPr lang="en-US" dirty="0"/>
              <a:t>also paid more dollars in taxes than they received in </a:t>
            </a:r>
            <a:r>
              <a:rPr lang="en-US" dirty="0" smtClean="0"/>
              <a:t>welfare</a:t>
            </a:r>
            <a:endParaRPr lang="en-US" dirty="0"/>
          </a:p>
          <a:p>
            <a:r>
              <a:rPr lang="en-US" dirty="0" smtClean="0"/>
              <a:t>2013 - Supreme </a:t>
            </a:r>
            <a:r>
              <a:rPr lang="en-US" dirty="0"/>
              <a:t>Court ruled </a:t>
            </a:r>
            <a:r>
              <a:rPr lang="en-US" dirty="0" smtClean="0"/>
              <a:t>1996 </a:t>
            </a:r>
            <a:r>
              <a:rPr lang="en-US" dirty="0"/>
              <a:t>Defense of Marriage </a:t>
            </a:r>
            <a:r>
              <a:rPr lang="en-US" dirty="0" smtClean="0"/>
              <a:t>Act (DOMA) </a:t>
            </a:r>
            <a:r>
              <a:rPr lang="en-US" dirty="0"/>
              <a:t>was </a:t>
            </a:r>
            <a:r>
              <a:rPr lang="en-US" dirty="0" smtClean="0"/>
              <a:t>unconstitutional</a:t>
            </a:r>
          </a:p>
          <a:p>
            <a:pPr lvl="1"/>
            <a:r>
              <a:rPr lang="en-US" dirty="0" smtClean="0"/>
              <a:t>2015 – ruled that state laws preventing homosexual couples from marrying were unconstitutional </a:t>
            </a:r>
            <a:endParaRPr lang="en-US" dirty="0"/>
          </a:p>
          <a:p>
            <a:r>
              <a:rPr lang="en-US" dirty="0" smtClean="0"/>
              <a:t>2013 - revealed </a:t>
            </a:r>
            <a:r>
              <a:rPr lang="en-US" dirty="0"/>
              <a:t>through </a:t>
            </a:r>
            <a:r>
              <a:rPr lang="en-US" dirty="0" smtClean="0"/>
              <a:t>gov’t </a:t>
            </a:r>
            <a:r>
              <a:rPr lang="en-US" dirty="0"/>
              <a:t>leaks that the National Security Agency (NSA) had been spying on </a:t>
            </a:r>
            <a:r>
              <a:rPr lang="en-US" dirty="0" smtClean="0"/>
              <a:t>Americans</a:t>
            </a:r>
          </a:p>
          <a:p>
            <a:pPr lvl="1"/>
            <a:r>
              <a:rPr lang="en-US" dirty="0" smtClean="0"/>
              <a:t>Edward Snowden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700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Gridlock Grinds </a:t>
            </a:r>
            <a:r>
              <a:rPr lang="en-US" b="1" dirty="0" smtClean="0"/>
              <a:t>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002971"/>
            <a:ext cx="7704667" cy="4238172"/>
          </a:xfrm>
        </p:spPr>
        <p:txBody>
          <a:bodyPr/>
          <a:lstStyle/>
          <a:p>
            <a:r>
              <a:rPr lang="en-US" sz="2800" dirty="0" smtClean="0"/>
              <a:t>In midterm </a:t>
            </a:r>
            <a:r>
              <a:rPr lang="en-US" sz="2800" dirty="0"/>
              <a:t>elections of </a:t>
            </a:r>
            <a:r>
              <a:rPr lang="en-US" sz="2800" dirty="0" smtClean="0"/>
              <a:t>2014</a:t>
            </a:r>
          </a:p>
          <a:p>
            <a:pPr lvl="1"/>
            <a:r>
              <a:rPr lang="en-US" sz="2400" dirty="0" smtClean="0"/>
              <a:t>Republicans </a:t>
            </a:r>
            <a:r>
              <a:rPr lang="en-US" sz="2400" dirty="0"/>
              <a:t>expanded their majority in the House and took control of the </a:t>
            </a:r>
            <a:r>
              <a:rPr lang="en-US" sz="2400" dirty="0" smtClean="0"/>
              <a:t>Senate</a:t>
            </a:r>
          </a:p>
          <a:p>
            <a:pPr lvl="1"/>
            <a:r>
              <a:rPr lang="en-US" sz="2400" dirty="0" smtClean="0"/>
              <a:t>Republicans </a:t>
            </a:r>
            <a:r>
              <a:rPr lang="en-US" sz="2400" dirty="0"/>
              <a:t>gains were likely due to dissatisfactions with the Democratic </a:t>
            </a:r>
            <a:r>
              <a:rPr lang="en-US" sz="2400" dirty="0" smtClean="0"/>
              <a:t>party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0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Bush </a:t>
            </a:r>
            <a:r>
              <a:rPr lang="en-US" b="1" dirty="0" smtClean="0"/>
              <a:t>Begins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31831"/>
            <a:ext cx="7704667" cy="423714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</a:t>
            </a:r>
            <a:r>
              <a:rPr lang="en-US" dirty="0" smtClean="0"/>
              <a:t>ntered </a:t>
            </a:r>
            <a:r>
              <a:rPr lang="en-US" dirty="0"/>
              <a:t>office promising to be a </a:t>
            </a:r>
            <a:r>
              <a:rPr lang="en-US" dirty="0" err="1"/>
              <a:t>uniter</a:t>
            </a:r>
            <a:r>
              <a:rPr lang="en-US" dirty="0"/>
              <a:t> </a:t>
            </a:r>
            <a:r>
              <a:rPr lang="en-US" dirty="0" smtClean="0"/>
              <a:t>between Democrats </a:t>
            </a:r>
            <a:r>
              <a:rPr lang="en-US" dirty="0"/>
              <a:t>and </a:t>
            </a:r>
            <a:r>
              <a:rPr lang="en-US" dirty="0" smtClean="0"/>
              <a:t>Republicans</a:t>
            </a:r>
            <a:endParaRPr lang="en-US" dirty="0"/>
          </a:p>
          <a:p>
            <a:pPr lvl="1"/>
            <a:r>
              <a:rPr lang="en-US" dirty="0"/>
              <a:t> </a:t>
            </a:r>
            <a:r>
              <a:rPr lang="en-US" dirty="0" smtClean="0"/>
              <a:t>Very </a:t>
            </a:r>
            <a:r>
              <a:rPr lang="en-US" dirty="0"/>
              <a:t>divisive </a:t>
            </a:r>
            <a:r>
              <a:rPr lang="en-US" dirty="0" smtClean="0"/>
              <a:t>president</a:t>
            </a:r>
          </a:p>
          <a:p>
            <a:r>
              <a:rPr lang="en-US" dirty="0"/>
              <a:t>S</a:t>
            </a:r>
            <a:r>
              <a:rPr lang="en-US" dirty="0" smtClean="0"/>
              <a:t>trongly </a:t>
            </a:r>
            <a:r>
              <a:rPr lang="en-US" dirty="0"/>
              <a:t>opposed welfare programs </a:t>
            </a:r>
            <a:r>
              <a:rPr lang="en-US" dirty="0" smtClean="0"/>
              <a:t>&amp; environmentalist policies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ejected Kyoto Treaty - international </a:t>
            </a:r>
            <a:r>
              <a:rPr lang="en-US" dirty="0"/>
              <a:t>treaty aimed at reducing greenhouse gas </a:t>
            </a:r>
            <a:r>
              <a:rPr lang="en-US" dirty="0" smtClean="0"/>
              <a:t>emissions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nacted </a:t>
            </a:r>
            <a:r>
              <a:rPr lang="en-US" dirty="0"/>
              <a:t>large tax </a:t>
            </a:r>
            <a:r>
              <a:rPr lang="en-US" dirty="0" smtClean="0"/>
              <a:t>cuts</a:t>
            </a:r>
          </a:p>
          <a:p>
            <a:pPr lvl="2"/>
            <a:r>
              <a:rPr lang="en-US" dirty="0" smtClean="0"/>
              <a:t>These along with upcoming </a:t>
            </a:r>
            <a:r>
              <a:rPr lang="en-US" dirty="0"/>
              <a:t>wars, turned a federal budget surplus into a massive budget </a:t>
            </a:r>
            <a:r>
              <a:rPr lang="en-US" dirty="0" smtClean="0"/>
              <a:t>deficit</a:t>
            </a:r>
          </a:p>
          <a:p>
            <a:r>
              <a:rPr lang="en-US" dirty="0"/>
              <a:t>F</a:t>
            </a:r>
            <a:r>
              <a:rPr lang="en-US" dirty="0" smtClean="0"/>
              <a:t>alsely claimed </a:t>
            </a:r>
            <a:r>
              <a:rPr lang="en-US" dirty="0"/>
              <a:t>Iraq had weapons of mass </a:t>
            </a:r>
            <a:r>
              <a:rPr lang="en-US" dirty="0" smtClean="0"/>
              <a:t>destruction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sed </a:t>
            </a:r>
            <a:r>
              <a:rPr lang="en-US" dirty="0"/>
              <a:t>this rationale to invade </a:t>
            </a:r>
            <a:r>
              <a:rPr lang="en-US" dirty="0" smtClean="0"/>
              <a:t>Iraq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88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Terrorism Comes to </a:t>
            </a:r>
            <a:r>
              <a:rPr lang="en-US" b="1" dirty="0" smtClean="0"/>
              <a:t>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891145"/>
            <a:ext cx="7704667" cy="450965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Sept </a:t>
            </a:r>
            <a:r>
              <a:rPr lang="en-US" dirty="0"/>
              <a:t>11, </a:t>
            </a:r>
            <a:r>
              <a:rPr lang="en-US" dirty="0" smtClean="0"/>
              <a:t>2001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errorists</a:t>
            </a:r>
            <a:r>
              <a:rPr lang="en-US" dirty="0"/>
              <a:t> hijacked four aircraft and crashed them into the World Trade Center Towers, the Pentagon, and rural </a:t>
            </a:r>
            <a:r>
              <a:rPr lang="en-US" dirty="0" smtClean="0"/>
              <a:t>Pennsylvania</a:t>
            </a:r>
          </a:p>
          <a:p>
            <a:pPr lvl="1"/>
            <a:r>
              <a:rPr lang="en-US" dirty="0" smtClean="0"/>
              <a:t>Al </a:t>
            </a:r>
            <a:r>
              <a:rPr lang="en-US" dirty="0"/>
              <a:t>Qaeda, </a:t>
            </a:r>
            <a:r>
              <a:rPr lang="en-US" dirty="0" smtClean="0"/>
              <a:t>based </a:t>
            </a:r>
            <a:r>
              <a:rPr lang="en-US" dirty="0"/>
              <a:t>in Afghanistan and led by Osama bin </a:t>
            </a:r>
            <a:r>
              <a:rPr lang="en-US" dirty="0" smtClean="0"/>
              <a:t>Laden - responsible </a:t>
            </a:r>
          </a:p>
          <a:p>
            <a:r>
              <a:rPr lang="en-US" dirty="0" smtClean="0"/>
              <a:t>Oct 2001 - Congress </a:t>
            </a:r>
            <a:r>
              <a:rPr lang="en-US" dirty="0"/>
              <a:t>passed </a:t>
            </a:r>
            <a:r>
              <a:rPr lang="en-US" dirty="0" smtClean="0"/>
              <a:t>USA PATRIOT Act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xpanded gov’t's </a:t>
            </a:r>
            <a:r>
              <a:rPr lang="en-US" dirty="0"/>
              <a:t>ability to monitor citizens' </a:t>
            </a:r>
            <a:r>
              <a:rPr lang="en-US" dirty="0" smtClean="0"/>
              <a:t>communication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llowed </a:t>
            </a:r>
            <a:r>
              <a:rPr lang="en-US" dirty="0"/>
              <a:t>immigrants suspected of terrorism to be </a:t>
            </a:r>
            <a:r>
              <a:rPr lang="en-US" dirty="0" smtClean="0"/>
              <a:t>deported</a:t>
            </a:r>
          </a:p>
          <a:p>
            <a:r>
              <a:rPr lang="en-US" dirty="0" smtClean="0"/>
              <a:t>2002 - Congress </a:t>
            </a:r>
            <a:r>
              <a:rPr lang="en-US" dirty="0"/>
              <a:t>created </a:t>
            </a:r>
            <a:r>
              <a:rPr lang="en-US" dirty="0" smtClean="0"/>
              <a:t>Department </a:t>
            </a:r>
            <a:r>
              <a:rPr lang="en-US" dirty="0"/>
              <a:t>of Homeland Security 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ought </a:t>
            </a:r>
            <a:r>
              <a:rPr lang="en-US" dirty="0"/>
              <a:t>to protect the nation's </a:t>
            </a:r>
            <a:r>
              <a:rPr lang="en-US" dirty="0" smtClean="0"/>
              <a:t>borders</a:t>
            </a:r>
          </a:p>
          <a:p>
            <a:pPr lvl="1"/>
            <a:r>
              <a:rPr lang="en-US" dirty="0" smtClean="0"/>
              <a:t>Hundreds </a:t>
            </a:r>
            <a:r>
              <a:rPr lang="en-US" dirty="0"/>
              <a:t>of immigrants were put into jail without formal </a:t>
            </a:r>
            <a:r>
              <a:rPr lang="en-US" dirty="0" smtClean="0"/>
              <a:t>charges</a:t>
            </a:r>
            <a:endParaRPr lang="en-US" dirty="0"/>
          </a:p>
          <a:p>
            <a:r>
              <a:rPr lang="en-US" dirty="0"/>
              <a:t>Guantanamo Detection Camp was created on </a:t>
            </a:r>
            <a:r>
              <a:rPr lang="en-US" dirty="0" smtClean="0"/>
              <a:t>US military </a:t>
            </a:r>
            <a:r>
              <a:rPr lang="en-US" dirty="0"/>
              <a:t>base in Cuba </a:t>
            </a:r>
            <a:endParaRPr lang="en-US" dirty="0" smtClean="0"/>
          </a:p>
          <a:p>
            <a:pPr lvl="1"/>
            <a:r>
              <a:rPr lang="en-US" dirty="0"/>
              <a:t>H</a:t>
            </a:r>
            <a:r>
              <a:rPr lang="en-US" dirty="0" smtClean="0"/>
              <a:t>old </a:t>
            </a:r>
            <a:r>
              <a:rPr lang="en-US" dirty="0"/>
              <a:t>captured Taliban fighters from </a:t>
            </a:r>
            <a:r>
              <a:rPr lang="en-US" dirty="0" smtClean="0"/>
              <a:t>Afghanistan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ttacks </a:t>
            </a:r>
            <a:r>
              <a:rPr lang="en-US" dirty="0"/>
              <a:t>on September 11th coincided with </a:t>
            </a:r>
            <a:r>
              <a:rPr lang="en-US" dirty="0" smtClean="0"/>
              <a:t>beginning </a:t>
            </a:r>
            <a:r>
              <a:rPr lang="en-US" dirty="0"/>
              <a:t>of e</a:t>
            </a:r>
            <a:r>
              <a:rPr lang="en-US" dirty="0" smtClean="0"/>
              <a:t>conomic recession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9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Bush Takes the Offensive Against </a:t>
            </a:r>
            <a:r>
              <a:rPr lang="en-US" b="1" dirty="0" smtClean="0"/>
              <a:t>Iraq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223654"/>
            <a:ext cx="7829358" cy="424988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Jan 2002 - Bush referred to Iraq, North Korea and Iran as the </a:t>
            </a:r>
            <a:r>
              <a:rPr lang="en-US" dirty="0"/>
              <a:t>"axis of </a:t>
            </a:r>
            <a:r>
              <a:rPr lang="en-US" dirty="0" smtClean="0"/>
              <a:t>evil" </a:t>
            </a:r>
          </a:p>
          <a:p>
            <a:r>
              <a:rPr lang="en-US" dirty="0" smtClean="0"/>
              <a:t>Hussein </a:t>
            </a:r>
            <a:r>
              <a:rPr lang="en-US" dirty="0"/>
              <a:t>had been harassing and dodging U.N. weapons inspectors for </a:t>
            </a:r>
            <a:r>
              <a:rPr lang="en-US" dirty="0" smtClean="0"/>
              <a:t>years</a:t>
            </a:r>
          </a:p>
          <a:p>
            <a:pPr lvl="1"/>
            <a:r>
              <a:rPr lang="en-US" dirty="0" smtClean="0"/>
              <a:t>Inspectors </a:t>
            </a:r>
            <a:r>
              <a:rPr lang="en-US" dirty="0"/>
              <a:t>were supposed to be allowed in the country after the 1991 Persian Gulf </a:t>
            </a:r>
            <a:r>
              <a:rPr lang="en-US" dirty="0" smtClean="0"/>
              <a:t>War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etermined </a:t>
            </a:r>
            <a:r>
              <a:rPr lang="en-US" dirty="0"/>
              <a:t>to invade Iraq and overthrow its dictator, Saddam Hussein </a:t>
            </a:r>
            <a:endParaRPr lang="en-US" dirty="0" smtClean="0"/>
          </a:p>
          <a:p>
            <a:pPr lvl="1"/>
            <a:r>
              <a:rPr lang="en-US" dirty="0" smtClean="0"/>
              <a:t>Bush </a:t>
            </a:r>
            <a:r>
              <a:rPr lang="en-US" dirty="0"/>
              <a:t>made a variety of false claims in his case for war against Iraq: </a:t>
            </a:r>
            <a:endParaRPr lang="en-US" dirty="0" smtClean="0"/>
          </a:p>
          <a:p>
            <a:pPr lvl="2"/>
            <a:r>
              <a:rPr lang="en-US" dirty="0" smtClean="0"/>
              <a:t>Iraq </a:t>
            </a:r>
            <a:r>
              <a:rPr lang="en-US" dirty="0"/>
              <a:t>had weapons of mass </a:t>
            </a:r>
            <a:r>
              <a:rPr lang="en-US" dirty="0" smtClean="0"/>
              <a:t>destruction; Iraq </a:t>
            </a:r>
            <a:r>
              <a:rPr lang="en-US" dirty="0"/>
              <a:t>could be a democratic beacon for the Middle East; Iraq supported Al </a:t>
            </a:r>
            <a:r>
              <a:rPr lang="en-US" dirty="0" smtClean="0"/>
              <a:t>Qaeda</a:t>
            </a:r>
            <a:endParaRPr lang="en-US" dirty="0"/>
          </a:p>
          <a:p>
            <a:r>
              <a:rPr lang="en-US" dirty="0" smtClean="0"/>
              <a:t>U.S</a:t>
            </a:r>
            <a:r>
              <a:rPr lang="en-US" dirty="0"/>
              <a:t>. invaded Iraq on March 19, </a:t>
            </a:r>
            <a:r>
              <a:rPr lang="en-US" dirty="0" smtClean="0"/>
              <a:t>2003</a:t>
            </a:r>
          </a:p>
          <a:p>
            <a:pPr lvl="1"/>
            <a:r>
              <a:rPr lang="en-US" dirty="0" smtClean="0"/>
              <a:t>Britain </a:t>
            </a:r>
            <a:r>
              <a:rPr lang="en-US" dirty="0"/>
              <a:t>was America's only major ally in the </a:t>
            </a:r>
            <a:r>
              <a:rPr lang="en-US" dirty="0" smtClean="0"/>
              <a:t>invasion</a:t>
            </a:r>
          </a:p>
          <a:p>
            <a:pPr lvl="1"/>
            <a:r>
              <a:rPr lang="en-US" dirty="0" smtClean="0"/>
              <a:t>Hussein </a:t>
            </a:r>
            <a:r>
              <a:rPr lang="en-US" dirty="0"/>
              <a:t>was quickly </a:t>
            </a:r>
            <a:r>
              <a:rPr lang="en-US" dirty="0" smtClean="0"/>
              <a:t>defeated</a:t>
            </a:r>
            <a:endParaRPr lang="en-US" dirty="0"/>
          </a:p>
          <a:p>
            <a:r>
              <a:rPr lang="en-US" dirty="0" smtClean="0"/>
              <a:t>May </a:t>
            </a:r>
            <a:r>
              <a:rPr lang="en-US" dirty="0"/>
              <a:t>1, </a:t>
            </a:r>
            <a:r>
              <a:rPr lang="en-US" dirty="0" smtClean="0"/>
              <a:t>2003 - Bush </a:t>
            </a:r>
            <a:r>
              <a:rPr lang="en-US" dirty="0"/>
              <a:t>made a speech in which he claimed that major combat operations in Iraq were </a:t>
            </a:r>
            <a:r>
              <a:rPr lang="en-US" dirty="0" smtClean="0"/>
              <a:t>complete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0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Owning </a:t>
            </a:r>
            <a:r>
              <a:rPr lang="en-US" b="1" dirty="0" smtClean="0"/>
              <a:t>Iraq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804554"/>
            <a:ext cx="7704667" cy="33328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Sectarian </a:t>
            </a:r>
            <a:r>
              <a:rPr lang="en-US" dirty="0"/>
              <a:t>violence spread throughout Iraq as violence erupted between Sunni and Shia </a:t>
            </a:r>
            <a:r>
              <a:rPr lang="en-US" dirty="0" smtClean="0"/>
              <a:t>Muslims</a:t>
            </a:r>
          </a:p>
          <a:p>
            <a:pPr lvl="1"/>
            <a:r>
              <a:rPr lang="en-US" dirty="0" smtClean="0"/>
              <a:t>Sunnis</a:t>
            </a:r>
            <a:r>
              <a:rPr lang="en-US" dirty="0"/>
              <a:t> were the minority in Iraq that had power under </a:t>
            </a:r>
            <a:r>
              <a:rPr lang="en-US" dirty="0" smtClean="0"/>
              <a:t>Saddam </a:t>
            </a:r>
          </a:p>
          <a:p>
            <a:pPr lvl="2"/>
            <a:r>
              <a:rPr lang="en-US" dirty="0"/>
              <a:t>In retaliation for being displaced from power, many Sunnis turned to bombings and political </a:t>
            </a:r>
            <a:r>
              <a:rPr lang="en-US" dirty="0" smtClean="0"/>
              <a:t>assassinations</a:t>
            </a:r>
            <a:endParaRPr lang="en-US" dirty="0"/>
          </a:p>
          <a:p>
            <a:pPr lvl="1"/>
            <a:r>
              <a:rPr lang="en-US" dirty="0" smtClean="0"/>
              <a:t>Shia </a:t>
            </a:r>
            <a:r>
              <a:rPr lang="en-US" dirty="0"/>
              <a:t>majority took over after Saddam was </a:t>
            </a:r>
            <a:r>
              <a:rPr lang="en-US" dirty="0" smtClean="0"/>
              <a:t>overthrown</a:t>
            </a:r>
          </a:p>
          <a:p>
            <a:r>
              <a:rPr lang="en-US" dirty="0" smtClean="0"/>
              <a:t>April</a:t>
            </a:r>
            <a:r>
              <a:rPr lang="en-US" dirty="0"/>
              <a:t>, </a:t>
            </a:r>
            <a:r>
              <a:rPr lang="en-US" dirty="0" smtClean="0"/>
              <a:t>2004 - discovered </a:t>
            </a:r>
            <a:r>
              <a:rPr lang="en-US" dirty="0"/>
              <a:t>that Iraqi prisoners were being tortured in Baghdad's Abu Ghraib </a:t>
            </a:r>
            <a:r>
              <a:rPr lang="en-US" dirty="0" smtClean="0"/>
              <a:t>prison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122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Reelecting George W. </a:t>
            </a:r>
            <a:r>
              <a:rPr lang="en-US" b="1" dirty="0" smtClean="0"/>
              <a:t>Bush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015836"/>
            <a:ext cx="7704667" cy="39839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</a:t>
            </a:r>
            <a:r>
              <a:rPr lang="en-US" dirty="0" smtClean="0"/>
              <a:t>lection </a:t>
            </a:r>
            <a:r>
              <a:rPr lang="en-US" dirty="0"/>
              <a:t>of </a:t>
            </a:r>
            <a:r>
              <a:rPr lang="en-US" dirty="0" smtClean="0"/>
              <a:t>2004</a:t>
            </a:r>
          </a:p>
          <a:p>
            <a:pPr lvl="1"/>
            <a:r>
              <a:rPr lang="en-US" dirty="0" smtClean="0"/>
              <a:t>Republicans </a:t>
            </a:r>
            <a:r>
              <a:rPr lang="en-US" dirty="0"/>
              <a:t>re-nominated </a:t>
            </a:r>
            <a:r>
              <a:rPr lang="en-US" dirty="0" smtClean="0"/>
              <a:t>Bush</a:t>
            </a:r>
          </a:p>
          <a:p>
            <a:pPr lvl="1"/>
            <a:r>
              <a:rPr lang="en-US" dirty="0" smtClean="0"/>
              <a:t>Democrats </a:t>
            </a:r>
            <a:r>
              <a:rPr lang="en-US" dirty="0"/>
              <a:t>selected John F. </a:t>
            </a:r>
            <a:r>
              <a:rPr lang="en-US" dirty="0" smtClean="0"/>
              <a:t>Kerry</a:t>
            </a:r>
            <a:endParaRPr lang="en-US" dirty="0"/>
          </a:p>
          <a:p>
            <a:r>
              <a:rPr lang="en-US" dirty="0"/>
              <a:t>Bush supported  No Child Left Behind Act of </a:t>
            </a:r>
            <a:r>
              <a:rPr lang="en-US" dirty="0" smtClean="0"/>
              <a:t>2002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andated </a:t>
            </a:r>
            <a:r>
              <a:rPr lang="en-US" dirty="0"/>
              <a:t>s</a:t>
            </a:r>
            <a:r>
              <a:rPr lang="en-US" dirty="0" smtClean="0"/>
              <a:t>anctions </a:t>
            </a:r>
            <a:r>
              <a:rPr lang="en-US" dirty="0"/>
              <a:t>against schools that failed to meet federal performance </a:t>
            </a:r>
            <a:r>
              <a:rPr lang="en-US" dirty="0" smtClean="0"/>
              <a:t>standards</a:t>
            </a:r>
            <a:endParaRPr lang="en-US" dirty="0"/>
          </a:p>
          <a:p>
            <a:r>
              <a:rPr lang="en-US" dirty="0"/>
              <a:t>Bush supported </a:t>
            </a:r>
            <a:r>
              <a:rPr lang="en-US" dirty="0" smtClean="0"/>
              <a:t>constitutional </a:t>
            </a:r>
            <a:r>
              <a:rPr lang="en-US" dirty="0"/>
              <a:t>amendment for banning gay </a:t>
            </a:r>
            <a:r>
              <a:rPr lang="en-US" dirty="0" smtClean="0"/>
              <a:t>marriage</a:t>
            </a:r>
          </a:p>
          <a:p>
            <a:r>
              <a:rPr lang="en-US" dirty="0"/>
              <a:t>O</a:t>
            </a:r>
            <a:r>
              <a:rPr lang="en-US" dirty="0" smtClean="0"/>
              <a:t>pposed </a:t>
            </a:r>
            <a:r>
              <a:rPr lang="en-US" dirty="0"/>
              <a:t>stem cell </a:t>
            </a:r>
            <a:r>
              <a:rPr lang="en-US" dirty="0" smtClean="0"/>
              <a:t>research</a:t>
            </a:r>
            <a:endParaRPr lang="en-US" dirty="0"/>
          </a:p>
          <a:p>
            <a:r>
              <a:rPr lang="en-US" dirty="0"/>
              <a:t>Bush won the election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5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Bush's Bruising Second </a:t>
            </a:r>
            <a:r>
              <a:rPr lang="en-US" b="1" dirty="0" smtClean="0"/>
              <a:t>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849582"/>
            <a:ext cx="7704667" cy="455121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Bush </a:t>
            </a:r>
            <a:r>
              <a:rPr lang="en-US" dirty="0"/>
              <a:t>appointed two new conservative justices to the Supreme </a:t>
            </a:r>
            <a:r>
              <a:rPr lang="en-US" dirty="0" smtClean="0"/>
              <a:t>Court</a:t>
            </a:r>
            <a:endParaRPr lang="en-US" dirty="0"/>
          </a:p>
          <a:p>
            <a:r>
              <a:rPr lang="en-US" dirty="0" smtClean="0"/>
              <a:t>2005 - Vice </a:t>
            </a:r>
            <a:r>
              <a:rPr lang="en-US" dirty="0"/>
              <a:t>President Dick Cheney's chief of staff was convicted of perjury in an investigation into who leaked the name of undercover CIA agent in retaliation against her antiwar </a:t>
            </a:r>
            <a:r>
              <a:rPr lang="en-US" dirty="0" smtClean="0"/>
              <a:t>husband</a:t>
            </a:r>
            <a:endParaRPr lang="en-US" dirty="0"/>
          </a:p>
          <a:p>
            <a:r>
              <a:rPr lang="en-US" dirty="0"/>
              <a:t>Also in </a:t>
            </a:r>
            <a:r>
              <a:rPr lang="en-US" dirty="0" smtClean="0"/>
              <a:t>2005 - discovered the gov’t </a:t>
            </a:r>
            <a:r>
              <a:rPr lang="en-US" dirty="0"/>
              <a:t>was illegally wiretapping American citizens' </a:t>
            </a:r>
            <a:r>
              <a:rPr lang="en-US" dirty="0" smtClean="0"/>
              <a:t>communications</a:t>
            </a:r>
            <a:endParaRPr lang="en-US" dirty="0"/>
          </a:p>
          <a:p>
            <a:r>
              <a:rPr lang="en-US" dirty="0" smtClean="0"/>
              <a:t>Federal </a:t>
            </a:r>
            <a:r>
              <a:rPr lang="en-US" dirty="0"/>
              <a:t>Emergency Management Agency (FEMA) responded poorly to help New Orleans after Hurricane Katrina in </a:t>
            </a:r>
            <a:r>
              <a:rPr lang="en-US" dirty="0" smtClean="0"/>
              <a:t>2005</a:t>
            </a:r>
            <a:endParaRPr lang="en-US" dirty="0"/>
          </a:p>
          <a:p>
            <a:r>
              <a:rPr lang="en-US" dirty="0"/>
              <a:t>Anti-Republican sentiment helped Democrats win majorities in the House and Senate in the midterm elections of </a:t>
            </a:r>
            <a:r>
              <a:rPr lang="en-US" dirty="0" smtClean="0"/>
              <a:t>2006</a:t>
            </a:r>
            <a:endParaRPr lang="en-US" dirty="0"/>
          </a:p>
          <a:p>
            <a:r>
              <a:rPr lang="en-US" dirty="0"/>
              <a:t>By </a:t>
            </a:r>
            <a:r>
              <a:rPr lang="en-US" dirty="0" smtClean="0"/>
              <a:t>2005 - most </a:t>
            </a:r>
            <a:r>
              <a:rPr lang="en-US" dirty="0"/>
              <a:t>of the American public opposed the war in </a:t>
            </a:r>
            <a:r>
              <a:rPr lang="en-US" dirty="0" smtClean="0"/>
              <a:t>Iraq</a:t>
            </a:r>
          </a:p>
          <a:p>
            <a:r>
              <a:rPr lang="en-US" dirty="0" smtClean="0"/>
              <a:t>By 2008 - Bush's </a:t>
            </a:r>
            <a:r>
              <a:rPr lang="en-US" dirty="0"/>
              <a:t>approval rating was below 30</a:t>
            </a:r>
            <a:r>
              <a:rPr lang="en-US" dirty="0" smtClean="0"/>
              <a:t>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36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Presidential Election of </a:t>
            </a:r>
            <a:r>
              <a:rPr lang="en-US" b="1" dirty="0" smtClean="0"/>
              <a:t>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84664"/>
            <a:ext cx="6144381" cy="466551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Barack </a:t>
            </a:r>
            <a:r>
              <a:rPr lang="en-US" dirty="0"/>
              <a:t>Obama beat Hillary Clinton to win </a:t>
            </a:r>
            <a:r>
              <a:rPr lang="en-US" dirty="0" smtClean="0"/>
              <a:t>Democrat's </a:t>
            </a:r>
            <a:r>
              <a:rPr lang="en-US" dirty="0"/>
              <a:t>presidential </a:t>
            </a:r>
            <a:r>
              <a:rPr lang="en-US" dirty="0" smtClean="0"/>
              <a:t>nomination</a:t>
            </a:r>
          </a:p>
          <a:p>
            <a:r>
              <a:rPr lang="en-US" dirty="0" smtClean="0"/>
              <a:t>Republicans </a:t>
            </a:r>
            <a:r>
              <a:rPr lang="en-US" dirty="0"/>
              <a:t>nominated John McCain for president and Sarah Palin for vice </a:t>
            </a:r>
            <a:r>
              <a:rPr lang="en-US" dirty="0" smtClean="0"/>
              <a:t>president</a:t>
            </a:r>
          </a:p>
          <a:p>
            <a:pPr lvl="1"/>
            <a:r>
              <a:rPr lang="en-US" dirty="0" smtClean="0"/>
              <a:t>McCain </a:t>
            </a:r>
            <a:r>
              <a:rPr lang="en-US" dirty="0"/>
              <a:t>had extensive experience in government, while Palin had no experience and was not politically </a:t>
            </a:r>
            <a:r>
              <a:rPr lang="en-US" dirty="0" smtClean="0"/>
              <a:t>astute</a:t>
            </a:r>
            <a:endParaRPr lang="en-US" dirty="0"/>
          </a:p>
          <a:p>
            <a:r>
              <a:rPr lang="en-US" dirty="0"/>
              <a:t>Another recession hit the American economy in </a:t>
            </a:r>
            <a:r>
              <a:rPr lang="en-US" dirty="0" smtClean="0"/>
              <a:t>2008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aused </a:t>
            </a:r>
            <a:r>
              <a:rPr lang="en-US" dirty="0"/>
              <a:t>by </a:t>
            </a:r>
            <a:r>
              <a:rPr lang="en-US" dirty="0" smtClean="0"/>
              <a:t>bursting</a:t>
            </a:r>
            <a:r>
              <a:rPr lang="en-US" dirty="0"/>
              <a:t> housing bubble </a:t>
            </a:r>
            <a:r>
              <a:rPr lang="en-US" dirty="0" smtClean="0"/>
              <a:t>&amp; private </a:t>
            </a:r>
            <a:r>
              <a:rPr lang="en-US" dirty="0"/>
              <a:t>banking system's poor lending </a:t>
            </a:r>
            <a:r>
              <a:rPr lang="en-US" dirty="0" smtClean="0"/>
              <a:t>practices</a:t>
            </a:r>
          </a:p>
          <a:p>
            <a:pPr lvl="1"/>
            <a:r>
              <a:rPr lang="en-US" dirty="0" smtClean="0"/>
              <a:t>Real </a:t>
            </a:r>
            <a:r>
              <a:rPr lang="en-US" dirty="0"/>
              <a:t>estate prices and the stock market </a:t>
            </a:r>
            <a:r>
              <a:rPr lang="en-US" dirty="0" smtClean="0"/>
              <a:t>plummeted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ederal gov’t </a:t>
            </a:r>
            <a:r>
              <a:rPr lang="en-US" dirty="0"/>
              <a:t>responded by taking over the country's two biggest mortgage companies, Fannie Mae and Freddie Mac, and by taking over the world's biggest insurance company, the American International Group (</a:t>
            </a:r>
            <a:r>
              <a:rPr lang="en-US" dirty="0" smtClean="0"/>
              <a:t>AIG)</a:t>
            </a:r>
          </a:p>
          <a:p>
            <a:pPr lvl="2"/>
            <a:r>
              <a:rPr lang="en-US" dirty="0" smtClean="0"/>
              <a:t>Congress </a:t>
            </a:r>
            <a:r>
              <a:rPr lang="en-US" dirty="0"/>
              <a:t>also passed the Troubled Assets Relief Program (TARP) to keep the nation's banks and businesses </a:t>
            </a:r>
            <a:r>
              <a:rPr lang="en-US" dirty="0" smtClean="0"/>
              <a:t>afloat</a:t>
            </a:r>
            <a:endParaRPr lang="en-US" dirty="0"/>
          </a:p>
          <a:p>
            <a:r>
              <a:rPr lang="en-US" dirty="0"/>
              <a:t>Obama won the election of 2008 by a large margin.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674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Obama in the White </a:t>
            </a:r>
            <a:r>
              <a:rPr lang="en-US" b="1" dirty="0" smtClean="0"/>
              <a:t>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74273"/>
            <a:ext cx="7704667" cy="433300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To jump start economy - Obama </a:t>
            </a:r>
            <a:r>
              <a:rPr lang="en-US" dirty="0"/>
              <a:t>supported </a:t>
            </a:r>
            <a:r>
              <a:rPr lang="en-US" dirty="0" smtClean="0"/>
              <a:t>passage </a:t>
            </a:r>
            <a:r>
              <a:rPr lang="en-US" dirty="0"/>
              <a:t>of the American Relief and Recovery </a:t>
            </a:r>
            <a:r>
              <a:rPr lang="en-US" dirty="0" smtClean="0"/>
              <a:t>Act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conomic </a:t>
            </a:r>
            <a:r>
              <a:rPr lang="en-US" dirty="0"/>
              <a:t>stimulus bill that was comprised of tax cuts, spending for jobs programs, and funding for state and local </a:t>
            </a:r>
            <a:r>
              <a:rPr lang="en-US" dirty="0" smtClean="0"/>
              <a:t>governments</a:t>
            </a:r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conomy </a:t>
            </a:r>
            <a:r>
              <a:rPr lang="en-US" dirty="0"/>
              <a:t>started to recover from the "Great Recession" by </a:t>
            </a:r>
            <a:r>
              <a:rPr lang="en-US" dirty="0" smtClean="0"/>
              <a:t>2009</a:t>
            </a:r>
            <a:endParaRPr lang="en-US" dirty="0"/>
          </a:p>
          <a:p>
            <a:r>
              <a:rPr lang="en-US" dirty="0"/>
              <a:t>Obama supported a healthcare reform bill in 2010 called the Patient Protection and Affordable Care </a:t>
            </a:r>
            <a:r>
              <a:rPr lang="en-US" dirty="0" smtClean="0"/>
              <a:t>Act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notably, this required all Americans to buy health insurance and prohibited health insurers from denying coverage to people with pre-existing </a:t>
            </a:r>
            <a:r>
              <a:rPr lang="en-US" dirty="0" smtClean="0"/>
              <a:t>conditions</a:t>
            </a:r>
            <a:endParaRPr lang="en-US" dirty="0"/>
          </a:p>
          <a:p>
            <a:r>
              <a:rPr lang="en-US" dirty="0" smtClean="0"/>
              <a:t>2010 - Obama </a:t>
            </a:r>
            <a:r>
              <a:rPr lang="en-US" dirty="0"/>
              <a:t>signed the Wall Street Reform and Consumer Protection </a:t>
            </a:r>
            <a:r>
              <a:rPr lang="en-US" dirty="0" smtClean="0"/>
              <a:t>Act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verhauled nation's </a:t>
            </a:r>
            <a:r>
              <a:rPr lang="en-US" dirty="0"/>
              <a:t>financial regulatory </a:t>
            </a:r>
            <a:r>
              <a:rPr lang="en-US" dirty="0" smtClean="0"/>
              <a:t>system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370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141</TotalTime>
  <Words>398</Words>
  <Application>Microsoft Office PowerPoint</Application>
  <PresentationFormat>On-screen Show (4:3)</PresentationFormat>
  <Paragraphs>122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Corbel</vt:lpstr>
      <vt:lpstr>Parallax</vt:lpstr>
      <vt:lpstr>Chapter 41 The American People Face a New Century 2001-2014</vt:lpstr>
      <vt:lpstr>Bush Begins</vt:lpstr>
      <vt:lpstr>Terrorism Comes to America</vt:lpstr>
      <vt:lpstr>Bush Takes the Offensive Against Iraq</vt:lpstr>
      <vt:lpstr>Owning Iraq</vt:lpstr>
      <vt:lpstr>Reelecting George W. Bush</vt:lpstr>
      <vt:lpstr>Bush's Bruising Second Term</vt:lpstr>
      <vt:lpstr>The Presidential Election of 2008</vt:lpstr>
      <vt:lpstr>Obama in the White House</vt:lpstr>
      <vt:lpstr>Back to Backlash</vt:lpstr>
      <vt:lpstr>New Directions in Foreign Policy</vt:lpstr>
      <vt:lpstr>The Politics of Inequality</vt:lpstr>
      <vt:lpstr>Battling for the White House in 2012</vt:lpstr>
      <vt:lpstr>Second-Term Stalemate</vt:lpstr>
      <vt:lpstr>Citizenship and Civil Rights</vt:lpstr>
      <vt:lpstr>Gridlock Grinds 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41 The American People Face a New Century 2001-2014</dc:title>
  <dc:creator>Jessica Parfitt</dc:creator>
  <cp:lastModifiedBy>Jessica Parfitt</cp:lastModifiedBy>
  <cp:revision>13</cp:revision>
  <dcterms:created xsi:type="dcterms:W3CDTF">2018-03-16T15:16:27Z</dcterms:created>
  <dcterms:modified xsi:type="dcterms:W3CDTF">2018-03-22T16:23:04Z</dcterms:modified>
</cp:coreProperties>
</file>