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4" r:id="rId3"/>
    <p:sldId id="259" r:id="rId4"/>
    <p:sldId id="257" r:id="rId5"/>
    <p:sldId id="258" r:id="rId6"/>
    <p:sldId id="261" r:id="rId7"/>
    <p:sldId id="260" r:id="rId8"/>
    <p:sldId id="265" r:id="rId9"/>
    <p:sldId id="263" r:id="rId10"/>
    <p:sldId id="262"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C37A5BAD-BDC7-4688-9AD5-749E862FDE4D}" type="datetimeFigureOut">
              <a:rPr lang="en-US" smtClean="0"/>
              <a:t>11/14/2019</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60DDAB6D-4B33-4FD5-B996-A3848824F1A8}"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44954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A5BAD-BDC7-4688-9AD5-749E862FDE4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227313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7A5BAD-BDC7-4688-9AD5-749E862FDE4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2559551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7A5BAD-BDC7-4688-9AD5-749E862FDE4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4212193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7A5BAD-BDC7-4688-9AD5-749E862FDE4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4274759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7A5BAD-BDC7-4688-9AD5-749E862FDE4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1639742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7A5BAD-BDC7-4688-9AD5-749E862FDE4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1584820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A5BAD-BDC7-4688-9AD5-749E862FDE4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1498773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A5BAD-BDC7-4688-9AD5-749E862FDE4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424974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C37A5BAD-BDC7-4688-9AD5-749E862FDE4D}" type="datetimeFigureOut">
              <a:rPr lang="en-US" smtClean="0"/>
              <a:t>11/14/2019</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2908659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7A5BAD-BDC7-4688-9AD5-749E862FDE4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896925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7A5BAD-BDC7-4688-9AD5-749E862FDE4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140393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7A5BAD-BDC7-4688-9AD5-749E862FDE4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45312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7A5BAD-BDC7-4688-9AD5-749E862FDE4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219157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A5BAD-BDC7-4688-9AD5-749E862FDE4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396664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A5BAD-BDC7-4688-9AD5-749E862FDE4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2565808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A5BAD-BDC7-4688-9AD5-749E862FDE4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DDAB6D-4B33-4FD5-B996-A3848824F1A8}" type="slidenum">
              <a:rPr lang="en-US" smtClean="0"/>
              <a:t>‹#›</a:t>
            </a:fld>
            <a:endParaRPr lang="en-US"/>
          </a:p>
        </p:txBody>
      </p:sp>
    </p:spTree>
    <p:extLst>
      <p:ext uri="{BB962C8B-B14F-4D97-AF65-F5344CB8AC3E}">
        <p14:creationId xmlns:p14="http://schemas.microsoft.com/office/powerpoint/2010/main" val="2144974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37A5BAD-BDC7-4688-9AD5-749E862FDE4D}" type="datetimeFigureOut">
              <a:rPr lang="en-US" smtClean="0"/>
              <a:t>11/14/2019</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0DDAB6D-4B33-4FD5-B996-A3848824F1A8}" type="slidenum">
              <a:rPr lang="en-US" smtClean="0"/>
              <a:t>‹#›</a:t>
            </a:fld>
            <a:endParaRPr lang="en-US"/>
          </a:p>
        </p:txBody>
      </p:sp>
    </p:spTree>
    <p:extLst>
      <p:ext uri="{BB962C8B-B14F-4D97-AF65-F5344CB8AC3E}">
        <p14:creationId xmlns:p14="http://schemas.microsoft.com/office/powerpoint/2010/main" val="191767478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FfoQBTPY7gk"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Period 5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60693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Mexican American War Activity </a:t>
            </a:r>
            <a:endParaRPr lang="en-US" dirty="0"/>
          </a:p>
        </p:txBody>
      </p:sp>
      <p:sp>
        <p:nvSpPr>
          <p:cNvPr id="3" name="Content Placeholder 2"/>
          <p:cNvSpPr>
            <a:spLocks noGrp="1"/>
          </p:cNvSpPr>
          <p:nvPr>
            <p:ph idx="1"/>
          </p:nvPr>
        </p:nvSpPr>
        <p:spPr>
          <a:xfrm>
            <a:off x="982133" y="1779373"/>
            <a:ext cx="7704667" cy="4539049"/>
          </a:xfrm>
        </p:spPr>
        <p:txBody>
          <a:bodyPr/>
          <a:lstStyle/>
          <a:p>
            <a:r>
              <a:rPr lang="en-US" dirty="0" smtClean="0"/>
              <a:t>List the Causes &amp; Effects </a:t>
            </a:r>
          </a:p>
          <a:p>
            <a:r>
              <a:rPr lang="en-US" dirty="0" smtClean="0"/>
              <a:t>Rank them </a:t>
            </a:r>
          </a:p>
          <a:p>
            <a:r>
              <a:rPr lang="en-US" dirty="0" smtClean="0"/>
              <a:t>In a one pager defend which cause and which effect you find the most significant and explain why </a:t>
            </a:r>
            <a:endParaRPr lang="en-US" dirty="0"/>
          </a:p>
        </p:txBody>
      </p:sp>
    </p:spTree>
    <p:extLst>
      <p:ext uri="{BB962C8B-B14F-4D97-AF65-F5344CB8AC3E}">
        <p14:creationId xmlns:p14="http://schemas.microsoft.com/office/powerpoint/2010/main" val="1623512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&amp; Sectionalism </a:t>
            </a:r>
            <a:endParaRPr lang="en-US" dirty="0"/>
          </a:p>
        </p:txBody>
      </p:sp>
      <p:sp>
        <p:nvSpPr>
          <p:cNvPr id="3" name="Content Placeholder 2"/>
          <p:cNvSpPr>
            <a:spLocks noGrp="1"/>
          </p:cNvSpPr>
          <p:nvPr>
            <p:ph idx="1"/>
          </p:nvPr>
        </p:nvSpPr>
        <p:spPr/>
        <p:txBody>
          <a:bodyPr>
            <a:normAutofit fontScale="92500"/>
          </a:bodyPr>
          <a:lstStyle/>
          <a:p>
            <a:r>
              <a:rPr lang="en-US" dirty="0" smtClean="0"/>
              <a:t>Explain how regional differences related to slavery caused tension in the years leading up to the Civil War</a:t>
            </a:r>
          </a:p>
          <a:p>
            <a:r>
              <a:rPr lang="en-US" dirty="0"/>
              <a:t>Explain the similarities and differences in how regional attitudes affected federal policy in the period after the Mexican American War </a:t>
            </a:r>
          </a:p>
          <a:p>
            <a:r>
              <a:rPr lang="en-US" dirty="0" smtClean="0"/>
              <a:t>What is the relationship between expansion and the Civil War?</a:t>
            </a:r>
          </a:p>
          <a:p>
            <a:r>
              <a:rPr lang="en-US" dirty="0" smtClean="0"/>
              <a:t>Why did the compromises not ultimately solve the problem of sectionalism? </a:t>
            </a:r>
            <a:endParaRPr lang="en-US" dirty="0"/>
          </a:p>
        </p:txBody>
      </p:sp>
    </p:spTree>
    <p:extLst>
      <p:ext uri="{BB962C8B-B14F-4D97-AF65-F5344CB8AC3E}">
        <p14:creationId xmlns:p14="http://schemas.microsoft.com/office/powerpoint/2010/main" val="1574783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Compromise of 1820</a:t>
            </a:r>
            <a:endParaRPr lang="en-US" dirty="0"/>
          </a:p>
        </p:txBody>
      </p:sp>
      <p:sp>
        <p:nvSpPr>
          <p:cNvPr id="3" name="Content Placeholder 2"/>
          <p:cNvSpPr>
            <a:spLocks noGrp="1"/>
          </p:cNvSpPr>
          <p:nvPr>
            <p:ph idx="1"/>
          </p:nvPr>
        </p:nvSpPr>
        <p:spPr/>
        <p:txBody>
          <a:bodyPr/>
          <a:lstStyle/>
          <a:p>
            <a:endParaRPr lang="en-US"/>
          </a:p>
        </p:txBody>
      </p:sp>
      <p:pic>
        <p:nvPicPr>
          <p:cNvPr id="2050" name="Picture 2" descr="Image result for map of compromises of 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7197" y="2189206"/>
            <a:ext cx="6134100" cy="398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796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Compromise of 1850</a:t>
            </a:r>
            <a:endParaRPr lang="en-US" dirty="0"/>
          </a:p>
        </p:txBody>
      </p:sp>
      <p:sp>
        <p:nvSpPr>
          <p:cNvPr id="3" name="Content Placeholder 2"/>
          <p:cNvSpPr>
            <a:spLocks noGrp="1"/>
          </p:cNvSpPr>
          <p:nvPr>
            <p:ph idx="1"/>
          </p:nvPr>
        </p:nvSpPr>
        <p:spPr/>
        <p:txBody>
          <a:bodyPr/>
          <a:lstStyle/>
          <a:p>
            <a:endParaRPr lang="en-US"/>
          </a:p>
        </p:txBody>
      </p:sp>
      <p:pic>
        <p:nvPicPr>
          <p:cNvPr id="3074" name="Picture 2" descr="Image result for map of compromises of 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4271" y="2138757"/>
            <a:ext cx="5400390" cy="3513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91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Kansas-Nebraska Act </a:t>
            </a:r>
            <a:endParaRPr lang="en-US" dirty="0"/>
          </a:p>
        </p:txBody>
      </p:sp>
      <p:pic>
        <p:nvPicPr>
          <p:cNvPr id="4098" name="Picture 2" descr="Image result for kansas nebraska act ma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41771" y="2667000"/>
            <a:ext cx="5985921" cy="3332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739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Compromise and </a:t>
            </a:r>
            <a:r>
              <a:rPr lang="en-US" smtClean="0"/>
              <a:t>Sectionalism Packet </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7388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Westward Expansion </a:t>
            </a:r>
            <a:endParaRPr lang="en-US" dirty="0"/>
          </a:p>
        </p:txBody>
      </p:sp>
      <p:sp>
        <p:nvSpPr>
          <p:cNvPr id="3" name="Content Placeholder 2"/>
          <p:cNvSpPr>
            <a:spLocks noGrp="1"/>
          </p:cNvSpPr>
          <p:nvPr>
            <p:ph idx="1"/>
          </p:nvPr>
        </p:nvSpPr>
        <p:spPr/>
        <p:txBody>
          <a:bodyPr/>
          <a:lstStyle/>
          <a:p>
            <a:r>
              <a:rPr lang="en-US" dirty="0" smtClean="0"/>
              <a:t>Explain the causes and effects of westward expansion</a:t>
            </a:r>
          </a:p>
          <a:p>
            <a:r>
              <a:rPr lang="en-US" dirty="0" smtClean="0"/>
              <a:t>What are the causes and effects of the belief in Manifest Destiny?</a:t>
            </a:r>
            <a:endParaRPr lang="en-US" dirty="0"/>
          </a:p>
        </p:txBody>
      </p:sp>
    </p:spTree>
    <p:extLst>
      <p:ext uri="{BB962C8B-B14F-4D97-AF65-F5344CB8AC3E}">
        <p14:creationId xmlns:p14="http://schemas.microsoft.com/office/powerpoint/2010/main" val="1801075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Manifest Destiny </a:t>
            </a:r>
            <a:endParaRPr lang="en-US" dirty="0"/>
          </a:p>
        </p:txBody>
      </p:sp>
      <p:pic>
        <p:nvPicPr>
          <p:cNvPr id="4" name="FfoQBTPY7gk"/>
          <p:cNvPicPr>
            <a:picLocks noGrp="1" noRot="1" noChangeAspect="1"/>
          </p:cNvPicPr>
          <p:nvPr>
            <p:ph idx="1"/>
            <a:videoFile r:link="rId1"/>
          </p:nvPr>
        </p:nvPicPr>
        <p:blipFill>
          <a:blip r:embed="rId3"/>
          <a:stretch>
            <a:fillRect/>
          </a:stretch>
        </p:blipFill>
        <p:spPr>
          <a:xfrm>
            <a:off x="1180527" y="1845276"/>
            <a:ext cx="7307878" cy="4110681"/>
          </a:xfrm>
          <a:prstGeom prst="rect">
            <a:avLst/>
          </a:prstGeom>
        </p:spPr>
      </p:pic>
    </p:spTree>
    <p:extLst>
      <p:ext uri="{BB962C8B-B14F-4D97-AF65-F5344CB8AC3E}">
        <p14:creationId xmlns:p14="http://schemas.microsoft.com/office/powerpoint/2010/main" val="2106290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66100"/>
            <a:ext cx="7704667" cy="1981200"/>
          </a:xfrm>
        </p:spPr>
        <p:txBody>
          <a:bodyPr>
            <a:normAutofit/>
          </a:bodyPr>
          <a:lstStyle/>
          <a:p>
            <a:r>
              <a:rPr lang="en-US" dirty="0" smtClean="0"/>
              <a:t>America Progress</a:t>
            </a:r>
            <a:br>
              <a:rPr lang="en-US" dirty="0" smtClean="0"/>
            </a:br>
            <a:r>
              <a:rPr lang="en-US" dirty="0" smtClean="0"/>
              <a:t>by </a:t>
            </a:r>
            <a:r>
              <a:rPr lang="en-US" dirty="0"/>
              <a:t>John </a:t>
            </a:r>
            <a:r>
              <a:rPr lang="en-US" dirty="0" err="1" smtClean="0"/>
              <a:t>Gast</a:t>
            </a:r>
            <a:r>
              <a:rPr lang="en-US" dirty="0" smtClean="0"/>
              <a:t>, 1872</a:t>
            </a:r>
            <a:endParaRPr lang="en-US" dirty="0"/>
          </a:p>
        </p:txBody>
      </p:sp>
      <p:pic>
        <p:nvPicPr>
          <p:cNvPr id="1026" name="Picture 2" descr="https://cdn.loc.gov/service/pnp/cph/3b40000/3b49000/3b49200/3b49232r.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49344" y="1882543"/>
            <a:ext cx="5530611" cy="4139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953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560" y="0"/>
            <a:ext cx="7704667" cy="1981200"/>
          </a:xfrm>
        </p:spPr>
        <p:txBody>
          <a:bodyPr>
            <a:noAutofit/>
          </a:bodyPr>
          <a:lstStyle/>
          <a:p>
            <a:r>
              <a:rPr lang="en-US" sz="1400" b="1" u="sng" dirty="0" err="1" smtClean="0"/>
              <a:t>Melish</a:t>
            </a:r>
            <a:r>
              <a:rPr lang="en-US" sz="1400" b="1" u="sng" dirty="0" smtClean="0"/>
              <a:t> Map of America </a:t>
            </a:r>
            <a:r>
              <a:rPr lang="en-US" sz="1400" dirty="0" smtClean="0"/>
              <a:t/>
            </a:r>
            <a:br>
              <a:rPr lang="en-US" sz="1400" dirty="0" smtClean="0"/>
            </a:br>
            <a:r>
              <a:rPr lang="en-US" sz="1400" dirty="0" smtClean="0"/>
              <a:t>“</a:t>
            </a:r>
            <a:r>
              <a:rPr lang="en-US" sz="1400" dirty="0"/>
              <a:t>To present a picture of it was desirable in every point of view. The map so constructed, shows at a glance the whole extent of the United States territory from sea to sea; and in tracing the probable expansion of the human race from east to west, the mind finds an agreeable resting place on its western limits. The view is complete, and leaves nothing to be wished for. It also adds to the beauty and symmetry [balance] of the map; which will, it is confidently believed, be found one of the most useful and ornamental [decorative] works ever executed [created] in this country.” –John </a:t>
            </a:r>
            <a:r>
              <a:rPr lang="en-US" sz="1400" dirty="0" err="1"/>
              <a:t>Melish</a:t>
            </a:r>
            <a:r>
              <a:rPr lang="en-US" sz="1400" dirty="0"/>
              <a:t>, 1816</a:t>
            </a:r>
          </a:p>
        </p:txBody>
      </p:sp>
      <p:pic>
        <p:nvPicPr>
          <p:cNvPr id="2050" name="Picture 2" descr="Image result for John Melish. Map of the United States with the contiguous British and Spanish Possessions. Philadelphia, 1816. David Rumsey Collec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09817" y="1822641"/>
            <a:ext cx="7348151" cy="4640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8199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Short Answer Question Practice </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9375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a:t>“Our national birth (and the Declaration of Independence) was the beginning of a new history, which separates us from the past and connects us only with the future. We are the nation of progress, of individual freedom, of universal enfranchisement. Our future history will be to establish on earth the moral dignity and salvation of man — the undeniable truth and goodness of God. America has been chosen for this mission among all the nations of the world, which are shut out from the life-giving light of truth. Her high example shall put an end to the tyranny of kings, and carry the happy news of peace and goodwill to millions who now endure an existence hardly better than that of beasts of the field. Who, then, can doubt that our country is destined to be the great nation of the future?”</a:t>
            </a:r>
            <a:r>
              <a:rPr lang="en-US" sz="1400" dirty="0"/>
              <a:t/>
            </a:r>
            <a:br>
              <a:rPr lang="en-US" sz="1400" dirty="0"/>
            </a:br>
            <a:r>
              <a:rPr lang="en-US" sz="1400" dirty="0"/>
              <a:t>– </a:t>
            </a:r>
            <a:r>
              <a:rPr lang="en-US" sz="1400" b="1" dirty="0"/>
              <a:t>John O’Sullivan, “The Great Nation of Futurity,” 1839.</a:t>
            </a:r>
            <a:r>
              <a:rPr lang="en-US" sz="1400" dirty="0"/>
              <a:t> </a:t>
            </a:r>
            <a:endParaRPr lang="en-US" sz="1400" dirty="0"/>
          </a:p>
        </p:txBody>
      </p:sp>
      <p:sp>
        <p:nvSpPr>
          <p:cNvPr id="3" name="Content Placeholder 2"/>
          <p:cNvSpPr>
            <a:spLocks noGrp="1"/>
          </p:cNvSpPr>
          <p:nvPr>
            <p:ph idx="1"/>
          </p:nvPr>
        </p:nvSpPr>
        <p:spPr/>
        <p:txBody>
          <a:bodyPr/>
          <a:lstStyle/>
          <a:p>
            <a:pPr fontAlgn="base"/>
            <a:r>
              <a:rPr lang="en-US" dirty="0"/>
              <a:t>Answer (a), (b), and (c) .</a:t>
            </a:r>
          </a:p>
          <a:p>
            <a:pPr marL="0" indent="0" fontAlgn="base">
              <a:buNone/>
            </a:pPr>
            <a:r>
              <a:rPr lang="en-US" dirty="0"/>
              <a:t>(a) Briefly describe ONE way in which this excerpt showcases the basic ideas of Manifest Destiny.</a:t>
            </a:r>
            <a:br>
              <a:rPr lang="en-US" dirty="0"/>
            </a:br>
            <a:r>
              <a:rPr lang="en-US" dirty="0"/>
              <a:t>(b) Briefly describe ONE event from history that supports O’Sullivan’s view of the future of the United States.</a:t>
            </a:r>
            <a:br>
              <a:rPr lang="en-US" dirty="0"/>
            </a:br>
            <a:r>
              <a:rPr lang="en-US" dirty="0"/>
              <a:t>(b) Briefly describe ONE event from history that contradicts O’Sullivan’s view of the future of the United States.</a:t>
            </a:r>
          </a:p>
          <a:p>
            <a:pPr marL="457200" indent="-457200">
              <a:buFont typeface="+mj-lt"/>
              <a:buAutoNum type="arabicPeriod"/>
            </a:pPr>
            <a:endParaRPr lang="en-US" dirty="0"/>
          </a:p>
        </p:txBody>
      </p:sp>
    </p:spTree>
    <p:extLst>
      <p:ext uri="{BB962C8B-B14F-4D97-AF65-F5344CB8AC3E}">
        <p14:creationId xmlns:p14="http://schemas.microsoft.com/office/powerpoint/2010/main" val="3834393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Mexican American War </a:t>
            </a:r>
            <a:endParaRPr lang="en-US" dirty="0"/>
          </a:p>
        </p:txBody>
      </p:sp>
      <p:sp>
        <p:nvSpPr>
          <p:cNvPr id="3" name="Content Placeholder 2"/>
          <p:cNvSpPr>
            <a:spLocks noGrp="1"/>
          </p:cNvSpPr>
          <p:nvPr>
            <p:ph idx="1"/>
          </p:nvPr>
        </p:nvSpPr>
        <p:spPr/>
        <p:txBody>
          <a:bodyPr>
            <a:normAutofit fontScale="92500"/>
          </a:bodyPr>
          <a:lstStyle/>
          <a:p>
            <a:r>
              <a:rPr lang="en-US" dirty="0" smtClean="0"/>
              <a:t>Explain the causes and effects of the Mexican American War </a:t>
            </a:r>
          </a:p>
          <a:p>
            <a:r>
              <a:rPr lang="en-US" dirty="0" smtClean="0"/>
              <a:t>Explain the similarities and differences in how regional attitudes affected federal policy in the period after the Mexican American War </a:t>
            </a:r>
          </a:p>
          <a:p>
            <a:r>
              <a:rPr lang="en-US" dirty="0" smtClean="0"/>
              <a:t>Was the Mexican American War justifiable?  Why or why not?</a:t>
            </a:r>
          </a:p>
          <a:p>
            <a:r>
              <a:rPr lang="en-US" dirty="0" smtClean="0"/>
              <a:t>What were the long and short terms impacts of the Mexican American War?</a:t>
            </a:r>
            <a:endParaRPr lang="en-US" dirty="0"/>
          </a:p>
        </p:txBody>
      </p:sp>
    </p:spTree>
    <p:extLst>
      <p:ext uri="{BB962C8B-B14F-4D97-AF65-F5344CB8AC3E}">
        <p14:creationId xmlns:p14="http://schemas.microsoft.com/office/powerpoint/2010/main" val="3317709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p of us territorial acquisition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4863" y="582827"/>
            <a:ext cx="7228718" cy="5348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4547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281</TotalTime>
  <Words>391</Words>
  <Application>Microsoft Office PowerPoint</Application>
  <PresentationFormat>On-screen Show (4:3)</PresentationFormat>
  <Paragraphs>29</Paragraphs>
  <Slides>15</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Parallax</vt:lpstr>
      <vt:lpstr>Period 5 </vt:lpstr>
      <vt:lpstr>Westward Expansion </vt:lpstr>
      <vt:lpstr>Understanding Manifest Destiny </vt:lpstr>
      <vt:lpstr>America Progress by John Gast, 1872</vt:lpstr>
      <vt:lpstr>Melish Map of America  “To present a picture of it was desirable in every point of view. The map so constructed, shows at a glance the whole extent of the United States territory from sea to sea; and in tracing the probable expansion of the human race from east to west, the mind finds an agreeable resting place on its western limits. The view is complete, and leaves nothing to be wished for. It also adds to the beauty and symmetry [balance] of the map; which will, it is confidently believed, be found one of the most useful and ornamental [decorative] works ever executed [created] in this country.” –John Melish, 1816</vt:lpstr>
      <vt:lpstr>Short Answer Question Practice </vt:lpstr>
      <vt:lpstr>“Our national birth (and the Declaration of Independence) was the beginning of a new history, which separates us from the past and connects us only with the future. We are the nation of progress, of individual freedom, of universal enfranchisement. Our future history will be to establish on earth the moral dignity and salvation of man — the undeniable truth and goodness of God. America has been chosen for this mission among all the nations of the world, which are shut out from the life-giving light of truth. Her high example shall put an end to the tyranny of kings, and carry the happy news of peace and goodwill to millions who now endure an existence hardly better than that of beasts of the field. Who, then, can doubt that our country is destined to be the great nation of the future?” – John O’Sullivan, “The Great Nation of Futurity,” 1839. </vt:lpstr>
      <vt:lpstr>Mexican American War </vt:lpstr>
      <vt:lpstr>PowerPoint Presentation</vt:lpstr>
      <vt:lpstr>Mexican American War Activity </vt:lpstr>
      <vt:lpstr>Expansion &amp; Sectionalism </vt:lpstr>
      <vt:lpstr>Compromise of 1820</vt:lpstr>
      <vt:lpstr>Compromise of 1850</vt:lpstr>
      <vt:lpstr>Kansas-Nebraska Act </vt:lpstr>
      <vt:lpstr>Compromise and Sectionalism Packet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 5</dc:title>
  <dc:creator>Jessica Parfitt</dc:creator>
  <cp:lastModifiedBy>Jessica Parfitt</cp:lastModifiedBy>
  <cp:revision>10</cp:revision>
  <dcterms:created xsi:type="dcterms:W3CDTF">2019-11-06T20:20:17Z</dcterms:created>
  <dcterms:modified xsi:type="dcterms:W3CDTF">2019-11-14T16:49:46Z</dcterms:modified>
</cp:coreProperties>
</file>