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57" r:id="rId3"/>
    <p:sldId id="259" r:id="rId4"/>
    <p:sldId id="260" r:id="rId5"/>
    <p:sldId id="258" r:id="rId6"/>
    <p:sldId id="264" r:id="rId7"/>
    <p:sldId id="261" r:id="rId8"/>
    <p:sldId id="263" r:id="rId9"/>
    <p:sldId id="262" r:id="rId10"/>
    <p:sldId id="276" r:id="rId11"/>
    <p:sldId id="265" r:id="rId12"/>
    <p:sldId id="266" r:id="rId13"/>
    <p:sldId id="277" r:id="rId14"/>
    <p:sldId id="270" r:id="rId15"/>
    <p:sldId id="271" r:id="rId16"/>
    <p:sldId id="267" r:id="rId17"/>
    <p:sldId id="272" r:id="rId18"/>
    <p:sldId id="281" r:id="rId19"/>
    <p:sldId id="278" r:id="rId20"/>
    <p:sldId id="269" r:id="rId21"/>
    <p:sldId id="268" r:id="rId22"/>
    <p:sldId id="273" r:id="rId23"/>
    <p:sldId id="274" r:id="rId24"/>
    <p:sldId id="275" r:id="rId25"/>
    <p:sldId id="279" r:id="rId26"/>
    <p:sldId id="280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3" r:id="rId37"/>
    <p:sldId id="292" r:id="rId38"/>
    <p:sldId id="294" r:id="rId39"/>
    <p:sldId id="295" r:id="rId40"/>
    <p:sldId id="296" r:id="rId41"/>
    <p:sldId id="297" r:id="rId42"/>
    <p:sldId id="298" r:id="rId43"/>
    <p:sldId id="300" r:id="rId44"/>
    <p:sldId id="301" r:id="rId45"/>
    <p:sldId id="302" r:id="rId46"/>
    <p:sldId id="299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24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5" r:id="rId70"/>
    <p:sldId id="326" r:id="rId71"/>
    <p:sldId id="327" r:id="rId72"/>
    <p:sldId id="328" r:id="rId73"/>
    <p:sldId id="329" r:id="rId74"/>
    <p:sldId id="330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612E7C-4033-4659-9170-723FEDD39E3A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C3D46EB-F009-43C0-9628-F3FD56274600}">
      <dgm:prSet/>
      <dgm:spPr/>
      <dgm:t>
        <a:bodyPr/>
        <a:lstStyle/>
        <a:p>
          <a:r>
            <a:rPr lang="en-US"/>
            <a:t>What were the reasons the United States and Soviet Union could not agree on a workable postwar relationship?</a:t>
          </a:r>
        </a:p>
      </dgm:t>
    </dgm:pt>
    <dgm:pt modelId="{2DDD908E-7A9F-4FDE-BAF4-84F29E68D851}" type="parTrans" cxnId="{1ECE80B9-EBA7-4066-B6D4-F9979A7AAD33}">
      <dgm:prSet/>
      <dgm:spPr/>
      <dgm:t>
        <a:bodyPr/>
        <a:lstStyle/>
        <a:p>
          <a:endParaRPr lang="en-US"/>
        </a:p>
      </dgm:t>
    </dgm:pt>
    <dgm:pt modelId="{BEEA5450-8A01-4697-990A-5DF19955D984}" type="sibTrans" cxnId="{1ECE80B9-EBA7-4066-B6D4-F9979A7AAD33}">
      <dgm:prSet/>
      <dgm:spPr/>
      <dgm:t>
        <a:bodyPr/>
        <a:lstStyle/>
        <a:p>
          <a:endParaRPr lang="en-US"/>
        </a:p>
      </dgm:t>
    </dgm:pt>
    <dgm:pt modelId="{FCD99EC8-A1C5-4422-8950-01F4A436D9AB}">
      <dgm:prSet/>
      <dgm:spPr/>
      <dgm:t>
        <a:bodyPr/>
        <a:lstStyle/>
        <a:p>
          <a:r>
            <a:rPr lang="en-US"/>
            <a:t>Why did the Soviet Union pursue the domination of Eastern Europe, including constructing the Berlin Wall?</a:t>
          </a:r>
        </a:p>
      </dgm:t>
    </dgm:pt>
    <dgm:pt modelId="{A307D0E8-18CD-4BF4-970A-94CD12AB4753}" type="parTrans" cxnId="{776FA79A-56F1-4698-8A38-5880814871A8}">
      <dgm:prSet/>
      <dgm:spPr/>
      <dgm:t>
        <a:bodyPr/>
        <a:lstStyle/>
        <a:p>
          <a:endParaRPr lang="en-US"/>
        </a:p>
      </dgm:t>
    </dgm:pt>
    <dgm:pt modelId="{65425874-A5C9-446C-AE2F-63A41FF119EF}" type="sibTrans" cxnId="{776FA79A-56F1-4698-8A38-5880814871A8}">
      <dgm:prSet/>
      <dgm:spPr/>
      <dgm:t>
        <a:bodyPr/>
        <a:lstStyle/>
        <a:p>
          <a:endParaRPr lang="en-US"/>
        </a:p>
      </dgm:t>
    </dgm:pt>
    <dgm:pt modelId="{9C17461F-F293-4ECE-A7BA-2CD77C9D1B28}">
      <dgm:prSet/>
      <dgm:spPr/>
      <dgm:t>
        <a:bodyPr/>
        <a:lstStyle/>
        <a:p>
          <a:r>
            <a:rPr lang="en-US"/>
            <a:t>What was the "Domino Theory"? What was "containment"? Why and how did the United States pursue containment as a strategy?</a:t>
          </a:r>
        </a:p>
      </dgm:t>
    </dgm:pt>
    <dgm:pt modelId="{C4711D19-F19E-484B-A754-BF807E5B59D1}" type="parTrans" cxnId="{D317B128-E103-48BA-9486-FC395D5D1C04}">
      <dgm:prSet/>
      <dgm:spPr/>
      <dgm:t>
        <a:bodyPr/>
        <a:lstStyle/>
        <a:p>
          <a:endParaRPr lang="en-US"/>
        </a:p>
      </dgm:t>
    </dgm:pt>
    <dgm:pt modelId="{FA767B26-27A2-409A-B35C-E7258A33E165}" type="sibTrans" cxnId="{D317B128-E103-48BA-9486-FC395D5D1C04}">
      <dgm:prSet/>
      <dgm:spPr/>
      <dgm:t>
        <a:bodyPr/>
        <a:lstStyle/>
        <a:p>
          <a:endParaRPr lang="en-US"/>
        </a:p>
      </dgm:t>
    </dgm:pt>
    <dgm:pt modelId="{42D1A092-FF68-4CCB-B939-D32461BD8767}">
      <dgm:prSet/>
      <dgm:spPr/>
      <dgm:t>
        <a:bodyPr/>
        <a:lstStyle/>
        <a:p>
          <a:r>
            <a:rPr lang="en-US"/>
            <a:t>Why did crises like the Cuban Missile Crisis, the Vietnam War, or the Berlin Wall crisis not develop into war?</a:t>
          </a:r>
        </a:p>
      </dgm:t>
    </dgm:pt>
    <dgm:pt modelId="{D9E9F55C-4A13-4CFD-B2A4-F18D0EFD7FA0}" type="parTrans" cxnId="{09368F27-09AC-4937-9B12-8E11C42B34D7}">
      <dgm:prSet/>
      <dgm:spPr/>
      <dgm:t>
        <a:bodyPr/>
        <a:lstStyle/>
        <a:p>
          <a:endParaRPr lang="en-US"/>
        </a:p>
      </dgm:t>
    </dgm:pt>
    <dgm:pt modelId="{AD8A5254-25B6-40D7-8C66-2BF8D6BAF8D4}" type="sibTrans" cxnId="{09368F27-09AC-4937-9B12-8E11C42B34D7}">
      <dgm:prSet/>
      <dgm:spPr/>
      <dgm:t>
        <a:bodyPr/>
        <a:lstStyle/>
        <a:p>
          <a:endParaRPr lang="en-US"/>
        </a:p>
      </dgm:t>
    </dgm:pt>
    <dgm:pt modelId="{529C387C-A5D0-D440-879B-E740014E6649}" type="pres">
      <dgm:prSet presAssocID="{7C612E7C-4033-4659-9170-723FEDD39E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338C37-AA97-7243-92D6-B4BF63CC53AF}" type="pres">
      <dgm:prSet presAssocID="{BC3D46EB-F009-43C0-9628-F3FD5627460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3FDEB-C7AD-BB45-9845-9A9730459DCE}" type="pres">
      <dgm:prSet presAssocID="{BEEA5450-8A01-4697-990A-5DF19955D984}" presName="spacer" presStyleCnt="0"/>
      <dgm:spPr/>
    </dgm:pt>
    <dgm:pt modelId="{D036FE61-8E99-6F4E-8C49-8CD1A01E5985}" type="pres">
      <dgm:prSet presAssocID="{FCD99EC8-A1C5-4422-8950-01F4A436D9A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2FEFAF-9DA1-904A-801D-D5FBCC4252BF}" type="pres">
      <dgm:prSet presAssocID="{65425874-A5C9-446C-AE2F-63A41FF119EF}" presName="spacer" presStyleCnt="0"/>
      <dgm:spPr/>
    </dgm:pt>
    <dgm:pt modelId="{84FE56DC-949E-6F48-9B81-BAC01289AC40}" type="pres">
      <dgm:prSet presAssocID="{9C17461F-F293-4ECE-A7BA-2CD77C9D1B2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E3465-39CE-6F44-8979-6F6D9AD20B66}" type="pres">
      <dgm:prSet presAssocID="{FA767B26-27A2-409A-B35C-E7258A33E165}" presName="spacer" presStyleCnt="0"/>
      <dgm:spPr/>
    </dgm:pt>
    <dgm:pt modelId="{0D193088-F339-C843-8D6A-9568DF553599}" type="pres">
      <dgm:prSet presAssocID="{42D1A092-FF68-4CCB-B939-D32461BD876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47EC36-63AF-E249-B433-D49B6FF44267}" type="presOf" srcId="{9C17461F-F293-4ECE-A7BA-2CD77C9D1B28}" destId="{84FE56DC-949E-6F48-9B81-BAC01289AC40}" srcOrd="0" destOrd="0" presId="urn:microsoft.com/office/officeart/2005/8/layout/vList2"/>
    <dgm:cxn modelId="{D317B128-E103-48BA-9486-FC395D5D1C04}" srcId="{7C612E7C-4033-4659-9170-723FEDD39E3A}" destId="{9C17461F-F293-4ECE-A7BA-2CD77C9D1B28}" srcOrd="2" destOrd="0" parTransId="{C4711D19-F19E-484B-A754-BF807E5B59D1}" sibTransId="{FA767B26-27A2-409A-B35C-E7258A33E165}"/>
    <dgm:cxn modelId="{776FA79A-56F1-4698-8A38-5880814871A8}" srcId="{7C612E7C-4033-4659-9170-723FEDD39E3A}" destId="{FCD99EC8-A1C5-4422-8950-01F4A436D9AB}" srcOrd="1" destOrd="0" parTransId="{A307D0E8-18CD-4BF4-970A-94CD12AB4753}" sibTransId="{65425874-A5C9-446C-AE2F-63A41FF119EF}"/>
    <dgm:cxn modelId="{E69892FF-BA95-8A4B-92C6-F7D2237C0A31}" type="presOf" srcId="{BC3D46EB-F009-43C0-9628-F3FD56274600}" destId="{FA338C37-AA97-7243-92D6-B4BF63CC53AF}" srcOrd="0" destOrd="0" presId="urn:microsoft.com/office/officeart/2005/8/layout/vList2"/>
    <dgm:cxn modelId="{CB19AD4B-631D-BA4C-B4A6-4B3B4087B868}" type="presOf" srcId="{FCD99EC8-A1C5-4422-8950-01F4A436D9AB}" destId="{D036FE61-8E99-6F4E-8C49-8CD1A01E5985}" srcOrd="0" destOrd="0" presId="urn:microsoft.com/office/officeart/2005/8/layout/vList2"/>
    <dgm:cxn modelId="{09368F27-09AC-4937-9B12-8E11C42B34D7}" srcId="{7C612E7C-4033-4659-9170-723FEDD39E3A}" destId="{42D1A092-FF68-4CCB-B939-D32461BD8767}" srcOrd="3" destOrd="0" parTransId="{D9E9F55C-4A13-4CFD-B2A4-F18D0EFD7FA0}" sibTransId="{AD8A5254-25B6-40D7-8C66-2BF8D6BAF8D4}"/>
    <dgm:cxn modelId="{1ECE80B9-EBA7-4066-B6D4-F9979A7AAD33}" srcId="{7C612E7C-4033-4659-9170-723FEDD39E3A}" destId="{BC3D46EB-F009-43C0-9628-F3FD56274600}" srcOrd="0" destOrd="0" parTransId="{2DDD908E-7A9F-4FDE-BAF4-84F29E68D851}" sibTransId="{BEEA5450-8A01-4697-990A-5DF19955D984}"/>
    <dgm:cxn modelId="{0F3809F9-CB7A-C64C-AAA9-597FA71ED157}" type="presOf" srcId="{7C612E7C-4033-4659-9170-723FEDD39E3A}" destId="{529C387C-A5D0-D440-879B-E740014E6649}" srcOrd="0" destOrd="0" presId="urn:microsoft.com/office/officeart/2005/8/layout/vList2"/>
    <dgm:cxn modelId="{2B0A0FCF-3403-504D-A4C2-D0607964C2D8}" type="presOf" srcId="{42D1A092-FF68-4CCB-B939-D32461BD8767}" destId="{0D193088-F339-C843-8D6A-9568DF553599}" srcOrd="0" destOrd="0" presId="urn:microsoft.com/office/officeart/2005/8/layout/vList2"/>
    <dgm:cxn modelId="{1BDFA80D-F628-684B-A42D-015167F8CB67}" type="presParOf" srcId="{529C387C-A5D0-D440-879B-E740014E6649}" destId="{FA338C37-AA97-7243-92D6-B4BF63CC53AF}" srcOrd="0" destOrd="0" presId="urn:microsoft.com/office/officeart/2005/8/layout/vList2"/>
    <dgm:cxn modelId="{6CB6087A-DA24-F541-86C7-7E32C51059E3}" type="presParOf" srcId="{529C387C-A5D0-D440-879B-E740014E6649}" destId="{31F3FDEB-C7AD-BB45-9845-9A9730459DCE}" srcOrd="1" destOrd="0" presId="urn:microsoft.com/office/officeart/2005/8/layout/vList2"/>
    <dgm:cxn modelId="{1AED391B-F56A-B740-A0AF-13787A20DD9E}" type="presParOf" srcId="{529C387C-A5D0-D440-879B-E740014E6649}" destId="{D036FE61-8E99-6F4E-8C49-8CD1A01E5985}" srcOrd="2" destOrd="0" presId="urn:microsoft.com/office/officeart/2005/8/layout/vList2"/>
    <dgm:cxn modelId="{1C7A068B-8D06-0B41-9FAF-9308D9A9202F}" type="presParOf" srcId="{529C387C-A5D0-D440-879B-E740014E6649}" destId="{6E2FEFAF-9DA1-904A-801D-D5FBCC4252BF}" srcOrd="3" destOrd="0" presId="urn:microsoft.com/office/officeart/2005/8/layout/vList2"/>
    <dgm:cxn modelId="{DB8253AD-6BA9-DC46-AC05-6AE6083F45C4}" type="presParOf" srcId="{529C387C-A5D0-D440-879B-E740014E6649}" destId="{84FE56DC-949E-6F48-9B81-BAC01289AC40}" srcOrd="4" destOrd="0" presId="urn:microsoft.com/office/officeart/2005/8/layout/vList2"/>
    <dgm:cxn modelId="{91DE9E28-9642-E749-BBDB-BBD64D577961}" type="presParOf" srcId="{529C387C-A5D0-D440-879B-E740014E6649}" destId="{A69E3465-39CE-6F44-8979-6F6D9AD20B66}" srcOrd="5" destOrd="0" presId="urn:microsoft.com/office/officeart/2005/8/layout/vList2"/>
    <dgm:cxn modelId="{BF4783CF-6B51-4449-98A3-06C12EDDFB9B}" type="presParOf" srcId="{529C387C-A5D0-D440-879B-E740014E6649}" destId="{0D193088-F339-C843-8D6A-9568DF55359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F3357E-E851-42A7-B6F7-931702D2328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A7FFDC1-547B-44B2-8006-43356793C501}">
      <dgm:prSet phldrT="[Text]"/>
      <dgm:spPr/>
      <dgm:t>
        <a:bodyPr/>
        <a:lstStyle/>
        <a:p>
          <a:r>
            <a:rPr lang="en-US" dirty="0" smtClean="0"/>
            <a:t>After WWI</a:t>
          </a:r>
          <a:endParaRPr lang="en-US" dirty="0"/>
        </a:p>
      </dgm:t>
    </dgm:pt>
    <dgm:pt modelId="{9BAC0EE8-A3B5-4A69-8238-DD2B421D3B5A}" type="parTrans" cxnId="{F7E3D7ED-46D9-4134-9BB9-8DC7582710C4}">
      <dgm:prSet/>
      <dgm:spPr/>
      <dgm:t>
        <a:bodyPr/>
        <a:lstStyle/>
        <a:p>
          <a:endParaRPr lang="en-US"/>
        </a:p>
      </dgm:t>
    </dgm:pt>
    <dgm:pt modelId="{A86AE16B-1112-4958-9B85-6A7C97E81138}" type="sibTrans" cxnId="{F7E3D7ED-46D9-4134-9BB9-8DC7582710C4}">
      <dgm:prSet/>
      <dgm:spPr/>
      <dgm:t>
        <a:bodyPr/>
        <a:lstStyle/>
        <a:p>
          <a:endParaRPr lang="en-US"/>
        </a:p>
      </dgm:t>
    </dgm:pt>
    <dgm:pt modelId="{F0174C45-580A-4F82-BDE0-1804C898F476}">
      <dgm:prSet phldrT="[Text]"/>
      <dgm:spPr/>
      <dgm:t>
        <a:bodyPr/>
        <a:lstStyle/>
        <a:p>
          <a:r>
            <a:rPr lang="en-US" dirty="0" smtClean="0"/>
            <a:t>After WWII</a:t>
          </a:r>
          <a:endParaRPr lang="en-US" dirty="0"/>
        </a:p>
      </dgm:t>
    </dgm:pt>
    <dgm:pt modelId="{3DB58521-0282-4A94-920E-88E76F81D5A0}" type="parTrans" cxnId="{43FA368B-18F2-4775-8227-678C2AF220E6}">
      <dgm:prSet/>
      <dgm:spPr/>
      <dgm:t>
        <a:bodyPr/>
        <a:lstStyle/>
        <a:p>
          <a:endParaRPr lang="en-US"/>
        </a:p>
      </dgm:t>
    </dgm:pt>
    <dgm:pt modelId="{8459B8C5-9DD8-4312-BD0D-38E9A5A36E88}" type="sibTrans" cxnId="{43FA368B-18F2-4775-8227-678C2AF220E6}">
      <dgm:prSet/>
      <dgm:spPr/>
      <dgm:t>
        <a:bodyPr/>
        <a:lstStyle/>
        <a:p>
          <a:endParaRPr lang="en-US"/>
        </a:p>
      </dgm:t>
    </dgm:pt>
    <dgm:pt modelId="{303A421C-2A78-4902-B3CE-6DA058A8EA1E}" type="pres">
      <dgm:prSet presAssocID="{DBF3357E-E851-42A7-B6F7-931702D23289}" presName="compositeShape" presStyleCnt="0">
        <dgm:presLayoutVars>
          <dgm:chMax val="7"/>
          <dgm:dir/>
          <dgm:resizeHandles val="exact"/>
        </dgm:presLayoutVars>
      </dgm:prSet>
      <dgm:spPr/>
    </dgm:pt>
    <dgm:pt modelId="{641D3348-AF26-41B0-9035-B62AC622EF4C}" type="pres">
      <dgm:prSet presAssocID="{BA7FFDC1-547B-44B2-8006-43356793C501}" presName="circ1" presStyleLbl="vennNode1" presStyleIdx="0" presStyleCnt="2"/>
      <dgm:spPr/>
      <dgm:t>
        <a:bodyPr/>
        <a:lstStyle/>
        <a:p>
          <a:endParaRPr lang="en-US"/>
        </a:p>
      </dgm:t>
    </dgm:pt>
    <dgm:pt modelId="{EADF0C44-9A92-4F1B-BC01-E4A203A60653}" type="pres">
      <dgm:prSet presAssocID="{BA7FFDC1-547B-44B2-8006-43356793C50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33A016-92A9-4D63-A44F-DEC671173CD4}" type="pres">
      <dgm:prSet presAssocID="{F0174C45-580A-4F82-BDE0-1804C898F476}" presName="circ2" presStyleLbl="vennNode1" presStyleIdx="1" presStyleCnt="2"/>
      <dgm:spPr/>
      <dgm:t>
        <a:bodyPr/>
        <a:lstStyle/>
        <a:p>
          <a:endParaRPr lang="en-US"/>
        </a:p>
      </dgm:t>
    </dgm:pt>
    <dgm:pt modelId="{DCD064CC-1CB9-43D3-BA79-24E3F8E2CE84}" type="pres">
      <dgm:prSet presAssocID="{F0174C45-580A-4F82-BDE0-1804C898F47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180C16-EF3A-4116-B2C7-247243E9FFC8}" type="presOf" srcId="{F0174C45-580A-4F82-BDE0-1804C898F476}" destId="{DB33A016-92A9-4D63-A44F-DEC671173CD4}" srcOrd="0" destOrd="0" presId="urn:microsoft.com/office/officeart/2005/8/layout/venn1"/>
    <dgm:cxn modelId="{E53D174C-BE46-477A-A157-E88635CF8C6A}" type="presOf" srcId="{DBF3357E-E851-42A7-B6F7-931702D23289}" destId="{303A421C-2A78-4902-B3CE-6DA058A8EA1E}" srcOrd="0" destOrd="0" presId="urn:microsoft.com/office/officeart/2005/8/layout/venn1"/>
    <dgm:cxn modelId="{1C410FE3-8019-4365-A246-B3985DB89E77}" type="presOf" srcId="{BA7FFDC1-547B-44B2-8006-43356793C501}" destId="{641D3348-AF26-41B0-9035-B62AC622EF4C}" srcOrd="0" destOrd="0" presId="urn:microsoft.com/office/officeart/2005/8/layout/venn1"/>
    <dgm:cxn modelId="{43FA368B-18F2-4775-8227-678C2AF220E6}" srcId="{DBF3357E-E851-42A7-B6F7-931702D23289}" destId="{F0174C45-580A-4F82-BDE0-1804C898F476}" srcOrd="1" destOrd="0" parTransId="{3DB58521-0282-4A94-920E-88E76F81D5A0}" sibTransId="{8459B8C5-9DD8-4312-BD0D-38E9A5A36E88}"/>
    <dgm:cxn modelId="{C0439A09-038D-4572-A8EA-0B27F52A9EB1}" type="presOf" srcId="{F0174C45-580A-4F82-BDE0-1804C898F476}" destId="{DCD064CC-1CB9-43D3-BA79-24E3F8E2CE84}" srcOrd="1" destOrd="0" presId="urn:microsoft.com/office/officeart/2005/8/layout/venn1"/>
    <dgm:cxn modelId="{D6C6985A-2616-4B13-A992-0839708CD492}" type="presOf" srcId="{BA7FFDC1-547B-44B2-8006-43356793C501}" destId="{EADF0C44-9A92-4F1B-BC01-E4A203A60653}" srcOrd="1" destOrd="0" presId="urn:microsoft.com/office/officeart/2005/8/layout/venn1"/>
    <dgm:cxn modelId="{F7E3D7ED-46D9-4134-9BB9-8DC7582710C4}" srcId="{DBF3357E-E851-42A7-B6F7-931702D23289}" destId="{BA7FFDC1-547B-44B2-8006-43356793C501}" srcOrd="0" destOrd="0" parTransId="{9BAC0EE8-A3B5-4A69-8238-DD2B421D3B5A}" sibTransId="{A86AE16B-1112-4958-9B85-6A7C97E81138}"/>
    <dgm:cxn modelId="{24D7FF90-12BC-4CE0-81F6-6FE051060F73}" type="presParOf" srcId="{303A421C-2A78-4902-B3CE-6DA058A8EA1E}" destId="{641D3348-AF26-41B0-9035-B62AC622EF4C}" srcOrd="0" destOrd="0" presId="urn:microsoft.com/office/officeart/2005/8/layout/venn1"/>
    <dgm:cxn modelId="{281C740A-5D67-489D-B205-1348E399C391}" type="presParOf" srcId="{303A421C-2A78-4902-B3CE-6DA058A8EA1E}" destId="{EADF0C44-9A92-4F1B-BC01-E4A203A60653}" srcOrd="1" destOrd="0" presId="urn:microsoft.com/office/officeart/2005/8/layout/venn1"/>
    <dgm:cxn modelId="{787EC84E-3058-475E-BC1F-37CDCF1F57AC}" type="presParOf" srcId="{303A421C-2A78-4902-B3CE-6DA058A8EA1E}" destId="{DB33A016-92A9-4D63-A44F-DEC671173CD4}" srcOrd="2" destOrd="0" presId="urn:microsoft.com/office/officeart/2005/8/layout/venn1"/>
    <dgm:cxn modelId="{AC719B3F-7FC8-4168-8F18-2212F30A8090}" type="presParOf" srcId="{303A421C-2A78-4902-B3CE-6DA058A8EA1E}" destId="{DCD064CC-1CB9-43D3-BA79-24E3F8E2CE84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78ABE3C1-DBE1-495D-B57B-2849774B866A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4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27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841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2537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46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11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79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987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58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7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30578ACC-22D6-47C1-A373-4FD133E34F3C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666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4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81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858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44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32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241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600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KqXu-5jw60?feature=oembed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98_27a6N2o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ADPuUYF_4I?feature=oembed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WJUVPoCP78?feature=oembed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rJMez9vkrw?feature=oembed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24.tiff"/><Relationship Id="rId7" Type="http://schemas.openxmlformats.org/officeDocument/2006/relationships/image" Target="../media/image28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11" Type="http://schemas.openxmlformats.org/officeDocument/2006/relationships/image" Target="../media/image32.tiff"/><Relationship Id="rId5" Type="http://schemas.openxmlformats.org/officeDocument/2006/relationships/image" Target="../media/image26.tiff"/><Relationship Id="rId10" Type="http://schemas.openxmlformats.org/officeDocument/2006/relationships/image" Target="../media/image31.tiff"/><Relationship Id="rId4" Type="http://schemas.openxmlformats.org/officeDocument/2006/relationships/image" Target="../media/image25.tiff"/><Relationship Id="rId9" Type="http://schemas.openxmlformats.org/officeDocument/2006/relationships/image" Target="../media/image3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7" Type="http://schemas.openxmlformats.org/officeDocument/2006/relationships/image" Target="../media/image4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tNTh6KlXX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x0K637mBVE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ca.pbslearningmedia.org/resource/envh10.sci.life.eco.silentspring/rachel-carsons-silent-spring/" TargetMode="External"/><Relationship Id="rId2" Type="http://schemas.openxmlformats.org/officeDocument/2006/relationships/hyperlink" Target="https://ca.pbslearningmedia.org/resource/arct.socst.ush.earth15carson/rachel-carson-silent-spring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ca.pbslearningmedia.org/resource/arct.socst.ush.earth16politics/environmentalists-enter-politics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ca.pbslearningmedia.org/resource/arct.socst.ush.earth14earthdays/the-first-earth-day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Period 8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1945-1980</a:t>
            </a:r>
          </a:p>
        </p:txBody>
      </p:sp>
    </p:spTree>
    <p:extLst>
      <p:ext uri="{BB962C8B-B14F-4D97-AF65-F5344CB8AC3E}">
        <p14:creationId xmlns:p14="http://schemas.microsoft.com/office/powerpoint/2010/main" val="3157434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054591F-256E-3747-AC18-09468529A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Scare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DAC4F09-F78C-0847-B756-7DFB64976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87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F3F5796-B2A7-49D5-8014-3C7411E605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495C7AB3-DDDA-4FA0-BF21-964CA7FB0D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82A587BB-1778-4DFA-8299-55EC69E75E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DC8C9D7-A4DB-432E-ABE5-4B00662FBB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3234" y="1"/>
            <a:ext cx="3480766" cy="6857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F362065-0C36-4BF8-B280-5CF7013D09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5975286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9D0320-B910-B24E-B10D-2381A9A1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0" y="753228"/>
            <a:ext cx="5315664" cy="1080938"/>
          </a:xfrm>
        </p:spPr>
        <p:txBody>
          <a:bodyPr>
            <a:normAutofit/>
          </a:bodyPr>
          <a:lstStyle/>
          <a:p>
            <a:r>
              <a:rPr lang="en-US" dirty="0"/>
              <a:t>Red Scare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C8F1801-B0E5-4E94-8FA9-8E8B71EEE7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5975286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5717FBB-D22F-1545-8530-9322A5581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0" y="2336873"/>
            <a:ext cx="4817409" cy="3599316"/>
          </a:xfrm>
        </p:spPr>
        <p:txBody>
          <a:bodyPr>
            <a:normAutofit/>
          </a:bodyPr>
          <a:lstStyle/>
          <a:p>
            <a:r>
              <a:rPr lang="en-US" sz="1700" dirty="0"/>
              <a:t>Explain the causes and effects of the Red Scare </a:t>
            </a:r>
          </a:p>
          <a:p>
            <a:pPr lvl="1"/>
            <a:r>
              <a:rPr lang="en-US" sz="1700" dirty="0"/>
              <a:t>Alger Hiss</a:t>
            </a:r>
          </a:p>
          <a:p>
            <a:pPr lvl="1"/>
            <a:r>
              <a:rPr lang="en-US" sz="1700" dirty="0"/>
              <a:t>The </a:t>
            </a:r>
            <a:r>
              <a:rPr lang="en-US" sz="1700" dirty="0" err="1"/>
              <a:t>Rosenbergs</a:t>
            </a:r>
            <a:endParaRPr lang="en-US" sz="1700" dirty="0"/>
          </a:p>
          <a:p>
            <a:pPr lvl="1"/>
            <a:r>
              <a:rPr lang="en-US" sz="1700" dirty="0"/>
              <a:t>HUAC </a:t>
            </a:r>
          </a:p>
          <a:p>
            <a:pPr lvl="2"/>
            <a:r>
              <a:rPr lang="en-US" sz="1700" dirty="0"/>
              <a:t>Hollywood Ten </a:t>
            </a:r>
          </a:p>
          <a:p>
            <a:pPr lvl="1"/>
            <a:r>
              <a:rPr lang="en-US" sz="1900" dirty="0"/>
              <a:t>Duck &amp; Cover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897C752-CECF-EB42-B85F-2C45907C2B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82"/>
          <a:stretch/>
        </p:blipFill>
        <p:spPr>
          <a:xfrm>
            <a:off x="6161895" y="641918"/>
            <a:ext cx="2478925" cy="1744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AB8327-DCC8-514C-AF6C-B712925E5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159" y="2566684"/>
            <a:ext cx="2520398" cy="1726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895CA98-8EE1-7047-839C-F80A40B56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655" y="4452526"/>
            <a:ext cx="2133406" cy="176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56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F654D4-3770-0E41-B8D9-7015B453E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does this tell us about the Red Scare and America during the 1950s?</a:t>
            </a:r>
          </a:p>
        </p:txBody>
      </p:sp>
      <p:pic>
        <p:nvPicPr>
          <p:cNvPr id="4" name="Online Media 3" descr="Duck And Cover (1951) Bert The Turtle">
            <a:hlinkClick r:id="" action="ppaction://media"/>
            <a:extLst>
              <a:ext uri="{FF2B5EF4-FFF2-40B4-BE49-F238E27FC236}">
                <a16:creationId xmlns="" xmlns:a16="http://schemas.microsoft.com/office/drawing/2014/main" id="{D8C6A252-909A-AD45-A5A3-FB5A96AD1FE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79463" y="2336800"/>
            <a:ext cx="7473286" cy="420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5AA61E5F-4487-CC45-A12F-5828E85FF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Economics of 1950s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ED4AC62-7C5F-084D-929D-3A8B06086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42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A359BA-0415-B744-91A1-A97B059A3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Economics of the 1950s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EA389A97-9449-284B-B05F-5F2152929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130" y="2055171"/>
            <a:ext cx="7222435" cy="472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45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722288-67C0-654B-A7D7-B03677B3A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Economics of the 1950s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604DEEC-5F18-8649-BE27-690C74E17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533B183-ED8F-EA49-A5D9-E5FBA9981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873"/>
            <a:ext cx="9144000" cy="4048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D2050B0-2EE1-6640-A789-4EB0BA3FED14}"/>
              </a:ext>
            </a:extLst>
          </p:cNvPr>
          <p:cNvSpPr/>
          <p:nvPr/>
        </p:nvSpPr>
        <p:spPr>
          <a:xfrm>
            <a:off x="2835965" y="2994991"/>
            <a:ext cx="2014331" cy="35913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23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2473746-93F6-446E-8FE1-D2D80EE7FE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CE7759D1-6E78-4433-99CE-74FE7DEBF1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3D36ACC-2755-44AA-850E-CB2DD94A71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6E384FF-15B1-4D29-BF85-B6C698743C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3234" y="1"/>
            <a:ext cx="3480766" cy="6857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FF65D57-8913-4B7E-8D1B-A9E1724EB2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5975286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96F941-9A8F-5D49-B5DC-92291B88A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0" y="753228"/>
            <a:ext cx="5315664" cy="1080938"/>
          </a:xfrm>
        </p:spPr>
        <p:txBody>
          <a:bodyPr>
            <a:normAutofit/>
          </a:bodyPr>
          <a:lstStyle/>
          <a:p>
            <a:r>
              <a:rPr lang="en-US" dirty="0"/>
              <a:t>Economics of the 1950s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FDCA9DA-1C97-4C8D-BFA2-B1E6B34206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5975286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94A799-3CE2-9F49-8B34-2814D2FE3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764" y="2336872"/>
            <a:ext cx="5332414" cy="4168099"/>
          </a:xfrm>
        </p:spPr>
        <p:txBody>
          <a:bodyPr>
            <a:normAutofit/>
          </a:bodyPr>
          <a:lstStyle/>
          <a:p>
            <a:r>
              <a:rPr lang="en-US" sz="1700" dirty="0"/>
              <a:t>Explain the causes and effects of economic growth after WWII</a:t>
            </a:r>
          </a:p>
          <a:p>
            <a:pPr lvl="1"/>
            <a:r>
              <a:rPr lang="en-US" sz="1700" dirty="0"/>
              <a:t>Prosperity of 1950s </a:t>
            </a:r>
          </a:p>
          <a:p>
            <a:pPr lvl="2"/>
            <a:r>
              <a:rPr lang="en-US" sz="1700" dirty="0"/>
              <a:t>GI Bill </a:t>
            </a:r>
          </a:p>
          <a:p>
            <a:pPr lvl="2"/>
            <a:r>
              <a:rPr lang="en-US" sz="1700" dirty="0"/>
              <a:t>Safe for small business and corporate mergers </a:t>
            </a:r>
          </a:p>
          <a:p>
            <a:pPr lvl="2"/>
            <a:r>
              <a:rPr lang="en-US" sz="1700" dirty="0"/>
              <a:t>Saved income – depression mentality and rationing </a:t>
            </a:r>
          </a:p>
          <a:p>
            <a:pPr lvl="2"/>
            <a:r>
              <a:rPr lang="en-US" sz="1700" dirty="0"/>
              <a:t>Unions</a:t>
            </a:r>
          </a:p>
          <a:p>
            <a:pPr lvl="1"/>
            <a:r>
              <a:rPr lang="en-US" sz="1700" dirty="0"/>
              <a:t>What’s the but….?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3BE1E1F-E001-FB49-8B86-FDE2D01FB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160" y="1977794"/>
            <a:ext cx="3846458" cy="1454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E6A5BB-FC9A-1645-9985-BFBA3D0F0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394" y="4314670"/>
            <a:ext cx="3655096" cy="243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86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5CCAEC-D216-AB4B-AB91-8E9FD9B50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 Bill and Race</a:t>
            </a:r>
          </a:p>
        </p:txBody>
      </p:sp>
      <p:pic>
        <p:nvPicPr>
          <p:cNvPr id="4" name="Online Media 3" descr="The GI Bill and the Racial Divide">
            <a:hlinkClick r:id="" action="ppaction://media"/>
            <a:extLst>
              <a:ext uri="{FF2B5EF4-FFF2-40B4-BE49-F238E27FC236}">
                <a16:creationId xmlns="" xmlns:a16="http://schemas.microsoft.com/office/drawing/2014/main" id="{69B9D98F-5F52-154D-A858-C7AD482C3FF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52319" y="2098260"/>
            <a:ext cx="5977351" cy="44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8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="" xmlns:a16="http://schemas.microsoft.com/office/drawing/2014/main" id="{C610D2AE-07EF-436A-9755-AA8DF4B933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914161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>
            <a:extLst>
              <a:ext uri="{FF2B5EF4-FFF2-40B4-BE49-F238E27FC236}">
                <a16:creationId xmlns="" xmlns:a16="http://schemas.microsoft.com/office/drawing/2014/main" id="{6CACDD17-9043-46DF-882D-420365B79C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="" xmlns:a16="http://schemas.microsoft.com/office/drawing/2014/main" id="{CF2D8AD5-434A-4C0E-9F5B-C1AFD645F3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19321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AAC457-FAD0-C64D-B37E-0B43A8A3B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0" y="753228"/>
            <a:ext cx="3102093" cy="1080938"/>
          </a:xfrm>
        </p:spPr>
        <p:txBody>
          <a:bodyPr>
            <a:normAutofit/>
          </a:bodyPr>
          <a:lstStyle/>
          <a:p>
            <a:r>
              <a:rPr lang="en-US" sz="2100"/>
              <a:t>Baby Boom </a:t>
            </a:r>
          </a:p>
        </p:txBody>
      </p:sp>
      <p:pic>
        <p:nvPicPr>
          <p:cNvPr id="141" name="Picture 140">
            <a:extLst>
              <a:ext uri="{FF2B5EF4-FFF2-40B4-BE49-F238E27FC236}">
                <a16:creationId xmlns="" xmlns:a16="http://schemas.microsoft.com/office/drawing/2014/main" id="{E92B246D-47CC-40F8-8DE7-B65D409E9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1"/>
            <a:ext cx="3717036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675171-98BD-0345-9D8E-1ED4284EA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792" y="2336872"/>
            <a:ext cx="3334541" cy="4048441"/>
          </a:xfrm>
        </p:spPr>
        <p:txBody>
          <a:bodyPr>
            <a:noAutofit/>
          </a:bodyPr>
          <a:lstStyle/>
          <a:p>
            <a:r>
              <a:rPr lang="en-US" dirty="0"/>
              <a:t>Explain the causes and effects of economic growth after the war</a:t>
            </a:r>
          </a:p>
          <a:p>
            <a:pPr lvl="1"/>
            <a:r>
              <a:rPr lang="en-US" sz="1800" dirty="0"/>
              <a:t>Better medical technology and practice </a:t>
            </a:r>
          </a:p>
          <a:p>
            <a:pPr lvl="1"/>
            <a:r>
              <a:rPr lang="en-US" sz="1800" dirty="0"/>
              <a:t>More focus on childhood development </a:t>
            </a:r>
          </a:p>
          <a:p>
            <a:pPr lvl="2"/>
            <a:r>
              <a:rPr lang="en-US" sz="1200" dirty="0"/>
              <a:t>Polio Vaccine – Jonas Salk </a:t>
            </a:r>
          </a:p>
          <a:p>
            <a:pPr lvl="2"/>
            <a:r>
              <a:rPr lang="en-US" sz="1200" dirty="0"/>
              <a:t>Dr. Spock</a:t>
            </a:r>
          </a:p>
          <a:p>
            <a:pPr lvl="1"/>
            <a:r>
              <a:rPr lang="en-US" sz="1800" dirty="0"/>
              <a:t>Higher incomes </a:t>
            </a:r>
          </a:p>
          <a:p>
            <a:pPr lvl="1"/>
            <a:r>
              <a:rPr lang="en-US" sz="1800" dirty="0"/>
              <a:t>More mothers staying at home </a:t>
            </a:r>
          </a:p>
        </p:txBody>
      </p:sp>
      <p:pic>
        <p:nvPicPr>
          <p:cNvPr id="2050" name="Picture 2" descr="Image result for baby boom 1950s">
            <a:extLst>
              <a:ext uri="{FF2B5EF4-FFF2-40B4-BE49-F238E27FC236}">
                <a16:creationId xmlns="" xmlns:a16="http://schemas.microsoft.com/office/drawing/2014/main" id="{886B58B1-3E21-634A-A71C-B1807777C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3328" y="213980"/>
            <a:ext cx="4727351" cy="3699152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262B2A-9D99-144E-8503-98CEE1720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737" y="4171318"/>
            <a:ext cx="1581023" cy="2348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AB1479-9B64-DB4E-968E-95F85CC1D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5952" y="4306269"/>
            <a:ext cx="1581023" cy="20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19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368AF19-CCFF-5A4D-819A-F8F150406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of 1950s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9C70BDE-C2D2-F248-8EF8-76BBF8DC5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97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C3E6C53-102E-4ACA-BCBB-3CC973B99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7B2B42C-0777-4D6E-9432-535281803A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1"/>
            <a:ext cx="6726063" cy="275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FEAAB60-93E2-4DC6-99AC-939637BCE8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EF5ECB8-D49C-48FB-A93E-88EB2FFDFD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672606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11B77A2-BD5C-432D-B52E-C12612C74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33786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8BBCFF1-6BF3-4941-973F-CE3A1F225E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B170B3D-1B5C-4AA5-B670-B783ADC5FA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8291"/>
            <a:ext cx="9144000" cy="27594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EE3C243-B4B4-4FE3-AFF2-E81D7F48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37950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0241" y="1216404"/>
            <a:ext cx="7267020" cy="38413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300"/>
              <a:t>Cold War Overview 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490721" y="643468"/>
            <a:ext cx="4286540" cy="57293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6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C610D2AE-07EF-436A-9755-AA8DF4B933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914161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CACDD17-9043-46DF-882D-420365B79C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F2D8AD5-434A-4C0E-9F5B-C1AFD645F3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19321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7B699E-A32C-3946-9AA9-A017EF87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0" y="753228"/>
            <a:ext cx="3102093" cy="1080938"/>
          </a:xfrm>
        </p:spPr>
        <p:txBody>
          <a:bodyPr>
            <a:normAutofit/>
          </a:bodyPr>
          <a:lstStyle/>
          <a:p>
            <a:r>
              <a:rPr lang="en-US" sz="2100"/>
              <a:t>Rust Belt to Sun Belt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92B246D-47CC-40F8-8DE7-B65D409E9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1"/>
            <a:ext cx="3717036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F15C0E-A1C5-7E46-B21C-E9B1E451C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2336873"/>
            <a:ext cx="1901656" cy="3599316"/>
          </a:xfrm>
        </p:spPr>
        <p:txBody>
          <a:bodyPr>
            <a:normAutofit/>
          </a:bodyPr>
          <a:lstStyle/>
          <a:p>
            <a:r>
              <a:rPr lang="en-US" dirty="0"/>
              <a:t>Explain the causes and effects of the migration of various groups after 1945 </a:t>
            </a:r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0E9D37-80C8-274B-92D7-0C276F9BA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94"/>
          <a:stretch/>
        </p:blipFill>
        <p:spPr>
          <a:xfrm>
            <a:off x="2709980" y="2015819"/>
            <a:ext cx="6133555" cy="46119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3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D0669C1-CDCE-41C7-A9AB-65D9119F83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1F80B4EE-271C-45C6-9338-555D3B0C4A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6FCF3DCC-E585-4F88-8F8B-4EABFEF062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1AACF4D-AF22-463C-97CE-C34F0783C0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487481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CE99AC-EBC9-B24E-B1CA-33D96A04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0" y="753228"/>
            <a:ext cx="4224186" cy="1080938"/>
          </a:xfrm>
        </p:spPr>
        <p:txBody>
          <a:bodyPr>
            <a:normAutofit/>
          </a:bodyPr>
          <a:lstStyle/>
          <a:p>
            <a:r>
              <a:rPr lang="en-US" dirty="0"/>
              <a:t>Suburbs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524329A-37E7-4025-B6E9-A97D405368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4869180" cy="2617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0B2173-B112-B344-9FD3-649FDBE36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2336873"/>
            <a:ext cx="4224185" cy="3599316"/>
          </a:xfrm>
        </p:spPr>
        <p:txBody>
          <a:bodyPr>
            <a:normAutofit/>
          </a:bodyPr>
          <a:lstStyle/>
          <a:p>
            <a:r>
              <a:rPr lang="en-US" dirty="0"/>
              <a:t>Explain the causes and effects of the migration of various groups after 1945</a:t>
            </a:r>
          </a:p>
          <a:p>
            <a:pPr lvl="1"/>
            <a:r>
              <a:rPr lang="en-US" sz="1800" dirty="0"/>
              <a:t>New products and materials created to help build them faster </a:t>
            </a:r>
          </a:p>
          <a:p>
            <a:pPr lvl="2"/>
            <a:r>
              <a:rPr lang="en-US" sz="1600" dirty="0"/>
              <a:t>Lead paint &amp; asbestos </a:t>
            </a:r>
          </a:p>
          <a:p>
            <a:pPr lvl="1"/>
            <a:r>
              <a:rPr lang="en-US" sz="1800" dirty="0"/>
              <a:t>Levittown first major suburb </a:t>
            </a:r>
          </a:p>
          <a:p>
            <a:pPr lvl="2"/>
            <a:r>
              <a:rPr lang="en-US" sz="1600" dirty="0"/>
              <a:t>A house built ever 16 minutes </a:t>
            </a:r>
          </a:p>
          <a:p>
            <a:pPr lvl="1"/>
            <a:r>
              <a:rPr lang="en-US" sz="1800" dirty="0"/>
              <a:t>Highlighted conformity &amp; </a:t>
            </a:r>
            <a:r>
              <a:rPr lang="en-US" sz="1800" dirty="0" smtClean="0"/>
              <a:t>racism </a:t>
            </a:r>
            <a:endParaRPr lang="en-US" sz="1800" dirty="0"/>
          </a:p>
          <a:p>
            <a:pPr lvl="2"/>
            <a:r>
              <a:rPr lang="en-US" sz="1600" dirty="0"/>
              <a:t>White flight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51A08F5-DEB7-5543-88A8-25D54C501E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70" r="1919" b="-5"/>
          <a:stretch/>
        </p:blipFill>
        <p:spPr>
          <a:xfrm>
            <a:off x="5238290" y="484632"/>
            <a:ext cx="3539854" cy="28360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CFF2B23-AB40-664F-93C5-64AB592B71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59" r="680"/>
          <a:stretch/>
        </p:blipFill>
        <p:spPr>
          <a:xfrm>
            <a:off x="5238289" y="3632401"/>
            <a:ext cx="3539854" cy="27435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662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F4979F40-3A44-4CCB-9EB7-F8318BCE57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914161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5291D39-6B03-4BB5-BFC6-CBF11E90BF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" y="0"/>
            <a:ext cx="9144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FD071FA-0514-4371-9568-86216A1F46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211DDA4-E7B5-4325-A844-B7F59B084B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19321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016B80-12F3-DD43-8F1A-2439B90C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0" y="753228"/>
            <a:ext cx="3102093" cy="1080938"/>
          </a:xfrm>
        </p:spPr>
        <p:txBody>
          <a:bodyPr>
            <a:normAutofit/>
          </a:bodyPr>
          <a:lstStyle/>
          <a:p>
            <a:r>
              <a:rPr lang="en-US" sz="2100"/>
              <a:t>Little Boxes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D58E222-6309-4F79-AC20-9D3C69CD9B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1"/>
            <a:ext cx="3717036" cy="19978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5A2E3D86-8FB9-4037-B6DB-26118DF4C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0" y="2336873"/>
            <a:ext cx="2742217" cy="3599316"/>
          </a:xfrm>
        </p:spPr>
        <p:txBody>
          <a:bodyPr>
            <a:normAutofit/>
          </a:bodyPr>
          <a:lstStyle/>
          <a:p>
            <a:r>
              <a:rPr lang="en-US" sz="2000" dirty="0"/>
              <a:t>What were the problems with the suburbs?</a:t>
            </a:r>
          </a:p>
          <a:p>
            <a:r>
              <a:rPr lang="en-US" sz="2000" dirty="0"/>
              <a:t>What did they show about the United States at this time in history?</a:t>
            </a:r>
          </a:p>
          <a:p>
            <a:r>
              <a:rPr lang="en-US" sz="2000" dirty="0"/>
              <a:t>Do we still see this today?</a:t>
            </a:r>
          </a:p>
        </p:txBody>
      </p:sp>
      <p:pic>
        <p:nvPicPr>
          <p:cNvPr id="4" name="Online Media 3" descr="Little Boxes - Malvina Reynolds [Claymation]">
            <a:hlinkClick r:id="" action="ppaction://media"/>
            <a:extLst>
              <a:ext uri="{FF2B5EF4-FFF2-40B4-BE49-F238E27FC236}">
                <a16:creationId xmlns="" xmlns:a16="http://schemas.microsoft.com/office/drawing/2014/main" id="{4577ACDC-A070-904A-A2A2-75C780C4FD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957067" y="1665709"/>
            <a:ext cx="4702109" cy="352658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768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F4979F40-3A44-4CCB-9EB7-F8318BCE57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914161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5291D39-6B03-4BB5-BFC6-CBF11E90BF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" y="0"/>
            <a:ext cx="9144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FD071FA-0514-4371-9568-86216A1F46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211DDA4-E7B5-4325-A844-B7F59B084B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3719321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D9AD16-A244-CF48-B140-330E5AF1C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0" y="753228"/>
            <a:ext cx="3102093" cy="1080938"/>
          </a:xfrm>
        </p:spPr>
        <p:txBody>
          <a:bodyPr>
            <a:normAutofit/>
          </a:bodyPr>
          <a:lstStyle/>
          <a:p>
            <a:r>
              <a:rPr lang="en-US" sz="2100"/>
              <a:t>Levittown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D58E222-6309-4F79-AC20-9D3C69CD9B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1"/>
            <a:ext cx="3717036" cy="19978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4125DB38-8954-441A-85C4-B859CE09F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0" y="2336873"/>
            <a:ext cx="2742217" cy="3599316"/>
          </a:xfrm>
        </p:spPr>
        <p:txBody>
          <a:bodyPr>
            <a:normAutofit/>
          </a:bodyPr>
          <a:lstStyle/>
          <a:p>
            <a:r>
              <a:rPr lang="en-US" sz="3200" dirty="0"/>
              <a:t>Building your dream home </a:t>
            </a:r>
          </a:p>
        </p:txBody>
      </p:sp>
      <p:pic>
        <p:nvPicPr>
          <p:cNvPr id="4" name="Online Media 3" descr="LEVITTOWN 1947">
            <a:hlinkClick r:id="" action="ppaction://media"/>
            <a:extLst>
              <a:ext uri="{FF2B5EF4-FFF2-40B4-BE49-F238E27FC236}">
                <a16:creationId xmlns="" xmlns:a16="http://schemas.microsoft.com/office/drawing/2014/main" id="{68B754CD-4D80-614E-81EF-90F2B28882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957067" y="1665709"/>
            <a:ext cx="4702109" cy="352658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3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C8973-6B8B-0144-92A4-9E86B7A13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Levittown </a:t>
            </a:r>
          </a:p>
        </p:txBody>
      </p:sp>
      <p:pic>
        <p:nvPicPr>
          <p:cNvPr id="4" name="Online Media 3" descr="Crisis in Levittown, PA">
            <a:hlinkClick r:id="" action="ppaction://media"/>
            <a:extLst>
              <a:ext uri="{FF2B5EF4-FFF2-40B4-BE49-F238E27FC236}">
                <a16:creationId xmlns="" xmlns:a16="http://schemas.microsoft.com/office/drawing/2014/main" id="{3C7F054B-D509-CF46-9621-FE8463A55E7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79463" y="2336800"/>
            <a:ext cx="7251354" cy="407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AE574E1-1E4E-9E44-90BF-537F10A71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Tech of the 1950s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F534D01-BA65-F64B-AC6D-164527C8B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0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16858DB6-C443-7F4F-9FA4-B0CF455B1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39" y="753228"/>
            <a:ext cx="2330832" cy="1080938"/>
          </a:xfrm>
        </p:spPr>
        <p:txBody>
          <a:bodyPr>
            <a:noAutofit/>
          </a:bodyPr>
          <a:lstStyle/>
          <a:p>
            <a:r>
              <a:rPr lang="en-US" sz="2000" dirty="0"/>
              <a:t>New Tech – What does this tell us about the culture during the 1950s?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9F1ABFD0-2DC0-7C49-8663-9245C63B3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how mass culture has been maintained or challenged over time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4B1027A-E589-2E4D-99C6-B1F649C01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051" y="5234868"/>
            <a:ext cx="1701800" cy="1181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DBCFDC1-BCA9-414F-9789-88CA32F68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01" y="3131178"/>
            <a:ext cx="1762862" cy="1776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1D67B0F-B1DA-2C49-B069-D4A3C47AB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120" y="2717308"/>
            <a:ext cx="3822700" cy="166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30910AC-8833-B144-8E49-CDEE92D8A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07" y="5092522"/>
            <a:ext cx="2601264" cy="1465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AE4D1B1-EFF7-0745-A006-5558F6A47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650" y="4632361"/>
            <a:ext cx="1013536" cy="1961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D44A5E1-98FF-1A4B-8F8D-ABAD9E3CD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4664" y="4534979"/>
            <a:ext cx="2813121" cy="20834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738B0B8-B642-7145-A459-5F03528A6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0147" y="3131178"/>
            <a:ext cx="1789033" cy="13392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AE4AFC9-7566-AA4C-B18D-27B7F95966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1561" y="380467"/>
            <a:ext cx="1624517" cy="18952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6F8D1E3-76A5-BF4B-8E6B-3ECA04F6C3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3656" y="163705"/>
            <a:ext cx="1270000" cy="2222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F8BA1A8-30C0-E749-98B6-E06B16E722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8145" y="129656"/>
            <a:ext cx="22225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765757F-11B2-4B46-A7DB-35AE5DE836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1461D6A8-8DB5-4F2B-BB76-482DE74EDD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E453312A-CCFE-4882-B1B8-36D80B69CB3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2F4BC0E-FC44-4F8D-A286-772EC2E178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525178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D3401E-6256-BE42-9E36-27962A248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1" y="753228"/>
            <a:ext cx="4580234" cy="1080938"/>
          </a:xfrm>
        </p:spPr>
        <p:txBody>
          <a:bodyPr>
            <a:normAutofit/>
          </a:bodyPr>
          <a:lstStyle/>
          <a:p>
            <a:r>
              <a:rPr lang="en-US" dirty="0"/>
              <a:t>Automobile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7BC5674-71CE-4D27-A8CE-35F18664DC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5280660" cy="202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18B5A0-E4A4-9047-9DE6-ED6CBE7BF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0" y="2336873"/>
            <a:ext cx="4580235" cy="3599316"/>
          </a:xfrm>
        </p:spPr>
        <p:txBody>
          <a:bodyPr>
            <a:noAutofit/>
          </a:bodyPr>
          <a:lstStyle/>
          <a:p>
            <a:r>
              <a:rPr lang="en-US" dirty="0"/>
              <a:t>Explain how mass culture has been maintained or challenged over time </a:t>
            </a:r>
          </a:p>
          <a:p>
            <a:pPr lvl="1"/>
            <a:r>
              <a:rPr lang="en-US" sz="1600" dirty="0"/>
              <a:t>Automobiles became affordable for most families </a:t>
            </a:r>
          </a:p>
          <a:p>
            <a:pPr lvl="2"/>
            <a:r>
              <a:rPr lang="en-US" sz="1400" dirty="0"/>
              <a:t>Public transportation slowly because less used by many who lived in the suburbs </a:t>
            </a:r>
          </a:p>
          <a:p>
            <a:pPr lvl="1"/>
            <a:r>
              <a:rPr lang="en-US" sz="1600" dirty="0"/>
              <a:t>Government assistance </a:t>
            </a:r>
          </a:p>
          <a:p>
            <a:pPr lvl="2"/>
            <a:r>
              <a:rPr lang="en-US" sz="1400" dirty="0"/>
              <a:t>Highway Act </a:t>
            </a:r>
          </a:p>
          <a:p>
            <a:pPr lvl="1"/>
            <a:r>
              <a:rPr lang="en-US" sz="1600" dirty="0"/>
              <a:t>Automobile Culture spread </a:t>
            </a:r>
          </a:p>
          <a:p>
            <a:pPr lvl="2"/>
            <a:r>
              <a:rPr lang="en-US" sz="1400" dirty="0"/>
              <a:t>Drive in movies </a:t>
            </a:r>
          </a:p>
          <a:p>
            <a:pPr lvl="2"/>
            <a:r>
              <a:rPr lang="en-US" sz="1400" dirty="0"/>
              <a:t>Route 66 &amp; family road trips </a:t>
            </a:r>
          </a:p>
          <a:p>
            <a:pPr lvl="2"/>
            <a:r>
              <a:rPr lang="en-US" sz="1400" dirty="0"/>
              <a:t>Roadside attractions and restaurants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ACE982-A457-474C-87C4-4B24654367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66" r="11084" b="-4"/>
          <a:stretch/>
        </p:blipFill>
        <p:spPr>
          <a:xfrm>
            <a:off x="5489224" y="484632"/>
            <a:ext cx="3371855" cy="351194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8FD054B-BEE8-4416-8DD7-DB8E6AF1BE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90081" y="4150596"/>
            <a:ext cx="778918" cy="2231807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C87DE0-CA9C-5B46-A43A-20C5FAE30A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65" r="11270" b="-4"/>
          <a:stretch/>
        </p:blipFill>
        <p:spPr>
          <a:xfrm>
            <a:off x="6392443" y="4150596"/>
            <a:ext cx="2468636" cy="223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8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01EA9B-F207-7D42-B833-BC0CC77C9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Television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8D1300-E2DF-8F4D-9486-BB8AECA1F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how mass culture has been maintained or challenged over time </a:t>
            </a:r>
          </a:p>
          <a:p>
            <a:pPr lvl="1"/>
            <a:r>
              <a:rPr lang="en-US" dirty="0"/>
              <a:t>Aimed at portraying everyday life </a:t>
            </a:r>
          </a:p>
          <a:p>
            <a:pPr lvl="2"/>
            <a:r>
              <a:rPr lang="en-US" dirty="0"/>
              <a:t>Some genre shows as well</a:t>
            </a:r>
          </a:p>
          <a:p>
            <a:pPr lvl="1"/>
            <a:r>
              <a:rPr lang="en-US" dirty="0"/>
              <a:t>Became common culture </a:t>
            </a:r>
          </a:p>
          <a:p>
            <a:pPr lvl="1"/>
            <a:r>
              <a:rPr lang="en-US" dirty="0"/>
              <a:t>Any problems with these shows?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D8220A-EFFB-D54F-A3F6-294ED54CC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361" y="4852112"/>
            <a:ext cx="1342527" cy="1783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39E860B-17D6-F142-9A26-A959D546F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086" y="4866235"/>
            <a:ext cx="1342526" cy="1783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E777BA4-02B6-7F45-9E14-C6F1F3B13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983" y="4870809"/>
            <a:ext cx="1342527" cy="1783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5F6D1CC-7DF2-E141-8C22-26EC96D54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705" y="4852113"/>
            <a:ext cx="1342527" cy="1783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1A3CCDE-0266-8648-976E-F019942EF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8770" y="4866235"/>
            <a:ext cx="1345971" cy="1787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AAC8022-3411-104E-BF5B-D16442B3C9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834" y="4852114"/>
            <a:ext cx="1345972" cy="17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8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198783-665A-BB4F-BE8B-B4C4EED3B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Beat Movement &amp; Rising counterculture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2E4423-5372-DB4E-B533-A8B94AC3C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Explain how mass culture has been maintained or challenged over time </a:t>
            </a:r>
          </a:p>
          <a:p>
            <a:pPr lvl="1"/>
            <a:r>
              <a:rPr lang="en-US" dirty="0"/>
              <a:t>Beat Movement </a:t>
            </a:r>
          </a:p>
          <a:p>
            <a:pPr lvl="2"/>
            <a:r>
              <a:rPr lang="en-US" dirty="0"/>
              <a:t>Mostly located in major cities – North Beach in SF and Greenwich Village in NYC and Venice North in LA</a:t>
            </a:r>
          </a:p>
          <a:p>
            <a:pPr lvl="2"/>
            <a:r>
              <a:rPr lang="en-US" dirty="0"/>
              <a:t>Opposed the conformity &amp; inequality of the 1950s – “Squares”</a:t>
            </a:r>
          </a:p>
          <a:p>
            <a:pPr lvl="2"/>
            <a:r>
              <a:rPr lang="en-US" dirty="0"/>
              <a:t>Advocated for personal freedom and experimentation </a:t>
            </a:r>
          </a:p>
          <a:p>
            <a:pPr lvl="3"/>
            <a:r>
              <a:rPr lang="en-US" dirty="0"/>
              <a:t>Felt it necessary to withdraw from the structures of society </a:t>
            </a:r>
          </a:p>
          <a:p>
            <a:pPr lvl="2"/>
            <a:r>
              <a:rPr lang="en-US" dirty="0"/>
              <a:t>Mass protests limited, but instead made their mark in literature, music, &amp; art </a:t>
            </a:r>
          </a:p>
          <a:p>
            <a:pPr lvl="2"/>
            <a:r>
              <a:rPr lang="en-US" dirty="0"/>
              <a:t>Jack Kerouac – On the Road &amp; Alan Ginsburg – Howl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4543B9-ADAA-964A-9185-470B142DC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117" y="369358"/>
            <a:ext cx="3032111" cy="169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4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C3E6C53-102E-4ACA-BCBB-3CC973B99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7B2B42C-0777-4D6E-9432-535281803A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1"/>
            <a:ext cx="6726063" cy="2759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FEAAB60-93E2-4DC6-99AC-939637BCE8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EF5ECB8-D49C-48FB-A93E-88EB2FFDFD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672606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11B77A2-BD5C-432D-B52E-C12612C74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33786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="" xmlns:a16="http://schemas.microsoft.com/office/drawing/2014/main" id="{1DB71C54-63C1-4B83-8324-BBCEC579C9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5D15D940-E187-4030-B313-FDC84AE67B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92284" y="0"/>
            <a:ext cx="30517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1C3D5E83-BD38-0941-880C-386B59B60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69676" y="1286929"/>
            <a:ext cx="1662023" cy="42841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76E38F34-66D8-4203-B16C-14AC202484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0"/>
            <a:ext cx="6726063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5C4EAE50-A2AF-C747-A9F8-BAF08279A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1286929"/>
            <a:ext cx="5756237" cy="42841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0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48330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00B9EE5-E5A7-4E69-A1F1-5BF0A0E07C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2C334725-6E35-433F-B92D-4E897FA819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DCC960A6-9487-44CE-8D7C-E4B21299D6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079692A-7677-4AFE-8F10-7D0CE6E6DD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91556" y="-1"/>
            <a:ext cx="3552444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="" xmlns:a16="http://schemas.microsoft.com/office/drawing/2014/main" id="{41D2D85A-28BF-B645-8FEF-9CABF4466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94" r="2" b="31485"/>
          <a:stretch/>
        </p:blipFill>
        <p:spPr>
          <a:xfrm>
            <a:off x="5663234" y="1"/>
            <a:ext cx="3483864" cy="22250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B466075-C91E-407D-BFCB-3B87C1128D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5975286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0E1A8-A542-0D4E-A60D-510733A5A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0" y="753228"/>
            <a:ext cx="5315664" cy="1080938"/>
          </a:xfrm>
        </p:spPr>
        <p:txBody>
          <a:bodyPr>
            <a:normAutofit/>
          </a:bodyPr>
          <a:lstStyle/>
          <a:p>
            <a:r>
              <a:rPr lang="en-US" dirty="0"/>
              <a:t>Early Civil Rights Leaders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A6BDBB1-A7C5-42B1-925F-0029F87D4D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5975286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3252127-8012-D741-B49A-EA1DB2F6A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0" y="2336872"/>
            <a:ext cx="4817409" cy="42494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Explain how mass culture has been maintained or challenged over time </a:t>
            </a:r>
          </a:p>
          <a:p>
            <a:r>
              <a:rPr lang="en-US" dirty="0"/>
              <a:t>Explain how and why the civil rights movements developed and expanded from 1945 to 1960 </a:t>
            </a:r>
          </a:p>
          <a:p>
            <a:pPr lvl="1"/>
            <a:r>
              <a:rPr lang="en-US" dirty="0"/>
              <a:t>Legal fight against suburban race laws</a:t>
            </a:r>
          </a:p>
          <a:p>
            <a:pPr lvl="1"/>
            <a:r>
              <a:rPr lang="en-US" dirty="0"/>
              <a:t>Rosa Parks – segregation on public transportation - Montgomery Bus Boycott</a:t>
            </a:r>
          </a:p>
          <a:p>
            <a:pPr lvl="1"/>
            <a:r>
              <a:rPr lang="en-US" dirty="0"/>
              <a:t>Brown v. Board of Education </a:t>
            </a:r>
          </a:p>
          <a:p>
            <a:pPr lvl="2"/>
            <a:r>
              <a:rPr lang="en-US" sz="2200" dirty="0"/>
              <a:t>Little Rock Nine</a:t>
            </a:r>
          </a:p>
          <a:p>
            <a:pPr lvl="1"/>
            <a:r>
              <a:rPr lang="en-US" sz="2400" dirty="0"/>
              <a:t>Common Factor – NAACP </a:t>
            </a: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6E26AC5F-BABB-5449-A027-F1134C7324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73" r="-3" b="-3"/>
          <a:stretch/>
        </p:blipFill>
        <p:spPr>
          <a:xfrm>
            <a:off x="5666332" y="2322651"/>
            <a:ext cx="3480766" cy="2212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4B2B2E6-1937-4C47-B5C0-A83573BDD1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" b="13030"/>
          <a:stretch/>
        </p:blipFill>
        <p:spPr>
          <a:xfrm>
            <a:off x="5666332" y="4632960"/>
            <a:ext cx="3480766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0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 as a World Power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88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8.7 Explain the various military and diplomatic responses to international developments over time</a:t>
            </a:r>
          </a:p>
        </p:txBody>
      </p:sp>
    </p:spTree>
    <p:extLst>
      <p:ext uri="{BB962C8B-B14F-4D97-AF65-F5344CB8AC3E}">
        <p14:creationId xmlns:p14="http://schemas.microsoft.com/office/powerpoint/2010/main" val="7596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57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Foreign Policy 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649794"/>
              </p:ext>
            </p:extLst>
          </p:nvPr>
        </p:nvGraphicFramePr>
        <p:xfrm>
          <a:off x="533400" y="2336800"/>
          <a:ext cx="6888163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236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foreign policy evolve during the Cold War?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r>
              <a:rPr lang="en-US" dirty="0" smtClean="0"/>
              <a:t>UN</a:t>
            </a:r>
          </a:p>
          <a:p>
            <a:r>
              <a:rPr lang="en-US" dirty="0" smtClean="0"/>
              <a:t>Containment</a:t>
            </a:r>
          </a:p>
          <a:p>
            <a:r>
              <a:rPr lang="en-US" dirty="0" smtClean="0"/>
              <a:t>Truman Doctrine</a:t>
            </a:r>
          </a:p>
          <a:p>
            <a:r>
              <a:rPr lang="en-US" dirty="0" smtClean="0"/>
              <a:t>Marshall Plan </a:t>
            </a:r>
          </a:p>
          <a:p>
            <a:r>
              <a:rPr lang="en-US" dirty="0" smtClean="0"/>
              <a:t>Berlin Crisis </a:t>
            </a:r>
          </a:p>
          <a:p>
            <a:r>
              <a:rPr lang="en-US" dirty="0" smtClean="0"/>
              <a:t>NATO</a:t>
            </a:r>
          </a:p>
          <a:p>
            <a:r>
              <a:rPr lang="en-US" dirty="0" smtClean="0"/>
              <a:t>Korean War</a:t>
            </a:r>
          </a:p>
          <a:p>
            <a:r>
              <a:rPr lang="en-US" dirty="0" smtClean="0"/>
              <a:t>Use of CIA</a:t>
            </a:r>
          </a:p>
          <a:p>
            <a:r>
              <a:rPr lang="en-US" dirty="0" smtClean="0"/>
              <a:t>Suez Crisis</a:t>
            </a:r>
          </a:p>
          <a:p>
            <a:r>
              <a:rPr lang="en-US" dirty="0" smtClean="0"/>
              <a:t>Hydrogen Bomb</a:t>
            </a:r>
          </a:p>
          <a:p>
            <a:r>
              <a:rPr lang="en-US" dirty="0" smtClean="0"/>
              <a:t>Bay of Pigs </a:t>
            </a:r>
          </a:p>
          <a:p>
            <a:r>
              <a:rPr lang="en-US" dirty="0" smtClean="0"/>
              <a:t>Cuban Missile Crisis </a:t>
            </a:r>
          </a:p>
          <a:p>
            <a:r>
              <a:rPr lang="en-US" dirty="0" smtClean="0"/>
              <a:t>Six-Day War</a:t>
            </a:r>
          </a:p>
          <a:p>
            <a:r>
              <a:rPr lang="en-US" dirty="0" smtClean="0"/>
              <a:t>Berlin Wall </a:t>
            </a:r>
          </a:p>
          <a:p>
            <a:r>
              <a:rPr lang="en-US" dirty="0" smtClean="0"/>
              <a:t>Space Race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6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Vietnam War 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2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the causes and effects of the Vietnam War </a:t>
            </a:r>
          </a:p>
        </p:txBody>
      </p:sp>
    </p:spTree>
    <p:extLst>
      <p:ext uri="{BB962C8B-B14F-4D97-AF65-F5344CB8AC3E}">
        <p14:creationId xmlns:p14="http://schemas.microsoft.com/office/powerpoint/2010/main" val="168984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Questions 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causes and effects of the Vietnam War</a:t>
            </a:r>
            <a:endParaRPr lang="en-US" dirty="0"/>
          </a:p>
        </p:txBody>
      </p:sp>
      <p:pic>
        <p:nvPicPr>
          <p:cNvPr id="6" name="7tNTh6KlXX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0097" y="2280213"/>
            <a:ext cx="7723123" cy="434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4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016D41E5-7E97-5E4B-BCC6-CFF001AB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15850C5F-8B91-7E41-8B94-7A127AF7C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8.2 Explain the continuities and changes in Cold War policies from 1945 to 1980</a:t>
            </a:r>
          </a:p>
          <a:p>
            <a:r>
              <a:rPr lang="en-US" dirty="0"/>
              <a:t>8.7 Explain the various military and diplomatic responses to international developments over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042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 Society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64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51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Explain the causes and effects of continuing policy debates about the role of the federal government over </a:t>
            </a:r>
            <a:r>
              <a:rPr lang="en-US" dirty="0" smtClean="0"/>
              <a:t>time</a:t>
            </a:r>
          </a:p>
          <a:p>
            <a:r>
              <a:rPr lang="en-US" dirty="0"/>
              <a:t>Explain the various ways in which the federal government responded to the calls for the expansion of civil right </a:t>
            </a:r>
            <a:endParaRPr lang="en-US" dirty="0" smtClean="0"/>
          </a:p>
          <a:p>
            <a:r>
              <a:rPr lang="en-US" dirty="0"/>
              <a:t>Explain how and why opposition to existing policies and values developed and changed over the course of the 20</a:t>
            </a:r>
            <a:r>
              <a:rPr lang="en-US" baseline="30000" dirty="0"/>
              <a:t>th</a:t>
            </a:r>
            <a:r>
              <a:rPr lang="en-US" dirty="0"/>
              <a:t> century </a:t>
            </a:r>
            <a:endParaRPr lang="en-US" dirty="0" smtClean="0"/>
          </a:p>
          <a:p>
            <a:r>
              <a:rPr lang="en-US" dirty="0"/>
              <a:t>Explain how and why policies related to the environment developed and changed from 1968 to 1980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6963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the Great Society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Johnson’s Speech </a:t>
            </a:r>
          </a:p>
          <a:p>
            <a:pPr lvl="1"/>
            <a:r>
              <a:rPr lang="en-US" dirty="0" smtClean="0"/>
              <a:t>Who is his audience?</a:t>
            </a:r>
          </a:p>
          <a:p>
            <a:pPr lvl="1"/>
            <a:r>
              <a:rPr lang="en-US" dirty="0" smtClean="0"/>
              <a:t>What is his message?</a:t>
            </a:r>
          </a:p>
          <a:p>
            <a:pPr lvl="1"/>
            <a:r>
              <a:rPr lang="en-US" dirty="0" smtClean="0"/>
              <a:t>What kind of programs does he seem to support?</a:t>
            </a:r>
          </a:p>
          <a:p>
            <a:r>
              <a:rPr lang="en-US" dirty="0" smtClean="0"/>
              <a:t>Review the different focuses and programs </a:t>
            </a:r>
          </a:p>
          <a:p>
            <a:pPr lvl="1"/>
            <a:r>
              <a:rPr lang="en-US" dirty="0" smtClean="0"/>
              <a:t>Which have you heard of?</a:t>
            </a:r>
          </a:p>
          <a:p>
            <a:pPr lvl="1"/>
            <a:r>
              <a:rPr lang="en-US" dirty="0" smtClean="0"/>
              <a:t>Which do you have questions about?</a:t>
            </a:r>
          </a:p>
          <a:p>
            <a:pPr lvl="1"/>
            <a:r>
              <a:rPr lang="en-US" dirty="0" smtClean="0"/>
              <a:t>What other time period does this era remind you of?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6245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Society Video </a:t>
            </a:r>
            <a:endParaRPr lang="en-US" dirty="0"/>
          </a:p>
        </p:txBody>
      </p:sp>
      <p:pic>
        <p:nvPicPr>
          <p:cNvPr id="4" name="kx0K637mBV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1639" y="2155082"/>
            <a:ext cx="7535915" cy="423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05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 the Pro and Con articles about the Great Society</a:t>
            </a:r>
          </a:p>
          <a:p>
            <a:r>
              <a:rPr lang="en-US" dirty="0" smtClean="0"/>
              <a:t>Complete the graphic organizer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522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SAQ Practice – Great Society &amp; New Deal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8008716" cy="3599316"/>
          </a:xfrm>
        </p:spPr>
        <p:txBody>
          <a:bodyPr/>
          <a:lstStyle/>
          <a:p>
            <a:r>
              <a:rPr lang="en-US" dirty="0"/>
              <a:t>Answer (a), (b), and (c).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) Briefly describe ONE similarity between New Deal and Great Society programs. </a:t>
            </a:r>
            <a:endParaRPr lang="en-US" dirty="0" smtClean="0"/>
          </a:p>
          <a:p>
            <a:r>
              <a:rPr lang="en-US" dirty="0" smtClean="0"/>
              <a:t>b</a:t>
            </a:r>
            <a:r>
              <a:rPr lang="en-US" dirty="0"/>
              <a:t>) Briefly describe ONE difference between New Deal and Great Society programs. </a:t>
            </a:r>
            <a:endParaRPr lang="en-US" dirty="0" smtClean="0"/>
          </a:p>
          <a:p>
            <a:r>
              <a:rPr lang="en-US" dirty="0" smtClean="0"/>
              <a:t>c</a:t>
            </a:r>
            <a:r>
              <a:rPr lang="en-US" dirty="0"/>
              <a:t>) Briefly explain ONE reason for a difference between New Deal and Great Society programs. </a:t>
            </a:r>
          </a:p>
        </p:txBody>
      </p:sp>
    </p:spTree>
    <p:extLst>
      <p:ext uri="{BB962C8B-B14F-4D97-AF65-F5344CB8AC3E}">
        <p14:creationId xmlns:p14="http://schemas.microsoft.com/office/powerpoint/2010/main" val="1621985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Rights 1960s – 1970s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852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621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how and why various groups responded to calls for the expansion of civil rights from 1960 to </a:t>
            </a:r>
            <a:r>
              <a:rPr lang="en-US" dirty="0" smtClean="0"/>
              <a:t>1980</a:t>
            </a:r>
          </a:p>
          <a:p>
            <a:r>
              <a:rPr lang="en-US" dirty="0"/>
              <a:t>Explain the various ways in which the federal government responded to the calls for the expansion of civil </a:t>
            </a:r>
            <a:r>
              <a:rPr lang="en-US" dirty="0" smtClean="0"/>
              <a:t>rights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090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B2A773CA-28F4-49C2-BFA3-49A5867C7A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61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D7C72BA-4476-4E4B-BC37-9A75FD0C59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009A16D-868B-4145-BBC6-555098537E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83395" y="0"/>
            <a:ext cx="56647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992EB33-38E1-4175-8EE2-9BB8CC159C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045"/>
            <a:ext cx="3723894" cy="14466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2DCAE5CF-5D29-4779-83E1-BDB64E4F30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838764"/>
            <a:ext cx="3723424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0240" y="2063262"/>
            <a:ext cx="2804460" cy="2661052"/>
          </a:xfrm>
        </p:spPr>
        <p:txBody>
          <a:bodyPr>
            <a:normAutofit/>
          </a:bodyPr>
          <a:lstStyle/>
          <a:p>
            <a:pPr algn="r"/>
            <a:r>
              <a:rPr lang="en-US" sz="3800"/>
              <a:t>Overarching Questions 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="" xmlns:a16="http://schemas.microsoft.com/office/drawing/2014/main" id="{A9663610-CFE8-4114-A146-CC81C6F5AF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0990539"/>
              </p:ext>
            </p:extLst>
          </p:nvPr>
        </p:nvGraphicFramePr>
        <p:xfrm>
          <a:off x="3963591" y="639763"/>
          <a:ext cx="4695825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742216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Civil Rights Leader Bio Poster </a:t>
            </a:r>
          </a:p>
          <a:p>
            <a:r>
              <a:rPr lang="en-US" dirty="0" smtClean="0"/>
              <a:t>Museum Walk </a:t>
            </a:r>
          </a:p>
          <a:p>
            <a:pPr lvl="1"/>
            <a:r>
              <a:rPr lang="en-US" dirty="0" smtClean="0"/>
              <a:t>Similarities and differences between the movements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12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Women’s Movement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6249365" cy="424912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Betty Freidan – </a:t>
            </a:r>
            <a:r>
              <a:rPr lang="en-US" i="1" dirty="0" smtClean="0"/>
              <a:t>The Feminine Mystique </a:t>
            </a:r>
            <a:r>
              <a:rPr lang="en-US" dirty="0" smtClean="0"/>
              <a:t>&amp; NOW</a:t>
            </a:r>
          </a:p>
          <a:p>
            <a:r>
              <a:rPr lang="en-US" dirty="0" smtClean="0"/>
              <a:t>Gloria Steinem – NOW &amp; W magazine </a:t>
            </a:r>
            <a:endParaRPr lang="en-US" dirty="0"/>
          </a:p>
          <a:p>
            <a:r>
              <a:rPr lang="en-US" dirty="0" smtClean="0"/>
              <a:t>Focus on expanding women’s rights &amp; economic &amp; social equality </a:t>
            </a:r>
          </a:p>
          <a:p>
            <a:pPr lvl="1"/>
            <a:r>
              <a:rPr lang="en-US" dirty="0" smtClean="0"/>
              <a:t>Embracing the concept of feminism </a:t>
            </a:r>
          </a:p>
          <a:p>
            <a:pPr lvl="1"/>
            <a:r>
              <a:rPr lang="en-US" dirty="0" smtClean="0"/>
              <a:t>As more women enter the work force movement focuses on:</a:t>
            </a:r>
          </a:p>
          <a:p>
            <a:pPr lvl="2"/>
            <a:r>
              <a:rPr lang="en-US" dirty="0" smtClean="0"/>
              <a:t>Equal pay, equal access to education and jobs, maternity leave, women’s choice, day care at work</a:t>
            </a:r>
          </a:p>
          <a:p>
            <a:pPr lvl="2"/>
            <a:r>
              <a:rPr lang="en-US" dirty="0" smtClean="0"/>
              <a:t>Women taking control of the narrative of their lives and their desires  - Sexual Revolution </a:t>
            </a:r>
          </a:p>
          <a:p>
            <a:pPr lvl="2"/>
            <a:r>
              <a:rPr lang="en-US" dirty="0" smtClean="0"/>
              <a:t>More radical groups formed as well – The Redstockings </a:t>
            </a:r>
          </a:p>
          <a:p>
            <a:pPr lvl="3"/>
            <a:r>
              <a:rPr lang="en-US" dirty="0" smtClean="0"/>
              <a:t>Took on issues of rape and domestic violence </a:t>
            </a:r>
          </a:p>
          <a:p>
            <a:r>
              <a:rPr lang="en-US" dirty="0" smtClean="0"/>
              <a:t>Greatest issues with the movement </a:t>
            </a:r>
          </a:p>
          <a:p>
            <a:pPr lvl="1"/>
            <a:r>
              <a:rPr lang="en-US" dirty="0" smtClean="0"/>
              <a:t>Lack of intersectionality </a:t>
            </a:r>
          </a:p>
          <a:p>
            <a:pPr lvl="1"/>
            <a:r>
              <a:rPr lang="en-US" dirty="0" smtClean="0"/>
              <a:t>ERA not passing – growing anti-feminist movement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799" y="426365"/>
            <a:ext cx="1678480" cy="2157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765" y="2754230"/>
            <a:ext cx="2120098" cy="1450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138" y="4375419"/>
            <a:ext cx="1835352" cy="239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3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Youth Culture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6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849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how and why opposition to existing policies and values developed and changed over the course of the 20</a:t>
            </a:r>
            <a:r>
              <a:rPr lang="en-US" baseline="30000" dirty="0"/>
              <a:t>th</a:t>
            </a:r>
            <a:r>
              <a:rPr lang="en-US" dirty="0"/>
              <a:t> century </a:t>
            </a:r>
          </a:p>
        </p:txBody>
      </p:sp>
    </p:spTree>
    <p:extLst>
      <p:ext uri="{BB962C8B-B14F-4D97-AF65-F5344CB8AC3E}">
        <p14:creationId xmlns:p14="http://schemas.microsoft.com/office/powerpoint/2010/main" val="32731274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Youth Movement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As the generation born during the baby boom (aka Boomers) come of age, many begin to challenge the social, economic, and political values of their parents’ generation</a:t>
            </a:r>
          </a:p>
          <a:p>
            <a:r>
              <a:rPr lang="en-US" dirty="0" smtClean="0"/>
              <a:t>As Vietnam War took off, more young people felt it was their right and duty to fight against the war </a:t>
            </a:r>
          </a:p>
          <a:p>
            <a:pPr lvl="1"/>
            <a:r>
              <a:rPr lang="en-US" dirty="0" smtClean="0"/>
              <a:t>Being drafted without being able to vote </a:t>
            </a:r>
          </a:p>
          <a:p>
            <a:r>
              <a:rPr lang="en-US" dirty="0" smtClean="0"/>
              <a:t>Youth movements existed </a:t>
            </a:r>
            <a:r>
              <a:rPr lang="en-US" dirty="0"/>
              <a:t>in many formats across the country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97056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Led Movement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3587187" cy="431857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Participated in civil rights movements – Freedom Riders, Sit-ins, protests (SNCC)</a:t>
            </a:r>
          </a:p>
          <a:p>
            <a:r>
              <a:rPr lang="en-US" dirty="0" smtClean="0"/>
              <a:t>SDS – Students for a Democratic Society – protests for civil rights, anti-Vietnam, free speech </a:t>
            </a:r>
          </a:p>
          <a:p>
            <a:pPr lvl="1"/>
            <a:r>
              <a:rPr lang="en-US" dirty="0" smtClean="0"/>
              <a:t>Felt the current liberal political system was not doing enough</a:t>
            </a:r>
          </a:p>
          <a:p>
            <a:r>
              <a:rPr lang="en-US" dirty="0" smtClean="0"/>
              <a:t>Free Speech Movement – UC Berkeley </a:t>
            </a:r>
          </a:p>
          <a:p>
            <a:r>
              <a:rPr lang="en-US" dirty="0" smtClean="0"/>
              <a:t>Mostly seen on college campuses </a:t>
            </a:r>
          </a:p>
          <a:p>
            <a:r>
              <a:rPr lang="en-US" dirty="0" smtClean="0"/>
              <a:t>Outliers – Weather Underground – used extreme measures to fight against Vietnam War and for political change – considered domestic terrorists 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35" y="563326"/>
            <a:ext cx="2886075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269" y="2487102"/>
            <a:ext cx="3364114" cy="1955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208" y="4583052"/>
            <a:ext cx="3290235" cy="20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42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Counterculture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3529313" cy="424912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Rejected social and economic norms of their parents </a:t>
            </a:r>
          </a:p>
          <a:p>
            <a:pPr lvl="1"/>
            <a:r>
              <a:rPr lang="en-US" dirty="0" smtClean="0"/>
              <a:t>Contemplated or experimented with communal living </a:t>
            </a:r>
          </a:p>
          <a:p>
            <a:pPr lvl="1"/>
            <a:r>
              <a:rPr lang="en-US" dirty="0" smtClean="0"/>
              <a:t>Experimented with hallucinogenic drugs </a:t>
            </a:r>
          </a:p>
          <a:p>
            <a:pPr lvl="2"/>
            <a:r>
              <a:rPr lang="en-US" dirty="0" smtClean="0"/>
              <a:t>Dr. Timothy Leary &amp; Dr. Richard Alpert – Harvard </a:t>
            </a:r>
          </a:p>
          <a:p>
            <a:pPr lvl="3"/>
            <a:r>
              <a:rPr lang="en-US" dirty="0" smtClean="0"/>
              <a:t>“Turn on, Tune In, Drop Out”</a:t>
            </a:r>
          </a:p>
          <a:p>
            <a:pPr lvl="1"/>
            <a:r>
              <a:rPr lang="en-US" dirty="0" smtClean="0"/>
              <a:t>Sexual Revolution and challenges to gender norms </a:t>
            </a:r>
          </a:p>
          <a:p>
            <a:pPr lvl="1"/>
            <a:r>
              <a:rPr lang="en-US" dirty="0" smtClean="0"/>
              <a:t>Challenged need for formal education </a:t>
            </a:r>
          </a:p>
          <a:p>
            <a:pPr lvl="1"/>
            <a:r>
              <a:rPr lang="en-US" dirty="0" smtClean="0"/>
              <a:t>Exit from traditional society</a:t>
            </a:r>
          </a:p>
          <a:p>
            <a:pPr lvl="1"/>
            <a:r>
              <a:rPr lang="en-US" dirty="0" smtClean="0"/>
              <a:t>Group known as the hippies </a:t>
            </a:r>
          </a:p>
          <a:p>
            <a:pPr lvl="1"/>
            <a:r>
              <a:rPr lang="en-US" dirty="0" smtClean="0"/>
              <a:t>END WITH WOODSTOCK!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144" y="2083560"/>
            <a:ext cx="3096835" cy="2783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562" y="4838941"/>
            <a:ext cx="3589438" cy="2019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230" y="184223"/>
            <a:ext cx="2124075" cy="2152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704" y="2083560"/>
            <a:ext cx="1879571" cy="257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889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 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Whole class read of the documents </a:t>
            </a:r>
          </a:p>
          <a:p>
            <a:r>
              <a:rPr lang="en-US" dirty="0" smtClean="0"/>
              <a:t>Groups discuss and respond to questions on handout </a:t>
            </a:r>
          </a:p>
          <a:p>
            <a:r>
              <a:rPr lang="en-US" dirty="0" smtClean="0"/>
              <a:t>Wrap-Up Class discussion</a:t>
            </a:r>
          </a:p>
        </p:txBody>
      </p:sp>
    </p:spTree>
    <p:extLst>
      <p:ext uri="{BB962C8B-B14F-4D97-AF65-F5344CB8AC3E}">
        <p14:creationId xmlns:p14="http://schemas.microsoft.com/office/powerpoint/2010/main" val="227144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Environmental Movement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9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71439E-D3B9-DA4A-B250-242B090A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C10E02-004F-C84E-9256-0C8E061BC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the Cold War Guide </a:t>
            </a:r>
          </a:p>
        </p:txBody>
      </p:sp>
    </p:spTree>
    <p:extLst>
      <p:ext uri="{BB962C8B-B14F-4D97-AF65-F5344CB8AC3E}">
        <p14:creationId xmlns:p14="http://schemas.microsoft.com/office/powerpoint/2010/main" val="235452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1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how and why policies related to the environment developed and changed from 1968 to 1980</a:t>
            </a:r>
          </a:p>
        </p:txBody>
      </p:sp>
    </p:spTree>
    <p:extLst>
      <p:ext uri="{BB962C8B-B14F-4D97-AF65-F5344CB8AC3E}">
        <p14:creationId xmlns:p14="http://schemas.microsoft.com/office/powerpoint/2010/main" val="86758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What happened during this time that led to so many laws being passed in favor of protecting the environment?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“Within a six year period, 1970-1976, the United States Congress enacted nearly all of the basic environmental legislation . . . most of it by overwhelming bipartisan majorities.”</a:t>
            </a:r>
          </a:p>
          <a:p>
            <a:pPr lvl="1"/>
            <a:r>
              <a:rPr lang="en-US" dirty="0"/>
              <a:t>Robert V. Percival, Director of the Environmental Law Program at the University of Maryland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9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emissions changing from the 1940s to 1990s?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7949427"/>
              </p:ext>
            </p:extLst>
          </p:nvPr>
        </p:nvGraphicFramePr>
        <p:xfrm>
          <a:off x="531639" y="2226570"/>
          <a:ext cx="7860006" cy="42164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808250"/>
                <a:gridCol w="4051756"/>
              </a:tblGrid>
              <a:tr h="6818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marL="1325880" marR="105346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Toxin</a:t>
                      </a:r>
                      <a:endParaRPr lang="en-US" sz="105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marL="1236345" marR="138366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Health Impact</a:t>
                      </a:r>
                      <a:endParaRPr lang="en-US" sz="105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</a:tr>
              <a:tr h="6465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50">
                        <a:effectLst/>
                      </a:endParaRPr>
                    </a:p>
                    <a:p>
                      <a:pPr marL="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 </a:t>
                      </a:r>
                    </a:p>
                    <a:p>
                      <a:pPr marL="129222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Carbon Monoxide</a:t>
                      </a:r>
                      <a:r>
                        <a:rPr lang="en-US" sz="800">
                          <a:effectLst/>
                        </a:rPr>
                        <a:t>25</a:t>
                      </a:r>
                      <a:endParaRPr lang="en-US" sz="105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 </a:t>
                      </a:r>
                    </a:p>
                    <a:p>
                      <a:pPr marL="66675" marR="28384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Visual impairment, reduced work capacity, reduced manual dexterity, poor learning ability, and difficulty in performing complex tasks</a:t>
                      </a:r>
                      <a:endParaRPr lang="en-US" sz="105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</a:tr>
              <a:tr h="6837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50">
                        <a:effectLst/>
                      </a:endParaRPr>
                    </a:p>
                    <a:p>
                      <a:pPr marL="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 </a:t>
                      </a:r>
                    </a:p>
                    <a:p>
                      <a:pPr marL="13284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Nitrogen Oxide</a:t>
                      </a:r>
                      <a:r>
                        <a:rPr lang="en-US" sz="800">
                          <a:effectLst/>
                        </a:rPr>
                        <a:t>26</a:t>
                      </a:r>
                      <a:endParaRPr lang="en-US" sz="105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 </a:t>
                      </a:r>
                    </a:p>
                    <a:p>
                      <a:pPr marL="66675" marR="18224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Irritation of the lungs and lower resistance to respiratory infections such as influenza, increased incidence of acute respiratory illness in children</a:t>
                      </a:r>
                      <a:endParaRPr lang="en-US" sz="105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</a:tr>
              <a:tr h="6465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50">
                        <a:effectLst/>
                      </a:endParaRPr>
                    </a:p>
                    <a:p>
                      <a:pPr marL="0" marR="0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50">
                        <a:effectLst/>
                      </a:endParaRPr>
                    </a:p>
                    <a:p>
                      <a:pPr marL="1353820" marR="105346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Sulfur Dioxide</a:t>
                      </a:r>
                      <a:r>
                        <a:rPr lang="en-US" sz="800">
                          <a:effectLst/>
                        </a:rPr>
                        <a:t>27</a:t>
                      </a:r>
                      <a:endParaRPr lang="en-US" sz="105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marL="66675" marR="3708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Harmful effects on breathing, respiratory illness, alterations in pulmonary defenses, and aggravation of existing cardiovascular disease.</a:t>
                      </a:r>
                      <a:endParaRPr lang="en-US" sz="105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</a:tr>
              <a:tr h="940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50">
                        <a:effectLst/>
                      </a:endParaRPr>
                    </a:p>
                    <a:p>
                      <a:pPr marL="0" marR="0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50">
                        <a:effectLst/>
                      </a:endParaRPr>
                    </a:p>
                    <a:p>
                      <a:pPr marL="1152525" marR="105346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Lead</a:t>
                      </a:r>
                      <a:r>
                        <a:rPr lang="en-US" sz="800">
                          <a:effectLst/>
                        </a:rPr>
                        <a:t>28</a:t>
                      </a:r>
                      <a:endParaRPr lang="en-US" sz="105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marL="66675" marR="3695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Anemia, kidney disease, reproductive disorders, and neurological impairments such as seizures, mental retardation, and/or behavioral disorders. Even at low doses, lead exposure is associated with changes in fundamental enzymatic, energy transfer, and other processes in the body</a:t>
                      </a:r>
                      <a:endParaRPr lang="en-US" sz="105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6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Analyzing the Graphs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2481649" cy="35993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What do you notice about air pollution during this time?</a:t>
            </a:r>
          </a:p>
          <a:p>
            <a:r>
              <a:rPr lang="en-US" dirty="0" smtClean="0"/>
              <a:t>What factors would cause such a change?</a:t>
            </a:r>
          </a:p>
          <a:p>
            <a:r>
              <a:rPr lang="en-US" dirty="0" smtClean="0"/>
              <a:t>What happened to these sources of pollution during this time period? What could have made the numbers increase or decrease?</a:t>
            </a:r>
          </a:p>
          <a:p>
            <a:r>
              <a:rPr lang="en-US" dirty="0" smtClean="0"/>
              <a:t>What are some ways these causes of air pollution can be dealt with or reduced?</a:t>
            </a:r>
          </a:p>
          <a:p>
            <a:endParaRPr lang="en-US" dirty="0"/>
          </a:p>
        </p:txBody>
      </p:sp>
      <p:pic>
        <p:nvPicPr>
          <p:cNvPr id="4" name="image4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9906" y="1594397"/>
            <a:ext cx="4855184" cy="310833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390470"/>
              </p:ext>
            </p:extLst>
          </p:nvPr>
        </p:nvGraphicFramePr>
        <p:xfrm>
          <a:off x="5136290" y="4843851"/>
          <a:ext cx="3840628" cy="177743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20314"/>
                <a:gridCol w="1920314"/>
              </a:tblGrid>
              <a:tr h="288322">
                <a:tc>
                  <a:txBody>
                    <a:bodyPr/>
                    <a:lstStyle/>
                    <a:p>
                      <a:pPr marL="6985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Year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Emissions (thousand short tons)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</a:tr>
              <a:tr h="180064">
                <a:tc>
                  <a:txBody>
                    <a:bodyPr/>
                    <a:lstStyle/>
                    <a:p>
                      <a:pPr marL="69850" marR="0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1940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marR="0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93,616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</a:tr>
              <a:tr h="180064">
                <a:tc>
                  <a:txBody>
                    <a:bodyPr/>
                    <a:lstStyle/>
                    <a:p>
                      <a:pPr marL="69850" marR="0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1950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marR="0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102,609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</a:tr>
              <a:tr h="183425">
                <a:tc>
                  <a:txBody>
                    <a:bodyPr/>
                    <a:lstStyle/>
                    <a:p>
                      <a:pPr marL="6985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1960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109,745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</a:tr>
              <a:tr h="180064">
                <a:tc>
                  <a:txBody>
                    <a:bodyPr/>
                    <a:lstStyle/>
                    <a:p>
                      <a:pPr marL="69850" marR="0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1970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marR="0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129,444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</a:tr>
              <a:tr h="180064">
                <a:tc>
                  <a:txBody>
                    <a:bodyPr/>
                    <a:lstStyle/>
                    <a:p>
                      <a:pPr marL="69850" marR="0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1980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marR="0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117,434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</a:tr>
              <a:tr h="183425">
                <a:tc>
                  <a:txBody>
                    <a:bodyPr/>
                    <a:lstStyle/>
                    <a:p>
                      <a:pPr marL="6985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1990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98,523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</a:tr>
              <a:tr h="180064">
                <a:tc>
                  <a:txBody>
                    <a:bodyPr/>
                    <a:lstStyle/>
                    <a:p>
                      <a:pPr marL="69850" marR="0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1996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marR="0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95,480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</a:tr>
              <a:tr h="180064">
                <a:tc>
                  <a:txBody>
                    <a:bodyPr/>
                    <a:lstStyle/>
                    <a:p>
                      <a:pPr marL="69850" marR="0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1998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marR="0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89,455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426939" y="5224736"/>
            <a:ext cx="1709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Table 1. Total National Emissions of Carbon Monoxide, 1940 through 1998 (thousand short </a:t>
            </a:r>
            <a:r>
              <a:rPr lang="en-US" sz="1200" dirty="0" smtClean="0"/>
              <a:t>tons)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205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Analyzing the 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Match the correct law to the correct description </a:t>
            </a:r>
          </a:p>
          <a:p>
            <a:r>
              <a:rPr lang="en-US" dirty="0" smtClean="0"/>
              <a:t>Post matching questions </a:t>
            </a:r>
          </a:p>
          <a:p>
            <a:pPr lvl="1"/>
            <a:r>
              <a:rPr lang="en-US" dirty="0" smtClean="0"/>
              <a:t>Are the laws federal, state, or both?</a:t>
            </a:r>
          </a:p>
          <a:p>
            <a:pPr lvl="1"/>
            <a:r>
              <a:rPr lang="en-US" dirty="0" smtClean="0"/>
              <a:t>Do they seem flexible or inflexible?</a:t>
            </a:r>
          </a:p>
          <a:p>
            <a:pPr lvl="1"/>
            <a:r>
              <a:rPr lang="en-US" dirty="0" smtClean="0"/>
              <a:t>Why did so much environmental legislation pass in such a short period of time?</a:t>
            </a:r>
          </a:p>
          <a:p>
            <a:pPr lvl="1"/>
            <a:r>
              <a:rPr lang="en-US" dirty="0" smtClean="0"/>
              <a:t>Why are these laws so transformative?</a:t>
            </a:r>
          </a:p>
        </p:txBody>
      </p:sp>
    </p:spTree>
    <p:extLst>
      <p:ext uri="{BB962C8B-B14F-4D97-AF65-F5344CB8AC3E}">
        <p14:creationId xmlns:p14="http://schemas.microsoft.com/office/powerpoint/2010/main" val="417939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Rachel Carson &amp; Silent Spring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https://ca.pbslearningmedia.org/resource/arct.socst.ush.earth15carson/rachel-carson-silent-spring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https://ca.pbslearningmedia.org/resource/envh10.sci.life.eco.silentspring/rachel-carsons-silent-spring/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1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Nixon and the Movement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https://ca.pbslearningmedia.org/resource/arct.socst.ush.earth16politics/environmentalists-enter-politics/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Earth Day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https://ca.pbslearningmedia.org/resource/arct.socst.ush.earth14earthdays/the-first-earth-day/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02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Society in </a:t>
            </a:r>
            <a:r>
              <a:rPr lang="en-US" dirty="0" smtClean="0"/>
              <a:t>Transition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40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C3E6C53-102E-4ACA-BCBB-3CC973B99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7B2B42C-0777-4D6E-9432-535281803A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1"/>
            <a:ext cx="6726063" cy="2759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FEAAB60-93E2-4DC6-99AC-939637BCE8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EF5ECB8-D49C-48FB-A93E-88EB2FFDFD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672606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11B77A2-BD5C-432D-B52E-C12612C74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33786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7D3CF8DE-6849-40CA-A1EC-753970FDCB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5D066A5-7DF3-4044-8366-82472E57C9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="" xmlns:a16="http://schemas.microsoft.com/office/drawing/2014/main" id="{A22EE892-8863-5A46-BDCA-BE3B5875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1" y="643466"/>
            <a:ext cx="5587164" cy="4868259"/>
          </a:xfrm>
          <a:effectLst>
            <a:innerShdw blurRad="88900" dist="50800" dir="135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7700"/>
              <a:t>Postwar America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859510BE-ACB6-8041-AD2F-AE7FC96E5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9990" y="2655130"/>
            <a:ext cx="2335751" cy="2724369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1940s &amp; 1950s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44AE4AF-64DE-466A-97C7-E9971A302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2006420"/>
            <a:ext cx="1202248" cy="14427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D91122A9-E50F-49AF-86CE-ACC382FBD8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41752" y="643466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2944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the causes and effects of continuing policy debates about the role of the federal government over time </a:t>
            </a:r>
            <a:endParaRPr lang="en-US" dirty="0" smtClean="0"/>
          </a:p>
          <a:p>
            <a:r>
              <a:rPr lang="en-US" dirty="0"/>
              <a:t>Explain the effects of the growth of religious movements over the course of the 20</a:t>
            </a:r>
            <a:r>
              <a:rPr lang="en-US" baseline="30000" dirty="0"/>
              <a:t>th</a:t>
            </a:r>
            <a:r>
              <a:rPr lang="en-US" dirty="0"/>
              <a:t> century </a:t>
            </a:r>
          </a:p>
        </p:txBody>
      </p:sp>
    </p:spTree>
    <p:extLst>
      <p:ext uri="{BB962C8B-B14F-4D97-AF65-F5344CB8AC3E}">
        <p14:creationId xmlns:p14="http://schemas.microsoft.com/office/powerpoint/2010/main" val="29254240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481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 of Trust in the Government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Pentagon Papers &amp; the Vietnam War </a:t>
            </a:r>
          </a:p>
          <a:p>
            <a:r>
              <a:rPr lang="en-US" dirty="0" smtClean="0"/>
              <a:t>Watergate, Nixon’s resignation, &amp; Ford’s pardon</a:t>
            </a:r>
          </a:p>
          <a:p>
            <a:r>
              <a:rPr lang="en-US" dirty="0" smtClean="0"/>
              <a:t>Stagflation </a:t>
            </a:r>
          </a:p>
          <a:p>
            <a:r>
              <a:rPr lang="en-US" dirty="0" smtClean="0"/>
              <a:t>Oil Crisis and Malaise Speech </a:t>
            </a:r>
          </a:p>
          <a:p>
            <a:r>
              <a:rPr lang="en-US" dirty="0" smtClean="0"/>
              <a:t>Iranian Hostage Crisis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5098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Silent Majority and </a:t>
            </a:r>
            <a:r>
              <a:rPr lang="en-US" dirty="0" smtClean="0"/>
              <a:t>Moral Majority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Moral Majority </a:t>
            </a:r>
          </a:p>
          <a:p>
            <a:pPr lvl="1"/>
            <a:r>
              <a:rPr lang="en-US" dirty="0" smtClean="0"/>
              <a:t>Growing </a:t>
            </a:r>
            <a:r>
              <a:rPr lang="en-US" dirty="0" smtClean="0"/>
              <a:t>evangelical movement </a:t>
            </a:r>
          </a:p>
          <a:p>
            <a:pPr lvl="2"/>
            <a:r>
              <a:rPr lang="en-US" dirty="0" smtClean="0"/>
              <a:t>Televangelists &amp; political activists </a:t>
            </a:r>
          </a:p>
          <a:p>
            <a:pPr lvl="3"/>
            <a:r>
              <a:rPr lang="en-US" dirty="0" smtClean="0"/>
              <a:t>Jerry Falwell </a:t>
            </a:r>
          </a:p>
          <a:p>
            <a:pPr lvl="3"/>
            <a:r>
              <a:rPr lang="en-US" dirty="0" smtClean="0"/>
              <a:t>Phyllis </a:t>
            </a:r>
            <a:r>
              <a:rPr lang="en-US" dirty="0" err="1" smtClean="0"/>
              <a:t>Schlafly</a:t>
            </a:r>
            <a:r>
              <a:rPr lang="en-US" dirty="0" smtClean="0"/>
              <a:t> &amp; Anti-ERA </a:t>
            </a:r>
          </a:p>
          <a:p>
            <a:pPr lvl="3"/>
            <a:r>
              <a:rPr lang="en-US" dirty="0" smtClean="0"/>
              <a:t>Anti-Abortion movement </a:t>
            </a:r>
          </a:p>
          <a:p>
            <a:r>
              <a:rPr lang="en-US" dirty="0" smtClean="0"/>
              <a:t>Silent Majority 	</a:t>
            </a:r>
          </a:p>
          <a:p>
            <a:pPr lvl="1"/>
            <a:r>
              <a:rPr lang="en-US" dirty="0" smtClean="0"/>
              <a:t>Most white Americans (esp. older wt. Americans) were actually okay with the slowing down of integration and less focus on progressive change </a:t>
            </a:r>
          </a:p>
          <a:p>
            <a:pPr lvl="2"/>
            <a:r>
              <a:rPr lang="en-US" dirty="0" smtClean="0"/>
              <a:t>Supported Nixon’s slow down of bussing </a:t>
            </a:r>
          </a:p>
          <a:p>
            <a:pPr lvl="2"/>
            <a:r>
              <a:rPr lang="en-US" dirty="0" smtClean="0"/>
              <a:t>Supported War on Drugs </a:t>
            </a:r>
          </a:p>
          <a:p>
            <a:pPr lvl="2"/>
            <a:r>
              <a:rPr lang="en-US" dirty="0" smtClean="0"/>
              <a:t>Supported a leader who promised less government intervention </a:t>
            </a:r>
          </a:p>
          <a:p>
            <a:pPr lvl="3"/>
            <a:r>
              <a:rPr lang="en-US" dirty="0" smtClean="0"/>
              <a:t>“Let’s Make America Great Again” – Ronald Reagan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0587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– Causation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 three causes of the Rise of the New Right</a:t>
            </a:r>
          </a:p>
          <a:p>
            <a:r>
              <a:rPr lang="en-US" dirty="0" smtClean="0"/>
              <a:t>List three effects of the Rise of the New Right </a:t>
            </a:r>
          </a:p>
          <a:p>
            <a:r>
              <a:rPr lang="en-US" dirty="0" smtClean="0"/>
              <a:t>Give the most important cause and effect and explain why</a:t>
            </a:r>
          </a:p>
          <a:p>
            <a:r>
              <a:rPr lang="en-US" dirty="0" smtClean="0"/>
              <a:t>Give the least important cause and effect and </a:t>
            </a:r>
            <a:r>
              <a:rPr lang="en-US" smtClean="0"/>
              <a:t>explain why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4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C3E6C53-102E-4ACA-BCBB-3CC973B99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7B2B42C-0777-4D6E-9432-535281803A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851"/>
            <a:ext cx="6726063" cy="2759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FEAAB60-93E2-4DC6-99AC-939637BCE8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EF5ECB8-D49C-48FB-A93E-88EB2FFDFD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672606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11B77A2-BD5C-432D-B52E-C12612C74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33786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="" xmlns:a16="http://schemas.microsoft.com/office/drawing/2014/main" id="{1DB71C54-63C1-4B83-8324-BBCEC579C9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5D15D940-E187-4030-B313-FDC84AE67B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92284" y="0"/>
            <a:ext cx="30517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1C3D5E83-BD38-0941-880C-386B59B60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69676" y="1286929"/>
            <a:ext cx="1662023" cy="42841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76E38F34-66D8-4203-B16C-14AC202484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0"/>
            <a:ext cx="6726063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5C4EAE50-A2AF-C747-A9F8-BAF08279A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1286929"/>
            <a:ext cx="5756237" cy="42841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0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3461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73463B8-4195-3B45-8C44-8B94AE6AF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F2D011B0-AA39-6E43-AECC-F7389818F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36873"/>
            <a:ext cx="8001000" cy="399766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8.3 Explain the causes and effects of the Red Scare after World War II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8.4a Explain the causes of economic growth in the years after World War II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8.4b Explain the causes and effects of the migration of various groups of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Americans after 1945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8.5 Explain how mass culture has been maintained or challenged over time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8.6 Explain how and why the civil rights movements developed and expanded from 1945 to 1960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57336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1859</Words>
  <Application>Microsoft Office PowerPoint</Application>
  <PresentationFormat>On-screen Show (4:3)</PresentationFormat>
  <Paragraphs>323</Paragraphs>
  <Slides>74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Arial</vt:lpstr>
      <vt:lpstr>Garamond</vt:lpstr>
      <vt:lpstr>Trebuchet MS</vt:lpstr>
      <vt:lpstr>Berlin</vt:lpstr>
      <vt:lpstr>Period 8 </vt:lpstr>
      <vt:lpstr>Cold War Overview  </vt:lpstr>
      <vt:lpstr>Questions?</vt:lpstr>
      <vt:lpstr>Objectives </vt:lpstr>
      <vt:lpstr>Overarching Questions </vt:lpstr>
      <vt:lpstr>Task </vt:lpstr>
      <vt:lpstr>Postwar America </vt:lpstr>
      <vt:lpstr>Questions?</vt:lpstr>
      <vt:lpstr>Objectives </vt:lpstr>
      <vt:lpstr>Red Scare</vt:lpstr>
      <vt:lpstr>Red Scare </vt:lpstr>
      <vt:lpstr>What does this tell us about the Red Scare and America during the 1950s?</vt:lpstr>
      <vt:lpstr>Economics of 1950s</vt:lpstr>
      <vt:lpstr>Economics of the 1950s</vt:lpstr>
      <vt:lpstr>Economics of the 1950s</vt:lpstr>
      <vt:lpstr>Economics of the 1950s</vt:lpstr>
      <vt:lpstr>GI Bill and Race</vt:lpstr>
      <vt:lpstr>Baby Boom </vt:lpstr>
      <vt:lpstr>Migration of 1950s</vt:lpstr>
      <vt:lpstr>Rust Belt to Sun Belt </vt:lpstr>
      <vt:lpstr>Suburbs</vt:lpstr>
      <vt:lpstr>Little Boxes </vt:lpstr>
      <vt:lpstr>Levittown </vt:lpstr>
      <vt:lpstr>Problems with Levittown </vt:lpstr>
      <vt:lpstr>New Tech of the 1950s </vt:lpstr>
      <vt:lpstr>New Tech – What does this tell us about the culture during the 1950s? </vt:lpstr>
      <vt:lpstr>Automobile </vt:lpstr>
      <vt:lpstr>Television </vt:lpstr>
      <vt:lpstr>Beat Movement &amp; Rising counterculture </vt:lpstr>
      <vt:lpstr>Early Civil Rights Leaders </vt:lpstr>
      <vt:lpstr>America as a World Power </vt:lpstr>
      <vt:lpstr>Objective</vt:lpstr>
      <vt:lpstr>Questions?</vt:lpstr>
      <vt:lpstr>Changing Foreign Policy </vt:lpstr>
      <vt:lpstr>How did foreign policy evolve during the Cold War?</vt:lpstr>
      <vt:lpstr>Vietnam War </vt:lpstr>
      <vt:lpstr>Objective</vt:lpstr>
      <vt:lpstr>Questions </vt:lpstr>
      <vt:lpstr>What are the causes and effects of the Vietnam War</vt:lpstr>
      <vt:lpstr>The Great Society </vt:lpstr>
      <vt:lpstr>Questions?</vt:lpstr>
      <vt:lpstr>Objectives </vt:lpstr>
      <vt:lpstr>Understanding the Great Society </vt:lpstr>
      <vt:lpstr>Great Society Video </vt:lpstr>
      <vt:lpstr>Homework </vt:lpstr>
      <vt:lpstr>SAQ Practice – Great Society &amp; New Deal  </vt:lpstr>
      <vt:lpstr>Civil Rights 1960s – 1970s </vt:lpstr>
      <vt:lpstr>Questions</vt:lpstr>
      <vt:lpstr>Objectives </vt:lpstr>
      <vt:lpstr>Task </vt:lpstr>
      <vt:lpstr>Women’s Movement </vt:lpstr>
      <vt:lpstr>Youth Culture </vt:lpstr>
      <vt:lpstr>Questions</vt:lpstr>
      <vt:lpstr>Objective </vt:lpstr>
      <vt:lpstr>Youth Movement </vt:lpstr>
      <vt:lpstr>Student Led Movement </vt:lpstr>
      <vt:lpstr>Counterculture </vt:lpstr>
      <vt:lpstr>Document Analysis </vt:lpstr>
      <vt:lpstr>The Environmental Movement </vt:lpstr>
      <vt:lpstr>Questions</vt:lpstr>
      <vt:lpstr>Objectives</vt:lpstr>
      <vt:lpstr>What happened during this time that led to so many laws being passed in favor of protecting the environment?</vt:lpstr>
      <vt:lpstr>How are emissions changing from the 1940s to 1990s?</vt:lpstr>
      <vt:lpstr>Analyzing the Graphs </vt:lpstr>
      <vt:lpstr>Analyzing the Laws</vt:lpstr>
      <vt:lpstr>Rachel Carson &amp; Silent Spring</vt:lpstr>
      <vt:lpstr>Nixon and the Movement </vt:lpstr>
      <vt:lpstr>1st Earth Day </vt:lpstr>
      <vt:lpstr>Society in Transition </vt:lpstr>
      <vt:lpstr>Objective </vt:lpstr>
      <vt:lpstr>Questions </vt:lpstr>
      <vt:lpstr>Loss of Trust in the Government </vt:lpstr>
      <vt:lpstr>Silent Majority and Moral Majority </vt:lpstr>
      <vt:lpstr>Activity – Causation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Period 8 </dc:title>
  <dc:creator>Jessica Parfitt</dc:creator>
  <cp:lastModifiedBy>Jessica Parfitt</cp:lastModifiedBy>
  <cp:revision>27</cp:revision>
  <dcterms:created xsi:type="dcterms:W3CDTF">2020-02-20T02:01:59Z</dcterms:created>
  <dcterms:modified xsi:type="dcterms:W3CDTF">2020-03-13T14:06:04Z</dcterms:modified>
</cp:coreProperties>
</file>