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5940" y="1639950"/>
            <a:ext cx="3722370" cy="4232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FFF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27575" y="1534490"/>
            <a:ext cx="3869690" cy="4378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22092" y="461594"/>
            <a:ext cx="3099815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9740" y="1595328"/>
            <a:ext cx="7500620" cy="32086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hyperlink" Target="http://apva.org/rediscovery/page.php?page_id=3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7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image" Target="../media/image86.jpg"/><Relationship Id="rId9" Type="http://schemas.openxmlformats.org/officeDocument/2006/relationships/image" Target="../media/image9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g"/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7" Type="http://schemas.openxmlformats.org/officeDocument/2006/relationships/image" Target="../media/image110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0100" y="4005326"/>
            <a:ext cx="228600" cy="168275"/>
          </a:xfrm>
          <a:custGeom>
            <a:avLst/>
            <a:gdLst/>
            <a:ahLst/>
            <a:cxnLst/>
            <a:rect l="l" t="t" r="r" b="b"/>
            <a:pathLst>
              <a:path w="228600" h="168275">
                <a:moveTo>
                  <a:pt x="0" y="168275"/>
                </a:moveTo>
                <a:lnTo>
                  <a:pt x="228600" y="168275"/>
                </a:lnTo>
                <a:lnTo>
                  <a:pt x="228600" y="0"/>
                </a:lnTo>
                <a:lnTo>
                  <a:pt x="0" y="0"/>
                </a:lnTo>
                <a:lnTo>
                  <a:pt x="0" y="168275"/>
                </a:lnTo>
                <a:close/>
              </a:path>
            </a:pathLst>
          </a:custGeom>
          <a:solidFill>
            <a:srgbClr val="6224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32916" y="2060448"/>
            <a:ext cx="2011680" cy="20253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58887" y="2087626"/>
            <a:ext cx="1905000" cy="1917700"/>
          </a:xfrm>
          <a:custGeom>
            <a:avLst/>
            <a:gdLst/>
            <a:ahLst/>
            <a:cxnLst/>
            <a:rect l="l" t="t" r="r" b="b"/>
            <a:pathLst>
              <a:path w="1905000" h="1917700">
                <a:moveTo>
                  <a:pt x="0" y="1917700"/>
                </a:moveTo>
                <a:lnTo>
                  <a:pt x="1905000" y="1917700"/>
                </a:lnTo>
                <a:lnTo>
                  <a:pt x="1905000" y="0"/>
                </a:lnTo>
                <a:lnTo>
                  <a:pt x="0" y="0"/>
                </a:lnTo>
                <a:lnTo>
                  <a:pt x="0" y="1917700"/>
                </a:lnTo>
                <a:close/>
              </a:path>
            </a:pathLst>
          </a:custGeom>
          <a:solidFill>
            <a:srgbClr val="9437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12100" y="4630801"/>
            <a:ext cx="228600" cy="170180"/>
          </a:xfrm>
          <a:custGeom>
            <a:avLst/>
            <a:gdLst/>
            <a:ahLst/>
            <a:cxnLst/>
            <a:rect l="l" t="t" r="r" b="b"/>
            <a:pathLst>
              <a:path w="228600" h="170179">
                <a:moveTo>
                  <a:pt x="0" y="169799"/>
                </a:moveTo>
                <a:lnTo>
                  <a:pt x="228600" y="169799"/>
                </a:lnTo>
                <a:lnTo>
                  <a:pt x="228600" y="0"/>
                </a:lnTo>
                <a:lnTo>
                  <a:pt x="0" y="0"/>
                </a:lnTo>
                <a:lnTo>
                  <a:pt x="0" y="169799"/>
                </a:lnTo>
                <a:close/>
              </a:path>
            </a:pathLst>
          </a:custGeom>
          <a:solidFill>
            <a:srgbClr val="6224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83552" y="4774691"/>
            <a:ext cx="1912620" cy="2011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10476" y="4800600"/>
            <a:ext cx="1805305" cy="1905000"/>
          </a:xfrm>
          <a:custGeom>
            <a:avLst/>
            <a:gdLst/>
            <a:ahLst/>
            <a:cxnLst/>
            <a:rect l="l" t="t" r="r" b="b"/>
            <a:pathLst>
              <a:path w="1805304" h="1905000">
                <a:moveTo>
                  <a:pt x="0" y="1905000"/>
                </a:moveTo>
                <a:lnTo>
                  <a:pt x="1804924" y="1905000"/>
                </a:lnTo>
                <a:lnTo>
                  <a:pt x="1804924" y="0"/>
                </a:lnTo>
                <a:lnTo>
                  <a:pt x="0" y="0"/>
                </a:lnTo>
                <a:lnTo>
                  <a:pt x="0" y="1905000"/>
                </a:lnTo>
                <a:close/>
              </a:path>
            </a:pathLst>
          </a:custGeom>
          <a:solidFill>
            <a:srgbClr val="B795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92925" y="3962400"/>
            <a:ext cx="228600" cy="211454"/>
          </a:xfrm>
          <a:custGeom>
            <a:avLst/>
            <a:gdLst/>
            <a:ahLst/>
            <a:cxnLst/>
            <a:rect l="l" t="t" r="r" b="b"/>
            <a:pathLst>
              <a:path w="228600" h="211454">
                <a:moveTo>
                  <a:pt x="0" y="211200"/>
                </a:moveTo>
                <a:lnTo>
                  <a:pt x="228600" y="211200"/>
                </a:lnTo>
                <a:lnTo>
                  <a:pt x="228600" y="0"/>
                </a:lnTo>
                <a:lnTo>
                  <a:pt x="0" y="0"/>
                </a:lnTo>
                <a:lnTo>
                  <a:pt x="0" y="211200"/>
                </a:lnTo>
                <a:close/>
              </a:path>
            </a:pathLst>
          </a:custGeom>
          <a:solidFill>
            <a:srgbClr val="6224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37200" y="4630801"/>
            <a:ext cx="228600" cy="231775"/>
          </a:xfrm>
          <a:custGeom>
            <a:avLst/>
            <a:gdLst/>
            <a:ahLst/>
            <a:cxnLst/>
            <a:rect l="l" t="t" r="r" b="b"/>
            <a:pathLst>
              <a:path w="228600" h="231775">
                <a:moveTo>
                  <a:pt x="0" y="231711"/>
                </a:moveTo>
                <a:lnTo>
                  <a:pt x="228600" y="231711"/>
                </a:lnTo>
                <a:lnTo>
                  <a:pt x="228600" y="0"/>
                </a:lnTo>
                <a:lnTo>
                  <a:pt x="0" y="0"/>
                </a:lnTo>
                <a:lnTo>
                  <a:pt x="0" y="231711"/>
                </a:lnTo>
                <a:close/>
              </a:path>
            </a:pathLst>
          </a:custGeom>
          <a:solidFill>
            <a:srgbClr val="6224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34484" y="4835651"/>
            <a:ext cx="2151888" cy="20116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60900" y="4862512"/>
            <a:ext cx="2044700" cy="1905000"/>
          </a:xfrm>
          <a:custGeom>
            <a:avLst/>
            <a:gdLst/>
            <a:ahLst/>
            <a:cxnLst/>
            <a:rect l="l" t="t" r="r" b="b"/>
            <a:pathLst>
              <a:path w="2044700" h="1905000">
                <a:moveTo>
                  <a:pt x="0" y="1905000"/>
                </a:moveTo>
                <a:lnTo>
                  <a:pt x="2044700" y="1905000"/>
                </a:lnTo>
                <a:lnTo>
                  <a:pt x="2044700" y="0"/>
                </a:lnTo>
                <a:lnTo>
                  <a:pt x="0" y="0"/>
                </a:lnTo>
                <a:lnTo>
                  <a:pt x="0" y="1905000"/>
                </a:lnTo>
                <a:close/>
              </a:path>
            </a:pathLst>
          </a:custGeom>
          <a:solidFill>
            <a:srgbClr val="9437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15228" y="2060448"/>
            <a:ext cx="2087879" cy="19827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42025" y="2087626"/>
            <a:ext cx="1981200" cy="1875155"/>
          </a:xfrm>
          <a:custGeom>
            <a:avLst/>
            <a:gdLst/>
            <a:ahLst/>
            <a:cxnLst/>
            <a:rect l="l" t="t" r="r" b="b"/>
            <a:pathLst>
              <a:path w="1981200" h="1875154">
                <a:moveTo>
                  <a:pt x="0" y="1874774"/>
                </a:moveTo>
                <a:lnTo>
                  <a:pt x="1981200" y="1874774"/>
                </a:lnTo>
                <a:lnTo>
                  <a:pt x="1981200" y="0"/>
                </a:lnTo>
                <a:lnTo>
                  <a:pt x="0" y="0"/>
                </a:lnTo>
                <a:lnTo>
                  <a:pt x="0" y="1874774"/>
                </a:lnTo>
                <a:close/>
              </a:path>
            </a:pathLst>
          </a:custGeom>
          <a:solidFill>
            <a:srgbClr val="9437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08376" y="4630801"/>
            <a:ext cx="228600" cy="246379"/>
          </a:xfrm>
          <a:custGeom>
            <a:avLst/>
            <a:gdLst/>
            <a:ahLst/>
            <a:cxnLst/>
            <a:rect l="l" t="t" r="r" b="b"/>
            <a:pathLst>
              <a:path w="228600" h="246379">
                <a:moveTo>
                  <a:pt x="0" y="245999"/>
                </a:moveTo>
                <a:lnTo>
                  <a:pt x="228600" y="245999"/>
                </a:lnTo>
                <a:lnTo>
                  <a:pt x="228600" y="0"/>
                </a:lnTo>
                <a:lnTo>
                  <a:pt x="0" y="0"/>
                </a:lnTo>
                <a:lnTo>
                  <a:pt x="0" y="245999"/>
                </a:lnTo>
                <a:close/>
              </a:path>
            </a:pathLst>
          </a:custGeom>
          <a:solidFill>
            <a:srgbClr val="6224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45792" y="4850890"/>
            <a:ext cx="2087880" cy="19354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71700" y="4876800"/>
            <a:ext cx="1981200" cy="1828800"/>
          </a:xfrm>
          <a:custGeom>
            <a:avLst/>
            <a:gdLst/>
            <a:ahLst/>
            <a:cxnLst/>
            <a:rect l="l" t="t" r="r" b="b"/>
            <a:pathLst>
              <a:path w="1981200" h="1828800">
                <a:moveTo>
                  <a:pt x="0" y="1828800"/>
                </a:moveTo>
                <a:lnTo>
                  <a:pt x="1981200" y="1828800"/>
                </a:lnTo>
                <a:lnTo>
                  <a:pt x="1981200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solidFill>
            <a:srgbClr val="B795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6826" y="4005326"/>
            <a:ext cx="228600" cy="168275"/>
          </a:xfrm>
          <a:custGeom>
            <a:avLst/>
            <a:gdLst/>
            <a:ahLst/>
            <a:cxnLst/>
            <a:rect l="l" t="t" r="r" b="b"/>
            <a:pathLst>
              <a:path w="228600" h="168275">
                <a:moveTo>
                  <a:pt x="0" y="168275"/>
                </a:moveTo>
                <a:lnTo>
                  <a:pt x="228600" y="168275"/>
                </a:lnTo>
                <a:lnTo>
                  <a:pt x="228600" y="0"/>
                </a:lnTo>
                <a:lnTo>
                  <a:pt x="0" y="0"/>
                </a:lnTo>
                <a:lnTo>
                  <a:pt x="0" y="168275"/>
                </a:lnTo>
                <a:close/>
              </a:path>
            </a:pathLst>
          </a:custGeom>
          <a:solidFill>
            <a:srgbClr val="6224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05784" y="2060448"/>
            <a:ext cx="2164080" cy="20253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32200" y="2087626"/>
            <a:ext cx="2057400" cy="1917700"/>
          </a:xfrm>
          <a:custGeom>
            <a:avLst/>
            <a:gdLst/>
            <a:ahLst/>
            <a:cxnLst/>
            <a:rect l="l" t="t" r="r" b="b"/>
            <a:pathLst>
              <a:path w="2057400" h="1917700">
                <a:moveTo>
                  <a:pt x="0" y="1917700"/>
                </a:moveTo>
                <a:lnTo>
                  <a:pt x="2057400" y="1917700"/>
                </a:lnTo>
                <a:lnTo>
                  <a:pt x="2057400" y="0"/>
                </a:lnTo>
                <a:lnTo>
                  <a:pt x="0" y="0"/>
                </a:lnTo>
                <a:lnTo>
                  <a:pt x="0" y="1917700"/>
                </a:lnTo>
                <a:close/>
              </a:path>
            </a:pathLst>
          </a:custGeom>
          <a:solidFill>
            <a:srgbClr val="B795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26591" y="4158996"/>
            <a:ext cx="8217408" cy="5638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79487" y="4173601"/>
            <a:ext cx="8153400" cy="457200"/>
          </a:xfrm>
          <a:custGeom>
            <a:avLst/>
            <a:gdLst/>
            <a:ahLst/>
            <a:cxnLst/>
            <a:rect l="l" t="t" r="r" b="b"/>
            <a:pathLst>
              <a:path w="8153400" h="457200">
                <a:moveTo>
                  <a:pt x="0" y="457200"/>
                </a:moveTo>
                <a:lnTo>
                  <a:pt x="8153400" y="457200"/>
                </a:lnTo>
                <a:lnTo>
                  <a:pt x="81534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6224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873757" y="4266438"/>
            <a:ext cx="6045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Verdana"/>
                <a:cs typeface="Verdana"/>
              </a:rPr>
              <a:t>1607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834132" y="4282185"/>
            <a:ext cx="6045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Verdana"/>
                <a:cs typeface="Verdana"/>
              </a:rPr>
              <a:t>1612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336160" y="4266438"/>
            <a:ext cx="6045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Verdana"/>
                <a:cs typeface="Verdana"/>
              </a:rPr>
              <a:t>1619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813293" y="4299965"/>
            <a:ext cx="6045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Verdana"/>
                <a:cs typeface="Verdana"/>
              </a:rPr>
              <a:t>1676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866513" y="4884165"/>
            <a:ext cx="16014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Verdana"/>
                <a:cs typeface="Verdana"/>
              </a:rPr>
              <a:t>Maryland</a:t>
            </a:r>
            <a:r>
              <a:rPr sz="1200" b="1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Verdana"/>
                <a:cs typeface="Verdana"/>
              </a:rPr>
              <a:t>Founded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713738" y="3575684"/>
            <a:ext cx="9975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445" marR="5080" indent="-1193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Verdana"/>
                <a:cs typeface="Verdana"/>
              </a:rPr>
              <a:t>Jam</a:t>
            </a:r>
            <a:r>
              <a:rPr sz="1200" b="1" spc="-5" dirty="0">
                <a:solidFill>
                  <a:srgbClr val="FFFFFF"/>
                </a:solidFill>
                <a:latin typeface="Verdana"/>
                <a:cs typeface="Verdana"/>
              </a:rPr>
              <a:t>es</a:t>
            </a:r>
            <a:r>
              <a:rPr sz="1200" b="1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200" b="1" spc="-5" dirty="0">
                <a:solidFill>
                  <a:srgbClr val="FFFFFF"/>
                </a:solidFill>
                <a:latin typeface="Verdana"/>
                <a:cs typeface="Verdana"/>
              </a:rPr>
              <a:t>wn  Founded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447800" y="4267200"/>
            <a:ext cx="228600" cy="76200"/>
          </a:xfrm>
          <a:custGeom>
            <a:avLst/>
            <a:gdLst/>
            <a:ahLst/>
            <a:cxnLst/>
            <a:rect l="l" t="t" r="r" b="b"/>
            <a:pathLst>
              <a:path w="228600" h="76200">
                <a:moveTo>
                  <a:pt x="0" y="76200"/>
                </a:moveTo>
                <a:lnTo>
                  <a:pt x="228600" y="76200"/>
                </a:lnTo>
                <a:lnTo>
                  <a:pt x="2286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6224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705605" y="3613784"/>
            <a:ext cx="19538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0855" marR="5080" indent="-47879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Verdana"/>
                <a:cs typeface="Verdana"/>
              </a:rPr>
              <a:t>First Africans Arrive </a:t>
            </a:r>
            <a:r>
              <a:rPr sz="1200" b="1" dirty="0">
                <a:solidFill>
                  <a:srgbClr val="FFFFFF"/>
                </a:solidFill>
                <a:latin typeface="Verdana"/>
                <a:cs typeface="Verdana"/>
              </a:rPr>
              <a:t>in  </a:t>
            </a:r>
            <a:r>
              <a:rPr sz="1200" b="1" spc="-5" dirty="0">
                <a:solidFill>
                  <a:srgbClr val="FFFFFF"/>
                </a:solidFill>
                <a:latin typeface="Verdana"/>
                <a:cs typeface="Verdana"/>
              </a:rPr>
              <a:t>Jamestown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705092" y="4282185"/>
            <a:ext cx="6045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Verdana"/>
                <a:cs typeface="Verdana"/>
              </a:rPr>
              <a:t>1670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275959" y="3718686"/>
            <a:ext cx="15182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Verdana"/>
                <a:cs typeface="Verdana"/>
              </a:rPr>
              <a:t>Carolina</a:t>
            </a:r>
            <a:r>
              <a:rPr sz="1200" b="1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Verdana"/>
                <a:cs typeface="Verdana"/>
              </a:rPr>
              <a:t>Founded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348985" y="4282185"/>
            <a:ext cx="6057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Verdana"/>
                <a:cs typeface="Verdana"/>
              </a:rPr>
              <a:t>1634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270495" y="4918964"/>
            <a:ext cx="15347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Verdana"/>
                <a:cs typeface="Verdana"/>
              </a:rPr>
              <a:t>Bacon’s</a:t>
            </a:r>
            <a:r>
              <a:rPr sz="1200" b="1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Verdana"/>
                <a:cs typeface="Verdana"/>
              </a:rPr>
              <a:t>Rebellion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037844" y="675131"/>
            <a:ext cx="7856220" cy="11216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090672" y="1284732"/>
            <a:ext cx="1228344" cy="11216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756659" y="1348739"/>
            <a:ext cx="780288" cy="7635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974591" y="1284732"/>
            <a:ext cx="806196" cy="112166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116323" y="1284732"/>
            <a:ext cx="2580131" cy="112166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031991" y="1284732"/>
            <a:ext cx="806195" cy="112166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1339977" y="810209"/>
            <a:ext cx="707517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latin typeface="Arial"/>
                <a:cs typeface="Arial"/>
              </a:rPr>
              <a:t>The </a:t>
            </a:r>
            <a:r>
              <a:rPr sz="4000" b="1" spc="-5" dirty="0">
                <a:latin typeface="Arial"/>
                <a:cs typeface="Arial"/>
              </a:rPr>
              <a:t>Southern Colonies in</a:t>
            </a:r>
            <a:r>
              <a:rPr sz="4000" b="1" spc="-20" dirty="0">
                <a:latin typeface="Arial"/>
                <a:cs typeface="Arial"/>
              </a:rPr>
              <a:t> </a:t>
            </a:r>
            <a:r>
              <a:rPr sz="4000" b="1" spc="-5" dirty="0">
                <a:latin typeface="Arial"/>
                <a:cs typeface="Arial"/>
              </a:rPr>
              <a:t>the</a:t>
            </a:r>
            <a:endParaRPr sz="4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tabLst>
                <a:tab pos="1025525" algn="l"/>
              </a:tabLst>
            </a:pPr>
            <a:r>
              <a:rPr sz="4000" b="1" spc="-5" dirty="0">
                <a:latin typeface="Arial"/>
                <a:cs typeface="Arial"/>
              </a:rPr>
              <a:t>17</a:t>
            </a:r>
            <a:r>
              <a:rPr sz="3975" b="1" spc="-7" baseline="25157" dirty="0">
                <a:latin typeface="Arial"/>
                <a:cs typeface="Arial"/>
              </a:rPr>
              <a:t>th	</a:t>
            </a:r>
            <a:r>
              <a:rPr sz="4000" b="1" spc="-5" dirty="0">
                <a:latin typeface="Arial"/>
                <a:cs typeface="Arial"/>
              </a:rPr>
              <a:t>Century</a:t>
            </a:r>
            <a:endParaRPr sz="40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674364" y="2086355"/>
            <a:ext cx="1964436" cy="152704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2363851" y="4906517"/>
            <a:ext cx="16529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112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Verdana"/>
                <a:cs typeface="Verdana"/>
              </a:rPr>
              <a:t>John Rolfe Plants  Tobacco </a:t>
            </a:r>
            <a:r>
              <a:rPr sz="1200" b="1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200" b="1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Verdana"/>
                <a:cs typeface="Verdana"/>
              </a:rPr>
              <a:t>Virginia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351025" y="2282761"/>
            <a:ext cx="1652524" cy="12080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120128" y="5256276"/>
            <a:ext cx="1813560" cy="145084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143244" y="2109216"/>
            <a:ext cx="1781555" cy="170383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777740" y="5099302"/>
            <a:ext cx="1851660" cy="165353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328672" y="5193791"/>
            <a:ext cx="1723644" cy="155905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800" y="228600"/>
            <a:ext cx="6553200" cy="762000"/>
          </a:xfrm>
          <a:custGeom>
            <a:avLst/>
            <a:gdLst/>
            <a:ahLst/>
            <a:cxnLst/>
            <a:rect l="l" t="t" r="r" b="b"/>
            <a:pathLst>
              <a:path w="6553200" h="762000">
                <a:moveTo>
                  <a:pt x="0" y="762000"/>
                </a:moveTo>
                <a:lnTo>
                  <a:pt x="6553200" y="762000"/>
                </a:lnTo>
                <a:lnTo>
                  <a:pt x="65532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61641" y="224993"/>
            <a:ext cx="37604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15" dirty="0">
                <a:latin typeface="Calibri"/>
                <a:cs typeface="Calibri"/>
              </a:rPr>
              <a:t>Chesapeake</a:t>
            </a:r>
            <a:r>
              <a:rPr b="1" spc="-114" dirty="0">
                <a:latin typeface="Calibri"/>
                <a:cs typeface="Calibri"/>
              </a:rPr>
              <a:t> </a:t>
            </a:r>
            <a:r>
              <a:rPr b="1" spc="-30" dirty="0">
                <a:latin typeface="Calibri"/>
                <a:cs typeface="Calibri"/>
              </a:rPr>
              <a:t>Bay</a:t>
            </a:r>
          </a:p>
        </p:txBody>
      </p:sp>
      <p:sp>
        <p:nvSpPr>
          <p:cNvPr id="4" name="object 4"/>
          <p:cNvSpPr/>
          <p:nvPr/>
        </p:nvSpPr>
        <p:spPr>
          <a:xfrm>
            <a:off x="1082814" y="990600"/>
            <a:ext cx="6521196" cy="5055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8052" y="985837"/>
            <a:ext cx="6530975" cy="5065395"/>
          </a:xfrm>
          <a:custGeom>
            <a:avLst/>
            <a:gdLst/>
            <a:ahLst/>
            <a:cxnLst/>
            <a:rect l="l" t="t" r="r" b="b"/>
            <a:pathLst>
              <a:path w="6530975" h="5065395">
                <a:moveTo>
                  <a:pt x="0" y="5065141"/>
                </a:moveTo>
                <a:lnTo>
                  <a:pt x="6530721" y="5065141"/>
                </a:lnTo>
                <a:lnTo>
                  <a:pt x="6530721" y="0"/>
                </a:lnTo>
                <a:lnTo>
                  <a:pt x="0" y="0"/>
                </a:lnTo>
                <a:lnTo>
                  <a:pt x="0" y="506514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91488" y="6107684"/>
            <a:ext cx="58102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solidFill>
                  <a:srgbClr val="FFFF00"/>
                </a:solidFill>
                <a:latin typeface="Calibri"/>
                <a:cs typeface="Calibri"/>
              </a:rPr>
              <a:t>Geographic/environmental</a:t>
            </a:r>
            <a:r>
              <a:rPr sz="2800" b="1" spc="8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00"/>
                </a:solidFill>
                <a:latin typeface="Calibri"/>
                <a:cs typeface="Calibri"/>
              </a:rPr>
              <a:t>problems??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304812"/>
            <a:ext cx="7467600" cy="708025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5"/>
              </a:spcBef>
            </a:pPr>
            <a:r>
              <a:rPr sz="4000" b="1" u="heavy" spc="-15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Jamestown Fort </a:t>
            </a:r>
            <a:r>
              <a:rPr sz="4000" b="1" u="heavy" spc="-5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&amp; </a:t>
            </a:r>
            <a:r>
              <a:rPr sz="4000" b="1" u="heavy" spc="-15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Settlement</a:t>
            </a:r>
            <a:r>
              <a:rPr sz="4000" b="1" u="heavy" spc="-130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3600" b="1" u="heavy" spc="-5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Map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400" y="1371663"/>
            <a:ext cx="6629400" cy="5119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9637" y="1366900"/>
            <a:ext cx="6638925" cy="5129530"/>
          </a:xfrm>
          <a:custGeom>
            <a:avLst/>
            <a:gdLst/>
            <a:ahLst/>
            <a:cxnLst/>
            <a:rect l="l" t="t" r="r" b="b"/>
            <a:pathLst>
              <a:path w="6638925" h="5129530">
                <a:moveTo>
                  <a:pt x="0" y="5129149"/>
                </a:moveTo>
                <a:lnTo>
                  <a:pt x="6638925" y="5129149"/>
                </a:lnTo>
                <a:lnTo>
                  <a:pt x="6638925" y="0"/>
                </a:lnTo>
                <a:lnTo>
                  <a:pt x="0" y="0"/>
                </a:lnTo>
                <a:lnTo>
                  <a:pt x="0" y="512914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401751"/>
            <a:ext cx="6858000" cy="862330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89305">
              <a:lnSpc>
                <a:spcPts val="5945"/>
              </a:lnSpc>
            </a:pPr>
            <a:r>
              <a:rPr sz="5000" b="1" spc="-15" dirty="0">
                <a:latin typeface="Calibri"/>
                <a:cs typeface="Calibri"/>
              </a:rPr>
              <a:t>Jamestown</a:t>
            </a:r>
            <a:r>
              <a:rPr sz="5000" b="1" spc="-90" dirty="0">
                <a:latin typeface="Calibri"/>
                <a:cs typeface="Calibri"/>
              </a:rPr>
              <a:t> </a:t>
            </a:r>
            <a:r>
              <a:rPr sz="5000" b="1" spc="-5" dirty="0">
                <a:latin typeface="Calibri"/>
                <a:cs typeface="Calibri"/>
              </a:rPr>
              <a:t>Housing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66800" y="1524063"/>
            <a:ext cx="6858000" cy="4640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2037" y="1519300"/>
            <a:ext cx="6867525" cy="4650105"/>
          </a:xfrm>
          <a:custGeom>
            <a:avLst/>
            <a:gdLst/>
            <a:ahLst/>
            <a:cxnLst/>
            <a:rect l="l" t="t" r="r" b="b"/>
            <a:pathLst>
              <a:path w="6867525" h="4650105">
                <a:moveTo>
                  <a:pt x="0" y="4649724"/>
                </a:moveTo>
                <a:lnTo>
                  <a:pt x="6867525" y="4649724"/>
                </a:lnTo>
                <a:lnTo>
                  <a:pt x="6867525" y="0"/>
                </a:lnTo>
                <a:lnTo>
                  <a:pt x="0" y="0"/>
                </a:lnTo>
                <a:lnTo>
                  <a:pt x="0" y="46497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800" y="1371600"/>
            <a:ext cx="6400800" cy="480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62037" y="1366837"/>
            <a:ext cx="6410325" cy="4810125"/>
          </a:xfrm>
          <a:custGeom>
            <a:avLst/>
            <a:gdLst/>
            <a:ahLst/>
            <a:cxnLst/>
            <a:rect l="l" t="t" r="r" b="b"/>
            <a:pathLst>
              <a:path w="6410325" h="4810125">
                <a:moveTo>
                  <a:pt x="0" y="4810125"/>
                </a:moveTo>
                <a:lnTo>
                  <a:pt x="6410325" y="4810125"/>
                </a:lnTo>
                <a:lnTo>
                  <a:pt x="6410325" y="0"/>
                </a:lnTo>
                <a:lnTo>
                  <a:pt x="0" y="0"/>
                </a:lnTo>
                <a:lnTo>
                  <a:pt x="0" y="48101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66800" y="304850"/>
            <a:ext cx="6858000" cy="862330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97510">
              <a:lnSpc>
                <a:spcPts val="5940"/>
              </a:lnSpc>
            </a:pPr>
            <a:r>
              <a:rPr sz="5000" b="1" spc="-15" dirty="0">
                <a:latin typeface="Calibri"/>
                <a:cs typeface="Calibri"/>
              </a:rPr>
              <a:t>Jamestown</a:t>
            </a:r>
            <a:r>
              <a:rPr sz="5000" b="1" spc="-95" dirty="0">
                <a:latin typeface="Calibri"/>
                <a:cs typeface="Calibri"/>
              </a:rPr>
              <a:t> </a:t>
            </a:r>
            <a:r>
              <a:rPr sz="5000" b="1" spc="-15" dirty="0">
                <a:latin typeface="Calibri"/>
                <a:cs typeface="Calibri"/>
              </a:rPr>
              <a:t>Settlement</a:t>
            </a:r>
            <a:endParaRPr sz="5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304850"/>
            <a:ext cx="7162800" cy="862330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11150">
              <a:lnSpc>
                <a:spcPts val="5940"/>
              </a:lnSpc>
            </a:pPr>
            <a:r>
              <a:rPr sz="5000" b="1" spc="-15" dirty="0">
                <a:latin typeface="Calibri"/>
                <a:cs typeface="Calibri"/>
              </a:rPr>
              <a:t>Jamestown </a:t>
            </a:r>
            <a:r>
              <a:rPr sz="5000" b="1" spc="-5" dirty="0">
                <a:latin typeface="Calibri"/>
                <a:cs typeface="Calibri"/>
              </a:rPr>
              <a:t>Chapel,</a:t>
            </a:r>
            <a:r>
              <a:rPr sz="5000" b="1" spc="-120" dirty="0">
                <a:latin typeface="Calibri"/>
                <a:cs typeface="Calibri"/>
              </a:rPr>
              <a:t> </a:t>
            </a:r>
            <a:r>
              <a:rPr sz="5000" b="1" spc="-5" dirty="0">
                <a:latin typeface="Calibri"/>
                <a:cs typeface="Calibri"/>
              </a:rPr>
              <a:t>1611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28800" y="1371600"/>
            <a:ext cx="4979924" cy="502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3973" y="1366837"/>
            <a:ext cx="4989830" cy="5038725"/>
          </a:xfrm>
          <a:custGeom>
            <a:avLst/>
            <a:gdLst/>
            <a:ahLst/>
            <a:cxnLst/>
            <a:rect l="l" t="t" r="r" b="b"/>
            <a:pathLst>
              <a:path w="4989830" h="5038725">
                <a:moveTo>
                  <a:pt x="0" y="5038725"/>
                </a:moveTo>
                <a:lnTo>
                  <a:pt x="4989576" y="5038725"/>
                </a:lnTo>
                <a:lnTo>
                  <a:pt x="4989576" y="0"/>
                </a:lnTo>
                <a:lnTo>
                  <a:pt x="0" y="0"/>
                </a:lnTo>
                <a:lnTo>
                  <a:pt x="0" y="5038725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198577"/>
            <a:ext cx="6858000" cy="1200785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316865" marR="309880" indent="875665">
              <a:lnSpc>
                <a:spcPct val="100000"/>
              </a:lnSpc>
              <a:spcBef>
                <a:spcPts val="165"/>
              </a:spcBef>
            </a:pPr>
            <a:r>
              <a:rPr sz="3600" b="1" spc="-5" dirty="0">
                <a:latin typeface="Arial"/>
                <a:cs typeface="Arial"/>
              </a:rPr>
              <a:t>Captain </a:t>
            </a:r>
            <a:r>
              <a:rPr sz="3600" b="1" dirty="0">
                <a:latin typeface="Arial"/>
                <a:cs typeface="Arial"/>
              </a:rPr>
              <a:t>John Smith:  The Right Man </a:t>
            </a:r>
            <a:r>
              <a:rPr sz="3600" b="1" spc="-5" dirty="0">
                <a:latin typeface="Arial"/>
                <a:cs typeface="Arial"/>
              </a:rPr>
              <a:t>for the</a:t>
            </a:r>
            <a:r>
              <a:rPr sz="3600" b="1" spc="-70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Job??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76600" y="1828800"/>
            <a:ext cx="2914650" cy="388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71773" y="1824037"/>
            <a:ext cx="2924175" cy="3895725"/>
          </a:xfrm>
          <a:custGeom>
            <a:avLst/>
            <a:gdLst/>
            <a:ahLst/>
            <a:cxnLst/>
            <a:rect l="l" t="t" r="r" b="b"/>
            <a:pathLst>
              <a:path w="2924175" h="3895725">
                <a:moveTo>
                  <a:pt x="0" y="3895725"/>
                </a:moveTo>
                <a:lnTo>
                  <a:pt x="2924175" y="3895725"/>
                </a:lnTo>
                <a:lnTo>
                  <a:pt x="2924175" y="0"/>
                </a:lnTo>
                <a:lnTo>
                  <a:pt x="0" y="0"/>
                </a:lnTo>
                <a:lnTo>
                  <a:pt x="0" y="38957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58492" y="5726684"/>
            <a:ext cx="643826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0190" marR="5080" indent="-1508125">
              <a:lnSpc>
                <a:spcPct val="100000"/>
              </a:lnSpc>
              <a:spcBef>
                <a:spcPts val="95"/>
              </a:spcBef>
            </a:pPr>
            <a:r>
              <a:rPr sz="2800" b="1" i="1" spc="-10" dirty="0">
                <a:latin typeface="Calibri"/>
                <a:cs typeface="Calibri"/>
              </a:rPr>
              <a:t>There was </a:t>
            </a:r>
            <a:r>
              <a:rPr sz="2800" b="1" i="1" spc="-5" dirty="0">
                <a:latin typeface="Calibri"/>
                <a:cs typeface="Calibri"/>
              </a:rPr>
              <a:t>no </a:t>
            </a:r>
            <a:r>
              <a:rPr sz="2800" b="1" i="1" spc="-10" dirty="0">
                <a:latin typeface="Calibri"/>
                <a:cs typeface="Calibri"/>
              </a:rPr>
              <a:t>talk…but </a:t>
            </a:r>
            <a:r>
              <a:rPr sz="2800" b="1" i="1" spc="-5" dirty="0">
                <a:latin typeface="Calibri"/>
                <a:cs typeface="Calibri"/>
              </a:rPr>
              <a:t>dig </a:t>
            </a:r>
            <a:r>
              <a:rPr sz="2800" b="1" i="1" spc="-5" dirty="0">
                <a:solidFill>
                  <a:srgbClr val="BE9A12"/>
                </a:solidFill>
                <a:latin typeface="Calibri"/>
                <a:cs typeface="Calibri"/>
              </a:rPr>
              <a:t>gold</a:t>
            </a:r>
            <a:r>
              <a:rPr sz="2800" b="1" i="1" spc="-5" dirty="0">
                <a:latin typeface="Calibri"/>
                <a:cs typeface="Calibri"/>
              </a:rPr>
              <a:t>, </a:t>
            </a:r>
            <a:r>
              <a:rPr sz="2800" b="1" i="1" spc="-10" dirty="0">
                <a:latin typeface="Calibri"/>
                <a:cs typeface="Calibri"/>
              </a:rPr>
              <a:t>wash </a:t>
            </a:r>
            <a:r>
              <a:rPr sz="2800" b="1" i="1" spc="-5" dirty="0">
                <a:solidFill>
                  <a:srgbClr val="BE9A12"/>
                </a:solidFill>
                <a:latin typeface="Calibri"/>
                <a:cs typeface="Calibri"/>
              </a:rPr>
              <a:t>gold</a:t>
            </a:r>
            <a:r>
              <a:rPr sz="2800" b="1" i="1" spc="-5" dirty="0">
                <a:latin typeface="Calibri"/>
                <a:cs typeface="Calibri"/>
              </a:rPr>
              <a:t>,  </a:t>
            </a:r>
            <a:r>
              <a:rPr sz="2800" b="1" i="1" spc="-10" dirty="0">
                <a:latin typeface="Calibri"/>
                <a:cs typeface="Calibri"/>
              </a:rPr>
              <a:t>refine </a:t>
            </a:r>
            <a:r>
              <a:rPr sz="2800" b="1" i="1" spc="-5" dirty="0">
                <a:solidFill>
                  <a:srgbClr val="BE9A12"/>
                </a:solidFill>
                <a:latin typeface="Calibri"/>
                <a:cs typeface="Calibri"/>
              </a:rPr>
              <a:t>gold</a:t>
            </a:r>
            <a:r>
              <a:rPr sz="2800" b="1" i="1" spc="-5" dirty="0">
                <a:latin typeface="Calibri"/>
                <a:cs typeface="Calibri"/>
              </a:rPr>
              <a:t>, load</a:t>
            </a:r>
            <a:r>
              <a:rPr sz="2800" b="1" i="1" spc="-15" dirty="0">
                <a:latin typeface="Calibri"/>
                <a:cs typeface="Calibri"/>
              </a:rPr>
              <a:t> </a:t>
            </a:r>
            <a:r>
              <a:rPr sz="2800" b="1" i="1" spc="-5" dirty="0">
                <a:solidFill>
                  <a:srgbClr val="BE9A12"/>
                </a:solidFill>
                <a:latin typeface="Calibri"/>
                <a:cs typeface="Calibri"/>
              </a:rPr>
              <a:t>gold</a:t>
            </a:r>
            <a:r>
              <a:rPr sz="2800" b="1" i="1" spc="-5" dirty="0">
                <a:latin typeface="Calibri"/>
                <a:cs typeface="Calibri"/>
              </a:rPr>
              <a:t>…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9639" y="644651"/>
            <a:ext cx="7245096" cy="1046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40379" y="667512"/>
            <a:ext cx="3252216" cy="1152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0600" y="685761"/>
            <a:ext cx="7123430" cy="924560"/>
          </a:xfrm>
          <a:custGeom>
            <a:avLst/>
            <a:gdLst/>
            <a:ahLst/>
            <a:cxnLst/>
            <a:rect l="l" t="t" r="r" b="b"/>
            <a:pathLst>
              <a:path w="7123430" h="924560">
                <a:moveTo>
                  <a:pt x="0" y="924471"/>
                </a:moveTo>
                <a:lnTo>
                  <a:pt x="7123049" y="924471"/>
                </a:lnTo>
                <a:lnTo>
                  <a:pt x="7123049" y="0"/>
                </a:lnTo>
                <a:lnTo>
                  <a:pt x="0" y="0"/>
                </a:lnTo>
                <a:lnTo>
                  <a:pt x="0" y="924471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90600" y="685761"/>
            <a:ext cx="7123430" cy="924560"/>
          </a:xfrm>
          <a:prstGeom prst="rect">
            <a:avLst/>
          </a:prstGeom>
          <a:solidFill>
            <a:srgbClr val="C0504D"/>
          </a:solidFill>
        </p:spPr>
        <p:txBody>
          <a:bodyPr vert="horz" wrap="square" lIns="0" tIns="12509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985"/>
              </a:spcBef>
            </a:pP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John</a:t>
            </a:r>
            <a:r>
              <a:rPr sz="40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Smith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90600" y="1676400"/>
            <a:ext cx="3471545" cy="4051300"/>
          </a:xfrm>
          <a:custGeom>
            <a:avLst/>
            <a:gdLst/>
            <a:ahLst/>
            <a:cxnLst/>
            <a:rect l="l" t="t" r="r" b="b"/>
            <a:pathLst>
              <a:path w="3471545" h="4051300">
                <a:moveTo>
                  <a:pt x="0" y="4051300"/>
                </a:moveTo>
                <a:lnTo>
                  <a:pt x="3471291" y="4051300"/>
                </a:lnTo>
                <a:lnTo>
                  <a:pt x="3471291" y="0"/>
                </a:lnTo>
                <a:lnTo>
                  <a:pt x="0" y="0"/>
                </a:lnTo>
                <a:lnTo>
                  <a:pt x="0" y="4051300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82344" y="1694510"/>
            <a:ext cx="2952750" cy="2168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6565" marR="5080" indent="-456565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56565" algn="l"/>
                <a:tab pos="457200" algn="l"/>
              </a:tabLst>
            </a:pPr>
            <a:r>
              <a:rPr sz="1900" b="1" spc="-10" dirty="0">
                <a:latin typeface="Calibri"/>
                <a:cs typeface="Calibri"/>
              </a:rPr>
              <a:t>Provides </a:t>
            </a:r>
            <a:r>
              <a:rPr sz="1900" b="1" spc="-5" dirty="0">
                <a:latin typeface="Calibri"/>
                <a:cs typeface="Calibri"/>
              </a:rPr>
              <a:t>the early  leadership and discipline  necessary </a:t>
            </a:r>
            <a:r>
              <a:rPr sz="1900" b="1" spc="-15" dirty="0">
                <a:latin typeface="Calibri"/>
                <a:cs typeface="Calibri"/>
              </a:rPr>
              <a:t>to make </a:t>
            </a:r>
            <a:r>
              <a:rPr sz="1900" b="1" spc="-5" dirty="0">
                <a:latin typeface="Calibri"/>
                <a:cs typeface="Calibri"/>
              </a:rPr>
              <a:t>the  </a:t>
            </a:r>
            <a:r>
              <a:rPr sz="1900" b="1" spc="-15" dirty="0">
                <a:latin typeface="Calibri"/>
                <a:cs typeface="Calibri"/>
              </a:rPr>
              <a:t>colony</a:t>
            </a:r>
            <a:r>
              <a:rPr sz="1900" b="1" spc="-55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successful</a:t>
            </a:r>
            <a:endParaRPr sz="1900">
              <a:latin typeface="Calibri"/>
              <a:cs typeface="Calibri"/>
            </a:endParaRPr>
          </a:p>
          <a:p>
            <a:pPr marL="456565" indent="-456565">
              <a:lnSpc>
                <a:spcPct val="100000"/>
              </a:lnSpc>
              <a:spcBef>
                <a:spcPts val="455"/>
              </a:spcBef>
              <a:buAutoNum type="arabicPeriod"/>
              <a:tabLst>
                <a:tab pos="456565" algn="l"/>
                <a:tab pos="457200" algn="l"/>
              </a:tabLst>
            </a:pPr>
            <a:r>
              <a:rPr sz="1900" spc="-5" dirty="0">
                <a:latin typeface="Calibri"/>
                <a:cs typeface="Calibri"/>
              </a:rPr>
              <a:t>basic </a:t>
            </a:r>
            <a:r>
              <a:rPr sz="1900" spc="-15" dirty="0">
                <a:latin typeface="Calibri"/>
                <a:cs typeface="Calibri"/>
              </a:rPr>
              <a:t>problem was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the</a:t>
            </a:r>
            <a:endParaRPr sz="1900">
              <a:latin typeface="Calibri"/>
              <a:cs typeface="Calibri"/>
            </a:endParaRPr>
          </a:p>
          <a:p>
            <a:pPr marL="456565">
              <a:lnSpc>
                <a:spcPct val="100000"/>
              </a:lnSpc>
            </a:pPr>
            <a:r>
              <a:rPr sz="1900" spc="-10" dirty="0">
                <a:latin typeface="Calibri"/>
                <a:cs typeface="Calibri"/>
              </a:rPr>
              <a:t>expectation </a:t>
            </a:r>
            <a:r>
              <a:rPr sz="1900" spc="-5" dirty="0">
                <a:latin typeface="Calibri"/>
                <a:cs typeface="Calibri"/>
              </a:rPr>
              <a:t>of </a:t>
            </a:r>
            <a:r>
              <a:rPr sz="1900" spc="-10" dirty="0">
                <a:latin typeface="Calibri"/>
                <a:cs typeface="Calibri"/>
              </a:rPr>
              <a:t>easy</a:t>
            </a:r>
            <a:r>
              <a:rPr sz="1900" spc="-6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gold</a:t>
            </a:r>
            <a:endParaRPr sz="1900">
              <a:latin typeface="Calibri"/>
              <a:cs typeface="Calibri"/>
            </a:endParaRPr>
          </a:p>
          <a:p>
            <a:pPr marL="456565" indent="-456565">
              <a:lnSpc>
                <a:spcPct val="100000"/>
              </a:lnSpc>
              <a:spcBef>
                <a:spcPts val="455"/>
              </a:spcBef>
              <a:buAutoNum type="arabicPeriod" startAt="3"/>
              <a:tabLst>
                <a:tab pos="456565" algn="l"/>
                <a:tab pos="457200" algn="l"/>
              </a:tabLst>
            </a:pPr>
            <a:r>
              <a:rPr sz="1900" spc="-5" dirty="0">
                <a:latin typeface="Calibri"/>
                <a:cs typeface="Calibri"/>
              </a:rPr>
              <a:t>no </a:t>
            </a:r>
            <a:r>
              <a:rPr sz="1900" spc="-10" dirty="0">
                <a:latin typeface="Calibri"/>
                <a:cs typeface="Calibri"/>
              </a:rPr>
              <a:t>work </a:t>
            </a:r>
            <a:r>
              <a:rPr sz="1900" spc="-5" dirty="0">
                <a:latin typeface="Calibri"/>
                <a:cs typeface="Calibri"/>
              </a:rPr>
              <a:t>no eat</a:t>
            </a:r>
            <a:r>
              <a:rPr sz="1900" spc="-9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policy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27575" y="1559013"/>
            <a:ext cx="3815715" cy="321246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56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1900" b="1" spc="-5" dirty="0">
                <a:solidFill>
                  <a:srgbClr val="FF0000"/>
                </a:solidFill>
                <a:latin typeface="Calibri"/>
                <a:cs typeface="Calibri"/>
              </a:rPr>
              <a:t>skillful Indian</a:t>
            </a:r>
            <a:r>
              <a:rPr sz="19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FF0000"/>
                </a:solidFill>
                <a:latin typeface="Calibri"/>
                <a:cs typeface="Calibri"/>
              </a:rPr>
              <a:t>relations</a:t>
            </a:r>
            <a:endParaRPr sz="1900">
              <a:latin typeface="Calibri"/>
              <a:cs typeface="Calibri"/>
            </a:endParaRPr>
          </a:p>
          <a:p>
            <a:pPr marL="469900" marR="591185" indent="-457200">
              <a:lnSpc>
                <a:spcPct val="100000"/>
              </a:lnSpc>
              <a:spcBef>
                <a:spcPts val="45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1900" spc="-10" dirty="0">
                <a:latin typeface="Calibri"/>
                <a:cs typeface="Calibri"/>
              </a:rPr>
              <a:t>periodically resupplied </a:t>
            </a:r>
            <a:r>
              <a:rPr sz="1900" spc="-5" dirty="0">
                <a:latin typeface="Calibri"/>
                <a:cs typeface="Calibri"/>
              </a:rPr>
              <a:t>but  </a:t>
            </a:r>
            <a:r>
              <a:rPr sz="1900" spc="-10" dirty="0">
                <a:latin typeface="Calibri"/>
                <a:cs typeface="Calibri"/>
              </a:rPr>
              <a:t>continued </a:t>
            </a:r>
            <a:r>
              <a:rPr sz="1900" spc="-15" dirty="0">
                <a:latin typeface="Calibri"/>
                <a:cs typeface="Calibri"/>
              </a:rPr>
              <a:t>to </a:t>
            </a:r>
            <a:r>
              <a:rPr sz="1900" spc="-20" dirty="0">
                <a:latin typeface="Calibri"/>
                <a:cs typeface="Calibri"/>
              </a:rPr>
              <a:t>have</a:t>
            </a:r>
            <a:r>
              <a:rPr sz="1900" spc="4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problems</a:t>
            </a:r>
            <a:endParaRPr sz="1900">
              <a:latin typeface="Calibri"/>
              <a:cs typeface="Calibri"/>
            </a:endParaRPr>
          </a:p>
          <a:p>
            <a:pPr marL="1155700" lvl="1" indent="-228600">
              <a:lnSpc>
                <a:spcPct val="100000"/>
              </a:lnSpc>
              <a:spcBef>
                <a:spcPts val="45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900" spc="-5" dirty="0">
                <a:latin typeface="Calibri"/>
                <a:cs typeface="Calibri"/>
              </a:rPr>
              <a:t>no </a:t>
            </a:r>
            <a:r>
              <a:rPr sz="1900" spc="-15" dirty="0">
                <a:latin typeface="Calibri"/>
                <a:cs typeface="Calibri"/>
              </a:rPr>
              <a:t>private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property</a:t>
            </a:r>
            <a:endParaRPr sz="1900">
              <a:latin typeface="Calibri"/>
              <a:cs typeface="Calibri"/>
            </a:endParaRPr>
          </a:p>
          <a:p>
            <a:pPr marL="1155700" marR="5080" lvl="1" indent="-228600">
              <a:lnSpc>
                <a:spcPct val="100000"/>
              </a:lnSpc>
              <a:spcBef>
                <a:spcPts val="45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900" spc="-15" dirty="0">
                <a:latin typeface="Calibri"/>
                <a:cs typeface="Calibri"/>
              </a:rPr>
              <a:t>harsh </a:t>
            </a:r>
            <a:r>
              <a:rPr sz="1900" spc="-10" dirty="0">
                <a:latin typeface="Calibri"/>
                <a:cs typeface="Calibri"/>
              </a:rPr>
              <a:t>military </a:t>
            </a:r>
            <a:r>
              <a:rPr sz="1900" spc="-5" dirty="0">
                <a:latin typeface="Calibri"/>
                <a:cs typeface="Calibri"/>
              </a:rPr>
              <a:t>discipline -  </a:t>
            </a:r>
            <a:r>
              <a:rPr sz="1900" spc="-10" dirty="0">
                <a:latin typeface="Calibri"/>
                <a:cs typeface="Calibri"/>
              </a:rPr>
              <a:t>employees </a:t>
            </a:r>
            <a:r>
              <a:rPr sz="1900" spc="-5" dirty="0">
                <a:latin typeface="Calibri"/>
                <a:cs typeface="Calibri"/>
              </a:rPr>
              <a:t>of the </a:t>
            </a:r>
            <a:r>
              <a:rPr sz="1900" spc="-15" dirty="0">
                <a:latin typeface="Calibri"/>
                <a:cs typeface="Calibri"/>
              </a:rPr>
              <a:t>company  </a:t>
            </a:r>
            <a:r>
              <a:rPr sz="1900" spc="-10" dirty="0">
                <a:latin typeface="Calibri"/>
                <a:cs typeface="Calibri"/>
              </a:rPr>
              <a:t>marched </a:t>
            </a:r>
            <a:r>
              <a:rPr sz="1900" spc="-15" dirty="0">
                <a:latin typeface="Calibri"/>
                <a:cs typeface="Calibri"/>
              </a:rPr>
              <a:t>to </a:t>
            </a:r>
            <a:r>
              <a:rPr sz="1900" spc="-5" dirty="0">
                <a:latin typeface="Calibri"/>
                <a:cs typeface="Calibri"/>
              </a:rPr>
              <a:t>and </a:t>
            </a:r>
            <a:r>
              <a:rPr sz="1900" spc="-15" dirty="0">
                <a:latin typeface="Calibri"/>
                <a:cs typeface="Calibri"/>
              </a:rPr>
              <a:t>from </a:t>
            </a:r>
            <a:r>
              <a:rPr sz="1900" spc="-5" dirty="0">
                <a:latin typeface="Calibri"/>
                <a:cs typeface="Calibri"/>
              </a:rPr>
              <a:t>the  fields twice a </a:t>
            </a:r>
            <a:r>
              <a:rPr sz="1900" spc="-20" dirty="0">
                <a:latin typeface="Calibri"/>
                <a:cs typeface="Calibri"/>
              </a:rPr>
              <a:t>day </a:t>
            </a:r>
            <a:r>
              <a:rPr sz="1900" spc="-15" dirty="0">
                <a:latin typeface="Calibri"/>
                <a:cs typeface="Calibri"/>
              </a:rPr>
              <a:t>to </a:t>
            </a:r>
            <a:r>
              <a:rPr sz="1900" spc="-5" dirty="0">
                <a:latin typeface="Calibri"/>
                <a:cs typeface="Calibri"/>
              </a:rPr>
              <a:t>the  beat of a</a:t>
            </a:r>
            <a:r>
              <a:rPr sz="1900" spc="-9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drum</a:t>
            </a:r>
            <a:endParaRPr sz="1900">
              <a:latin typeface="Calibri"/>
              <a:cs typeface="Calibri"/>
            </a:endParaRPr>
          </a:p>
          <a:p>
            <a:pPr marL="1155700" lvl="1" indent="-228600">
              <a:lnSpc>
                <a:spcPct val="100000"/>
              </a:lnSpc>
              <a:spcBef>
                <a:spcPts val="45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900" spc="-5" dirty="0">
                <a:latin typeface="Calibri"/>
                <a:cs typeface="Calibri"/>
              </a:rPr>
              <a:t>lack </a:t>
            </a:r>
            <a:r>
              <a:rPr sz="1900" spc="-10" dirty="0">
                <a:latin typeface="Calibri"/>
                <a:cs typeface="Calibri"/>
              </a:rPr>
              <a:t>of </a:t>
            </a:r>
            <a:r>
              <a:rPr sz="1900" spc="-5" dirty="0">
                <a:latin typeface="Calibri"/>
                <a:cs typeface="Calibri"/>
              </a:rPr>
              <a:t>a cash</a:t>
            </a:r>
            <a:r>
              <a:rPr sz="1900" spc="-7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crop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0040" y="111252"/>
            <a:ext cx="8046720" cy="1647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152400"/>
            <a:ext cx="7924800" cy="1524000"/>
          </a:xfrm>
          <a:custGeom>
            <a:avLst/>
            <a:gdLst/>
            <a:ahLst/>
            <a:cxnLst/>
            <a:rect l="l" t="t" r="r" b="b"/>
            <a:pathLst>
              <a:path w="7924800" h="1524000">
                <a:moveTo>
                  <a:pt x="0" y="1524000"/>
                </a:moveTo>
                <a:lnTo>
                  <a:pt x="7924800" y="1524000"/>
                </a:lnTo>
                <a:lnTo>
                  <a:pt x="7924800" y="0"/>
                </a:lnTo>
                <a:lnTo>
                  <a:pt x="0" y="0"/>
                </a:lnTo>
                <a:lnTo>
                  <a:pt x="0" y="152400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1000" y="152400"/>
            <a:ext cx="7924800" cy="1524000"/>
          </a:xfrm>
          <a:prstGeom prst="rect">
            <a:avLst/>
          </a:prstGeom>
          <a:solidFill>
            <a:srgbClr val="C0504D"/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3250">
              <a:latin typeface="Times New Roman"/>
              <a:cs typeface="Times New Roman"/>
            </a:endParaRPr>
          </a:p>
          <a:p>
            <a:pPr marL="1356995">
              <a:lnSpc>
                <a:spcPct val="100000"/>
              </a:lnSpc>
            </a:pP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Starving time 1609-1610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000" y="1752600"/>
            <a:ext cx="7924800" cy="4874260"/>
          </a:xfrm>
          <a:custGeom>
            <a:avLst/>
            <a:gdLst/>
            <a:ahLst/>
            <a:cxnLst/>
            <a:rect l="l" t="t" r="r" b="b"/>
            <a:pathLst>
              <a:path w="7924800" h="4874259">
                <a:moveTo>
                  <a:pt x="0" y="4873752"/>
                </a:moveTo>
                <a:lnTo>
                  <a:pt x="7924800" y="4873752"/>
                </a:lnTo>
                <a:lnTo>
                  <a:pt x="7924800" y="0"/>
                </a:lnTo>
                <a:lnTo>
                  <a:pt x="0" y="0"/>
                </a:lnTo>
                <a:lnTo>
                  <a:pt x="0" y="4873752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591820" indent="-579120">
              <a:lnSpc>
                <a:spcPct val="100000"/>
              </a:lnSpc>
              <a:spcBef>
                <a:spcPts val="154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pc="-5" dirty="0"/>
              <a:t>Smith </a:t>
            </a:r>
            <a:r>
              <a:rPr dirty="0"/>
              <a:t>had </a:t>
            </a:r>
            <a:r>
              <a:rPr spc="-5" dirty="0"/>
              <a:t>left </a:t>
            </a:r>
            <a:r>
              <a:rPr dirty="0"/>
              <a:t>the</a:t>
            </a:r>
            <a:r>
              <a:rPr spc="-50" dirty="0"/>
              <a:t> </a:t>
            </a:r>
            <a:r>
              <a:rPr spc="-5" dirty="0"/>
              <a:t>colony</a:t>
            </a:r>
          </a:p>
          <a:p>
            <a:pPr marL="591820" indent="-579120">
              <a:lnSpc>
                <a:spcPct val="100000"/>
              </a:lnSpc>
              <a:spcBef>
                <a:spcPts val="1435"/>
              </a:spcBef>
              <a:buAutoNum type="arabicPeriod"/>
              <a:tabLst>
                <a:tab pos="591820" algn="l"/>
                <a:tab pos="592455" algn="l"/>
              </a:tabLst>
            </a:pPr>
            <a:r>
              <a:rPr spc="-5" dirty="0"/>
              <a:t>“Gentlemen” colonists would not work</a:t>
            </a:r>
            <a:r>
              <a:rPr spc="-15" dirty="0"/>
              <a:t> </a:t>
            </a:r>
            <a:r>
              <a:rPr dirty="0"/>
              <a:t>themselves</a:t>
            </a:r>
          </a:p>
          <a:p>
            <a:pPr marL="591820" marR="596265" indent="-579120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591820" algn="l"/>
                <a:tab pos="592455" algn="l"/>
              </a:tabLst>
            </a:pPr>
            <a:r>
              <a:rPr spc="-5" dirty="0"/>
              <a:t>Settlers wasted </a:t>
            </a:r>
            <a:r>
              <a:rPr dirty="0"/>
              <a:t>time </a:t>
            </a:r>
            <a:r>
              <a:rPr spc="-5" dirty="0"/>
              <a:t>looking </a:t>
            </a:r>
            <a:r>
              <a:rPr dirty="0"/>
              <a:t>for </a:t>
            </a:r>
            <a:r>
              <a:rPr spc="-5" dirty="0"/>
              <a:t>gold instead </a:t>
            </a:r>
            <a:r>
              <a:rPr dirty="0"/>
              <a:t>of  </a:t>
            </a:r>
            <a:r>
              <a:rPr spc="-5" dirty="0"/>
              <a:t>hunting or</a:t>
            </a:r>
            <a:r>
              <a:rPr spc="-25" dirty="0"/>
              <a:t> </a:t>
            </a:r>
            <a:r>
              <a:rPr spc="-5" dirty="0"/>
              <a:t>farming</a:t>
            </a:r>
          </a:p>
          <a:p>
            <a:pPr marL="469900" marR="5080" indent="-45720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pc="-5" dirty="0"/>
              <a:t>reduced </a:t>
            </a:r>
            <a:r>
              <a:rPr dirty="0"/>
              <a:t>to </a:t>
            </a:r>
            <a:r>
              <a:rPr spc="-5" dirty="0"/>
              <a:t>eating dogs, </a:t>
            </a:r>
            <a:r>
              <a:rPr dirty="0"/>
              <a:t>cats, rats, mice, </a:t>
            </a:r>
            <a:r>
              <a:rPr spc="-5" dirty="0"/>
              <a:t>snakes,  toadstools, horsehide, and </a:t>
            </a:r>
            <a:r>
              <a:rPr dirty="0"/>
              <a:t>the </a:t>
            </a:r>
            <a:r>
              <a:rPr spc="-5" dirty="0"/>
              <a:t>corpses </a:t>
            </a:r>
            <a:r>
              <a:rPr dirty="0"/>
              <a:t>of </a:t>
            </a:r>
            <a:r>
              <a:rPr spc="-5" dirty="0"/>
              <a:t>dead </a:t>
            </a:r>
            <a:r>
              <a:rPr dirty="0"/>
              <a:t>men  </a:t>
            </a:r>
            <a:r>
              <a:rPr spc="-5" dirty="0"/>
              <a:t>and salted, or “powdered,” </a:t>
            </a:r>
            <a:r>
              <a:rPr spc="-10" dirty="0"/>
              <a:t>women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0040" y="111252"/>
            <a:ext cx="8046720" cy="1647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152400"/>
            <a:ext cx="7924800" cy="1524000"/>
          </a:xfrm>
          <a:custGeom>
            <a:avLst/>
            <a:gdLst/>
            <a:ahLst/>
            <a:cxnLst/>
            <a:rect l="l" t="t" r="r" b="b"/>
            <a:pathLst>
              <a:path w="7924800" h="1524000">
                <a:moveTo>
                  <a:pt x="0" y="1524000"/>
                </a:moveTo>
                <a:lnTo>
                  <a:pt x="7924800" y="1524000"/>
                </a:lnTo>
                <a:lnTo>
                  <a:pt x="7924800" y="0"/>
                </a:lnTo>
                <a:lnTo>
                  <a:pt x="0" y="0"/>
                </a:lnTo>
                <a:lnTo>
                  <a:pt x="0" y="152400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1000" y="152400"/>
            <a:ext cx="7924800" cy="1524000"/>
          </a:xfrm>
          <a:prstGeom prst="rect">
            <a:avLst/>
          </a:prstGeom>
          <a:solidFill>
            <a:srgbClr val="C0504D"/>
          </a:solidFill>
        </p:spPr>
        <p:txBody>
          <a:bodyPr vert="horz" wrap="square" lIns="0" tIns="390525" rIns="0" bIns="0" rtlCol="0">
            <a:spAutoFit/>
          </a:bodyPr>
          <a:lstStyle/>
          <a:p>
            <a:pPr marL="1134745">
              <a:lnSpc>
                <a:spcPct val="100000"/>
              </a:lnSpc>
              <a:spcBef>
                <a:spcPts val="3075"/>
              </a:spcBef>
            </a:pP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Starving 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r>
              <a:rPr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1609-1610</a:t>
            </a:r>
          </a:p>
        </p:txBody>
      </p:sp>
      <p:sp>
        <p:nvSpPr>
          <p:cNvPr id="5" name="object 5"/>
          <p:cNvSpPr/>
          <p:nvPr/>
        </p:nvSpPr>
        <p:spPr>
          <a:xfrm>
            <a:off x="381000" y="1752600"/>
            <a:ext cx="7924800" cy="4874260"/>
          </a:xfrm>
          <a:custGeom>
            <a:avLst/>
            <a:gdLst/>
            <a:ahLst/>
            <a:cxnLst/>
            <a:rect l="l" t="t" r="r" b="b"/>
            <a:pathLst>
              <a:path w="7924800" h="4874259">
                <a:moveTo>
                  <a:pt x="0" y="4873752"/>
                </a:moveTo>
                <a:lnTo>
                  <a:pt x="7924800" y="4873752"/>
                </a:lnTo>
                <a:lnTo>
                  <a:pt x="7924800" y="0"/>
                </a:lnTo>
                <a:lnTo>
                  <a:pt x="0" y="0"/>
                </a:lnTo>
                <a:lnTo>
                  <a:pt x="0" y="4873752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9740" y="1766138"/>
            <a:ext cx="7680325" cy="273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marR="243204" indent="-514984">
              <a:lnSpc>
                <a:spcPct val="100000"/>
              </a:lnSpc>
              <a:spcBef>
                <a:spcPts val="100"/>
              </a:spcBef>
              <a:buAutoNum type="arabicPeriod" startAt="5"/>
              <a:tabLst>
                <a:tab pos="527685" algn="l"/>
                <a:tab pos="528320" algn="l"/>
              </a:tabLst>
            </a:pPr>
            <a:r>
              <a:rPr sz="2400" spc="-10" dirty="0">
                <a:latin typeface="Calibri"/>
                <a:cs typeface="Calibri"/>
              </a:rPr>
              <a:t>1610 </a:t>
            </a:r>
            <a:r>
              <a:rPr sz="2400" dirty="0">
                <a:latin typeface="Calibri"/>
                <a:cs typeface="Calibri"/>
              </a:rPr>
              <a:t>- </a:t>
            </a:r>
            <a:r>
              <a:rPr sz="2400" spc="-10" dirty="0">
                <a:latin typeface="Calibri"/>
                <a:cs typeface="Calibri"/>
              </a:rPr>
              <a:t>relief expedition </a:t>
            </a:r>
            <a:r>
              <a:rPr sz="2400" spc="-5" dirty="0">
                <a:latin typeface="Calibri"/>
                <a:cs typeface="Calibri"/>
              </a:rPr>
              <a:t>under </a:t>
            </a:r>
            <a:r>
              <a:rPr sz="2400" spc="-10" dirty="0">
                <a:latin typeface="Calibri"/>
                <a:cs typeface="Calibri"/>
              </a:rPr>
              <a:t>new Governor </a:t>
            </a:r>
            <a:r>
              <a:rPr sz="2400" spc="-5" dirty="0">
                <a:latin typeface="Calibri"/>
                <a:cs typeface="Calibri"/>
              </a:rPr>
              <a:t>Thomas  </a:t>
            </a:r>
            <a:r>
              <a:rPr sz="2400" spc="-10" dirty="0">
                <a:latin typeface="Calibri"/>
                <a:cs typeface="Calibri"/>
              </a:rPr>
              <a:t>Gates </a:t>
            </a:r>
            <a:r>
              <a:rPr sz="2400" spc="-5" dirty="0">
                <a:latin typeface="Calibri"/>
                <a:cs typeface="Calibri"/>
              </a:rPr>
              <a:t>finds </a:t>
            </a:r>
            <a:r>
              <a:rPr sz="2400" dirty="0">
                <a:latin typeface="Calibri"/>
                <a:cs typeface="Calibri"/>
              </a:rPr>
              <a:t>the men </a:t>
            </a:r>
            <a:r>
              <a:rPr sz="2400" spc="-5" dirty="0">
                <a:latin typeface="Calibri"/>
                <a:cs typeface="Calibri"/>
              </a:rPr>
              <a:t>so pitiful they </a:t>
            </a:r>
            <a:r>
              <a:rPr sz="2400" dirty="0">
                <a:latin typeface="Calibri"/>
                <a:cs typeface="Calibri"/>
              </a:rPr>
              <a:t>load </a:t>
            </a:r>
            <a:r>
              <a:rPr sz="2400" spc="-5" dirty="0">
                <a:latin typeface="Calibri"/>
                <a:cs typeface="Calibri"/>
              </a:rPr>
              <a:t>up </a:t>
            </a:r>
            <a:r>
              <a:rPr sz="2400" spc="-15" dirty="0">
                <a:latin typeface="Calibri"/>
                <a:cs typeface="Calibri"/>
              </a:rPr>
              <a:t>to go </a:t>
            </a:r>
            <a:r>
              <a:rPr sz="2400" spc="-5" dirty="0">
                <a:latin typeface="Calibri"/>
                <a:cs typeface="Calibri"/>
              </a:rPr>
              <a:t>back </a:t>
            </a:r>
            <a:r>
              <a:rPr sz="2400" spc="-15" dirty="0">
                <a:latin typeface="Calibri"/>
                <a:cs typeface="Calibri"/>
              </a:rPr>
              <a:t>to  </a:t>
            </a:r>
            <a:r>
              <a:rPr sz="2400" spc="-5" dirty="0">
                <a:latin typeface="Calibri"/>
                <a:cs typeface="Calibri"/>
              </a:rPr>
              <a:t>England</a:t>
            </a:r>
            <a:endParaRPr sz="2400">
              <a:latin typeface="Calibri"/>
              <a:cs typeface="Calibri"/>
            </a:endParaRPr>
          </a:p>
          <a:p>
            <a:pPr marL="469900" marR="5080" indent="-457200">
              <a:lnSpc>
                <a:spcPct val="100000"/>
              </a:lnSpc>
              <a:spcBef>
                <a:spcPts val="575"/>
              </a:spcBef>
              <a:buAutoNum type="arabicPeriod" startAt="5"/>
              <a:tabLst>
                <a:tab pos="469265" algn="l"/>
                <a:tab pos="469900" algn="l"/>
              </a:tabLst>
            </a:pPr>
            <a:r>
              <a:rPr sz="2400" spc="-5" dirty="0">
                <a:latin typeface="Calibri"/>
                <a:cs typeface="Calibri"/>
              </a:rPr>
              <a:t>Military Leader </a:t>
            </a:r>
            <a:r>
              <a:rPr sz="2400" spc="-10" dirty="0">
                <a:latin typeface="Calibri"/>
                <a:cs typeface="Calibri"/>
              </a:rPr>
              <a:t>Baron </a:t>
            </a:r>
            <a:r>
              <a:rPr sz="2400" spc="-5" dirty="0">
                <a:latin typeface="Calibri"/>
                <a:cs typeface="Calibri"/>
              </a:rPr>
              <a:t>De La </a:t>
            </a:r>
            <a:r>
              <a:rPr sz="2400" spc="-25" dirty="0">
                <a:latin typeface="Calibri"/>
                <a:cs typeface="Calibri"/>
              </a:rPr>
              <a:t>Warre </a:t>
            </a:r>
            <a:r>
              <a:rPr sz="2400" spc="-10" dirty="0">
                <a:latin typeface="Calibri"/>
                <a:cs typeface="Calibri"/>
              </a:rPr>
              <a:t>(Robert </a:t>
            </a:r>
            <a:r>
              <a:rPr sz="2400" spc="-25" dirty="0">
                <a:latin typeface="Calibri"/>
                <a:cs typeface="Calibri"/>
              </a:rPr>
              <a:t>West)  </a:t>
            </a:r>
            <a:r>
              <a:rPr sz="2400" spc="-10" dirty="0">
                <a:latin typeface="Calibri"/>
                <a:cs typeface="Calibri"/>
              </a:rPr>
              <a:t>intercepts </a:t>
            </a:r>
            <a:r>
              <a:rPr sz="2400" dirty="0">
                <a:latin typeface="Calibri"/>
                <a:cs typeface="Calibri"/>
              </a:rPr>
              <a:t>them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spc="-20" dirty="0">
                <a:latin typeface="Calibri"/>
                <a:cs typeface="Calibri"/>
              </a:rPr>
              <a:t>forces </a:t>
            </a:r>
            <a:r>
              <a:rPr sz="2400" dirty="0">
                <a:latin typeface="Calibri"/>
                <a:cs typeface="Calibri"/>
              </a:rPr>
              <a:t>them </a:t>
            </a:r>
            <a:r>
              <a:rPr sz="2400" spc="-5" dirty="0">
                <a:latin typeface="Calibri"/>
                <a:cs typeface="Calibri"/>
              </a:rPr>
              <a:t>back </a:t>
            </a:r>
            <a:r>
              <a:rPr sz="2400" spc="-15" dirty="0">
                <a:latin typeface="Calibri"/>
                <a:cs typeface="Calibri"/>
              </a:rPr>
              <a:t>to work </a:t>
            </a:r>
            <a:r>
              <a:rPr sz="2400" dirty="0">
                <a:latin typeface="Calibri"/>
                <a:cs typeface="Calibri"/>
              </a:rPr>
              <a:t>- </a:t>
            </a:r>
            <a:r>
              <a:rPr sz="2400" spc="-5" dirty="0">
                <a:latin typeface="Calibri"/>
                <a:cs typeface="Calibri"/>
              </a:rPr>
              <a:t>has </a:t>
            </a:r>
            <a:r>
              <a:rPr sz="2400" dirty="0">
                <a:latin typeface="Calibri"/>
                <a:cs typeface="Calibri"/>
              </a:rPr>
              <a:t>ample  </a:t>
            </a:r>
            <a:r>
              <a:rPr sz="2400" spc="-5" dirty="0">
                <a:latin typeface="Calibri"/>
                <a:cs typeface="Calibri"/>
              </a:rPr>
              <a:t>supplies and 300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men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575"/>
              </a:spcBef>
              <a:buAutoNum type="arabicPeriod" startAt="5"/>
              <a:tabLst>
                <a:tab pos="469265" algn="l"/>
                <a:tab pos="469900" algn="l"/>
              </a:tabLst>
            </a:pPr>
            <a:r>
              <a:rPr sz="2400" spc="-10" dirty="0">
                <a:latin typeface="Calibri"/>
                <a:cs typeface="Calibri"/>
              </a:rPr>
              <a:t>continued </a:t>
            </a:r>
            <a:r>
              <a:rPr sz="2400" spc="-15" dirty="0">
                <a:latin typeface="Calibri"/>
                <a:cs typeface="Calibri"/>
              </a:rPr>
              <a:t>hard </a:t>
            </a:r>
            <a:r>
              <a:rPr sz="2400" dirty="0">
                <a:latin typeface="Calibri"/>
                <a:cs typeface="Calibri"/>
              </a:rPr>
              <a:t>times, </a:t>
            </a:r>
            <a:r>
              <a:rPr sz="2400" spc="-5" dirty="0">
                <a:latin typeface="Calibri"/>
                <a:cs typeface="Calibri"/>
              </a:rPr>
              <a:t>but </a:t>
            </a:r>
            <a:r>
              <a:rPr sz="2400" spc="-10" dirty="0">
                <a:latin typeface="Calibri"/>
                <a:cs typeface="Calibri"/>
              </a:rPr>
              <a:t>optimistic</a:t>
            </a:r>
            <a:r>
              <a:rPr sz="2400" spc="-5" dirty="0">
                <a:latin typeface="Calibri"/>
                <a:cs typeface="Calibri"/>
              </a:rPr>
              <a:t> leadership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2440" y="187452"/>
            <a:ext cx="6827520" cy="5852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39239" y="150876"/>
            <a:ext cx="4776216" cy="7376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3400" y="228574"/>
            <a:ext cx="6705600" cy="462280"/>
          </a:xfrm>
          <a:custGeom>
            <a:avLst/>
            <a:gdLst/>
            <a:ahLst/>
            <a:cxnLst/>
            <a:rect l="l" t="t" r="r" b="b"/>
            <a:pathLst>
              <a:path w="6705600" h="462280">
                <a:moveTo>
                  <a:pt x="0" y="461670"/>
                </a:moveTo>
                <a:lnTo>
                  <a:pt x="6705600" y="461670"/>
                </a:lnTo>
                <a:lnTo>
                  <a:pt x="6705600" y="0"/>
                </a:lnTo>
                <a:lnTo>
                  <a:pt x="0" y="0"/>
                </a:lnTo>
                <a:lnTo>
                  <a:pt x="0" y="461670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3400" y="228574"/>
            <a:ext cx="6705600" cy="462280"/>
          </a:xfrm>
          <a:prstGeom prst="rect">
            <a:avLst/>
          </a:prstGeom>
          <a:solidFill>
            <a:srgbClr val="C0504D"/>
          </a:solidFill>
        </p:spPr>
        <p:txBody>
          <a:bodyPr vert="horz" wrap="square" lIns="0" tIns="28575" rIns="0" bIns="0" rtlCol="0">
            <a:spAutoFit/>
          </a:bodyPr>
          <a:lstStyle/>
          <a:p>
            <a:pPr marL="1231900">
              <a:lnSpc>
                <a:spcPct val="100000"/>
              </a:lnSpc>
              <a:spcBef>
                <a:spcPts val="225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High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Mortality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Rates: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Some</a:t>
            </a:r>
            <a:r>
              <a:rPr sz="24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Stats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3400" y="1219225"/>
            <a:ext cx="6705600" cy="4401185"/>
          </a:xfrm>
          <a:custGeom>
            <a:avLst/>
            <a:gdLst/>
            <a:ahLst/>
            <a:cxnLst/>
            <a:rect l="l" t="t" r="r" b="b"/>
            <a:pathLst>
              <a:path w="6705600" h="4401185">
                <a:moveTo>
                  <a:pt x="0" y="4401185"/>
                </a:moveTo>
                <a:lnTo>
                  <a:pt x="6705600" y="4401185"/>
                </a:lnTo>
                <a:lnTo>
                  <a:pt x="6705600" y="0"/>
                </a:lnTo>
                <a:lnTo>
                  <a:pt x="0" y="0"/>
                </a:lnTo>
                <a:lnTo>
                  <a:pt x="0" y="4401185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24840" y="1083538"/>
            <a:ext cx="4803140" cy="444690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0"/>
              </a:spcBef>
            </a:pPr>
            <a:r>
              <a:rPr sz="2000" b="1" dirty="0">
                <a:solidFill>
                  <a:srgbClr val="003CB8"/>
                </a:solidFill>
                <a:latin typeface="Calibri"/>
                <a:cs typeface="Calibri"/>
              </a:rPr>
              <a:t>The </a:t>
            </a:r>
            <a:r>
              <a:rPr sz="2000" b="1" spc="-5" dirty="0">
                <a:solidFill>
                  <a:srgbClr val="003CB8"/>
                </a:solidFill>
                <a:latin typeface="Calibri"/>
                <a:cs typeface="Calibri"/>
              </a:rPr>
              <a:t>“Starving</a:t>
            </a:r>
            <a:r>
              <a:rPr sz="2000" b="1" spc="-45" dirty="0">
                <a:solidFill>
                  <a:srgbClr val="003CB8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3CB8"/>
                </a:solidFill>
                <a:latin typeface="Calibri"/>
                <a:cs typeface="Calibri"/>
              </a:rPr>
              <a:t>Time”:</a:t>
            </a:r>
            <a:endParaRPr sz="2000">
              <a:latin typeface="Calibri"/>
              <a:cs typeface="Calibri"/>
            </a:endParaRPr>
          </a:p>
          <a:p>
            <a:pPr marL="974090" indent="-516890">
              <a:lnSpc>
                <a:spcPct val="100000"/>
              </a:lnSpc>
              <a:spcBef>
                <a:spcPts val="1200"/>
              </a:spcBef>
              <a:buClr>
                <a:srgbClr val="C0504D"/>
              </a:buClr>
              <a:buFont typeface="Arial"/>
              <a:buChar char="•"/>
              <a:tabLst>
                <a:tab pos="973455" algn="l"/>
                <a:tab pos="974090" algn="l"/>
              </a:tabLst>
            </a:pPr>
            <a:r>
              <a:rPr sz="2000" b="1" dirty="0">
                <a:latin typeface="Calibri"/>
                <a:cs typeface="Calibri"/>
              </a:rPr>
              <a:t>1607: </a:t>
            </a:r>
            <a:r>
              <a:rPr sz="2000" dirty="0">
                <a:latin typeface="Calibri"/>
                <a:cs typeface="Calibri"/>
              </a:rPr>
              <a:t>104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colonists</a:t>
            </a:r>
            <a:endParaRPr sz="2000">
              <a:latin typeface="Calibri"/>
              <a:cs typeface="Calibri"/>
            </a:endParaRPr>
          </a:p>
          <a:p>
            <a:pPr marL="974090" indent="-516890">
              <a:lnSpc>
                <a:spcPct val="100000"/>
              </a:lnSpc>
              <a:spcBef>
                <a:spcPts val="1200"/>
              </a:spcBef>
              <a:buClr>
                <a:srgbClr val="C0504D"/>
              </a:buClr>
              <a:buFont typeface="Arial"/>
              <a:buChar char="•"/>
              <a:tabLst>
                <a:tab pos="973455" algn="l"/>
                <a:tab pos="974090" algn="l"/>
              </a:tabLst>
            </a:pPr>
            <a:r>
              <a:rPr sz="2000" b="1" spc="-10" dirty="0">
                <a:latin typeface="Calibri"/>
                <a:cs typeface="Calibri"/>
              </a:rPr>
              <a:t>By </a:t>
            </a:r>
            <a:r>
              <a:rPr sz="2000" b="1" dirty="0">
                <a:latin typeface="Calibri"/>
                <a:cs typeface="Calibri"/>
              </a:rPr>
              <a:t>spring, 1608: </a:t>
            </a:r>
            <a:r>
              <a:rPr sz="2000" dirty="0">
                <a:latin typeface="Calibri"/>
                <a:cs typeface="Calibri"/>
              </a:rPr>
              <a:t>38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survived</a:t>
            </a:r>
            <a:endParaRPr sz="2000">
              <a:latin typeface="Calibri"/>
              <a:cs typeface="Calibri"/>
            </a:endParaRPr>
          </a:p>
          <a:p>
            <a:pPr marL="974090" indent="-516890">
              <a:lnSpc>
                <a:spcPct val="100000"/>
              </a:lnSpc>
              <a:spcBef>
                <a:spcPts val="1200"/>
              </a:spcBef>
              <a:buClr>
                <a:srgbClr val="C0504D"/>
              </a:buClr>
              <a:buFont typeface="Arial"/>
              <a:buChar char="•"/>
              <a:tabLst>
                <a:tab pos="973455" algn="l"/>
                <a:tab pos="974090" algn="l"/>
              </a:tabLst>
            </a:pPr>
            <a:r>
              <a:rPr sz="2000" b="1" dirty="0">
                <a:latin typeface="Calibri"/>
                <a:cs typeface="Calibri"/>
              </a:rPr>
              <a:t>1609: </a:t>
            </a:r>
            <a:r>
              <a:rPr sz="2000" dirty="0">
                <a:latin typeface="Calibri"/>
                <a:cs typeface="Calibri"/>
              </a:rPr>
              <a:t>300 </a:t>
            </a:r>
            <a:r>
              <a:rPr sz="2000" spc="-10" dirty="0">
                <a:latin typeface="Calibri"/>
                <a:cs typeface="Calibri"/>
              </a:rPr>
              <a:t>more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immigrants</a:t>
            </a:r>
            <a:endParaRPr sz="2000">
              <a:latin typeface="Calibri"/>
              <a:cs typeface="Calibri"/>
            </a:endParaRPr>
          </a:p>
          <a:p>
            <a:pPr marL="974090" indent="-516890">
              <a:lnSpc>
                <a:spcPct val="100000"/>
              </a:lnSpc>
              <a:spcBef>
                <a:spcPts val="1200"/>
              </a:spcBef>
              <a:buClr>
                <a:srgbClr val="C0504D"/>
              </a:buClr>
              <a:buFont typeface="Arial"/>
              <a:buChar char="•"/>
              <a:tabLst>
                <a:tab pos="973455" algn="l"/>
                <a:tab pos="974090" algn="l"/>
              </a:tabLst>
            </a:pPr>
            <a:r>
              <a:rPr sz="2000" b="1" spc="-10" dirty="0">
                <a:latin typeface="Calibri"/>
                <a:cs typeface="Calibri"/>
              </a:rPr>
              <a:t>By </a:t>
            </a:r>
            <a:r>
              <a:rPr sz="2000" b="1" dirty="0">
                <a:latin typeface="Calibri"/>
                <a:cs typeface="Calibri"/>
              </a:rPr>
              <a:t>spring, 1610: </a:t>
            </a:r>
            <a:r>
              <a:rPr sz="2000" dirty="0">
                <a:latin typeface="Calibri"/>
                <a:cs typeface="Calibri"/>
              </a:rPr>
              <a:t>60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survived</a:t>
            </a:r>
            <a:endParaRPr sz="2000">
              <a:latin typeface="Calibri"/>
              <a:cs typeface="Calibri"/>
            </a:endParaRPr>
          </a:p>
          <a:p>
            <a:pPr marL="974090" indent="-516890">
              <a:lnSpc>
                <a:spcPct val="100000"/>
              </a:lnSpc>
              <a:spcBef>
                <a:spcPts val="1195"/>
              </a:spcBef>
              <a:buClr>
                <a:srgbClr val="C0504D"/>
              </a:buClr>
              <a:buFont typeface="Arial"/>
              <a:buChar char="•"/>
              <a:tabLst>
                <a:tab pos="973455" algn="l"/>
                <a:tab pos="974090" algn="l"/>
              </a:tabLst>
            </a:pPr>
            <a:r>
              <a:rPr sz="2000" b="1" dirty="0">
                <a:latin typeface="Calibri"/>
                <a:cs typeface="Calibri"/>
              </a:rPr>
              <a:t>1610 – 1624:</a:t>
            </a:r>
            <a:r>
              <a:rPr sz="2000" b="1" spc="-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10,000</a:t>
            </a:r>
            <a:endParaRPr sz="2000">
              <a:latin typeface="Calibri"/>
              <a:cs typeface="Calibri"/>
            </a:endParaRPr>
          </a:p>
          <a:p>
            <a:pPr marL="97409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immigrants</a:t>
            </a:r>
            <a:endParaRPr sz="2000">
              <a:latin typeface="Calibri"/>
              <a:cs typeface="Calibri"/>
            </a:endParaRPr>
          </a:p>
          <a:p>
            <a:pPr marL="974090" indent="-516890">
              <a:lnSpc>
                <a:spcPct val="100000"/>
              </a:lnSpc>
              <a:spcBef>
                <a:spcPts val="1205"/>
              </a:spcBef>
              <a:buClr>
                <a:srgbClr val="C0504D"/>
              </a:buClr>
              <a:buFont typeface="Arial"/>
              <a:buChar char="•"/>
              <a:tabLst>
                <a:tab pos="973455" algn="l"/>
                <a:tab pos="974090" algn="l"/>
              </a:tabLst>
            </a:pPr>
            <a:r>
              <a:rPr sz="2000" b="1" dirty="0">
                <a:latin typeface="Calibri"/>
                <a:cs typeface="Calibri"/>
              </a:rPr>
              <a:t>1624 </a:t>
            </a:r>
            <a:r>
              <a:rPr sz="2000" b="1" spc="-5" dirty="0">
                <a:latin typeface="Calibri"/>
                <a:cs typeface="Calibri"/>
              </a:rPr>
              <a:t>population:</a:t>
            </a:r>
            <a:r>
              <a:rPr sz="2000" b="1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1,200</a:t>
            </a:r>
            <a:endParaRPr sz="2000">
              <a:latin typeface="Calibri"/>
              <a:cs typeface="Calibri"/>
            </a:endParaRPr>
          </a:p>
          <a:p>
            <a:pPr marL="974090" indent="-516890">
              <a:lnSpc>
                <a:spcPct val="100000"/>
              </a:lnSpc>
              <a:spcBef>
                <a:spcPts val="1195"/>
              </a:spcBef>
              <a:buClr>
                <a:srgbClr val="C0504D"/>
              </a:buClr>
              <a:buFont typeface="Arial"/>
              <a:buChar char="•"/>
              <a:tabLst>
                <a:tab pos="973455" algn="l"/>
                <a:tab pos="974090" algn="l"/>
              </a:tabLst>
            </a:pPr>
            <a:r>
              <a:rPr sz="2000" b="1" dirty="0">
                <a:latin typeface="Calibri"/>
                <a:cs typeface="Calibri"/>
              </a:rPr>
              <a:t>Adult </a:t>
            </a:r>
            <a:r>
              <a:rPr sz="2000" b="1" spc="-10" dirty="0">
                <a:latin typeface="Calibri"/>
                <a:cs typeface="Calibri"/>
              </a:rPr>
              <a:t>life expectancy: </a:t>
            </a:r>
            <a:r>
              <a:rPr sz="2000" dirty="0">
                <a:latin typeface="Calibri"/>
                <a:cs typeface="Calibri"/>
              </a:rPr>
              <a:t>40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years</a:t>
            </a:r>
            <a:endParaRPr sz="2000">
              <a:latin typeface="Calibri"/>
              <a:cs typeface="Calibri"/>
            </a:endParaRPr>
          </a:p>
          <a:p>
            <a:pPr marL="974090" indent="-516890">
              <a:lnSpc>
                <a:spcPct val="100000"/>
              </a:lnSpc>
              <a:spcBef>
                <a:spcPts val="1195"/>
              </a:spcBef>
              <a:buClr>
                <a:srgbClr val="C0504D"/>
              </a:buClr>
              <a:buFont typeface="Arial"/>
              <a:buChar char="•"/>
              <a:tabLst>
                <a:tab pos="973455" algn="l"/>
                <a:tab pos="974090" algn="l"/>
              </a:tabLst>
            </a:pPr>
            <a:r>
              <a:rPr sz="2000" b="1" spc="-10" dirty="0">
                <a:latin typeface="Calibri"/>
                <a:cs typeface="Calibri"/>
              </a:rPr>
              <a:t>Death </a:t>
            </a:r>
            <a:r>
              <a:rPr sz="2000" b="1" dirty="0">
                <a:latin typeface="Calibri"/>
                <a:cs typeface="Calibri"/>
              </a:rPr>
              <a:t>of </a:t>
            </a:r>
            <a:r>
              <a:rPr sz="2000" b="1" spc="-10" dirty="0">
                <a:latin typeface="Calibri"/>
                <a:cs typeface="Calibri"/>
              </a:rPr>
              <a:t>children </a:t>
            </a:r>
            <a:r>
              <a:rPr sz="2000" b="1" spc="-15" dirty="0">
                <a:latin typeface="Calibri"/>
                <a:cs typeface="Calibri"/>
              </a:rPr>
              <a:t>before </a:t>
            </a:r>
            <a:r>
              <a:rPr sz="2000" b="1" spc="-10" dirty="0">
                <a:latin typeface="Calibri"/>
                <a:cs typeface="Calibri"/>
              </a:rPr>
              <a:t>age </a:t>
            </a:r>
            <a:r>
              <a:rPr sz="2000" b="1" dirty="0">
                <a:latin typeface="Calibri"/>
                <a:cs typeface="Calibri"/>
              </a:rPr>
              <a:t>5: </a:t>
            </a:r>
            <a:r>
              <a:rPr sz="2000" b="1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80%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57800" y="1524000"/>
            <a:ext cx="1802129" cy="3276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51450" y="1517650"/>
            <a:ext cx="1814830" cy="3289300"/>
          </a:xfrm>
          <a:custGeom>
            <a:avLst/>
            <a:gdLst/>
            <a:ahLst/>
            <a:cxnLst/>
            <a:rect l="l" t="t" r="r" b="b"/>
            <a:pathLst>
              <a:path w="1814829" h="3289300">
                <a:moveTo>
                  <a:pt x="0" y="3289300"/>
                </a:moveTo>
                <a:lnTo>
                  <a:pt x="1814829" y="3289300"/>
                </a:lnTo>
                <a:lnTo>
                  <a:pt x="1814829" y="0"/>
                </a:lnTo>
                <a:lnTo>
                  <a:pt x="0" y="0"/>
                </a:lnTo>
                <a:lnTo>
                  <a:pt x="0" y="3289300"/>
                </a:lnTo>
                <a:close/>
              </a:path>
            </a:pathLst>
          </a:custGeom>
          <a:ln w="127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0754" y="1161033"/>
            <a:ext cx="22936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Arial"/>
                <a:cs typeface="Arial"/>
              </a:rPr>
              <a:t>Theme</a:t>
            </a:r>
            <a:r>
              <a:rPr b="1" spc="-10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2286126"/>
            <a:ext cx="8376920" cy="150114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indent="914400" algn="just">
              <a:lnSpc>
                <a:spcPct val="109500"/>
              </a:lnSpc>
              <a:spcBef>
                <a:spcPts val="300"/>
              </a:spcBef>
            </a:pPr>
            <a:r>
              <a:rPr sz="1800" spc="-5" dirty="0">
                <a:latin typeface="Arial"/>
                <a:cs typeface="Arial"/>
              </a:rPr>
              <a:t>Beginning in 1607, England established </a:t>
            </a:r>
            <a:r>
              <a:rPr sz="1800" dirty="0">
                <a:latin typeface="Arial"/>
                <a:cs typeface="Arial"/>
              </a:rPr>
              <a:t>five </a:t>
            </a:r>
            <a:r>
              <a:rPr sz="1800" spc="-5" dirty="0">
                <a:latin typeface="Arial"/>
                <a:cs typeface="Arial"/>
              </a:rPr>
              <a:t>permanent colonies along  the southeastern seacoast of North America. Despite displaying some differences,  all  of  these  </a:t>
            </a:r>
            <a:r>
              <a:rPr sz="1800" spc="-10" dirty="0">
                <a:latin typeface="Arial"/>
                <a:cs typeface="Arial"/>
              </a:rPr>
              <a:t>colonies  were  </a:t>
            </a:r>
            <a:r>
              <a:rPr sz="1800" spc="-5" dirty="0">
                <a:latin typeface="Arial"/>
                <a:cs typeface="Arial"/>
              </a:rPr>
              <a:t>characterized  </a:t>
            </a:r>
            <a:r>
              <a:rPr sz="1800" dirty="0">
                <a:latin typeface="Arial"/>
                <a:cs typeface="Arial"/>
              </a:rPr>
              <a:t>by  </a:t>
            </a:r>
            <a:r>
              <a:rPr sz="1800" spc="-5" dirty="0">
                <a:latin typeface="Arial"/>
                <a:cs typeface="Arial"/>
              </a:rPr>
              <a:t>plantation  agriculture,  </a:t>
            </a:r>
            <a:r>
              <a:rPr sz="1800" dirty="0">
                <a:latin typeface="Arial"/>
                <a:cs typeface="Arial"/>
              </a:rPr>
              <a:t>the  </a:t>
            </a:r>
            <a:r>
              <a:rPr sz="1800" spc="-5" dirty="0">
                <a:latin typeface="Arial"/>
                <a:cs typeface="Arial"/>
              </a:rPr>
              <a:t>use </a:t>
            </a:r>
            <a:r>
              <a:rPr sz="1800" spc="4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of</a:t>
            </a:r>
            <a:endParaRPr sz="1800">
              <a:latin typeface="Arial"/>
              <a:cs typeface="Arial"/>
            </a:endParaRPr>
          </a:p>
          <a:p>
            <a:pPr marL="12700" marR="5715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indentured and slave </a:t>
            </a:r>
            <a:r>
              <a:rPr sz="1800" spc="-25" dirty="0">
                <a:latin typeface="Arial"/>
                <a:cs typeface="Arial"/>
              </a:rPr>
              <a:t>labor, </a:t>
            </a:r>
            <a:r>
              <a:rPr sz="1800" spc="-5" dirty="0">
                <a:latin typeface="Arial"/>
                <a:cs typeface="Arial"/>
              </a:rPr>
              <a:t>a strong social </a:t>
            </a:r>
            <a:r>
              <a:rPr sz="1800" spc="-20" dirty="0">
                <a:latin typeface="Arial"/>
                <a:cs typeface="Arial"/>
              </a:rPr>
              <a:t>hierarchy, </a:t>
            </a:r>
            <a:r>
              <a:rPr sz="1800" spc="-5" dirty="0">
                <a:latin typeface="Arial"/>
                <a:cs typeface="Arial"/>
              </a:rPr>
              <a:t>and a sparse population </a:t>
            </a:r>
            <a:r>
              <a:rPr sz="1800" spc="-10" dirty="0">
                <a:latin typeface="Arial"/>
                <a:cs typeface="Arial"/>
              </a:rPr>
              <a:t>with  </a:t>
            </a:r>
            <a:r>
              <a:rPr sz="1800" spc="-5" dirty="0">
                <a:latin typeface="Arial"/>
                <a:cs typeface="Arial"/>
              </a:rPr>
              <a:t>little access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education, churches, and government</a:t>
            </a:r>
            <a:r>
              <a:rPr sz="1800" spc="1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institutions.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2039" y="391668"/>
            <a:ext cx="4236720" cy="771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82852" y="320040"/>
            <a:ext cx="3537204" cy="1045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3000" y="434060"/>
            <a:ext cx="4114800" cy="646430"/>
          </a:xfrm>
          <a:custGeom>
            <a:avLst/>
            <a:gdLst/>
            <a:ahLst/>
            <a:cxnLst/>
            <a:rect l="l" t="t" r="r" b="b"/>
            <a:pathLst>
              <a:path w="4114800" h="646430">
                <a:moveTo>
                  <a:pt x="0" y="646328"/>
                </a:moveTo>
                <a:lnTo>
                  <a:pt x="4114800" y="646328"/>
                </a:lnTo>
                <a:lnTo>
                  <a:pt x="4114800" y="0"/>
                </a:lnTo>
                <a:lnTo>
                  <a:pt x="0" y="0"/>
                </a:lnTo>
                <a:lnTo>
                  <a:pt x="0" y="646328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43000" y="434060"/>
            <a:ext cx="4114800" cy="646430"/>
          </a:xfrm>
          <a:prstGeom prst="rect">
            <a:avLst/>
          </a:prstGeom>
          <a:solidFill>
            <a:srgbClr val="C0504D"/>
          </a:solidFill>
        </p:spPr>
        <p:txBody>
          <a:bodyPr vert="horz" wrap="square" lIns="0" tIns="17145" rIns="0" bIns="0" rtlCol="0">
            <a:spAutoFit/>
          </a:bodyPr>
          <a:lstStyle/>
          <a:p>
            <a:pPr marL="657225">
              <a:lnSpc>
                <a:spcPct val="100000"/>
              </a:lnSpc>
              <a:spcBef>
                <a:spcPts val="135"/>
              </a:spcBef>
            </a:pPr>
            <a:r>
              <a:rPr sz="3600" b="1" spc="-5" dirty="0">
                <a:solidFill>
                  <a:srgbClr val="FFFFFF"/>
                </a:solidFill>
                <a:latin typeface="Calibri"/>
                <a:cs typeface="Calibri"/>
              </a:rPr>
              <a:t>“Widowarchy”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19200" y="1981200"/>
            <a:ext cx="2971800" cy="2677795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78740" marR="102235" algn="just">
              <a:lnSpc>
                <a:spcPct val="100000"/>
              </a:lnSpc>
              <a:spcBef>
                <a:spcPts val="105"/>
              </a:spcBef>
            </a:pPr>
            <a:r>
              <a:rPr sz="2400" b="1" dirty="0">
                <a:latin typeface="Calibri"/>
                <a:cs typeface="Calibri"/>
              </a:rPr>
              <a:t>High </a:t>
            </a:r>
            <a:r>
              <a:rPr sz="2400" b="1" spc="-5" dirty="0">
                <a:latin typeface="Calibri"/>
                <a:cs typeface="Calibri"/>
              </a:rPr>
              <a:t>mortality </a:t>
            </a:r>
            <a:r>
              <a:rPr sz="2400" b="1" dirty="0">
                <a:latin typeface="Calibri"/>
                <a:cs typeface="Calibri"/>
              </a:rPr>
              <a:t>among  </a:t>
            </a:r>
            <a:r>
              <a:rPr sz="2400" b="1" spc="-5" dirty="0">
                <a:latin typeface="Calibri"/>
                <a:cs typeface="Calibri"/>
              </a:rPr>
              <a:t>husbands </a:t>
            </a:r>
            <a:r>
              <a:rPr sz="2400" b="1" dirty="0">
                <a:latin typeface="Calibri"/>
                <a:cs typeface="Calibri"/>
              </a:rPr>
              <a:t>and </a:t>
            </a:r>
            <a:r>
              <a:rPr sz="2400" b="1" spc="-20" dirty="0">
                <a:latin typeface="Calibri"/>
                <a:cs typeface="Calibri"/>
              </a:rPr>
              <a:t>fathers  </a:t>
            </a:r>
            <a:r>
              <a:rPr sz="2400" b="1" spc="-5" dirty="0">
                <a:latin typeface="Calibri"/>
                <a:cs typeface="Calibri"/>
              </a:rPr>
              <a:t>left </a:t>
            </a:r>
            <a:r>
              <a:rPr sz="2400" b="1" spc="-15" dirty="0">
                <a:latin typeface="Calibri"/>
                <a:cs typeface="Calibri"/>
              </a:rPr>
              <a:t>many</a:t>
            </a:r>
            <a:r>
              <a:rPr sz="2400" b="1" spc="-9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women</a:t>
            </a:r>
            <a:endParaRPr sz="2400">
              <a:latin typeface="Calibri"/>
              <a:cs typeface="Calibri"/>
            </a:endParaRPr>
          </a:p>
          <a:p>
            <a:pPr marL="78740" marR="109855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in </a:t>
            </a:r>
            <a:r>
              <a:rPr sz="2400" b="1" spc="-5" dirty="0">
                <a:latin typeface="Calibri"/>
                <a:cs typeface="Calibri"/>
              </a:rPr>
              <a:t>the </a:t>
            </a:r>
            <a:r>
              <a:rPr sz="2400" b="1" spc="-10" dirty="0">
                <a:latin typeface="Calibri"/>
                <a:cs typeface="Calibri"/>
              </a:rPr>
              <a:t>Chesapeake  </a:t>
            </a:r>
            <a:r>
              <a:rPr sz="2400" b="1" spc="-5" dirty="0">
                <a:latin typeface="Calibri"/>
                <a:cs typeface="Calibri"/>
              </a:rPr>
              <a:t>colonies with unusual  </a:t>
            </a:r>
            <a:r>
              <a:rPr sz="2400" b="1" spc="-10" dirty="0">
                <a:latin typeface="Calibri"/>
                <a:cs typeface="Calibri"/>
              </a:rPr>
              <a:t>autonomy </a:t>
            </a:r>
            <a:r>
              <a:rPr sz="2400" b="1" dirty="0">
                <a:latin typeface="Calibri"/>
                <a:cs typeface="Calibri"/>
              </a:rPr>
              <a:t>and  </a:t>
            </a:r>
            <a:r>
              <a:rPr sz="2400" b="1" spc="-10" dirty="0">
                <a:latin typeface="Calibri"/>
                <a:cs typeface="Calibri"/>
              </a:rPr>
              <a:t>wealth!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257800" y="1524000"/>
            <a:ext cx="3394075" cy="4648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51450" y="1517650"/>
            <a:ext cx="3406775" cy="4660900"/>
          </a:xfrm>
          <a:custGeom>
            <a:avLst/>
            <a:gdLst/>
            <a:ahLst/>
            <a:cxnLst/>
            <a:rect l="l" t="t" r="r" b="b"/>
            <a:pathLst>
              <a:path w="3406775" h="4660900">
                <a:moveTo>
                  <a:pt x="0" y="4660900"/>
                </a:moveTo>
                <a:lnTo>
                  <a:pt x="3406775" y="4660900"/>
                </a:lnTo>
                <a:lnTo>
                  <a:pt x="3406775" y="0"/>
                </a:lnTo>
                <a:lnTo>
                  <a:pt x="0" y="0"/>
                </a:lnTo>
                <a:lnTo>
                  <a:pt x="0" y="46609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1828800"/>
            <a:ext cx="5181600" cy="3555365"/>
          </a:xfrm>
          <a:custGeom>
            <a:avLst/>
            <a:gdLst/>
            <a:ahLst/>
            <a:cxnLst/>
            <a:rect l="l" t="t" r="r" b="b"/>
            <a:pathLst>
              <a:path w="5181600" h="3555365">
                <a:moveTo>
                  <a:pt x="0" y="3554856"/>
                </a:moveTo>
                <a:lnTo>
                  <a:pt x="5181600" y="3554856"/>
                </a:lnTo>
                <a:lnTo>
                  <a:pt x="5181600" y="0"/>
                </a:lnTo>
                <a:lnTo>
                  <a:pt x="0" y="0"/>
                </a:lnTo>
                <a:lnTo>
                  <a:pt x="0" y="3554856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45207" y="1673351"/>
            <a:ext cx="3348228" cy="13944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0476" y="1673351"/>
            <a:ext cx="2109216" cy="13944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56732" y="1673351"/>
            <a:ext cx="967739" cy="13944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01511" y="1673351"/>
            <a:ext cx="1278636" cy="13944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51476" y="2529839"/>
            <a:ext cx="1347215" cy="1021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76272" y="2435351"/>
            <a:ext cx="4975860" cy="13944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95500" y="3197351"/>
            <a:ext cx="1847088" cy="13944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98420" y="4340352"/>
            <a:ext cx="3694176" cy="13944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69635" y="4340352"/>
            <a:ext cx="1117091" cy="13944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63767" y="4340352"/>
            <a:ext cx="966215" cy="13944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423541" y="1821307"/>
            <a:ext cx="4296410" cy="34563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5000" b="1" spc="-35" dirty="0">
                <a:solidFill>
                  <a:srgbClr val="FF0000"/>
                </a:solidFill>
                <a:latin typeface="Calibri"/>
                <a:cs typeface="Calibri"/>
              </a:rPr>
              <a:t>Why </a:t>
            </a:r>
            <a:r>
              <a:rPr sz="5000" b="1" spc="-20" dirty="0">
                <a:solidFill>
                  <a:srgbClr val="FF0000"/>
                </a:solidFill>
                <a:latin typeface="Calibri"/>
                <a:cs typeface="Calibri"/>
              </a:rPr>
              <a:t>was </a:t>
            </a:r>
            <a:r>
              <a:rPr sz="5000" b="1" u="heavy" spc="-5" dirty="0">
                <a:solidFill>
                  <a:srgbClr val="FF0000"/>
                </a:solidFill>
                <a:latin typeface="Calibri"/>
                <a:cs typeface="Calibri"/>
              </a:rPr>
              <a:t>1619</a:t>
            </a:r>
            <a:r>
              <a:rPr sz="50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5000" b="1" dirty="0">
                <a:solidFill>
                  <a:srgbClr val="FF0000"/>
                </a:solidFill>
                <a:latin typeface="Calibri"/>
                <a:cs typeface="Calibri"/>
              </a:rPr>
              <a:t>a  </a:t>
            </a:r>
            <a:r>
              <a:rPr sz="5000" b="1" spc="-15" dirty="0">
                <a:solidFill>
                  <a:srgbClr val="FF0000"/>
                </a:solidFill>
                <a:latin typeface="Calibri"/>
                <a:cs typeface="Calibri"/>
              </a:rPr>
              <a:t>pivotal year </a:t>
            </a:r>
            <a:r>
              <a:rPr sz="5000" b="1" spc="-25" dirty="0">
                <a:solidFill>
                  <a:srgbClr val="FF0000"/>
                </a:solidFill>
                <a:latin typeface="Calibri"/>
                <a:cs typeface="Calibri"/>
              </a:rPr>
              <a:t>for  </a:t>
            </a:r>
            <a:r>
              <a:rPr sz="5000" b="1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50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5000" b="1" spc="-20" dirty="0">
                <a:solidFill>
                  <a:srgbClr val="FF0000"/>
                </a:solidFill>
                <a:latin typeface="Calibri"/>
                <a:cs typeface="Calibri"/>
              </a:rPr>
              <a:t>Chesapeake</a:t>
            </a:r>
            <a:endParaRPr sz="500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  <a:spcBef>
                <a:spcPts val="3000"/>
              </a:spcBef>
            </a:pPr>
            <a:r>
              <a:rPr sz="5000" b="1" spc="-15" dirty="0">
                <a:solidFill>
                  <a:srgbClr val="FF0000"/>
                </a:solidFill>
                <a:latin typeface="Calibri"/>
                <a:cs typeface="Calibri"/>
              </a:rPr>
              <a:t>settlement?</a:t>
            </a:r>
            <a:endParaRPr sz="5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200" y="152400"/>
            <a:ext cx="6858000" cy="2031364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5710"/>
              </a:lnSpc>
            </a:pPr>
            <a:r>
              <a:rPr sz="4800" b="1" spc="-15" dirty="0">
                <a:latin typeface="Calibri"/>
                <a:cs typeface="Calibri"/>
              </a:rPr>
              <a:t>Virginia</a:t>
            </a:r>
            <a:endParaRPr sz="4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4800" b="1" dirty="0">
                <a:latin typeface="Calibri"/>
                <a:cs typeface="Calibri"/>
              </a:rPr>
              <a:t>House of </a:t>
            </a:r>
            <a:r>
              <a:rPr sz="4800" b="1" spc="-15" dirty="0">
                <a:latin typeface="Calibri"/>
                <a:cs typeface="Calibri"/>
              </a:rPr>
              <a:t>Burgesses,</a:t>
            </a:r>
            <a:r>
              <a:rPr sz="4800" b="1" spc="-125" dirty="0">
                <a:latin typeface="Calibri"/>
                <a:cs typeface="Calibri"/>
              </a:rPr>
              <a:t> </a:t>
            </a:r>
            <a:r>
              <a:rPr sz="4800" b="1" dirty="0">
                <a:latin typeface="Calibri"/>
                <a:cs typeface="Calibri"/>
              </a:rPr>
              <a:t>1619</a:t>
            </a:r>
            <a:endParaRPr sz="4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385"/>
              </a:spcBef>
            </a:pPr>
            <a:r>
              <a:rPr sz="2000" b="1" dirty="0">
                <a:latin typeface="Calibri"/>
                <a:cs typeface="Calibri"/>
              </a:rPr>
              <a:t>Colonial</a:t>
            </a:r>
            <a:r>
              <a:rPr sz="2000" b="1" spc="-10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Williamsburg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52600" y="2290617"/>
            <a:ext cx="4572000" cy="4567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47773" y="2285854"/>
            <a:ext cx="4581525" cy="4572635"/>
          </a:xfrm>
          <a:custGeom>
            <a:avLst/>
            <a:gdLst/>
            <a:ahLst/>
            <a:cxnLst/>
            <a:rect l="l" t="t" r="r" b="b"/>
            <a:pathLst>
              <a:path w="4581525" h="4572634">
                <a:moveTo>
                  <a:pt x="4581525" y="4572142"/>
                </a:moveTo>
                <a:lnTo>
                  <a:pt x="4581525" y="0"/>
                </a:lnTo>
                <a:lnTo>
                  <a:pt x="0" y="0"/>
                </a:lnTo>
                <a:lnTo>
                  <a:pt x="0" y="457214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1219187"/>
            <a:ext cx="6629400" cy="5093970"/>
          </a:xfrm>
          <a:custGeom>
            <a:avLst/>
            <a:gdLst/>
            <a:ahLst/>
            <a:cxnLst/>
            <a:rect l="l" t="t" r="r" b="b"/>
            <a:pathLst>
              <a:path w="6629400" h="5093970">
                <a:moveTo>
                  <a:pt x="0" y="5093716"/>
                </a:moveTo>
                <a:lnTo>
                  <a:pt x="6629400" y="5093716"/>
                </a:lnTo>
                <a:lnTo>
                  <a:pt x="6629400" y="0"/>
                </a:lnTo>
                <a:lnTo>
                  <a:pt x="0" y="0"/>
                </a:lnTo>
                <a:lnTo>
                  <a:pt x="0" y="5093716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4540" y="1232661"/>
            <a:ext cx="6398260" cy="4979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91820" indent="-57912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591820" algn="l"/>
                <a:tab pos="592455" algn="l"/>
              </a:tabLst>
            </a:pPr>
            <a:r>
              <a:rPr sz="2500" b="1" spc="-10" dirty="0">
                <a:latin typeface="Calibri"/>
                <a:cs typeface="Calibri"/>
              </a:rPr>
              <a:t>The </a:t>
            </a:r>
            <a:r>
              <a:rPr sz="2500" b="1" spc="-5" dirty="0">
                <a:latin typeface="Calibri"/>
                <a:cs typeface="Calibri"/>
              </a:rPr>
              <a:t>House of </a:t>
            </a:r>
            <a:r>
              <a:rPr sz="2500" b="1" spc="-10" dirty="0">
                <a:latin typeface="Calibri"/>
                <a:cs typeface="Calibri"/>
              </a:rPr>
              <a:t>Burgesses </a:t>
            </a:r>
            <a:r>
              <a:rPr sz="2500" b="1" spc="-5" dirty="0">
                <a:latin typeface="Calibri"/>
                <a:cs typeface="Calibri"/>
              </a:rPr>
              <a:t>assumed the </a:t>
            </a:r>
            <a:r>
              <a:rPr sz="2500" b="1" spc="-15" dirty="0">
                <a:latin typeface="Calibri"/>
                <a:cs typeface="Calibri"/>
              </a:rPr>
              <a:t>role</a:t>
            </a:r>
            <a:r>
              <a:rPr sz="2500" b="1" spc="60" dirty="0">
                <a:latin typeface="Calibri"/>
                <a:cs typeface="Calibri"/>
              </a:rPr>
              <a:t> </a:t>
            </a:r>
            <a:r>
              <a:rPr sz="2500" b="1" spc="-5" dirty="0">
                <a:latin typeface="Calibri"/>
                <a:cs typeface="Calibri"/>
              </a:rPr>
              <a:t>of</a:t>
            </a:r>
            <a:endParaRPr sz="2500">
              <a:latin typeface="Calibri"/>
              <a:cs typeface="Calibri"/>
            </a:endParaRPr>
          </a:p>
          <a:p>
            <a:pPr marL="591820">
              <a:lnSpc>
                <a:spcPct val="100000"/>
              </a:lnSpc>
            </a:pPr>
            <a:r>
              <a:rPr sz="2500" b="1" spc="-5" dirty="0">
                <a:latin typeface="Calibri"/>
                <a:cs typeface="Calibri"/>
              </a:rPr>
              <a:t>the House of </a:t>
            </a:r>
            <a:r>
              <a:rPr sz="2500" b="1" spc="-10" dirty="0">
                <a:latin typeface="Calibri"/>
                <a:cs typeface="Calibri"/>
              </a:rPr>
              <a:t>Commons </a:t>
            </a:r>
            <a:r>
              <a:rPr sz="2500" b="1" spc="-5" dirty="0">
                <a:latin typeface="Calibri"/>
                <a:cs typeface="Calibri"/>
              </a:rPr>
              <a:t>in</a:t>
            </a:r>
            <a:r>
              <a:rPr sz="2500" b="1" spc="50" dirty="0">
                <a:latin typeface="Calibri"/>
                <a:cs typeface="Calibri"/>
              </a:rPr>
              <a:t> </a:t>
            </a:r>
            <a:r>
              <a:rPr sz="2500" b="1" spc="-5" dirty="0">
                <a:latin typeface="Calibri"/>
                <a:cs typeface="Calibri"/>
              </a:rPr>
              <a:t>England</a:t>
            </a:r>
            <a:endParaRPr sz="2500">
              <a:latin typeface="Calibri"/>
              <a:cs typeface="Calibri"/>
            </a:endParaRPr>
          </a:p>
          <a:p>
            <a:pPr marL="1323340" lvl="1" indent="-457200">
              <a:lnSpc>
                <a:spcPct val="100000"/>
              </a:lnSpc>
              <a:spcBef>
                <a:spcPts val="1495"/>
              </a:spcBef>
              <a:buClr>
                <a:srgbClr val="C72500"/>
              </a:buClr>
              <a:buAutoNum type="alphaLcPeriod"/>
              <a:tabLst>
                <a:tab pos="1323340" algn="l"/>
                <a:tab pos="1323975" algn="l"/>
              </a:tabLst>
            </a:pPr>
            <a:r>
              <a:rPr sz="2500" spc="-15" dirty="0">
                <a:latin typeface="Calibri"/>
                <a:cs typeface="Calibri"/>
              </a:rPr>
              <a:t>Control over </a:t>
            </a:r>
            <a:r>
              <a:rPr sz="2500" spc="-10" dirty="0">
                <a:latin typeface="Calibri"/>
                <a:cs typeface="Calibri"/>
              </a:rPr>
              <a:t>finances, </a:t>
            </a:r>
            <a:r>
              <a:rPr sz="2500" spc="-5" dirty="0">
                <a:latin typeface="Calibri"/>
                <a:cs typeface="Calibri"/>
              </a:rPr>
              <a:t>militia,</a:t>
            </a:r>
            <a:r>
              <a:rPr sz="2500" spc="6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etc.</a:t>
            </a:r>
            <a:endParaRPr sz="2500">
              <a:latin typeface="Calibri"/>
              <a:cs typeface="Calibri"/>
            </a:endParaRPr>
          </a:p>
          <a:p>
            <a:pPr marL="591820" marR="633730" indent="-579120">
              <a:lnSpc>
                <a:spcPct val="100000"/>
              </a:lnSpc>
              <a:spcBef>
                <a:spcPts val="1500"/>
              </a:spcBef>
              <a:buAutoNum type="arabicPeriod" startAt="2"/>
              <a:tabLst>
                <a:tab pos="591820" algn="l"/>
                <a:tab pos="592455" algn="l"/>
              </a:tabLst>
            </a:pPr>
            <a:r>
              <a:rPr sz="2500" spc="-15" dirty="0">
                <a:latin typeface="Calibri"/>
                <a:cs typeface="Calibri"/>
              </a:rPr>
              <a:t>By </a:t>
            </a:r>
            <a:r>
              <a:rPr sz="2500" spc="-5" dirty="0">
                <a:latin typeface="Calibri"/>
                <a:cs typeface="Calibri"/>
              </a:rPr>
              <a:t>the end of the 17</a:t>
            </a:r>
            <a:r>
              <a:rPr sz="2475" spc="-7" baseline="25252" dirty="0">
                <a:latin typeface="Calibri"/>
                <a:cs typeface="Calibri"/>
              </a:rPr>
              <a:t>c</a:t>
            </a:r>
            <a:r>
              <a:rPr sz="2500" spc="-5" dirty="0">
                <a:latin typeface="Calibri"/>
                <a:cs typeface="Calibri"/>
              </a:rPr>
              <a:t>, H of B </a:t>
            </a:r>
            <a:r>
              <a:rPr sz="2500" spc="-15" dirty="0">
                <a:latin typeface="Calibri"/>
                <a:cs typeface="Calibri"/>
              </a:rPr>
              <a:t>was </a:t>
            </a:r>
            <a:r>
              <a:rPr sz="2500" spc="-5" dirty="0">
                <a:latin typeface="Calibri"/>
                <a:cs typeface="Calibri"/>
              </a:rPr>
              <a:t>able </a:t>
            </a:r>
            <a:r>
              <a:rPr sz="2500" spc="-15" dirty="0">
                <a:latin typeface="Calibri"/>
                <a:cs typeface="Calibri"/>
              </a:rPr>
              <a:t>to  </a:t>
            </a:r>
            <a:r>
              <a:rPr sz="2500" spc="-10" dirty="0">
                <a:latin typeface="Calibri"/>
                <a:cs typeface="Calibri"/>
              </a:rPr>
              <a:t>initiate</a:t>
            </a:r>
            <a:r>
              <a:rPr sz="2500" spc="-5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legislation</a:t>
            </a:r>
            <a:endParaRPr sz="2500">
              <a:latin typeface="Calibri"/>
              <a:cs typeface="Calibri"/>
            </a:endParaRPr>
          </a:p>
          <a:p>
            <a:pPr marL="591820" indent="-579120">
              <a:lnSpc>
                <a:spcPct val="100000"/>
              </a:lnSpc>
              <a:spcBef>
                <a:spcPts val="1500"/>
              </a:spcBef>
              <a:buAutoNum type="arabicPeriod" startAt="2"/>
              <a:tabLst>
                <a:tab pos="591820" algn="l"/>
                <a:tab pos="592455" algn="l"/>
              </a:tabLst>
            </a:pPr>
            <a:r>
              <a:rPr sz="2500" b="1" spc="-5" dirty="0">
                <a:latin typeface="Calibri"/>
                <a:cs typeface="Calibri"/>
              </a:rPr>
              <a:t>A Council </a:t>
            </a:r>
            <a:r>
              <a:rPr sz="2500" b="1" spc="-10" dirty="0">
                <a:latin typeface="Calibri"/>
                <a:cs typeface="Calibri"/>
              </a:rPr>
              <a:t>appointed by </a:t>
            </a:r>
            <a:r>
              <a:rPr sz="2500" b="1" spc="-20" dirty="0">
                <a:latin typeface="Calibri"/>
                <a:cs typeface="Calibri"/>
              </a:rPr>
              <a:t>royal</a:t>
            </a:r>
            <a:r>
              <a:rPr sz="2500" b="1" spc="-10" dirty="0">
                <a:latin typeface="Calibri"/>
                <a:cs typeface="Calibri"/>
              </a:rPr>
              <a:t> </a:t>
            </a:r>
            <a:r>
              <a:rPr sz="2500" b="1" spc="-15" dirty="0">
                <a:latin typeface="Calibri"/>
                <a:cs typeface="Calibri"/>
              </a:rPr>
              <a:t>governor</a:t>
            </a:r>
            <a:endParaRPr sz="2500">
              <a:latin typeface="Calibri"/>
              <a:cs typeface="Calibri"/>
            </a:endParaRPr>
          </a:p>
          <a:p>
            <a:pPr marL="1323340" lvl="1" indent="-457200">
              <a:lnSpc>
                <a:spcPct val="100000"/>
              </a:lnSpc>
              <a:spcBef>
                <a:spcPts val="1500"/>
              </a:spcBef>
              <a:buClr>
                <a:srgbClr val="C72500"/>
              </a:buClr>
              <a:buAutoNum type="alphaLcPeriod"/>
              <a:tabLst>
                <a:tab pos="1323340" algn="l"/>
                <a:tab pos="1323975" algn="l"/>
              </a:tabLst>
            </a:pPr>
            <a:r>
              <a:rPr sz="2500" spc="-5" dirty="0">
                <a:latin typeface="Calibri"/>
                <a:cs typeface="Calibri"/>
              </a:rPr>
              <a:t>mainly leading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planters</a:t>
            </a:r>
            <a:endParaRPr sz="2500">
              <a:latin typeface="Calibri"/>
              <a:cs typeface="Calibri"/>
            </a:endParaRPr>
          </a:p>
          <a:p>
            <a:pPr marL="1323340" lvl="1" indent="-457200">
              <a:lnSpc>
                <a:spcPct val="100000"/>
              </a:lnSpc>
              <a:spcBef>
                <a:spcPts val="1495"/>
              </a:spcBef>
              <a:buClr>
                <a:srgbClr val="C72500"/>
              </a:buClr>
              <a:buAutoNum type="alphaLcPeriod"/>
              <a:tabLst>
                <a:tab pos="1323340" algn="l"/>
                <a:tab pos="1323975" algn="l"/>
              </a:tabLst>
            </a:pPr>
            <a:r>
              <a:rPr sz="2500" spc="-10" dirty="0">
                <a:latin typeface="Calibri"/>
                <a:cs typeface="Calibri"/>
              </a:rPr>
              <a:t>functions </a:t>
            </a:r>
            <a:r>
              <a:rPr sz="2500" spc="-25" dirty="0">
                <a:latin typeface="Calibri"/>
                <a:cs typeface="Calibri"/>
              </a:rPr>
              <a:t>like </a:t>
            </a:r>
            <a:r>
              <a:rPr sz="2500" spc="-10" dirty="0">
                <a:latin typeface="Calibri"/>
                <a:cs typeface="Calibri"/>
              </a:rPr>
              <a:t>House </a:t>
            </a:r>
            <a:r>
              <a:rPr sz="2500" spc="-5" dirty="0">
                <a:latin typeface="Calibri"/>
                <a:cs typeface="Calibri"/>
              </a:rPr>
              <a:t>of</a:t>
            </a:r>
            <a:r>
              <a:rPr sz="2500" spc="5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Lords</a:t>
            </a:r>
            <a:endParaRPr sz="2500">
              <a:latin typeface="Calibri"/>
              <a:cs typeface="Calibri"/>
            </a:endParaRPr>
          </a:p>
          <a:p>
            <a:pPr marL="1323340" lvl="1" indent="-457200">
              <a:lnSpc>
                <a:spcPct val="100000"/>
              </a:lnSpc>
              <a:spcBef>
                <a:spcPts val="1500"/>
              </a:spcBef>
              <a:buClr>
                <a:srgbClr val="C72500"/>
              </a:buClr>
              <a:buAutoNum type="alphaLcPeriod"/>
              <a:tabLst>
                <a:tab pos="1323340" algn="l"/>
                <a:tab pos="1323975" algn="l"/>
              </a:tabLst>
            </a:pPr>
            <a:r>
              <a:rPr sz="2500" spc="-5" dirty="0">
                <a:latin typeface="Calibri"/>
                <a:cs typeface="Calibri"/>
              </a:rPr>
              <a:t>high </a:t>
            </a:r>
            <a:r>
              <a:rPr sz="2500" spc="-10" dirty="0">
                <a:latin typeface="Calibri"/>
                <a:cs typeface="Calibri"/>
              </a:rPr>
              <a:t>death </a:t>
            </a:r>
            <a:r>
              <a:rPr sz="2500" spc="-20" dirty="0">
                <a:latin typeface="Calibri"/>
                <a:cs typeface="Calibri"/>
              </a:rPr>
              <a:t>rates </a:t>
            </a:r>
            <a:r>
              <a:rPr sz="2500" spc="-10" dirty="0">
                <a:latin typeface="Calibri"/>
                <a:cs typeface="Calibri"/>
              </a:rPr>
              <a:t>ensured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rapid</a:t>
            </a:r>
            <a:endParaRPr sz="2500">
              <a:latin typeface="Calibri"/>
              <a:cs typeface="Calibri"/>
            </a:endParaRPr>
          </a:p>
          <a:p>
            <a:pPr marL="1323340">
              <a:lnSpc>
                <a:spcPct val="100000"/>
              </a:lnSpc>
            </a:pPr>
            <a:r>
              <a:rPr sz="2500" spc="-10" dirty="0">
                <a:latin typeface="Calibri"/>
                <a:cs typeface="Calibri"/>
              </a:rPr>
              <a:t>turnover </a:t>
            </a:r>
            <a:r>
              <a:rPr sz="2500" spc="-5" dirty="0">
                <a:latin typeface="Calibri"/>
                <a:cs typeface="Calibri"/>
              </a:rPr>
              <a:t>of</a:t>
            </a:r>
            <a:r>
              <a:rPr sz="2500" spc="-5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members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8640" y="111252"/>
            <a:ext cx="7284720" cy="8305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05939" y="22859"/>
            <a:ext cx="4882896" cy="1152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600" y="152412"/>
            <a:ext cx="7162800" cy="708025"/>
          </a:xfrm>
          <a:custGeom>
            <a:avLst/>
            <a:gdLst/>
            <a:ahLst/>
            <a:cxnLst/>
            <a:rect l="l" t="t" r="r" b="b"/>
            <a:pathLst>
              <a:path w="7162800" h="708025">
                <a:moveTo>
                  <a:pt x="0" y="707885"/>
                </a:moveTo>
                <a:lnTo>
                  <a:pt x="7162800" y="707885"/>
                </a:lnTo>
                <a:lnTo>
                  <a:pt x="7162800" y="0"/>
                </a:lnTo>
                <a:lnTo>
                  <a:pt x="0" y="0"/>
                </a:lnTo>
                <a:lnTo>
                  <a:pt x="0" y="707885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9600" y="152412"/>
            <a:ext cx="7162800" cy="708025"/>
          </a:xfrm>
          <a:prstGeom prst="rect">
            <a:avLst/>
          </a:prstGeom>
          <a:solidFill>
            <a:srgbClr val="C0504D"/>
          </a:solidFill>
        </p:spPr>
        <p:txBody>
          <a:bodyPr vert="horz" wrap="square" lIns="0" tIns="13335" rIns="0" bIns="0" rtlCol="0">
            <a:spAutoFit/>
          </a:bodyPr>
          <a:lstStyle/>
          <a:p>
            <a:pPr marL="1544320">
              <a:lnSpc>
                <a:spcPct val="100000"/>
              </a:lnSpc>
              <a:spcBef>
                <a:spcPts val="105"/>
              </a:spcBef>
            </a:pP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House of</a:t>
            </a:r>
            <a:r>
              <a:rPr sz="4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-20" dirty="0">
                <a:solidFill>
                  <a:srgbClr val="FFFFFF"/>
                </a:solidFill>
                <a:latin typeface="Calibri"/>
                <a:cs typeface="Calibri"/>
              </a:rPr>
              <a:t>Burgesses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066800"/>
            <a:ext cx="7162800" cy="3785870"/>
          </a:xfrm>
          <a:custGeom>
            <a:avLst/>
            <a:gdLst/>
            <a:ahLst/>
            <a:cxnLst/>
            <a:rect l="l" t="t" r="r" b="b"/>
            <a:pathLst>
              <a:path w="7162800" h="3785870">
                <a:moveTo>
                  <a:pt x="0" y="3785616"/>
                </a:moveTo>
                <a:lnTo>
                  <a:pt x="7162800" y="3785616"/>
                </a:lnTo>
                <a:lnTo>
                  <a:pt x="7162800" y="0"/>
                </a:lnTo>
                <a:lnTo>
                  <a:pt x="0" y="0"/>
                </a:lnTo>
                <a:lnTo>
                  <a:pt x="0" y="3785616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0739" y="897001"/>
            <a:ext cx="6889115" cy="3867785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591820" indent="-579120">
              <a:lnSpc>
                <a:spcPct val="100000"/>
              </a:lnSpc>
              <a:spcBef>
                <a:spcPts val="1540"/>
              </a:spcBef>
              <a:buAutoNum type="arabicPeriod"/>
              <a:tabLst>
                <a:tab pos="591820" algn="l"/>
                <a:tab pos="592455" algn="l"/>
              </a:tabLst>
            </a:pPr>
            <a:r>
              <a:rPr sz="2400" dirty="0">
                <a:latin typeface="Calibri"/>
                <a:cs typeface="Calibri"/>
              </a:rPr>
              <a:t>James I </a:t>
            </a:r>
            <a:r>
              <a:rPr sz="2400" spc="-10" dirty="0">
                <a:latin typeface="Calibri"/>
                <a:cs typeface="Calibri"/>
              </a:rPr>
              <a:t>grew hostile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Virginia</a:t>
            </a:r>
            <a:endParaRPr sz="2400">
              <a:latin typeface="Calibri"/>
              <a:cs typeface="Calibri"/>
            </a:endParaRPr>
          </a:p>
          <a:p>
            <a:pPr marL="1381125" lvl="1" indent="-514984">
              <a:lnSpc>
                <a:spcPct val="100000"/>
              </a:lnSpc>
              <a:spcBef>
                <a:spcPts val="1440"/>
              </a:spcBef>
              <a:buClr>
                <a:srgbClr val="C72500"/>
              </a:buClr>
              <a:buAutoNum type="alphaLcPeriod"/>
              <a:tabLst>
                <a:tab pos="1381125" algn="l"/>
                <a:tab pos="1381760" algn="l"/>
              </a:tabLst>
            </a:pPr>
            <a:r>
              <a:rPr sz="2400" spc="-5" dirty="0">
                <a:latin typeface="Calibri"/>
                <a:cs typeface="Calibri"/>
              </a:rPr>
              <a:t>he </a:t>
            </a:r>
            <a:r>
              <a:rPr sz="2400" spc="-10" dirty="0">
                <a:latin typeface="Calibri"/>
                <a:cs typeface="Calibri"/>
              </a:rPr>
              <a:t>hated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tobacco</a:t>
            </a:r>
            <a:endParaRPr sz="2400">
              <a:latin typeface="Calibri"/>
              <a:cs typeface="Calibri"/>
            </a:endParaRPr>
          </a:p>
          <a:p>
            <a:pPr marL="1381125" marR="113664" lvl="1" indent="-514984">
              <a:lnSpc>
                <a:spcPct val="100000"/>
              </a:lnSpc>
              <a:spcBef>
                <a:spcPts val="1440"/>
              </a:spcBef>
              <a:buClr>
                <a:srgbClr val="C72500"/>
              </a:buClr>
              <a:buAutoNum type="alphaLcPeriod"/>
              <a:tabLst>
                <a:tab pos="1381125" algn="l"/>
                <a:tab pos="1381760" algn="l"/>
              </a:tabLst>
            </a:pPr>
            <a:r>
              <a:rPr sz="2400" spc="-5" dirty="0">
                <a:latin typeface="Calibri"/>
                <a:cs typeface="Calibri"/>
              </a:rPr>
              <a:t>he </a:t>
            </a:r>
            <a:r>
              <a:rPr sz="2400" spc="-10" dirty="0">
                <a:latin typeface="Calibri"/>
                <a:cs typeface="Calibri"/>
              </a:rPr>
              <a:t>distrusted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House of </a:t>
            </a:r>
            <a:r>
              <a:rPr sz="2400" spc="-10" dirty="0">
                <a:latin typeface="Calibri"/>
                <a:cs typeface="Calibri"/>
              </a:rPr>
              <a:t>Burgesses </a:t>
            </a:r>
            <a:r>
              <a:rPr sz="2400" dirty="0">
                <a:latin typeface="Calibri"/>
                <a:cs typeface="Calibri"/>
              </a:rPr>
              <a:t>which  </a:t>
            </a:r>
            <a:r>
              <a:rPr sz="2400" spc="-5" dirty="0">
                <a:latin typeface="Calibri"/>
                <a:cs typeface="Calibri"/>
              </a:rPr>
              <a:t>he called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b="1" i="1" spc="-5" dirty="0">
                <a:latin typeface="Calibri"/>
                <a:cs typeface="Calibri"/>
              </a:rPr>
              <a:t>seminary of</a:t>
            </a:r>
            <a:r>
              <a:rPr sz="2400" b="1" i="1" spc="-50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sedition</a:t>
            </a:r>
            <a:endParaRPr sz="2400">
              <a:latin typeface="Calibri"/>
              <a:cs typeface="Calibri"/>
            </a:endParaRPr>
          </a:p>
          <a:p>
            <a:pPr marL="591820" indent="-579120">
              <a:lnSpc>
                <a:spcPts val="2870"/>
              </a:lnSpc>
              <a:spcBef>
                <a:spcPts val="1465"/>
              </a:spcBef>
              <a:buAutoNum type="arabicPeriod"/>
              <a:tabLst>
                <a:tab pos="591820" algn="l"/>
                <a:tab pos="592455" algn="l"/>
              </a:tabLst>
            </a:pPr>
            <a:r>
              <a:rPr sz="2400" spc="-5" dirty="0">
                <a:latin typeface="Calibri"/>
                <a:cs typeface="Calibri"/>
              </a:rPr>
              <a:t>1624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he </a:t>
            </a:r>
            <a:r>
              <a:rPr sz="2400" spc="-25" dirty="0">
                <a:latin typeface="Calibri"/>
                <a:cs typeface="Calibri"/>
              </a:rPr>
              <a:t>revoked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charter 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bankrupt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VA</a:t>
            </a:r>
            <a:endParaRPr sz="2400">
              <a:latin typeface="Calibri"/>
              <a:cs typeface="Calibri"/>
            </a:endParaRPr>
          </a:p>
          <a:p>
            <a:pPr marL="591820">
              <a:lnSpc>
                <a:spcPts val="2870"/>
              </a:lnSpc>
            </a:pPr>
            <a:r>
              <a:rPr sz="2400" spc="-10" dirty="0">
                <a:latin typeface="Calibri"/>
                <a:cs typeface="Calibri"/>
              </a:rPr>
              <a:t>Company</a:t>
            </a:r>
            <a:endParaRPr sz="2400">
              <a:latin typeface="Calibri"/>
              <a:cs typeface="Calibri"/>
            </a:endParaRPr>
          </a:p>
          <a:p>
            <a:pPr marL="1381125" marR="143510" lvl="1" indent="-514984">
              <a:lnSpc>
                <a:spcPct val="100000"/>
              </a:lnSpc>
              <a:spcBef>
                <a:spcPts val="1445"/>
              </a:spcBef>
              <a:buClr>
                <a:srgbClr val="C72500"/>
              </a:buClr>
              <a:buAutoNum type="alphaLcPeriod"/>
              <a:tabLst>
                <a:tab pos="1381125" algn="l"/>
                <a:tab pos="1381760" algn="l"/>
              </a:tabLst>
            </a:pPr>
            <a:r>
              <a:rPr sz="2400" b="1" spc="-5" dirty="0">
                <a:latin typeface="Calibri"/>
                <a:cs typeface="Calibri"/>
              </a:rPr>
              <a:t>Thus, </a:t>
            </a:r>
            <a:r>
              <a:rPr sz="2400" b="1" spc="-70" dirty="0">
                <a:latin typeface="Calibri"/>
                <a:cs typeface="Calibri"/>
              </a:rPr>
              <a:t>VA </a:t>
            </a:r>
            <a:r>
              <a:rPr sz="2400" b="1" dirty="0">
                <a:latin typeface="Calibri"/>
                <a:cs typeface="Calibri"/>
              </a:rPr>
              <a:t>became a </a:t>
            </a:r>
            <a:r>
              <a:rPr sz="2400" b="1" spc="-15" dirty="0">
                <a:latin typeface="Calibri"/>
                <a:cs typeface="Calibri"/>
              </a:rPr>
              <a:t>royal </a:t>
            </a:r>
            <a:r>
              <a:rPr sz="2400" b="1" spc="-30" dirty="0">
                <a:latin typeface="Calibri"/>
                <a:cs typeface="Calibri"/>
              </a:rPr>
              <a:t>colony, </a:t>
            </a:r>
            <a:r>
              <a:rPr sz="2400" b="1" spc="-5" dirty="0">
                <a:latin typeface="Calibri"/>
                <a:cs typeface="Calibri"/>
              </a:rPr>
              <a:t>under </a:t>
            </a:r>
            <a:r>
              <a:rPr sz="2400" b="1" dirty="0">
                <a:latin typeface="Calibri"/>
                <a:cs typeface="Calibri"/>
              </a:rPr>
              <a:t>the  </a:t>
            </a:r>
            <a:r>
              <a:rPr sz="2400" b="1" spc="-10" dirty="0">
                <a:latin typeface="Calibri"/>
                <a:cs typeface="Calibri"/>
              </a:rPr>
              <a:t>king’s </a:t>
            </a:r>
            <a:r>
              <a:rPr sz="2400" b="1" spc="-5" dirty="0">
                <a:latin typeface="Calibri"/>
                <a:cs typeface="Calibri"/>
              </a:rPr>
              <a:t>direct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control!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2083" y="106679"/>
            <a:ext cx="7286244" cy="707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99972" y="50292"/>
            <a:ext cx="6120383" cy="9387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4288" y="147764"/>
            <a:ext cx="7162800" cy="584835"/>
          </a:xfrm>
          <a:custGeom>
            <a:avLst/>
            <a:gdLst/>
            <a:ahLst/>
            <a:cxnLst/>
            <a:rect l="l" t="t" r="r" b="b"/>
            <a:pathLst>
              <a:path w="7162800" h="584835">
                <a:moveTo>
                  <a:pt x="0" y="584771"/>
                </a:moveTo>
                <a:lnTo>
                  <a:pt x="7162800" y="584771"/>
                </a:lnTo>
                <a:lnTo>
                  <a:pt x="7162800" y="0"/>
                </a:lnTo>
                <a:lnTo>
                  <a:pt x="0" y="0"/>
                </a:lnTo>
                <a:lnTo>
                  <a:pt x="0" y="584771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34288" y="147764"/>
            <a:ext cx="7162800" cy="584835"/>
          </a:xfrm>
          <a:prstGeom prst="rect">
            <a:avLst/>
          </a:prstGeom>
          <a:solidFill>
            <a:srgbClr val="C0504D"/>
          </a:solidFill>
        </p:spPr>
        <p:txBody>
          <a:bodyPr vert="horz" wrap="square" lIns="0" tIns="20320" rIns="0" bIns="0" rtlCol="0">
            <a:spAutoFit/>
          </a:bodyPr>
          <a:lstStyle/>
          <a:p>
            <a:pPr marL="852805">
              <a:lnSpc>
                <a:spcPct val="100000"/>
              </a:lnSpc>
              <a:spcBef>
                <a:spcPts val="160"/>
              </a:spcBef>
            </a:pP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Virginia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Becomes a </a:t>
            </a:r>
            <a:r>
              <a:rPr sz="3200" b="1" spc="-30" dirty="0">
                <a:solidFill>
                  <a:srgbClr val="FFFFFF"/>
                </a:solidFill>
                <a:latin typeface="Calibri"/>
                <a:cs typeface="Calibri"/>
              </a:rPr>
              <a:t>Royal</a:t>
            </a:r>
            <a:r>
              <a:rPr sz="32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Colony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391400" y="4338573"/>
            <a:ext cx="1752599" cy="25194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989" y="5105636"/>
            <a:ext cx="8261350" cy="1752600"/>
          </a:xfrm>
          <a:custGeom>
            <a:avLst/>
            <a:gdLst/>
            <a:ahLst/>
            <a:cxnLst/>
            <a:rect l="l" t="t" r="r" b="b"/>
            <a:pathLst>
              <a:path w="8261350" h="1752600">
                <a:moveTo>
                  <a:pt x="4319503" y="1739900"/>
                </a:moveTo>
                <a:lnTo>
                  <a:pt x="2996446" y="1739900"/>
                </a:lnTo>
                <a:lnTo>
                  <a:pt x="3055093" y="1752600"/>
                </a:lnTo>
                <a:lnTo>
                  <a:pt x="4258655" y="1752600"/>
                </a:lnTo>
                <a:lnTo>
                  <a:pt x="4319503" y="1739900"/>
                </a:lnTo>
                <a:close/>
              </a:path>
              <a:path w="8261350" h="1752600">
                <a:moveTo>
                  <a:pt x="4562597" y="1727200"/>
                </a:moveTo>
                <a:lnTo>
                  <a:pt x="2764246" y="1727200"/>
                </a:lnTo>
                <a:lnTo>
                  <a:pt x="2821915" y="1739900"/>
                </a:lnTo>
                <a:lnTo>
                  <a:pt x="4501890" y="1739900"/>
                </a:lnTo>
                <a:lnTo>
                  <a:pt x="4562597" y="1727200"/>
                </a:lnTo>
                <a:close/>
              </a:path>
              <a:path w="8261350" h="1752600">
                <a:moveTo>
                  <a:pt x="4744295" y="1714500"/>
                </a:moveTo>
                <a:lnTo>
                  <a:pt x="2592920" y="1714500"/>
                </a:lnTo>
                <a:lnTo>
                  <a:pt x="2649738" y="1727200"/>
                </a:lnTo>
                <a:lnTo>
                  <a:pt x="4683811" y="1727200"/>
                </a:lnTo>
                <a:lnTo>
                  <a:pt x="4744295" y="1714500"/>
                </a:lnTo>
                <a:close/>
              </a:path>
              <a:path w="8261350" h="1752600">
                <a:moveTo>
                  <a:pt x="4939765" y="1701800"/>
                </a:moveTo>
                <a:lnTo>
                  <a:pt x="2424349" y="1701800"/>
                </a:lnTo>
                <a:lnTo>
                  <a:pt x="2480215" y="1714500"/>
                </a:lnTo>
                <a:lnTo>
                  <a:pt x="4864962" y="1714500"/>
                </a:lnTo>
                <a:lnTo>
                  <a:pt x="4939765" y="1701800"/>
                </a:lnTo>
                <a:close/>
              </a:path>
              <a:path w="8261350" h="1752600">
                <a:moveTo>
                  <a:pt x="5158452" y="1676400"/>
                </a:moveTo>
                <a:lnTo>
                  <a:pt x="2150342" y="1676400"/>
                </a:lnTo>
                <a:lnTo>
                  <a:pt x="2204397" y="1689100"/>
                </a:lnTo>
                <a:lnTo>
                  <a:pt x="2258836" y="1689100"/>
                </a:lnTo>
                <a:lnTo>
                  <a:pt x="2313649" y="1701800"/>
                </a:lnTo>
                <a:lnTo>
                  <a:pt x="5013621" y="1701800"/>
                </a:lnTo>
                <a:lnTo>
                  <a:pt x="5158452" y="1676400"/>
                </a:lnTo>
                <a:close/>
              </a:path>
              <a:path w="8261350" h="1752600">
                <a:moveTo>
                  <a:pt x="5368335" y="1651000"/>
                </a:moveTo>
                <a:lnTo>
                  <a:pt x="1938191" y="1651000"/>
                </a:lnTo>
                <a:lnTo>
                  <a:pt x="1990596" y="1663700"/>
                </a:lnTo>
                <a:lnTo>
                  <a:pt x="2043430" y="1663700"/>
                </a:lnTo>
                <a:lnTo>
                  <a:pt x="2096683" y="1676400"/>
                </a:lnTo>
                <a:lnTo>
                  <a:pt x="5229405" y="1676400"/>
                </a:lnTo>
                <a:lnTo>
                  <a:pt x="5368335" y="1651000"/>
                </a:lnTo>
                <a:close/>
              </a:path>
              <a:path w="8261350" h="1752600">
                <a:moveTo>
                  <a:pt x="5569131" y="1625600"/>
                </a:moveTo>
                <a:lnTo>
                  <a:pt x="1733086" y="1625600"/>
                </a:lnTo>
                <a:lnTo>
                  <a:pt x="1783663" y="1638300"/>
                </a:lnTo>
                <a:lnTo>
                  <a:pt x="1834713" y="1638300"/>
                </a:lnTo>
                <a:lnTo>
                  <a:pt x="1886226" y="1651000"/>
                </a:lnTo>
                <a:lnTo>
                  <a:pt x="5436291" y="1651000"/>
                </a:lnTo>
                <a:lnTo>
                  <a:pt x="5569131" y="1625600"/>
                </a:lnTo>
                <a:close/>
              </a:path>
              <a:path w="8261350" h="1752600">
                <a:moveTo>
                  <a:pt x="5608151" y="139700"/>
                </a:moveTo>
                <a:lnTo>
                  <a:pt x="1683164" y="139700"/>
                </a:lnTo>
                <a:lnTo>
                  <a:pt x="1374831" y="203200"/>
                </a:lnTo>
                <a:lnTo>
                  <a:pt x="1316436" y="203200"/>
                </a:lnTo>
                <a:lnTo>
                  <a:pt x="1147985" y="241300"/>
                </a:lnTo>
                <a:lnTo>
                  <a:pt x="989855" y="279400"/>
                </a:lnTo>
                <a:lnTo>
                  <a:pt x="842331" y="317500"/>
                </a:lnTo>
                <a:lnTo>
                  <a:pt x="795562" y="342900"/>
                </a:lnTo>
                <a:lnTo>
                  <a:pt x="750014" y="355600"/>
                </a:lnTo>
                <a:lnTo>
                  <a:pt x="662622" y="381000"/>
                </a:lnTo>
                <a:lnTo>
                  <a:pt x="580239" y="406400"/>
                </a:lnTo>
                <a:lnTo>
                  <a:pt x="540951" y="419100"/>
                </a:lnTo>
                <a:lnTo>
                  <a:pt x="502948" y="444500"/>
                </a:lnTo>
                <a:lnTo>
                  <a:pt x="466239" y="457200"/>
                </a:lnTo>
                <a:lnTo>
                  <a:pt x="430835" y="469900"/>
                </a:lnTo>
                <a:lnTo>
                  <a:pt x="396746" y="482600"/>
                </a:lnTo>
                <a:lnTo>
                  <a:pt x="363984" y="508000"/>
                </a:lnTo>
                <a:lnTo>
                  <a:pt x="332557" y="520700"/>
                </a:lnTo>
                <a:lnTo>
                  <a:pt x="302478" y="533400"/>
                </a:lnTo>
                <a:lnTo>
                  <a:pt x="273757" y="546100"/>
                </a:lnTo>
                <a:lnTo>
                  <a:pt x="246403" y="571500"/>
                </a:lnTo>
                <a:lnTo>
                  <a:pt x="220428" y="584200"/>
                </a:lnTo>
                <a:lnTo>
                  <a:pt x="195842" y="596900"/>
                </a:lnTo>
                <a:lnTo>
                  <a:pt x="172656" y="622300"/>
                </a:lnTo>
                <a:lnTo>
                  <a:pt x="150881" y="635000"/>
                </a:lnTo>
                <a:lnTo>
                  <a:pt x="130526" y="647700"/>
                </a:lnTo>
                <a:lnTo>
                  <a:pt x="111602" y="673100"/>
                </a:lnTo>
                <a:lnTo>
                  <a:pt x="94121" y="685800"/>
                </a:lnTo>
                <a:lnTo>
                  <a:pt x="78091" y="698500"/>
                </a:lnTo>
                <a:lnTo>
                  <a:pt x="63525" y="723900"/>
                </a:lnTo>
                <a:lnTo>
                  <a:pt x="50432" y="736600"/>
                </a:lnTo>
                <a:lnTo>
                  <a:pt x="38823" y="749300"/>
                </a:lnTo>
                <a:lnTo>
                  <a:pt x="28709" y="774700"/>
                </a:lnTo>
                <a:lnTo>
                  <a:pt x="20100" y="787400"/>
                </a:lnTo>
                <a:lnTo>
                  <a:pt x="13006" y="812800"/>
                </a:lnTo>
                <a:lnTo>
                  <a:pt x="7439" y="825500"/>
                </a:lnTo>
                <a:lnTo>
                  <a:pt x="3408" y="850900"/>
                </a:lnTo>
                <a:lnTo>
                  <a:pt x="925" y="863600"/>
                </a:lnTo>
                <a:lnTo>
                  <a:pt x="0" y="876300"/>
                </a:lnTo>
                <a:lnTo>
                  <a:pt x="642" y="901700"/>
                </a:lnTo>
                <a:lnTo>
                  <a:pt x="2864" y="914400"/>
                </a:lnTo>
                <a:lnTo>
                  <a:pt x="6675" y="939800"/>
                </a:lnTo>
                <a:lnTo>
                  <a:pt x="12086" y="952500"/>
                </a:lnTo>
                <a:lnTo>
                  <a:pt x="19107" y="965200"/>
                </a:lnTo>
                <a:lnTo>
                  <a:pt x="27750" y="990600"/>
                </a:lnTo>
                <a:lnTo>
                  <a:pt x="38024" y="1003300"/>
                </a:lnTo>
                <a:lnTo>
                  <a:pt x="49940" y="1028700"/>
                </a:lnTo>
                <a:lnTo>
                  <a:pt x="63509" y="1041400"/>
                </a:lnTo>
                <a:lnTo>
                  <a:pt x="78741" y="1066800"/>
                </a:lnTo>
                <a:lnTo>
                  <a:pt x="95647" y="1079500"/>
                </a:lnTo>
                <a:lnTo>
                  <a:pt x="114237" y="1104900"/>
                </a:lnTo>
                <a:lnTo>
                  <a:pt x="134521" y="1117600"/>
                </a:lnTo>
                <a:lnTo>
                  <a:pt x="156511" y="1130300"/>
                </a:lnTo>
                <a:lnTo>
                  <a:pt x="180217" y="1155700"/>
                </a:lnTo>
                <a:lnTo>
                  <a:pt x="205650" y="1168400"/>
                </a:lnTo>
                <a:lnTo>
                  <a:pt x="227158" y="1181100"/>
                </a:lnTo>
                <a:lnTo>
                  <a:pt x="249600" y="1193800"/>
                </a:lnTo>
                <a:lnTo>
                  <a:pt x="297237" y="1231900"/>
                </a:lnTo>
                <a:lnTo>
                  <a:pt x="348470" y="1257300"/>
                </a:lnTo>
                <a:lnTo>
                  <a:pt x="403211" y="1282700"/>
                </a:lnTo>
                <a:lnTo>
                  <a:pt x="461369" y="1308100"/>
                </a:lnTo>
                <a:lnTo>
                  <a:pt x="522856" y="1333500"/>
                </a:lnTo>
                <a:lnTo>
                  <a:pt x="587581" y="1358900"/>
                </a:lnTo>
                <a:lnTo>
                  <a:pt x="655455" y="1384300"/>
                </a:lnTo>
                <a:lnTo>
                  <a:pt x="726389" y="1409700"/>
                </a:lnTo>
                <a:lnTo>
                  <a:pt x="800293" y="1435100"/>
                </a:lnTo>
                <a:lnTo>
                  <a:pt x="838330" y="1435100"/>
                </a:lnTo>
                <a:lnTo>
                  <a:pt x="916522" y="1460500"/>
                </a:lnTo>
                <a:lnTo>
                  <a:pt x="1038930" y="1498600"/>
                </a:lnTo>
                <a:lnTo>
                  <a:pt x="1081054" y="1498600"/>
                </a:lnTo>
                <a:lnTo>
                  <a:pt x="1255855" y="1549400"/>
                </a:lnTo>
                <a:lnTo>
                  <a:pt x="1301076" y="1549400"/>
                </a:lnTo>
                <a:lnTo>
                  <a:pt x="1393264" y="1574800"/>
                </a:lnTo>
                <a:lnTo>
                  <a:pt x="1440209" y="1574800"/>
                </a:lnTo>
                <a:lnTo>
                  <a:pt x="1535745" y="1600200"/>
                </a:lnTo>
                <a:lnTo>
                  <a:pt x="1584313" y="1600200"/>
                </a:lnTo>
                <a:lnTo>
                  <a:pt x="1682995" y="1625600"/>
                </a:lnTo>
                <a:lnTo>
                  <a:pt x="5633994" y="1625600"/>
                </a:lnTo>
                <a:lnTo>
                  <a:pt x="5942321" y="1562100"/>
                </a:lnTo>
                <a:lnTo>
                  <a:pt x="6000715" y="1562100"/>
                </a:lnTo>
                <a:lnTo>
                  <a:pt x="6223033" y="1511300"/>
                </a:lnTo>
                <a:lnTo>
                  <a:pt x="6377656" y="1473200"/>
                </a:lnTo>
                <a:lnTo>
                  <a:pt x="6474812" y="1447800"/>
                </a:lnTo>
                <a:lnTo>
                  <a:pt x="6521580" y="1422400"/>
                </a:lnTo>
                <a:lnTo>
                  <a:pt x="6611445" y="1397000"/>
                </a:lnTo>
                <a:lnTo>
                  <a:pt x="6696343" y="1371600"/>
                </a:lnTo>
                <a:lnTo>
                  <a:pt x="6736903" y="1358900"/>
                </a:lnTo>
                <a:lnTo>
                  <a:pt x="6776190" y="1346200"/>
                </a:lnTo>
                <a:lnTo>
                  <a:pt x="6814194" y="1320800"/>
                </a:lnTo>
                <a:lnTo>
                  <a:pt x="6850903" y="1308100"/>
                </a:lnTo>
                <a:lnTo>
                  <a:pt x="6886307" y="1295400"/>
                </a:lnTo>
                <a:lnTo>
                  <a:pt x="6920396" y="1282700"/>
                </a:lnTo>
                <a:lnTo>
                  <a:pt x="6953160" y="1257300"/>
                </a:lnTo>
                <a:lnTo>
                  <a:pt x="6984586" y="1244600"/>
                </a:lnTo>
                <a:lnTo>
                  <a:pt x="7014666" y="1231900"/>
                </a:lnTo>
                <a:lnTo>
                  <a:pt x="7043389" y="1219200"/>
                </a:lnTo>
                <a:lnTo>
                  <a:pt x="7070743" y="1193800"/>
                </a:lnTo>
                <a:lnTo>
                  <a:pt x="7096719" y="1181100"/>
                </a:lnTo>
                <a:lnTo>
                  <a:pt x="7121305" y="1168400"/>
                </a:lnTo>
                <a:lnTo>
                  <a:pt x="7144493" y="1143000"/>
                </a:lnTo>
                <a:lnTo>
                  <a:pt x="7166269" y="1130300"/>
                </a:lnTo>
                <a:lnTo>
                  <a:pt x="7186626" y="1117600"/>
                </a:lnTo>
                <a:lnTo>
                  <a:pt x="7205551" y="1092200"/>
                </a:lnTo>
                <a:lnTo>
                  <a:pt x="7223034" y="1079500"/>
                </a:lnTo>
                <a:lnTo>
                  <a:pt x="7239065" y="1066800"/>
                </a:lnTo>
                <a:lnTo>
                  <a:pt x="7253633" y="1041400"/>
                </a:lnTo>
                <a:lnTo>
                  <a:pt x="7266728" y="1028700"/>
                </a:lnTo>
                <a:lnTo>
                  <a:pt x="7278339" y="1003300"/>
                </a:lnTo>
                <a:lnTo>
                  <a:pt x="7288455" y="990600"/>
                </a:lnTo>
                <a:lnTo>
                  <a:pt x="7297066" y="977900"/>
                </a:lnTo>
                <a:lnTo>
                  <a:pt x="7304162" y="952500"/>
                </a:lnTo>
                <a:lnTo>
                  <a:pt x="7309732" y="939800"/>
                </a:lnTo>
                <a:lnTo>
                  <a:pt x="7313765" y="914400"/>
                </a:lnTo>
                <a:lnTo>
                  <a:pt x="7316251" y="901700"/>
                </a:lnTo>
                <a:lnTo>
                  <a:pt x="7317179" y="889000"/>
                </a:lnTo>
                <a:lnTo>
                  <a:pt x="7316540" y="863600"/>
                </a:lnTo>
                <a:lnTo>
                  <a:pt x="7314321" y="850900"/>
                </a:lnTo>
                <a:lnTo>
                  <a:pt x="7310513" y="825500"/>
                </a:lnTo>
                <a:lnTo>
                  <a:pt x="7305105" y="812800"/>
                </a:lnTo>
                <a:lnTo>
                  <a:pt x="7298087" y="787400"/>
                </a:lnTo>
                <a:lnTo>
                  <a:pt x="7289448" y="774700"/>
                </a:lnTo>
                <a:lnTo>
                  <a:pt x="7279178" y="762000"/>
                </a:lnTo>
                <a:lnTo>
                  <a:pt x="7267266" y="736600"/>
                </a:lnTo>
                <a:lnTo>
                  <a:pt x="7253701" y="723900"/>
                </a:lnTo>
                <a:lnTo>
                  <a:pt x="7238473" y="698500"/>
                </a:lnTo>
                <a:lnTo>
                  <a:pt x="7221572" y="685800"/>
                </a:lnTo>
                <a:lnTo>
                  <a:pt x="7202986" y="660400"/>
                </a:lnTo>
                <a:lnTo>
                  <a:pt x="7182706" y="647700"/>
                </a:lnTo>
                <a:lnTo>
                  <a:pt x="7160720" y="635000"/>
                </a:lnTo>
                <a:lnTo>
                  <a:pt x="7137019" y="609600"/>
                </a:lnTo>
                <a:lnTo>
                  <a:pt x="7111592" y="596900"/>
                </a:lnTo>
                <a:lnTo>
                  <a:pt x="8055910" y="304800"/>
                </a:lnTo>
                <a:lnTo>
                  <a:pt x="6408266" y="304800"/>
                </a:lnTo>
                <a:lnTo>
                  <a:pt x="6332483" y="279400"/>
                </a:lnTo>
                <a:lnTo>
                  <a:pt x="6293775" y="279400"/>
                </a:lnTo>
                <a:lnTo>
                  <a:pt x="6174492" y="241300"/>
                </a:lnTo>
                <a:lnTo>
                  <a:pt x="6133708" y="241300"/>
                </a:lnTo>
                <a:lnTo>
                  <a:pt x="6050660" y="215900"/>
                </a:lnTo>
                <a:lnTo>
                  <a:pt x="6008414" y="215900"/>
                </a:lnTo>
                <a:lnTo>
                  <a:pt x="5922522" y="190500"/>
                </a:lnTo>
                <a:lnTo>
                  <a:pt x="5878894" y="190500"/>
                </a:lnTo>
                <a:lnTo>
                  <a:pt x="5790320" y="165100"/>
                </a:lnTo>
                <a:lnTo>
                  <a:pt x="5745392" y="165100"/>
                </a:lnTo>
                <a:lnTo>
                  <a:pt x="5700048" y="152400"/>
                </a:lnTo>
                <a:lnTo>
                  <a:pt x="5654298" y="152400"/>
                </a:lnTo>
                <a:lnTo>
                  <a:pt x="5608151" y="139700"/>
                </a:lnTo>
                <a:close/>
              </a:path>
              <a:path w="8261350" h="1752600">
                <a:moveTo>
                  <a:pt x="8261196" y="241300"/>
                </a:moveTo>
                <a:lnTo>
                  <a:pt x="6408266" y="304800"/>
                </a:lnTo>
                <a:lnTo>
                  <a:pt x="8055910" y="304800"/>
                </a:lnTo>
                <a:lnTo>
                  <a:pt x="8261196" y="241300"/>
                </a:lnTo>
                <a:close/>
              </a:path>
              <a:path w="8261350" h="1752600">
                <a:moveTo>
                  <a:pt x="5323422" y="101600"/>
                </a:moveTo>
                <a:lnTo>
                  <a:pt x="1948830" y="101600"/>
                </a:lnTo>
                <a:lnTo>
                  <a:pt x="1748029" y="139700"/>
                </a:lnTo>
                <a:lnTo>
                  <a:pt x="5561615" y="139700"/>
                </a:lnTo>
                <a:lnTo>
                  <a:pt x="5514699" y="127000"/>
                </a:lnTo>
                <a:lnTo>
                  <a:pt x="5467413" y="127000"/>
                </a:lnTo>
                <a:lnTo>
                  <a:pt x="5419766" y="114300"/>
                </a:lnTo>
                <a:lnTo>
                  <a:pt x="5371766" y="114300"/>
                </a:lnTo>
                <a:lnTo>
                  <a:pt x="5323422" y="101600"/>
                </a:lnTo>
                <a:close/>
              </a:path>
              <a:path w="8261350" h="1752600">
                <a:moveTo>
                  <a:pt x="5225741" y="88900"/>
                </a:moveTo>
                <a:lnTo>
                  <a:pt x="2087763" y="88900"/>
                </a:lnTo>
                <a:lnTo>
                  <a:pt x="2017797" y="101600"/>
                </a:lnTo>
                <a:lnTo>
                  <a:pt x="5274744" y="101600"/>
                </a:lnTo>
                <a:lnTo>
                  <a:pt x="5225741" y="88900"/>
                </a:lnTo>
                <a:close/>
              </a:path>
              <a:path w="8261350" h="1752600">
                <a:moveTo>
                  <a:pt x="5026652" y="63500"/>
                </a:moveTo>
                <a:lnTo>
                  <a:pt x="2303553" y="63500"/>
                </a:lnTo>
                <a:lnTo>
                  <a:pt x="2158719" y="88900"/>
                </a:lnTo>
                <a:lnTo>
                  <a:pt x="5176421" y="88900"/>
                </a:lnTo>
                <a:lnTo>
                  <a:pt x="5126794" y="76200"/>
                </a:lnTo>
                <a:lnTo>
                  <a:pt x="5076868" y="76200"/>
                </a:lnTo>
                <a:lnTo>
                  <a:pt x="5026652" y="63500"/>
                </a:lnTo>
                <a:close/>
              </a:path>
              <a:path w="8261350" h="1752600">
                <a:moveTo>
                  <a:pt x="4874359" y="50800"/>
                </a:moveTo>
                <a:lnTo>
                  <a:pt x="2452216" y="50800"/>
                </a:lnTo>
                <a:lnTo>
                  <a:pt x="2377411" y="63500"/>
                </a:lnTo>
                <a:lnTo>
                  <a:pt x="4925389" y="63500"/>
                </a:lnTo>
                <a:lnTo>
                  <a:pt x="4874359" y="50800"/>
                </a:lnTo>
                <a:close/>
              </a:path>
              <a:path w="8261350" h="1752600">
                <a:moveTo>
                  <a:pt x="4719784" y="38100"/>
                </a:moveTo>
                <a:lnTo>
                  <a:pt x="2613224" y="38100"/>
                </a:lnTo>
                <a:lnTo>
                  <a:pt x="2559418" y="50800"/>
                </a:lnTo>
                <a:lnTo>
                  <a:pt x="4771547" y="50800"/>
                </a:lnTo>
                <a:lnTo>
                  <a:pt x="4719784" y="38100"/>
                </a:lnTo>
                <a:close/>
              </a:path>
              <a:path w="8261350" h="1752600">
                <a:moveTo>
                  <a:pt x="4510555" y="25400"/>
                </a:moveTo>
                <a:lnTo>
                  <a:pt x="2829601" y="25400"/>
                </a:lnTo>
                <a:lnTo>
                  <a:pt x="2775352" y="38100"/>
                </a:lnTo>
                <a:lnTo>
                  <a:pt x="4563170" y="38100"/>
                </a:lnTo>
                <a:lnTo>
                  <a:pt x="4510555" y="25400"/>
                </a:lnTo>
                <a:close/>
              </a:path>
              <a:path w="8261350" h="1752600">
                <a:moveTo>
                  <a:pt x="4244799" y="12700"/>
                </a:moveTo>
                <a:lnTo>
                  <a:pt x="3047393" y="12700"/>
                </a:lnTo>
                <a:lnTo>
                  <a:pt x="2992844" y="25400"/>
                </a:lnTo>
                <a:lnTo>
                  <a:pt x="4298277" y="25400"/>
                </a:lnTo>
                <a:lnTo>
                  <a:pt x="4244799" y="12700"/>
                </a:lnTo>
                <a:close/>
              </a:path>
              <a:path w="8261350" h="1752600">
                <a:moveTo>
                  <a:pt x="3703497" y="0"/>
                </a:moveTo>
                <a:lnTo>
                  <a:pt x="3594282" y="0"/>
                </a:lnTo>
                <a:lnTo>
                  <a:pt x="3539613" y="12700"/>
                </a:lnTo>
                <a:lnTo>
                  <a:pt x="3758025" y="12700"/>
                </a:lnTo>
                <a:lnTo>
                  <a:pt x="3703497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989" y="5105331"/>
            <a:ext cx="8261350" cy="1753235"/>
          </a:xfrm>
          <a:custGeom>
            <a:avLst/>
            <a:gdLst/>
            <a:ahLst/>
            <a:cxnLst/>
            <a:rect l="l" t="t" r="r" b="b"/>
            <a:pathLst>
              <a:path w="8261350" h="1753234">
                <a:moveTo>
                  <a:pt x="8261196" y="233113"/>
                </a:moveTo>
                <a:lnTo>
                  <a:pt x="7111592" y="587354"/>
                </a:lnTo>
                <a:lnTo>
                  <a:pt x="7137019" y="605410"/>
                </a:lnTo>
                <a:lnTo>
                  <a:pt x="7160720" y="623506"/>
                </a:lnTo>
                <a:lnTo>
                  <a:pt x="7202986" y="659794"/>
                </a:lnTo>
                <a:lnTo>
                  <a:pt x="7238473" y="696177"/>
                </a:lnTo>
                <a:lnTo>
                  <a:pt x="7267266" y="732612"/>
                </a:lnTo>
                <a:lnTo>
                  <a:pt x="7289448" y="769058"/>
                </a:lnTo>
                <a:lnTo>
                  <a:pt x="7305105" y="805473"/>
                </a:lnTo>
                <a:lnTo>
                  <a:pt x="7316540" y="859945"/>
                </a:lnTo>
                <a:lnTo>
                  <a:pt x="7317179" y="878041"/>
                </a:lnTo>
                <a:lnTo>
                  <a:pt x="7316251" y="896099"/>
                </a:lnTo>
                <a:lnTo>
                  <a:pt x="7304162" y="949983"/>
                </a:lnTo>
                <a:lnTo>
                  <a:pt x="7288455" y="985613"/>
                </a:lnTo>
                <a:lnTo>
                  <a:pt x="7266728" y="1020961"/>
                </a:lnTo>
                <a:lnTo>
                  <a:pt x="7239065" y="1055985"/>
                </a:lnTo>
                <a:lnTo>
                  <a:pt x="7205551" y="1090643"/>
                </a:lnTo>
                <a:lnTo>
                  <a:pt x="7166269" y="1124892"/>
                </a:lnTo>
                <a:lnTo>
                  <a:pt x="7121305" y="1158691"/>
                </a:lnTo>
                <a:lnTo>
                  <a:pt x="7070743" y="1191999"/>
                </a:lnTo>
                <a:lnTo>
                  <a:pt x="7014666" y="1224772"/>
                </a:lnTo>
                <a:lnTo>
                  <a:pt x="6953160" y="1256970"/>
                </a:lnTo>
                <a:lnTo>
                  <a:pt x="6886307" y="1288550"/>
                </a:lnTo>
                <a:lnTo>
                  <a:pt x="6850903" y="1304096"/>
                </a:lnTo>
                <a:lnTo>
                  <a:pt x="6814194" y="1319471"/>
                </a:lnTo>
                <a:lnTo>
                  <a:pt x="6776190" y="1334671"/>
                </a:lnTo>
                <a:lnTo>
                  <a:pt x="6736903" y="1349690"/>
                </a:lnTo>
                <a:lnTo>
                  <a:pt x="6696343" y="1364524"/>
                </a:lnTo>
                <a:lnTo>
                  <a:pt x="6654520" y="1379167"/>
                </a:lnTo>
                <a:lnTo>
                  <a:pt x="6611445" y="1393613"/>
                </a:lnTo>
                <a:lnTo>
                  <a:pt x="6567128" y="1407858"/>
                </a:lnTo>
                <a:lnTo>
                  <a:pt x="6521580" y="1421896"/>
                </a:lnTo>
                <a:lnTo>
                  <a:pt x="6474812" y="1435722"/>
                </a:lnTo>
                <a:lnTo>
                  <a:pt x="6426834" y="1449330"/>
                </a:lnTo>
                <a:lnTo>
                  <a:pt x="6377656" y="1462717"/>
                </a:lnTo>
                <a:lnTo>
                  <a:pt x="6327290" y="1475875"/>
                </a:lnTo>
                <a:lnTo>
                  <a:pt x="6275745" y="1488801"/>
                </a:lnTo>
                <a:lnTo>
                  <a:pt x="6223033" y="1501488"/>
                </a:lnTo>
                <a:lnTo>
                  <a:pt x="6169163" y="1513933"/>
                </a:lnTo>
                <a:lnTo>
                  <a:pt x="6114146" y="1526128"/>
                </a:lnTo>
                <a:lnTo>
                  <a:pt x="6057993" y="1538070"/>
                </a:lnTo>
                <a:lnTo>
                  <a:pt x="6000715" y="1549752"/>
                </a:lnTo>
                <a:lnTo>
                  <a:pt x="5942321" y="1561170"/>
                </a:lnTo>
                <a:lnTo>
                  <a:pt x="5882823" y="1572319"/>
                </a:lnTo>
                <a:lnTo>
                  <a:pt x="5822230" y="1583192"/>
                </a:lnTo>
                <a:lnTo>
                  <a:pt x="5760554" y="1593786"/>
                </a:lnTo>
                <a:lnTo>
                  <a:pt x="5697806" y="1604094"/>
                </a:lnTo>
                <a:lnTo>
                  <a:pt x="5633994" y="1614112"/>
                </a:lnTo>
                <a:lnTo>
                  <a:pt x="5569131" y="1623834"/>
                </a:lnTo>
                <a:lnTo>
                  <a:pt x="5503227" y="1633255"/>
                </a:lnTo>
                <a:lnTo>
                  <a:pt x="5436291" y="1642370"/>
                </a:lnTo>
                <a:lnTo>
                  <a:pt x="5368335" y="1651174"/>
                </a:lnTo>
                <a:lnTo>
                  <a:pt x="5299370" y="1659660"/>
                </a:lnTo>
                <a:lnTo>
                  <a:pt x="5229405" y="1667825"/>
                </a:lnTo>
                <a:lnTo>
                  <a:pt x="5158452" y="1675662"/>
                </a:lnTo>
                <a:lnTo>
                  <a:pt x="5086520" y="1683167"/>
                </a:lnTo>
                <a:lnTo>
                  <a:pt x="5013621" y="1690335"/>
                </a:lnTo>
                <a:lnTo>
                  <a:pt x="4939765" y="1697160"/>
                </a:lnTo>
                <a:lnTo>
                  <a:pt x="4864962" y="1703636"/>
                </a:lnTo>
                <a:lnTo>
                  <a:pt x="4804682" y="1708544"/>
                </a:lnTo>
                <a:lnTo>
                  <a:pt x="4744295" y="1713186"/>
                </a:lnTo>
                <a:lnTo>
                  <a:pt x="4683811" y="1717565"/>
                </a:lnTo>
                <a:lnTo>
                  <a:pt x="4623241" y="1721681"/>
                </a:lnTo>
                <a:lnTo>
                  <a:pt x="4562597" y="1725536"/>
                </a:lnTo>
                <a:lnTo>
                  <a:pt x="4501890" y="1729132"/>
                </a:lnTo>
                <a:lnTo>
                  <a:pt x="4441131" y="1732469"/>
                </a:lnTo>
                <a:lnTo>
                  <a:pt x="4380332" y="1735548"/>
                </a:lnTo>
                <a:lnTo>
                  <a:pt x="4319503" y="1738372"/>
                </a:lnTo>
                <a:lnTo>
                  <a:pt x="4258655" y="1740940"/>
                </a:lnTo>
                <a:lnTo>
                  <a:pt x="4197801" y="1743256"/>
                </a:lnTo>
                <a:lnTo>
                  <a:pt x="4136951" y="1745319"/>
                </a:lnTo>
                <a:lnTo>
                  <a:pt x="4076115" y="1747131"/>
                </a:lnTo>
                <a:lnTo>
                  <a:pt x="4015307" y="1748694"/>
                </a:lnTo>
                <a:lnTo>
                  <a:pt x="3954536" y="1750009"/>
                </a:lnTo>
                <a:lnTo>
                  <a:pt x="3893813" y="1751077"/>
                </a:lnTo>
                <a:lnTo>
                  <a:pt x="3833151" y="1751899"/>
                </a:lnTo>
                <a:lnTo>
                  <a:pt x="3772560" y="1752477"/>
                </a:lnTo>
                <a:lnTo>
                  <a:pt x="3712051" y="1752811"/>
                </a:lnTo>
                <a:lnTo>
                  <a:pt x="3651636" y="1752904"/>
                </a:lnTo>
                <a:lnTo>
                  <a:pt x="3591326" y="1752757"/>
                </a:lnTo>
                <a:lnTo>
                  <a:pt x="3531131" y="1752370"/>
                </a:lnTo>
                <a:lnTo>
                  <a:pt x="3471064" y="1751745"/>
                </a:lnTo>
                <a:lnTo>
                  <a:pt x="3411135" y="1750884"/>
                </a:lnTo>
                <a:lnTo>
                  <a:pt x="3351356" y="1749788"/>
                </a:lnTo>
                <a:lnTo>
                  <a:pt x="3291737" y="1748457"/>
                </a:lnTo>
                <a:lnTo>
                  <a:pt x="3232290" y="1746894"/>
                </a:lnTo>
                <a:lnTo>
                  <a:pt x="3173026" y="1745099"/>
                </a:lnTo>
                <a:lnTo>
                  <a:pt x="3113957" y="1743074"/>
                </a:lnTo>
                <a:lnTo>
                  <a:pt x="3055093" y="1740820"/>
                </a:lnTo>
                <a:lnTo>
                  <a:pt x="2996446" y="1738339"/>
                </a:lnTo>
                <a:lnTo>
                  <a:pt x="2938026" y="1735632"/>
                </a:lnTo>
                <a:lnTo>
                  <a:pt x="2879846" y="1732699"/>
                </a:lnTo>
                <a:lnTo>
                  <a:pt x="2821915" y="1729543"/>
                </a:lnTo>
                <a:lnTo>
                  <a:pt x="2764246" y="1726164"/>
                </a:lnTo>
                <a:lnTo>
                  <a:pt x="2706850" y="1722565"/>
                </a:lnTo>
                <a:lnTo>
                  <a:pt x="2649738" y="1718745"/>
                </a:lnTo>
                <a:lnTo>
                  <a:pt x="2592920" y="1714707"/>
                </a:lnTo>
                <a:lnTo>
                  <a:pt x="2536409" y="1710452"/>
                </a:lnTo>
                <a:lnTo>
                  <a:pt x="2480215" y="1705981"/>
                </a:lnTo>
                <a:lnTo>
                  <a:pt x="2424349" y="1701296"/>
                </a:lnTo>
                <a:lnTo>
                  <a:pt x="2368824" y="1696397"/>
                </a:lnTo>
                <a:lnTo>
                  <a:pt x="2313649" y="1691286"/>
                </a:lnTo>
                <a:lnTo>
                  <a:pt x="2258836" y="1685964"/>
                </a:lnTo>
                <a:lnTo>
                  <a:pt x="2204397" y="1680432"/>
                </a:lnTo>
                <a:lnTo>
                  <a:pt x="2150342" y="1674693"/>
                </a:lnTo>
                <a:lnTo>
                  <a:pt x="2096683" y="1668747"/>
                </a:lnTo>
                <a:lnTo>
                  <a:pt x="2043430" y="1662595"/>
                </a:lnTo>
                <a:lnTo>
                  <a:pt x="1990596" y="1656239"/>
                </a:lnTo>
                <a:lnTo>
                  <a:pt x="1938191" y="1649680"/>
                </a:lnTo>
                <a:lnTo>
                  <a:pt x="1886226" y="1642919"/>
                </a:lnTo>
                <a:lnTo>
                  <a:pt x="1834713" y="1635958"/>
                </a:lnTo>
                <a:lnTo>
                  <a:pt x="1783663" y="1628797"/>
                </a:lnTo>
                <a:lnTo>
                  <a:pt x="1733086" y="1621439"/>
                </a:lnTo>
                <a:lnTo>
                  <a:pt x="1682995" y="1613884"/>
                </a:lnTo>
                <a:lnTo>
                  <a:pt x="1633401" y="1606134"/>
                </a:lnTo>
                <a:lnTo>
                  <a:pt x="1584313" y="1598190"/>
                </a:lnTo>
                <a:lnTo>
                  <a:pt x="1535745" y="1590054"/>
                </a:lnTo>
                <a:lnTo>
                  <a:pt x="1487706" y="1581726"/>
                </a:lnTo>
                <a:lnTo>
                  <a:pt x="1440209" y="1573208"/>
                </a:lnTo>
                <a:lnTo>
                  <a:pt x="1393264" y="1564501"/>
                </a:lnTo>
                <a:lnTo>
                  <a:pt x="1346883" y="1555607"/>
                </a:lnTo>
                <a:lnTo>
                  <a:pt x="1301076" y="1546527"/>
                </a:lnTo>
                <a:lnTo>
                  <a:pt x="1255855" y="1537261"/>
                </a:lnTo>
                <a:lnTo>
                  <a:pt x="1211231" y="1527813"/>
                </a:lnTo>
                <a:lnTo>
                  <a:pt x="1167215" y="1518181"/>
                </a:lnTo>
                <a:lnTo>
                  <a:pt x="1123819" y="1508369"/>
                </a:lnTo>
                <a:lnTo>
                  <a:pt x="1081054" y="1498377"/>
                </a:lnTo>
                <a:lnTo>
                  <a:pt x="1038930" y="1488207"/>
                </a:lnTo>
                <a:lnTo>
                  <a:pt x="997459" y="1477859"/>
                </a:lnTo>
                <a:lnTo>
                  <a:pt x="956653" y="1467336"/>
                </a:lnTo>
                <a:lnTo>
                  <a:pt x="916522" y="1456638"/>
                </a:lnTo>
                <a:lnTo>
                  <a:pt x="877077" y="1445767"/>
                </a:lnTo>
                <a:lnTo>
                  <a:pt x="838330" y="1434724"/>
                </a:lnTo>
                <a:lnTo>
                  <a:pt x="800293" y="1423510"/>
                </a:lnTo>
                <a:lnTo>
                  <a:pt x="762975" y="1412127"/>
                </a:lnTo>
                <a:lnTo>
                  <a:pt x="726389" y="1400575"/>
                </a:lnTo>
                <a:lnTo>
                  <a:pt x="655455" y="1376974"/>
                </a:lnTo>
                <a:lnTo>
                  <a:pt x="587581" y="1352715"/>
                </a:lnTo>
                <a:lnTo>
                  <a:pt x="522856" y="1327810"/>
                </a:lnTo>
                <a:lnTo>
                  <a:pt x="461369" y="1302269"/>
                </a:lnTo>
                <a:lnTo>
                  <a:pt x="403211" y="1276102"/>
                </a:lnTo>
                <a:lnTo>
                  <a:pt x="348470" y="1249319"/>
                </a:lnTo>
                <a:lnTo>
                  <a:pt x="297237" y="1221931"/>
                </a:lnTo>
                <a:lnTo>
                  <a:pt x="249600" y="1193949"/>
                </a:lnTo>
                <a:lnTo>
                  <a:pt x="205650" y="1165382"/>
                </a:lnTo>
                <a:lnTo>
                  <a:pt x="156511" y="1129230"/>
                </a:lnTo>
                <a:lnTo>
                  <a:pt x="114237" y="1092942"/>
                </a:lnTo>
                <a:lnTo>
                  <a:pt x="78741" y="1056560"/>
                </a:lnTo>
                <a:lnTo>
                  <a:pt x="49940" y="1020124"/>
                </a:lnTo>
                <a:lnTo>
                  <a:pt x="27750" y="983679"/>
                </a:lnTo>
                <a:lnTo>
                  <a:pt x="12086" y="947264"/>
                </a:lnTo>
                <a:lnTo>
                  <a:pt x="642" y="892792"/>
                </a:lnTo>
                <a:lnTo>
                  <a:pt x="0" y="874696"/>
                </a:lnTo>
                <a:lnTo>
                  <a:pt x="925" y="856639"/>
                </a:lnTo>
                <a:lnTo>
                  <a:pt x="13006" y="802755"/>
                </a:lnTo>
                <a:lnTo>
                  <a:pt x="28709" y="767125"/>
                </a:lnTo>
                <a:lnTo>
                  <a:pt x="50432" y="731777"/>
                </a:lnTo>
                <a:lnTo>
                  <a:pt x="78091" y="696754"/>
                </a:lnTo>
                <a:lnTo>
                  <a:pt x="111602" y="662096"/>
                </a:lnTo>
                <a:lnTo>
                  <a:pt x="150881" y="627847"/>
                </a:lnTo>
                <a:lnTo>
                  <a:pt x="195842" y="594048"/>
                </a:lnTo>
                <a:lnTo>
                  <a:pt x="246403" y="560741"/>
                </a:lnTo>
                <a:lnTo>
                  <a:pt x="302478" y="527968"/>
                </a:lnTo>
                <a:lnTo>
                  <a:pt x="363984" y="495770"/>
                </a:lnTo>
                <a:lnTo>
                  <a:pt x="430835" y="464190"/>
                </a:lnTo>
                <a:lnTo>
                  <a:pt x="466239" y="448644"/>
                </a:lnTo>
                <a:lnTo>
                  <a:pt x="502948" y="433269"/>
                </a:lnTo>
                <a:lnTo>
                  <a:pt x="540951" y="418069"/>
                </a:lnTo>
                <a:lnTo>
                  <a:pt x="580239" y="403049"/>
                </a:lnTo>
                <a:lnTo>
                  <a:pt x="620799" y="388216"/>
                </a:lnTo>
                <a:lnTo>
                  <a:pt x="662622" y="373573"/>
                </a:lnTo>
                <a:lnTo>
                  <a:pt x="705697" y="359127"/>
                </a:lnTo>
                <a:lnTo>
                  <a:pt x="750014" y="344882"/>
                </a:lnTo>
                <a:lnTo>
                  <a:pt x="795562" y="330844"/>
                </a:lnTo>
                <a:lnTo>
                  <a:pt x="842331" y="317017"/>
                </a:lnTo>
                <a:lnTo>
                  <a:pt x="890310" y="303408"/>
                </a:lnTo>
                <a:lnTo>
                  <a:pt x="939488" y="290022"/>
                </a:lnTo>
                <a:lnTo>
                  <a:pt x="989855" y="276863"/>
                </a:lnTo>
                <a:lnTo>
                  <a:pt x="1041401" y="263937"/>
                </a:lnTo>
                <a:lnTo>
                  <a:pt x="1094114" y="251249"/>
                </a:lnTo>
                <a:lnTo>
                  <a:pt x="1147985" y="238805"/>
                </a:lnTo>
                <a:lnTo>
                  <a:pt x="1203003" y="226609"/>
                </a:lnTo>
                <a:lnTo>
                  <a:pt x="1259157" y="214667"/>
                </a:lnTo>
                <a:lnTo>
                  <a:pt x="1316436" y="202985"/>
                </a:lnTo>
                <a:lnTo>
                  <a:pt x="1374831" y="191566"/>
                </a:lnTo>
                <a:lnTo>
                  <a:pt x="1434331" y="180417"/>
                </a:lnTo>
                <a:lnTo>
                  <a:pt x="1494924" y="169543"/>
                </a:lnTo>
                <a:lnTo>
                  <a:pt x="1556601" y="158949"/>
                </a:lnTo>
                <a:lnTo>
                  <a:pt x="1619352" y="148640"/>
                </a:lnTo>
                <a:lnTo>
                  <a:pt x="1683164" y="138622"/>
                </a:lnTo>
                <a:lnTo>
                  <a:pt x="1748029" y="128899"/>
                </a:lnTo>
                <a:lnTo>
                  <a:pt x="1813935" y="119477"/>
                </a:lnTo>
                <a:lnTo>
                  <a:pt x="1880872" y="110362"/>
                </a:lnTo>
                <a:lnTo>
                  <a:pt x="1948830" y="101558"/>
                </a:lnTo>
                <a:lnTo>
                  <a:pt x="2017797" y="93071"/>
                </a:lnTo>
                <a:lnTo>
                  <a:pt x="2087763" y="84905"/>
                </a:lnTo>
                <a:lnTo>
                  <a:pt x="2158719" y="77067"/>
                </a:lnTo>
                <a:lnTo>
                  <a:pt x="2230652" y="69561"/>
                </a:lnTo>
                <a:lnTo>
                  <a:pt x="2303553" y="62393"/>
                </a:lnTo>
                <a:lnTo>
                  <a:pt x="2377411" y="55567"/>
                </a:lnTo>
                <a:lnTo>
                  <a:pt x="2452216" y="49090"/>
                </a:lnTo>
                <a:lnTo>
                  <a:pt x="2505746" y="44719"/>
                </a:lnTo>
                <a:lnTo>
                  <a:pt x="2559418" y="40555"/>
                </a:lnTo>
                <a:lnTo>
                  <a:pt x="2613224" y="36598"/>
                </a:lnTo>
                <a:lnTo>
                  <a:pt x="2667154" y="32847"/>
                </a:lnTo>
                <a:lnTo>
                  <a:pt x="2721200" y="29303"/>
                </a:lnTo>
                <a:lnTo>
                  <a:pt x="2775352" y="25964"/>
                </a:lnTo>
                <a:lnTo>
                  <a:pt x="2829601" y="22829"/>
                </a:lnTo>
                <a:lnTo>
                  <a:pt x="2883939" y="19899"/>
                </a:lnTo>
                <a:lnTo>
                  <a:pt x="2938356" y="17172"/>
                </a:lnTo>
                <a:lnTo>
                  <a:pt x="2992844" y="14649"/>
                </a:lnTo>
                <a:lnTo>
                  <a:pt x="3047393" y="12328"/>
                </a:lnTo>
                <a:lnTo>
                  <a:pt x="3101994" y="10209"/>
                </a:lnTo>
                <a:lnTo>
                  <a:pt x="3156639" y="8291"/>
                </a:lnTo>
                <a:lnTo>
                  <a:pt x="3211318" y="6574"/>
                </a:lnTo>
                <a:lnTo>
                  <a:pt x="3266023" y="5057"/>
                </a:lnTo>
                <a:lnTo>
                  <a:pt x="3320744" y="3740"/>
                </a:lnTo>
                <a:lnTo>
                  <a:pt x="3375473" y="2622"/>
                </a:lnTo>
                <a:lnTo>
                  <a:pt x="3430200" y="1703"/>
                </a:lnTo>
                <a:lnTo>
                  <a:pt x="3484916" y="982"/>
                </a:lnTo>
                <a:lnTo>
                  <a:pt x="3539613" y="458"/>
                </a:lnTo>
                <a:lnTo>
                  <a:pt x="3594282" y="130"/>
                </a:lnTo>
                <a:lnTo>
                  <a:pt x="3648913" y="0"/>
                </a:lnTo>
                <a:lnTo>
                  <a:pt x="3703497" y="64"/>
                </a:lnTo>
                <a:lnTo>
                  <a:pt x="3758025" y="324"/>
                </a:lnTo>
                <a:lnTo>
                  <a:pt x="3812490" y="779"/>
                </a:lnTo>
                <a:lnTo>
                  <a:pt x="3866880" y="1427"/>
                </a:lnTo>
                <a:lnTo>
                  <a:pt x="3921188" y="2269"/>
                </a:lnTo>
                <a:lnTo>
                  <a:pt x="3975405" y="3304"/>
                </a:lnTo>
                <a:lnTo>
                  <a:pt x="4029521" y="4531"/>
                </a:lnTo>
                <a:lnTo>
                  <a:pt x="4083527" y="5949"/>
                </a:lnTo>
                <a:lnTo>
                  <a:pt x="4137415" y="7559"/>
                </a:lnTo>
                <a:lnTo>
                  <a:pt x="4191175" y="9360"/>
                </a:lnTo>
                <a:lnTo>
                  <a:pt x="4244799" y="11350"/>
                </a:lnTo>
                <a:lnTo>
                  <a:pt x="4298277" y="13530"/>
                </a:lnTo>
                <a:lnTo>
                  <a:pt x="4351601" y="15899"/>
                </a:lnTo>
                <a:lnTo>
                  <a:pt x="4404761" y="18456"/>
                </a:lnTo>
                <a:lnTo>
                  <a:pt x="4457749" y="21201"/>
                </a:lnTo>
                <a:lnTo>
                  <a:pt x="4510555" y="24133"/>
                </a:lnTo>
                <a:lnTo>
                  <a:pt x="4563170" y="27252"/>
                </a:lnTo>
                <a:lnTo>
                  <a:pt x="4615586" y="30557"/>
                </a:lnTo>
                <a:lnTo>
                  <a:pt x="4667794" y="34047"/>
                </a:lnTo>
                <a:lnTo>
                  <a:pt x="4719784" y="37722"/>
                </a:lnTo>
                <a:lnTo>
                  <a:pt x="4771547" y="41582"/>
                </a:lnTo>
                <a:lnTo>
                  <a:pt x="4823075" y="45625"/>
                </a:lnTo>
                <a:lnTo>
                  <a:pt x="4874359" y="49852"/>
                </a:lnTo>
                <a:lnTo>
                  <a:pt x="4925389" y="54261"/>
                </a:lnTo>
                <a:lnTo>
                  <a:pt x="4976156" y="58852"/>
                </a:lnTo>
                <a:lnTo>
                  <a:pt x="5026652" y="63625"/>
                </a:lnTo>
                <a:lnTo>
                  <a:pt x="5076868" y="68579"/>
                </a:lnTo>
                <a:lnTo>
                  <a:pt x="5126794" y="73713"/>
                </a:lnTo>
                <a:lnTo>
                  <a:pt x="5176421" y="79027"/>
                </a:lnTo>
                <a:lnTo>
                  <a:pt x="5225741" y="84520"/>
                </a:lnTo>
                <a:lnTo>
                  <a:pt x="5274744" y="90192"/>
                </a:lnTo>
                <a:lnTo>
                  <a:pt x="5323422" y="96042"/>
                </a:lnTo>
                <a:lnTo>
                  <a:pt x="5371766" y="102069"/>
                </a:lnTo>
                <a:lnTo>
                  <a:pt x="5419766" y="108274"/>
                </a:lnTo>
                <a:lnTo>
                  <a:pt x="5467413" y="114655"/>
                </a:lnTo>
                <a:lnTo>
                  <a:pt x="5514699" y="121211"/>
                </a:lnTo>
                <a:lnTo>
                  <a:pt x="5561615" y="127943"/>
                </a:lnTo>
                <a:lnTo>
                  <a:pt x="5608151" y="134850"/>
                </a:lnTo>
                <a:lnTo>
                  <a:pt x="5654298" y="141931"/>
                </a:lnTo>
                <a:lnTo>
                  <a:pt x="5700048" y="149185"/>
                </a:lnTo>
                <a:lnTo>
                  <a:pt x="5745392" y="156613"/>
                </a:lnTo>
                <a:lnTo>
                  <a:pt x="5790320" y="164213"/>
                </a:lnTo>
                <a:lnTo>
                  <a:pt x="5834824" y="171985"/>
                </a:lnTo>
                <a:lnTo>
                  <a:pt x="5878894" y="179928"/>
                </a:lnTo>
                <a:lnTo>
                  <a:pt x="5922522" y="188041"/>
                </a:lnTo>
                <a:lnTo>
                  <a:pt x="5965698" y="196325"/>
                </a:lnTo>
                <a:lnTo>
                  <a:pt x="6008414" y="204779"/>
                </a:lnTo>
                <a:lnTo>
                  <a:pt x="6050660" y="213402"/>
                </a:lnTo>
                <a:lnTo>
                  <a:pt x="6092428" y="222193"/>
                </a:lnTo>
                <a:lnTo>
                  <a:pt x="6133708" y="231152"/>
                </a:lnTo>
                <a:lnTo>
                  <a:pt x="6174492" y="240278"/>
                </a:lnTo>
                <a:lnTo>
                  <a:pt x="6214770" y="249571"/>
                </a:lnTo>
                <a:lnTo>
                  <a:pt x="6254534" y="259030"/>
                </a:lnTo>
                <a:lnTo>
                  <a:pt x="6293775" y="268655"/>
                </a:lnTo>
                <a:lnTo>
                  <a:pt x="6332483" y="278445"/>
                </a:lnTo>
                <a:lnTo>
                  <a:pt x="6370650" y="288400"/>
                </a:lnTo>
                <a:lnTo>
                  <a:pt x="6408266" y="298518"/>
                </a:lnTo>
                <a:lnTo>
                  <a:pt x="8261196" y="233113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50111" y="5401767"/>
            <a:ext cx="471932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"loathsome 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eye, hateful to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nose,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harmful 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brain,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dangerous 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lungs“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–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James</a:t>
            </a:r>
            <a:r>
              <a:rPr sz="2400" b="1" spc="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74700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3000"/>
                </a:moveTo>
                <a:lnTo>
                  <a:pt x="8229600" y="1143000"/>
                </a:lnTo>
                <a:lnTo>
                  <a:pt x="82296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274700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3000"/>
                </a:moveTo>
                <a:lnTo>
                  <a:pt x="8229600" y="1143000"/>
                </a:lnTo>
                <a:lnTo>
                  <a:pt x="82296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22601" y="129362"/>
            <a:ext cx="410146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10" dirty="0">
                <a:solidFill>
                  <a:srgbClr val="FFFFFF"/>
                </a:solidFill>
                <a:latin typeface="Goudy Old Style"/>
                <a:cs typeface="Goudy Old Style"/>
              </a:rPr>
              <a:t>Maryland</a:t>
            </a:r>
            <a:r>
              <a:rPr sz="4800" b="1" spc="-75" dirty="0">
                <a:solidFill>
                  <a:srgbClr val="FFFFFF"/>
                </a:solidFill>
                <a:latin typeface="Goudy Old Style"/>
                <a:cs typeface="Goudy Old Style"/>
              </a:rPr>
              <a:t> </a:t>
            </a:r>
            <a:r>
              <a:rPr sz="4800" spc="-60" dirty="0">
                <a:solidFill>
                  <a:srgbClr val="FFFFFF"/>
                </a:solidFill>
                <a:latin typeface="Goudy Old Style"/>
                <a:cs typeface="Goudy Old Style"/>
              </a:rPr>
              <a:t>(1634)</a:t>
            </a:r>
            <a:endParaRPr sz="4800">
              <a:latin typeface="Goudy Old Style"/>
              <a:cs typeface="Goudy Old Styl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616786"/>
            <a:ext cx="3615690" cy="2477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Goudy Old Style"/>
                <a:cs typeface="Goudy Old Style"/>
              </a:rPr>
              <a:t>Sir </a:t>
            </a:r>
            <a:r>
              <a:rPr sz="2400" spc="-5" dirty="0">
                <a:latin typeface="Goudy Old Style"/>
                <a:cs typeface="Goudy Old Style"/>
              </a:rPr>
              <a:t>George Calvert (</a:t>
            </a:r>
            <a:r>
              <a:rPr sz="2400" b="1" spc="-5" dirty="0">
                <a:latin typeface="Goudy Old Style"/>
                <a:cs typeface="Goudy Old Style"/>
              </a:rPr>
              <a:t>Lord  Baltimore</a:t>
            </a:r>
            <a:r>
              <a:rPr sz="2400" spc="-5" dirty="0">
                <a:latin typeface="Goudy Old Style"/>
                <a:cs typeface="Goudy Old Style"/>
              </a:rPr>
              <a:t>) </a:t>
            </a:r>
            <a:r>
              <a:rPr sz="2400" dirty="0">
                <a:latin typeface="Goudy Old Style"/>
                <a:cs typeface="Goudy Old Style"/>
              </a:rPr>
              <a:t>Sought a</a:t>
            </a:r>
            <a:r>
              <a:rPr sz="2400" spc="-85" dirty="0">
                <a:latin typeface="Goudy Old Style"/>
                <a:cs typeface="Goudy Old Style"/>
              </a:rPr>
              <a:t> </a:t>
            </a:r>
            <a:r>
              <a:rPr sz="2400" spc="-20" dirty="0">
                <a:latin typeface="Goudy Old Style"/>
                <a:cs typeface="Goudy Old Style"/>
              </a:rPr>
              <a:t>haven  for </a:t>
            </a:r>
            <a:r>
              <a:rPr sz="2400" dirty="0">
                <a:latin typeface="Goudy Old Style"/>
                <a:cs typeface="Goudy Old Style"/>
              </a:rPr>
              <a:t>Catholics in </a:t>
            </a:r>
            <a:r>
              <a:rPr sz="2400" spc="-5" dirty="0">
                <a:latin typeface="Goudy Old Style"/>
                <a:cs typeface="Goudy Old Style"/>
              </a:rPr>
              <a:t>the </a:t>
            </a:r>
            <a:r>
              <a:rPr sz="2400" spc="-20" dirty="0">
                <a:latin typeface="Goudy Old Style"/>
                <a:cs typeface="Goudy Old Style"/>
              </a:rPr>
              <a:t>New  </a:t>
            </a:r>
            <a:r>
              <a:rPr sz="2400" spc="-40" dirty="0">
                <a:latin typeface="Goudy Old Style"/>
                <a:cs typeface="Goudy Old Style"/>
              </a:rPr>
              <a:t>World</a:t>
            </a:r>
            <a:endParaRPr sz="2400">
              <a:latin typeface="Goudy Old Style"/>
              <a:cs typeface="Goudy Old Style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7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78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5" dirty="0">
                <a:latin typeface="Goudy Old Style"/>
                <a:cs typeface="Goudy Old Style"/>
              </a:rPr>
              <a:t>Act </a:t>
            </a:r>
            <a:r>
              <a:rPr sz="2400" b="1" dirty="0">
                <a:latin typeface="Goudy Old Style"/>
                <a:cs typeface="Goudy Old Style"/>
              </a:rPr>
              <a:t>of </a:t>
            </a:r>
            <a:r>
              <a:rPr sz="2400" b="1" spc="-25" dirty="0">
                <a:latin typeface="Goudy Old Style"/>
                <a:cs typeface="Goudy Old Style"/>
              </a:rPr>
              <a:t>Toleration</a:t>
            </a:r>
            <a:r>
              <a:rPr sz="2400" b="1" spc="-20" dirty="0">
                <a:latin typeface="Goudy Old Style"/>
                <a:cs typeface="Goudy Old Style"/>
              </a:rPr>
              <a:t> </a:t>
            </a:r>
            <a:r>
              <a:rPr sz="2400" spc="-25" dirty="0">
                <a:latin typeface="Goudy Old Style"/>
                <a:cs typeface="Goudy Old Style"/>
              </a:rPr>
              <a:t>(1649)</a:t>
            </a:r>
            <a:endParaRPr sz="2400">
              <a:latin typeface="Goudy Old Style"/>
              <a:cs typeface="Goudy Old Styl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0476" y="2741676"/>
            <a:ext cx="4155948" cy="24338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5629" y="200660"/>
            <a:ext cx="48698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libri"/>
                <a:cs typeface="Calibri"/>
              </a:rPr>
              <a:t>Maryland Act of </a:t>
            </a:r>
            <a:r>
              <a:rPr sz="2800" b="1" spc="-35" dirty="0">
                <a:latin typeface="Calibri"/>
                <a:cs typeface="Calibri"/>
              </a:rPr>
              <a:t>Toleration,</a:t>
            </a:r>
            <a:r>
              <a:rPr sz="2800" b="1" spc="5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1649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55039" y="973582"/>
            <a:ext cx="7599680" cy="558609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85"/>
              </a:spcBef>
            </a:pPr>
            <a:r>
              <a:rPr sz="2800" spc="-10" dirty="0">
                <a:latin typeface="Calibri"/>
                <a:cs typeface="Calibri"/>
              </a:rPr>
              <a:t>That whatsoever </a:t>
            </a:r>
            <a:r>
              <a:rPr sz="2800" spc="-20" dirty="0">
                <a:latin typeface="Calibri"/>
                <a:cs typeface="Calibri"/>
              </a:rPr>
              <a:t>person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spc="-15" dirty="0">
                <a:latin typeface="Calibri"/>
                <a:cs typeface="Calibri"/>
              </a:rPr>
              <a:t>persons </a:t>
            </a:r>
            <a:r>
              <a:rPr sz="2800" spc="-5" dirty="0">
                <a:latin typeface="Calibri"/>
                <a:cs typeface="Calibri"/>
              </a:rPr>
              <a:t>within </a:t>
            </a:r>
            <a:r>
              <a:rPr sz="2800" spc="-10" dirty="0">
                <a:latin typeface="Calibri"/>
                <a:cs typeface="Calibri"/>
              </a:rPr>
              <a:t>this  </a:t>
            </a:r>
            <a:r>
              <a:rPr sz="2800" spc="-15" dirty="0">
                <a:latin typeface="Calibri"/>
                <a:cs typeface="Calibri"/>
              </a:rPr>
              <a:t>Province </a:t>
            </a:r>
            <a:r>
              <a:rPr sz="2800" spc="-10" dirty="0">
                <a:latin typeface="Calibri"/>
                <a:cs typeface="Calibri"/>
              </a:rPr>
              <a:t>and </a:t>
            </a:r>
            <a:r>
              <a:rPr sz="2800" spc="-5" dirty="0">
                <a:latin typeface="Calibri"/>
                <a:cs typeface="Calibri"/>
              </a:rPr>
              <a:t>the Islands </a:t>
            </a:r>
            <a:r>
              <a:rPr sz="2800" spc="-15" dirty="0">
                <a:latin typeface="Calibri"/>
                <a:cs typeface="Calibri"/>
              </a:rPr>
              <a:t>thereunto </a:t>
            </a:r>
            <a:r>
              <a:rPr sz="2800" spc="-10" dirty="0">
                <a:latin typeface="Calibri"/>
                <a:cs typeface="Calibri"/>
              </a:rPr>
              <a:t>helonging shall  </a:t>
            </a:r>
            <a:r>
              <a:rPr sz="2800" spc="-20" dirty="0">
                <a:latin typeface="Calibri"/>
                <a:cs typeface="Calibri"/>
              </a:rPr>
              <a:t>from </a:t>
            </a:r>
            <a:r>
              <a:rPr sz="2800" spc="-15" dirty="0">
                <a:latin typeface="Calibri"/>
                <a:cs typeface="Calibri"/>
              </a:rPr>
              <a:t>henceforth </a:t>
            </a:r>
            <a:r>
              <a:rPr sz="2800" spc="-10" dirty="0">
                <a:latin typeface="Calibri"/>
                <a:cs typeface="Calibri"/>
              </a:rPr>
              <a:t>blaspheme </a:t>
            </a:r>
            <a:r>
              <a:rPr sz="2800" spc="-5" dirty="0">
                <a:latin typeface="Calibri"/>
                <a:cs typeface="Calibri"/>
              </a:rPr>
              <a:t>God, </a:t>
            </a:r>
            <a:r>
              <a:rPr sz="2800" spc="-10" dirty="0">
                <a:latin typeface="Calibri"/>
                <a:cs typeface="Calibri"/>
              </a:rPr>
              <a:t>that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20" dirty="0">
                <a:latin typeface="Calibri"/>
                <a:cs typeface="Calibri"/>
              </a:rPr>
              <a:t>Curse </a:t>
            </a:r>
            <a:r>
              <a:rPr sz="2800" spc="-10" dirty="0">
                <a:latin typeface="Calibri"/>
                <a:cs typeface="Calibri"/>
              </a:rPr>
              <a:t>him, 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spc="-20" dirty="0">
                <a:latin typeface="Calibri"/>
                <a:cs typeface="Calibri"/>
              </a:rPr>
              <a:t>deny </a:t>
            </a:r>
            <a:r>
              <a:rPr sz="2800" spc="-10" dirty="0">
                <a:latin typeface="Calibri"/>
                <a:cs typeface="Calibri"/>
              </a:rPr>
              <a:t>our </a:t>
            </a:r>
            <a:r>
              <a:rPr sz="2800" spc="-15" dirty="0">
                <a:latin typeface="Calibri"/>
                <a:cs typeface="Calibri"/>
              </a:rPr>
              <a:t>Saviour </a:t>
            </a:r>
            <a:r>
              <a:rPr sz="2800" spc="-5" dirty="0">
                <a:latin typeface="Calibri"/>
                <a:cs typeface="Calibri"/>
              </a:rPr>
              <a:t>Jesus </a:t>
            </a:r>
            <a:r>
              <a:rPr sz="2800" spc="-15" dirty="0">
                <a:latin typeface="Calibri"/>
                <a:cs typeface="Calibri"/>
              </a:rPr>
              <a:t>Christ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bee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sonne of  </a:t>
            </a:r>
            <a:r>
              <a:rPr sz="2800" spc="-5" dirty="0">
                <a:latin typeface="Calibri"/>
                <a:cs typeface="Calibri"/>
              </a:rPr>
              <a:t>God, or </a:t>
            </a:r>
            <a:r>
              <a:rPr sz="2800" spc="-10" dirty="0">
                <a:latin typeface="Calibri"/>
                <a:cs typeface="Calibri"/>
              </a:rPr>
              <a:t>shall </a:t>
            </a:r>
            <a:r>
              <a:rPr sz="2800" spc="-20" dirty="0">
                <a:latin typeface="Calibri"/>
                <a:cs typeface="Calibri"/>
              </a:rPr>
              <a:t>deny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holy </a:t>
            </a:r>
            <a:r>
              <a:rPr sz="2800" spc="-35" dirty="0">
                <a:latin typeface="Calibri"/>
                <a:cs typeface="Calibri"/>
              </a:rPr>
              <a:t>Trinity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20" dirty="0">
                <a:latin typeface="Calibri"/>
                <a:cs typeface="Calibri"/>
              </a:rPr>
              <a:t>father </a:t>
            </a:r>
            <a:r>
              <a:rPr sz="2800" spc="-10" dirty="0">
                <a:latin typeface="Calibri"/>
                <a:cs typeface="Calibri"/>
              </a:rPr>
              <a:t>sonne  and holy Ghost, </a:t>
            </a:r>
            <a:r>
              <a:rPr sz="2800" spc="-5" dirty="0">
                <a:latin typeface="Calibri"/>
                <a:cs typeface="Calibri"/>
              </a:rPr>
              <a:t>or the Godhead of </a:t>
            </a:r>
            <a:r>
              <a:rPr sz="2800" spc="-25" dirty="0">
                <a:latin typeface="Calibri"/>
                <a:cs typeface="Calibri"/>
              </a:rPr>
              <a:t>any </a:t>
            </a:r>
            <a:r>
              <a:rPr sz="2800" spc="-5" dirty="0">
                <a:latin typeface="Calibri"/>
                <a:cs typeface="Calibri"/>
              </a:rPr>
              <a:t>of the </a:t>
            </a:r>
            <a:r>
              <a:rPr sz="2800" spc="-10" dirty="0">
                <a:latin typeface="Calibri"/>
                <a:cs typeface="Calibri"/>
              </a:rPr>
              <a:t>said  </a:t>
            </a:r>
            <a:r>
              <a:rPr sz="2800" spc="-15" dirty="0">
                <a:latin typeface="Calibri"/>
                <a:cs typeface="Calibri"/>
              </a:rPr>
              <a:t>Three persons </a:t>
            </a:r>
            <a:r>
              <a:rPr sz="2800" spc="-5" dirty="0">
                <a:latin typeface="Calibri"/>
                <a:cs typeface="Calibri"/>
              </a:rPr>
              <a:t>of the </a:t>
            </a:r>
            <a:r>
              <a:rPr sz="2800" spc="-35" dirty="0">
                <a:latin typeface="Calibri"/>
                <a:cs typeface="Calibri"/>
              </a:rPr>
              <a:t>Trinity </a:t>
            </a:r>
            <a:r>
              <a:rPr sz="2800" spc="-5" dirty="0">
                <a:latin typeface="Calibri"/>
                <a:cs typeface="Calibri"/>
              </a:rPr>
              <a:t>or the Unity of the  Godhead, or </a:t>
            </a:r>
            <a:r>
              <a:rPr sz="2800" spc="-10" dirty="0">
                <a:latin typeface="Calibri"/>
                <a:cs typeface="Calibri"/>
              </a:rPr>
              <a:t>shall </a:t>
            </a:r>
            <a:r>
              <a:rPr sz="2800" spc="-5" dirty="0">
                <a:latin typeface="Calibri"/>
                <a:cs typeface="Calibri"/>
              </a:rPr>
              <a:t>use or </a:t>
            </a:r>
            <a:r>
              <a:rPr sz="2800" spc="-20" dirty="0">
                <a:latin typeface="Calibri"/>
                <a:cs typeface="Calibri"/>
              </a:rPr>
              <a:t>utter </a:t>
            </a:r>
            <a:r>
              <a:rPr sz="2800" spc="-25" dirty="0">
                <a:latin typeface="Calibri"/>
                <a:cs typeface="Calibri"/>
              </a:rPr>
              <a:t>any </a:t>
            </a:r>
            <a:r>
              <a:rPr sz="2800" spc="-15" dirty="0">
                <a:latin typeface="Calibri"/>
                <a:cs typeface="Calibri"/>
              </a:rPr>
              <a:t>reproachfull  </a:t>
            </a:r>
            <a:r>
              <a:rPr sz="2800" spc="-10" dirty="0">
                <a:latin typeface="Calibri"/>
                <a:cs typeface="Calibri"/>
              </a:rPr>
              <a:t>Speeches, </a:t>
            </a:r>
            <a:r>
              <a:rPr sz="2800" spc="-20" dirty="0">
                <a:latin typeface="Calibri"/>
                <a:cs typeface="Calibri"/>
              </a:rPr>
              <a:t>words </a:t>
            </a:r>
            <a:r>
              <a:rPr sz="2800" spc="-5" dirty="0">
                <a:latin typeface="Calibri"/>
                <a:cs typeface="Calibri"/>
              </a:rPr>
              <a:t>or language </a:t>
            </a:r>
            <a:r>
              <a:rPr sz="2800" spc="-10" dirty="0">
                <a:latin typeface="Calibri"/>
                <a:cs typeface="Calibri"/>
              </a:rPr>
              <a:t>concerning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said  Holy </a:t>
            </a:r>
            <a:r>
              <a:rPr sz="2800" spc="-55" dirty="0">
                <a:latin typeface="Calibri"/>
                <a:cs typeface="Calibri"/>
              </a:rPr>
              <a:t>Trinity,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spc="-20" dirty="0">
                <a:latin typeface="Calibri"/>
                <a:cs typeface="Calibri"/>
              </a:rPr>
              <a:t>any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the said </a:t>
            </a:r>
            <a:r>
              <a:rPr sz="2800" spc="-15" dirty="0">
                <a:latin typeface="Calibri"/>
                <a:cs typeface="Calibri"/>
              </a:rPr>
              <a:t>three persons </a:t>
            </a:r>
            <a:r>
              <a:rPr sz="2800" spc="-30" dirty="0">
                <a:latin typeface="Calibri"/>
                <a:cs typeface="Calibri"/>
              </a:rPr>
              <a:t>thereof,  </a:t>
            </a:r>
            <a:r>
              <a:rPr sz="2800" spc="-10" dirty="0">
                <a:latin typeface="Calibri"/>
                <a:cs typeface="Calibri"/>
              </a:rPr>
              <a:t>shalbe punished </a:t>
            </a:r>
            <a:r>
              <a:rPr sz="2800" spc="-5" dirty="0">
                <a:latin typeface="Calibri"/>
                <a:cs typeface="Calibri"/>
              </a:rPr>
              <a:t>with </a:t>
            </a:r>
            <a:r>
              <a:rPr sz="2800" spc="-10" dirty="0">
                <a:latin typeface="Calibri"/>
                <a:cs typeface="Calibri"/>
              </a:rPr>
              <a:t>death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5" dirty="0">
                <a:latin typeface="Calibri"/>
                <a:cs typeface="Calibri"/>
              </a:rPr>
              <a:t>confiscation </a:t>
            </a:r>
            <a:r>
              <a:rPr sz="2800" spc="-10" dirty="0">
                <a:latin typeface="Calibri"/>
                <a:cs typeface="Calibri"/>
              </a:rPr>
              <a:t>or  </a:t>
            </a:r>
            <a:r>
              <a:rPr sz="2800" spc="-25" dirty="0">
                <a:latin typeface="Calibri"/>
                <a:cs typeface="Calibri"/>
              </a:rPr>
              <a:t>forfeiture </a:t>
            </a:r>
            <a:r>
              <a:rPr sz="2800" spc="-5" dirty="0">
                <a:latin typeface="Calibri"/>
                <a:cs typeface="Calibri"/>
              </a:rPr>
              <a:t>of all his or </a:t>
            </a:r>
            <a:r>
              <a:rPr sz="2800" spc="-10" dirty="0">
                <a:latin typeface="Calibri"/>
                <a:cs typeface="Calibri"/>
              </a:rPr>
              <a:t>her </a:t>
            </a:r>
            <a:r>
              <a:rPr sz="2800" spc="-5" dirty="0">
                <a:latin typeface="Calibri"/>
                <a:cs typeface="Calibri"/>
              </a:rPr>
              <a:t>lands </a:t>
            </a:r>
            <a:r>
              <a:rPr sz="2800" spc="-10" dirty="0">
                <a:latin typeface="Calibri"/>
                <a:cs typeface="Calibri"/>
              </a:rPr>
              <a:t>and goods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the  </a:t>
            </a:r>
            <a:r>
              <a:rPr sz="2800" spc="-15" dirty="0">
                <a:latin typeface="Calibri"/>
                <a:cs typeface="Calibri"/>
              </a:rPr>
              <a:t>Lord Proprietary </a:t>
            </a:r>
            <a:r>
              <a:rPr sz="2800" spc="-10" dirty="0">
                <a:latin typeface="Calibri"/>
                <a:cs typeface="Calibri"/>
              </a:rPr>
              <a:t>and his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heires.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4040" y="204927"/>
            <a:ext cx="4523105" cy="170370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ct val="80800"/>
              </a:lnSpc>
              <a:spcBef>
                <a:spcPts val="705"/>
              </a:spcBef>
            </a:pPr>
            <a:r>
              <a:rPr sz="2600" dirty="0"/>
              <a:t>… Be it </a:t>
            </a:r>
            <a:r>
              <a:rPr sz="2600" spc="-20" dirty="0"/>
              <a:t>Therefore </a:t>
            </a:r>
            <a:r>
              <a:rPr sz="2600" spc="-5" dirty="0"/>
              <a:t>also </a:t>
            </a:r>
            <a:r>
              <a:rPr sz="2600" dirty="0"/>
              <a:t>by the</a:t>
            </a:r>
            <a:r>
              <a:rPr sz="2600" spc="-114" dirty="0"/>
              <a:t> </a:t>
            </a:r>
            <a:r>
              <a:rPr sz="2600" spc="-10" dirty="0"/>
              <a:t>Lord  Proprietary </a:t>
            </a:r>
            <a:r>
              <a:rPr sz="2600" dirty="0"/>
              <a:t>with the </a:t>
            </a:r>
            <a:r>
              <a:rPr sz="2600" spc="-5" dirty="0"/>
              <a:t>advise and  </a:t>
            </a:r>
            <a:r>
              <a:rPr sz="2600" spc="-10" dirty="0"/>
              <a:t>consent </a:t>
            </a:r>
            <a:r>
              <a:rPr sz="2600" spc="-5" dirty="0"/>
              <a:t>of </a:t>
            </a:r>
            <a:r>
              <a:rPr sz="2600" dirty="0"/>
              <a:t>this Assembly  </a:t>
            </a:r>
            <a:r>
              <a:rPr sz="2600" spc="-5" dirty="0"/>
              <a:t>Ordeyned and enacted </a:t>
            </a:r>
            <a:r>
              <a:rPr sz="2600" spc="-10" dirty="0"/>
              <a:t>…that </a:t>
            </a:r>
            <a:r>
              <a:rPr sz="2600" spc="-5" dirty="0"/>
              <a:t>no  </a:t>
            </a:r>
            <a:r>
              <a:rPr sz="2600" spc="-10" dirty="0"/>
              <a:t>person </a:t>
            </a:r>
            <a:r>
              <a:rPr sz="2600" dirty="0"/>
              <a:t>or </a:t>
            </a:r>
            <a:r>
              <a:rPr sz="2600" spc="-10" dirty="0"/>
              <a:t>persons</a:t>
            </a:r>
            <a:r>
              <a:rPr sz="2600" spc="-125" dirty="0"/>
              <a:t> </a:t>
            </a:r>
            <a:r>
              <a:rPr sz="2600" spc="-5" dirty="0"/>
              <a:t>whatsoever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574040" y="1803019"/>
            <a:ext cx="4511675" cy="3910329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725"/>
              </a:spcBef>
            </a:pPr>
            <a:r>
              <a:rPr sz="2600" dirty="0">
                <a:latin typeface="Calibri"/>
                <a:cs typeface="Calibri"/>
              </a:rPr>
              <a:t>within this </a:t>
            </a:r>
            <a:r>
              <a:rPr sz="2600" spc="-10" dirty="0">
                <a:latin typeface="Calibri"/>
                <a:cs typeface="Calibri"/>
              </a:rPr>
              <a:t>Province…thereunto  </a:t>
            </a:r>
            <a:r>
              <a:rPr sz="2600" spc="-5" dirty="0">
                <a:latin typeface="Calibri"/>
                <a:cs typeface="Calibri"/>
              </a:rPr>
              <a:t>belonging </a:t>
            </a:r>
            <a:r>
              <a:rPr sz="2600" spc="-10" dirty="0">
                <a:latin typeface="Calibri"/>
                <a:cs typeface="Calibri"/>
              </a:rPr>
              <a:t>professing </a:t>
            </a:r>
            <a:r>
              <a:rPr sz="2600" spc="-15" dirty="0">
                <a:latin typeface="Calibri"/>
                <a:cs typeface="Calibri"/>
              </a:rPr>
              <a:t>to </a:t>
            </a:r>
            <a:r>
              <a:rPr sz="2600" spc="-5" dirty="0">
                <a:latin typeface="Calibri"/>
                <a:cs typeface="Calibri"/>
              </a:rPr>
              <a:t>believe</a:t>
            </a:r>
            <a:r>
              <a:rPr sz="2600" spc="-1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  Jesus </a:t>
            </a:r>
            <a:r>
              <a:rPr sz="2600" spc="-5" dirty="0">
                <a:latin typeface="Calibri"/>
                <a:cs typeface="Calibri"/>
              </a:rPr>
              <a:t>Christ, shall </a:t>
            </a:r>
            <a:r>
              <a:rPr sz="2600" spc="-15" dirty="0">
                <a:latin typeface="Calibri"/>
                <a:cs typeface="Calibri"/>
              </a:rPr>
              <a:t>from  henceforth </a:t>
            </a:r>
            <a:r>
              <a:rPr sz="2600" dirty="0">
                <a:latin typeface="Calibri"/>
                <a:cs typeface="Calibri"/>
              </a:rPr>
              <a:t>be </a:t>
            </a:r>
            <a:r>
              <a:rPr sz="2600" spc="-20" dirty="0">
                <a:latin typeface="Calibri"/>
                <a:cs typeface="Calibri"/>
              </a:rPr>
              <a:t>any </a:t>
            </a:r>
            <a:r>
              <a:rPr sz="2600" spc="-30" dirty="0">
                <a:latin typeface="Calibri"/>
                <a:cs typeface="Calibri"/>
              </a:rPr>
              <a:t>ways </a:t>
            </a:r>
            <a:r>
              <a:rPr sz="2600" spc="-10" dirty="0">
                <a:latin typeface="Calibri"/>
                <a:cs typeface="Calibri"/>
              </a:rPr>
              <a:t>troubled,  </a:t>
            </a:r>
            <a:r>
              <a:rPr sz="2600" spc="-5" dirty="0">
                <a:latin typeface="Calibri"/>
                <a:cs typeface="Calibri"/>
              </a:rPr>
              <a:t>Molested or </a:t>
            </a:r>
            <a:r>
              <a:rPr sz="2600" spc="-10" dirty="0">
                <a:latin typeface="Calibri"/>
                <a:cs typeface="Calibri"/>
              </a:rPr>
              <a:t>discountenanced </a:t>
            </a:r>
            <a:r>
              <a:rPr sz="2600" spc="-25" dirty="0">
                <a:latin typeface="Calibri"/>
                <a:cs typeface="Calibri"/>
              </a:rPr>
              <a:t>for  </a:t>
            </a:r>
            <a:r>
              <a:rPr sz="2600" spc="-5" dirty="0">
                <a:latin typeface="Calibri"/>
                <a:cs typeface="Calibri"/>
              </a:rPr>
              <a:t>or </a:t>
            </a:r>
            <a:r>
              <a:rPr sz="2600" dirty="0">
                <a:latin typeface="Calibri"/>
                <a:cs typeface="Calibri"/>
              </a:rPr>
              <a:t>in </a:t>
            </a:r>
            <a:r>
              <a:rPr sz="2600" spc="-5" dirty="0">
                <a:latin typeface="Calibri"/>
                <a:cs typeface="Calibri"/>
              </a:rPr>
              <a:t>respect of his or her religion  nor </a:t>
            </a:r>
            <a:r>
              <a:rPr sz="2600" dirty="0">
                <a:latin typeface="Calibri"/>
                <a:cs typeface="Calibri"/>
              </a:rPr>
              <a:t>in the </a:t>
            </a:r>
            <a:r>
              <a:rPr sz="2600" spc="-10" dirty="0">
                <a:latin typeface="Calibri"/>
                <a:cs typeface="Calibri"/>
              </a:rPr>
              <a:t>free </a:t>
            </a:r>
            <a:r>
              <a:rPr sz="2600" spc="-20" dirty="0">
                <a:latin typeface="Calibri"/>
                <a:cs typeface="Calibri"/>
              </a:rPr>
              <a:t>exercise </a:t>
            </a:r>
            <a:r>
              <a:rPr sz="2600" spc="-5" dirty="0">
                <a:latin typeface="Calibri"/>
                <a:cs typeface="Calibri"/>
              </a:rPr>
              <a:t>thereof  </a:t>
            </a:r>
            <a:r>
              <a:rPr sz="2600" dirty="0">
                <a:latin typeface="Calibri"/>
                <a:cs typeface="Calibri"/>
              </a:rPr>
              <a:t>within this </a:t>
            </a:r>
            <a:r>
              <a:rPr sz="2600" spc="-5" dirty="0">
                <a:latin typeface="Calibri"/>
                <a:cs typeface="Calibri"/>
              </a:rPr>
              <a:t>Province </a:t>
            </a:r>
            <a:r>
              <a:rPr sz="2600" dirty="0">
                <a:latin typeface="Calibri"/>
                <a:cs typeface="Calibri"/>
              </a:rPr>
              <a:t>or </a:t>
            </a:r>
            <a:r>
              <a:rPr sz="2600" spc="-5" dirty="0">
                <a:latin typeface="Calibri"/>
                <a:cs typeface="Calibri"/>
              </a:rPr>
              <a:t>the  </a:t>
            </a:r>
            <a:r>
              <a:rPr sz="2600" dirty="0">
                <a:latin typeface="Calibri"/>
                <a:cs typeface="Calibri"/>
              </a:rPr>
              <a:t>Islands </a:t>
            </a:r>
            <a:r>
              <a:rPr sz="2600" spc="-10" dirty="0">
                <a:latin typeface="Calibri"/>
                <a:cs typeface="Calibri"/>
              </a:rPr>
              <a:t>thereunto </a:t>
            </a:r>
            <a:r>
              <a:rPr sz="2600" spc="-5" dirty="0">
                <a:latin typeface="Calibri"/>
                <a:cs typeface="Calibri"/>
              </a:rPr>
              <a:t>belonging nor  </a:t>
            </a:r>
            <a:r>
              <a:rPr sz="2600" spc="-20" dirty="0">
                <a:latin typeface="Calibri"/>
                <a:cs typeface="Calibri"/>
              </a:rPr>
              <a:t>any </a:t>
            </a:r>
            <a:r>
              <a:rPr sz="2600" spc="-30" dirty="0">
                <a:latin typeface="Calibri"/>
                <a:cs typeface="Calibri"/>
              </a:rPr>
              <a:t>way </a:t>
            </a:r>
            <a:r>
              <a:rPr sz="2600" spc="-10" dirty="0">
                <a:latin typeface="Calibri"/>
                <a:cs typeface="Calibri"/>
              </a:rPr>
              <a:t>compelled </a:t>
            </a:r>
            <a:r>
              <a:rPr sz="2600" spc="-15" dirty="0">
                <a:latin typeface="Calibri"/>
                <a:cs typeface="Calibri"/>
              </a:rPr>
              <a:t>to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-10" dirty="0">
                <a:latin typeface="Calibri"/>
                <a:cs typeface="Calibri"/>
              </a:rPr>
              <a:t>belief  </a:t>
            </a:r>
            <a:r>
              <a:rPr sz="2600" spc="-5" dirty="0">
                <a:latin typeface="Calibri"/>
                <a:cs typeface="Calibri"/>
              </a:rPr>
              <a:t>or </a:t>
            </a:r>
            <a:r>
              <a:rPr sz="2600" spc="-20" dirty="0">
                <a:latin typeface="Calibri"/>
                <a:cs typeface="Calibri"/>
              </a:rPr>
              <a:t>exercise </a:t>
            </a:r>
            <a:r>
              <a:rPr sz="2600" spc="-5" dirty="0">
                <a:latin typeface="Calibri"/>
                <a:cs typeface="Calibri"/>
              </a:rPr>
              <a:t>of </a:t>
            </a:r>
            <a:r>
              <a:rPr sz="2600" spc="-20" dirty="0">
                <a:latin typeface="Calibri"/>
                <a:cs typeface="Calibri"/>
              </a:rPr>
              <a:t>any </a:t>
            </a:r>
            <a:r>
              <a:rPr sz="2600" spc="-5" dirty="0">
                <a:latin typeface="Calibri"/>
                <a:cs typeface="Calibri"/>
              </a:rPr>
              <a:t>other </a:t>
            </a:r>
            <a:r>
              <a:rPr sz="2600" spc="-10" dirty="0">
                <a:latin typeface="Calibri"/>
                <a:cs typeface="Calibri"/>
              </a:rPr>
              <a:t>Religion  </a:t>
            </a:r>
            <a:r>
              <a:rPr sz="2600" spc="-15" dirty="0">
                <a:latin typeface="Calibri"/>
                <a:cs typeface="Calibri"/>
              </a:rPr>
              <a:t>against </a:t>
            </a:r>
            <a:r>
              <a:rPr sz="2600" spc="-5" dirty="0">
                <a:latin typeface="Calibri"/>
                <a:cs typeface="Calibri"/>
              </a:rPr>
              <a:t>his </a:t>
            </a:r>
            <a:r>
              <a:rPr sz="2600" dirty="0">
                <a:latin typeface="Calibri"/>
                <a:cs typeface="Calibri"/>
              </a:rPr>
              <a:t>or </a:t>
            </a:r>
            <a:r>
              <a:rPr sz="2600" spc="-5" dirty="0">
                <a:latin typeface="Calibri"/>
                <a:cs typeface="Calibri"/>
              </a:rPr>
              <a:t>her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consent…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28028" y="1389633"/>
            <a:ext cx="1544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Significance????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13628" y="2380614"/>
            <a:ext cx="356298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Guaranteed toleration to </a:t>
            </a:r>
            <a:r>
              <a:rPr sz="1800" dirty="0">
                <a:latin typeface="Calibri"/>
                <a:cs typeface="Calibri"/>
              </a:rPr>
              <a:t>all </a:t>
            </a:r>
            <a:r>
              <a:rPr sz="1800" spc="-10" dirty="0">
                <a:latin typeface="Calibri"/>
                <a:cs typeface="Calibri"/>
              </a:rPr>
              <a:t>Christians  </a:t>
            </a:r>
            <a:r>
              <a:rPr sz="1800" spc="-5" dirty="0">
                <a:latin typeface="Calibri"/>
                <a:cs typeface="Calibri"/>
              </a:rPr>
              <a:t>but </a:t>
            </a:r>
            <a:r>
              <a:rPr sz="1800" spc="-10" dirty="0">
                <a:latin typeface="Calibri"/>
                <a:cs typeface="Calibri"/>
              </a:rPr>
              <a:t>instituted </a:t>
            </a:r>
            <a:r>
              <a:rPr sz="1800" spc="-5" dirty="0">
                <a:latin typeface="Calibri"/>
                <a:cs typeface="Calibri"/>
              </a:rPr>
              <a:t>death penalty </a:t>
            </a:r>
            <a:r>
              <a:rPr sz="1800" spc="-20" dirty="0">
                <a:latin typeface="Calibri"/>
                <a:cs typeface="Calibri"/>
              </a:rPr>
              <a:t>for  </a:t>
            </a:r>
            <a:r>
              <a:rPr sz="1800" spc="-15" dirty="0">
                <a:latin typeface="Calibri"/>
                <a:cs typeface="Calibri"/>
              </a:rPr>
              <a:t>anyone </a:t>
            </a:r>
            <a:r>
              <a:rPr sz="1800" spc="-10" dirty="0">
                <a:latin typeface="Calibri"/>
                <a:cs typeface="Calibri"/>
              </a:rPr>
              <a:t>denying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divinity of Jesus  </a:t>
            </a:r>
            <a:r>
              <a:rPr sz="1800" spc="-10" dirty="0">
                <a:latin typeface="Calibri"/>
                <a:cs typeface="Calibri"/>
              </a:rPr>
              <a:t>(Jews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Atheists)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200" y="1752561"/>
            <a:ext cx="6934200" cy="4316730"/>
          </a:xfrm>
          <a:custGeom>
            <a:avLst/>
            <a:gdLst/>
            <a:ahLst/>
            <a:cxnLst/>
            <a:rect l="l" t="t" r="r" b="b"/>
            <a:pathLst>
              <a:path w="6934200" h="4316730">
                <a:moveTo>
                  <a:pt x="0" y="4316603"/>
                </a:moveTo>
                <a:lnTo>
                  <a:pt x="6934200" y="4316603"/>
                </a:lnTo>
                <a:lnTo>
                  <a:pt x="6934200" y="0"/>
                </a:lnTo>
                <a:lnTo>
                  <a:pt x="0" y="0"/>
                </a:lnTo>
                <a:lnTo>
                  <a:pt x="0" y="4316603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51633" y="1764614"/>
            <a:ext cx="5871210" cy="3910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3660">
              <a:lnSpc>
                <a:spcPct val="100000"/>
              </a:lnSpc>
              <a:spcBef>
                <a:spcPts val="105"/>
              </a:spcBef>
            </a:pPr>
            <a:r>
              <a:rPr sz="2600" spc="-10" dirty="0">
                <a:latin typeface="Calibri"/>
                <a:cs typeface="Calibri"/>
              </a:rPr>
              <a:t>Relations </a:t>
            </a:r>
            <a:r>
              <a:rPr sz="2600" spc="-5" dirty="0">
                <a:latin typeface="Calibri"/>
                <a:cs typeface="Calibri"/>
              </a:rPr>
              <a:t>between </a:t>
            </a:r>
            <a:r>
              <a:rPr sz="2600" dirty="0">
                <a:latin typeface="Calibri"/>
                <a:cs typeface="Calibri"/>
              </a:rPr>
              <a:t>Indians </a:t>
            </a:r>
            <a:r>
              <a:rPr sz="2600" spc="-5" dirty="0">
                <a:latin typeface="Calibri"/>
                <a:cs typeface="Calibri"/>
              </a:rPr>
              <a:t>and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settlers</a:t>
            </a:r>
            <a:endParaRPr sz="2600">
              <a:latin typeface="Calibri"/>
              <a:cs typeface="Calibri"/>
            </a:endParaRPr>
          </a:p>
          <a:p>
            <a:pPr marL="73660">
              <a:lnSpc>
                <a:spcPct val="100000"/>
              </a:lnSpc>
            </a:pPr>
            <a:r>
              <a:rPr sz="2600" spc="-15" dirty="0">
                <a:latin typeface="Calibri"/>
                <a:cs typeface="Calibri"/>
              </a:rPr>
              <a:t>grew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worse</a:t>
            </a:r>
            <a:endParaRPr sz="2600">
              <a:latin typeface="Calibri"/>
              <a:cs typeface="Calibri"/>
            </a:endParaRPr>
          </a:p>
          <a:p>
            <a:pPr marL="302260" marR="5080" indent="-289560">
              <a:lnSpc>
                <a:spcPct val="100000"/>
              </a:lnSpc>
              <a:spcBef>
                <a:spcPts val="1390"/>
              </a:spcBef>
              <a:buClr>
                <a:srgbClr val="C72500"/>
              </a:buClr>
              <a:buFont typeface="Wingdings"/>
              <a:buChar char=""/>
              <a:tabLst>
                <a:tab pos="301625" algn="l"/>
                <a:tab pos="302260" algn="l"/>
              </a:tabLst>
            </a:pPr>
            <a:r>
              <a:rPr sz="2300" b="1" spc="-10" dirty="0">
                <a:latin typeface="Calibri"/>
                <a:cs typeface="Calibri"/>
              </a:rPr>
              <a:t>General mistrust </a:t>
            </a:r>
            <a:r>
              <a:rPr sz="2300" b="1" spc="-5" dirty="0">
                <a:latin typeface="Calibri"/>
                <a:cs typeface="Calibri"/>
              </a:rPr>
              <a:t>because of </a:t>
            </a:r>
            <a:r>
              <a:rPr sz="2300" b="1" spc="-10" dirty="0">
                <a:latin typeface="Calibri"/>
                <a:cs typeface="Calibri"/>
              </a:rPr>
              <a:t>different cultures  </a:t>
            </a:r>
            <a:r>
              <a:rPr sz="2300" b="1" dirty="0">
                <a:latin typeface="Calibri"/>
                <a:cs typeface="Calibri"/>
              </a:rPr>
              <a:t>and</a:t>
            </a:r>
            <a:r>
              <a:rPr sz="2300" b="1" spc="-6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languages</a:t>
            </a:r>
            <a:endParaRPr sz="2300">
              <a:latin typeface="Calibri"/>
              <a:cs typeface="Calibri"/>
            </a:endParaRPr>
          </a:p>
          <a:p>
            <a:pPr marL="302260" marR="149860" indent="-289560">
              <a:lnSpc>
                <a:spcPct val="100000"/>
              </a:lnSpc>
              <a:spcBef>
                <a:spcPts val="1375"/>
              </a:spcBef>
              <a:buClr>
                <a:srgbClr val="C72500"/>
              </a:buClr>
              <a:buFont typeface="Wingdings"/>
              <a:buChar char=""/>
              <a:tabLst>
                <a:tab pos="301625" algn="l"/>
                <a:tab pos="302260" algn="l"/>
              </a:tabLst>
            </a:pPr>
            <a:r>
              <a:rPr sz="2300" spc="-5" dirty="0">
                <a:latin typeface="Calibri"/>
                <a:cs typeface="Calibri"/>
              </a:rPr>
              <a:t>English </a:t>
            </a:r>
            <a:r>
              <a:rPr sz="2300" spc="-10" dirty="0">
                <a:latin typeface="Calibri"/>
                <a:cs typeface="Calibri"/>
              </a:rPr>
              <a:t>raided </a:t>
            </a:r>
            <a:r>
              <a:rPr sz="2300" spc="-5" dirty="0">
                <a:latin typeface="Calibri"/>
                <a:cs typeface="Calibri"/>
              </a:rPr>
              <a:t>Indian </a:t>
            </a:r>
            <a:r>
              <a:rPr sz="2300" spc="-15" dirty="0">
                <a:latin typeface="Calibri"/>
                <a:cs typeface="Calibri"/>
              </a:rPr>
              <a:t>food </a:t>
            </a:r>
            <a:r>
              <a:rPr sz="2300" spc="-5" dirty="0">
                <a:latin typeface="Calibri"/>
                <a:cs typeface="Calibri"/>
              </a:rPr>
              <a:t>supplies during </a:t>
            </a:r>
            <a:r>
              <a:rPr sz="2300" dirty="0">
                <a:latin typeface="Calibri"/>
                <a:cs typeface="Calibri"/>
              </a:rPr>
              <a:t>the  </a:t>
            </a:r>
            <a:r>
              <a:rPr sz="2300" spc="-5" dirty="0">
                <a:latin typeface="Calibri"/>
                <a:cs typeface="Calibri"/>
              </a:rPr>
              <a:t>starving</a:t>
            </a:r>
            <a:r>
              <a:rPr sz="2300" spc="-7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times</a:t>
            </a:r>
            <a:endParaRPr sz="2300">
              <a:latin typeface="Calibri"/>
              <a:cs typeface="Calibri"/>
            </a:endParaRPr>
          </a:p>
          <a:p>
            <a:pPr marL="302260" marR="285750" indent="-289560">
              <a:lnSpc>
                <a:spcPct val="100000"/>
              </a:lnSpc>
              <a:spcBef>
                <a:spcPts val="1380"/>
              </a:spcBef>
              <a:buClr>
                <a:srgbClr val="C72500"/>
              </a:buClr>
              <a:buFont typeface="Wingdings"/>
              <a:buChar char=""/>
              <a:tabLst>
                <a:tab pos="301625" algn="l"/>
                <a:tab pos="302260" algn="l"/>
              </a:tabLst>
            </a:pPr>
            <a:r>
              <a:rPr sz="2300" b="1" spc="-10" dirty="0">
                <a:latin typeface="Calibri"/>
                <a:cs typeface="Calibri"/>
              </a:rPr>
              <a:t>Lord </a:t>
            </a:r>
            <a:r>
              <a:rPr sz="2300" b="1" spc="-5" dirty="0">
                <a:latin typeface="Calibri"/>
                <a:cs typeface="Calibri"/>
              </a:rPr>
              <a:t>De </a:t>
            </a:r>
            <a:r>
              <a:rPr sz="2300" b="1" dirty="0">
                <a:latin typeface="Calibri"/>
                <a:cs typeface="Calibri"/>
              </a:rPr>
              <a:t>La </a:t>
            </a:r>
            <a:r>
              <a:rPr sz="2300" b="1" spc="-20" dirty="0">
                <a:latin typeface="Calibri"/>
                <a:cs typeface="Calibri"/>
              </a:rPr>
              <a:t>Warr </a:t>
            </a:r>
            <a:r>
              <a:rPr sz="2300" b="1" dirty="0">
                <a:latin typeface="Calibri"/>
                <a:cs typeface="Calibri"/>
              </a:rPr>
              <a:t>had </a:t>
            </a:r>
            <a:r>
              <a:rPr sz="2300" b="1" spc="-10" dirty="0">
                <a:latin typeface="Calibri"/>
                <a:cs typeface="Calibri"/>
              </a:rPr>
              <a:t>orders to </a:t>
            </a:r>
            <a:r>
              <a:rPr sz="2300" b="1" spc="-20" dirty="0">
                <a:latin typeface="Calibri"/>
                <a:cs typeface="Calibri"/>
              </a:rPr>
              <a:t>make </a:t>
            </a:r>
            <a:r>
              <a:rPr sz="2300" b="1" spc="-10" dirty="0">
                <a:latin typeface="Calibri"/>
                <a:cs typeface="Calibri"/>
              </a:rPr>
              <a:t>war </a:t>
            </a:r>
            <a:r>
              <a:rPr sz="2300" b="1" spc="-5" dirty="0">
                <a:latin typeface="Calibri"/>
                <a:cs typeface="Calibri"/>
              </a:rPr>
              <a:t>on  </a:t>
            </a:r>
            <a:r>
              <a:rPr sz="2300" b="1" dirty="0">
                <a:latin typeface="Calibri"/>
                <a:cs typeface="Calibri"/>
              </a:rPr>
              <a:t>the</a:t>
            </a:r>
            <a:r>
              <a:rPr sz="2300" b="1" spc="-9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Indians</a:t>
            </a:r>
            <a:endParaRPr sz="2300">
              <a:latin typeface="Calibri"/>
              <a:cs typeface="Calibri"/>
            </a:endParaRPr>
          </a:p>
          <a:p>
            <a:pPr marL="820419" lvl="1" indent="-289560">
              <a:lnSpc>
                <a:spcPct val="100000"/>
              </a:lnSpc>
              <a:spcBef>
                <a:spcPts val="1225"/>
              </a:spcBef>
              <a:buClr>
                <a:srgbClr val="C0504D"/>
              </a:buClr>
              <a:buFont typeface="Wingdings"/>
              <a:buChar char=""/>
              <a:tabLst>
                <a:tab pos="821055" algn="l"/>
              </a:tabLst>
            </a:pPr>
            <a:r>
              <a:rPr sz="2000" dirty="0">
                <a:latin typeface="Calibri"/>
                <a:cs typeface="Calibri"/>
              </a:rPr>
              <a:t>Raided </a:t>
            </a:r>
            <a:r>
              <a:rPr sz="2000" spc="-5" dirty="0">
                <a:latin typeface="Calibri"/>
                <a:cs typeface="Calibri"/>
              </a:rPr>
              <a:t>villages, </a:t>
            </a:r>
            <a:r>
              <a:rPr sz="2000" dirty="0">
                <a:latin typeface="Calibri"/>
                <a:cs typeface="Calibri"/>
              </a:rPr>
              <a:t>burned </a:t>
            </a:r>
            <a:r>
              <a:rPr sz="2000" spc="-5" dirty="0">
                <a:latin typeface="Calibri"/>
                <a:cs typeface="Calibri"/>
              </a:rPr>
              <a:t>houses,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took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58239" y="187452"/>
            <a:ext cx="7284720" cy="160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44039" y="80772"/>
            <a:ext cx="6038088" cy="19705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19200" y="228600"/>
            <a:ext cx="7162800" cy="1477645"/>
          </a:xfrm>
          <a:custGeom>
            <a:avLst/>
            <a:gdLst/>
            <a:ahLst/>
            <a:cxnLst/>
            <a:rect l="l" t="t" r="r" b="b"/>
            <a:pathLst>
              <a:path w="7162800" h="1477645">
                <a:moveTo>
                  <a:pt x="0" y="1477390"/>
                </a:moveTo>
                <a:lnTo>
                  <a:pt x="7162800" y="1477390"/>
                </a:lnTo>
                <a:lnTo>
                  <a:pt x="7162800" y="0"/>
                </a:lnTo>
                <a:lnTo>
                  <a:pt x="0" y="0"/>
                </a:lnTo>
                <a:lnTo>
                  <a:pt x="0" y="147739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19200" y="228600"/>
            <a:ext cx="7162800" cy="1477645"/>
          </a:xfrm>
          <a:prstGeom prst="rect">
            <a:avLst/>
          </a:prstGeom>
          <a:solidFill>
            <a:srgbClr val="C0504D"/>
          </a:solidFill>
        </p:spPr>
        <p:txBody>
          <a:bodyPr vert="horz" wrap="square" lIns="0" tIns="889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70"/>
              </a:spcBef>
            </a:pPr>
            <a:r>
              <a:rPr sz="4500" b="1" spc="-15" dirty="0">
                <a:solidFill>
                  <a:srgbClr val="FFFFFF"/>
                </a:solidFill>
                <a:latin typeface="Calibri"/>
                <a:cs typeface="Calibri"/>
              </a:rPr>
              <a:t>Culture </a:t>
            </a:r>
            <a:r>
              <a:rPr sz="4500" b="1" spc="-5" dirty="0">
                <a:solidFill>
                  <a:srgbClr val="FFFFFF"/>
                </a:solidFill>
                <a:latin typeface="Calibri"/>
                <a:cs typeface="Calibri"/>
              </a:rPr>
              <a:t>Clashes </a:t>
            </a:r>
            <a:r>
              <a:rPr sz="450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45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endParaRPr sz="45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4500" b="1" spc="-20" dirty="0">
                <a:solidFill>
                  <a:srgbClr val="FFFFFF"/>
                </a:solidFill>
                <a:latin typeface="Calibri"/>
                <a:cs typeface="Calibri"/>
              </a:rPr>
              <a:t>Chesapeake</a:t>
            </a:r>
            <a:endParaRPr sz="4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1040" y="263652"/>
            <a:ext cx="7208520" cy="646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86455" y="220979"/>
            <a:ext cx="2916936" cy="8321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0" y="304825"/>
            <a:ext cx="7086600" cy="523240"/>
          </a:xfrm>
          <a:custGeom>
            <a:avLst/>
            <a:gdLst/>
            <a:ahLst/>
            <a:cxnLst/>
            <a:rect l="l" t="t" r="r" b="b"/>
            <a:pathLst>
              <a:path w="7086600" h="523240">
                <a:moveTo>
                  <a:pt x="0" y="523214"/>
                </a:moveTo>
                <a:lnTo>
                  <a:pt x="7086600" y="523214"/>
                </a:lnTo>
                <a:lnTo>
                  <a:pt x="7086600" y="0"/>
                </a:lnTo>
                <a:lnTo>
                  <a:pt x="0" y="0"/>
                </a:lnTo>
                <a:lnTo>
                  <a:pt x="0" y="523214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2000" y="304825"/>
            <a:ext cx="7086600" cy="523240"/>
          </a:xfrm>
          <a:prstGeom prst="rect">
            <a:avLst/>
          </a:prstGeom>
          <a:solidFill>
            <a:srgbClr val="C0504D"/>
          </a:solidFill>
        </p:spPr>
        <p:txBody>
          <a:bodyPr vert="horz" wrap="square" lIns="0" tIns="2222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75"/>
              </a:spcBef>
            </a:pP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Chief</a:t>
            </a:r>
            <a:r>
              <a:rPr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Powhatan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00775" y="1295400"/>
            <a:ext cx="2638425" cy="381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95948" y="1290574"/>
            <a:ext cx="2647950" cy="3819525"/>
          </a:xfrm>
          <a:custGeom>
            <a:avLst/>
            <a:gdLst/>
            <a:ahLst/>
            <a:cxnLst/>
            <a:rect l="l" t="t" r="r" b="b"/>
            <a:pathLst>
              <a:path w="2647950" h="3819525">
                <a:moveTo>
                  <a:pt x="0" y="3819525"/>
                </a:moveTo>
                <a:lnTo>
                  <a:pt x="2647950" y="3819525"/>
                </a:lnTo>
                <a:lnTo>
                  <a:pt x="2647950" y="0"/>
                </a:lnTo>
                <a:lnTo>
                  <a:pt x="0" y="0"/>
                </a:lnTo>
                <a:lnTo>
                  <a:pt x="0" y="38195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4167" y="1233424"/>
            <a:ext cx="4572000" cy="4109085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L="1177290">
              <a:lnSpc>
                <a:spcPct val="100000"/>
              </a:lnSpc>
              <a:spcBef>
                <a:spcPts val="140"/>
              </a:spcBef>
            </a:pPr>
            <a:r>
              <a:rPr sz="1800" b="1" spc="-10" dirty="0">
                <a:latin typeface="Calibri"/>
                <a:cs typeface="Calibri"/>
              </a:rPr>
              <a:t>Powhatan</a:t>
            </a:r>
            <a:r>
              <a:rPr sz="1800" b="1" spc="-114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Confederacy</a:t>
            </a:r>
            <a:endParaRPr sz="1800">
              <a:latin typeface="Calibri"/>
              <a:cs typeface="Calibri"/>
            </a:endParaRPr>
          </a:p>
          <a:p>
            <a:pPr marL="1389380" marR="995044" indent="-457200">
              <a:lnSpc>
                <a:spcPct val="100000"/>
              </a:lnSpc>
              <a:spcBef>
                <a:spcPts val="1075"/>
              </a:spcBef>
              <a:buClr>
                <a:srgbClr val="4F81BC"/>
              </a:buClr>
              <a:buAutoNum type="arabicPeriod"/>
              <a:tabLst>
                <a:tab pos="1389380" algn="l"/>
                <a:tab pos="1390015" algn="l"/>
              </a:tabLst>
            </a:pPr>
            <a:r>
              <a:rPr sz="1800" spc="-15" dirty="0">
                <a:latin typeface="Calibri"/>
                <a:cs typeface="Calibri"/>
              </a:rPr>
              <a:t>Powhatan </a:t>
            </a:r>
            <a:r>
              <a:rPr sz="1800" spc="-10" dirty="0">
                <a:latin typeface="Calibri"/>
                <a:cs typeface="Calibri"/>
              </a:rPr>
              <a:t>dominated </a:t>
            </a:r>
            <a:r>
              <a:rPr sz="1800" dirty="0">
                <a:latin typeface="Calibri"/>
                <a:cs typeface="Calibri"/>
              </a:rPr>
              <a:t>a  </a:t>
            </a:r>
            <a:r>
              <a:rPr sz="1800" spc="-20" dirty="0">
                <a:latin typeface="Calibri"/>
                <a:cs typeface="Calibri"/>
              </a:rPr>
              <a:t>few </a:t>
            </a:r>
            <a:r>
              <a:rPr sz="1800" spc="-15" dirty="0">
                <a:latin typeface="Calibri"/>
                <a:cs typeface="Calibri"/>
              </a:rPr>
              <a:t>dozen </a:t>
            </a:r>
            <a:r>
              <a:rPr sz="1800" spc="-5" dirty="0">
                <a:latin typeface="Calibri"/>
                <a:cs typeface="Calibri"/>
              </a:rPr>
              <a:t>small tribes  in </a:t>
            </a:r>
            <a:r>
              <a:rPr sz="1800" dirty="0">
                <a:latin typeface="Calibri"/>
                <a:cs typeface="Calibri"/>
              </a:rPr>
              <a:t>the James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River</a:t>
            </a:r>
            <a:endParaRPr sz="1800">
              <a:latin typeface="Calibri"/>
              <a:cs typeface="Calibri"/>
            </a:endParaRPr>
          </a:p>
          <a:p>
            <a:pPr marL="1389380" marR="109982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area </a:t>
            </a:r>
            <a:r>
              <a:rPr sz="1800" dirty="0">
                <a:latin typeface="Calibri"/>
                <a:cs typeface="Calibri"/>
              </a:rPr>
              <a:t>when the </a:t>
            </a:r>
            <a:r>
              <a:rPr sz="1800" spc="-10" dirty="0">
                <a:latin typeface="Calibri"/>
                <a:cs typeface="Calibri"/>
              </a:rPr>
              <a:t>English  </a:t>
            </a:r>
            <a:r>
              <a:rPr sz="1800" spc="-5" dirty="0">
                <a:latin typeface="Calibri"/>
                <a:cs typeface="Calibri"/>
              </a:rPr>
              <a:t>arrived.</a:t>
            </a:r>
            <a:endParaRPr sz="1800">
              <a:latin typeface="Calibri"/>
              <a:cs typeface="Calibri"/>
            </a:endParaRPr>
          </a:p>
          <a:p>
            <a:pPr marL="1389380" marR="1235710" indent="-457200">
              <a:lnSpc>
                <a:spcPct val="100000"/>
              </a:lnSpc>
              <a:spcBef>
                <a:spcPts val="1080"/>
              </a:spcBef>
              <a:buClr>
                <a:srgbClr val="4F81BC"/>
              </a:buClr>
              <a:buAutoNum type="arabicPeriod" startAt="2"/>
              <a:tabLst>
                <a:tab pos="1389380" algn="l"/>
                <a:tab pos="1390015" algn="l"/>
              </a:tabLst>
            </a:pPr>
            <a:r>
              <a:rPr sz="1800" spc="-5" dirty="0">
                <a:latin typeface="Calibri"/>
                <a:cs typeface="Calibri"/>
              </a:rPr>
              <a:t>The English </a:t>
            </a:r>
            <a:r>
              <a:rPr sz="1800" spc="-10" dirty="0">
                <a:latin typeface="Calibri"/>
                <a:cs typeface="Calibri"/>
              </a:rPr>
              <a:t>called </a:t>
            </a:r>
            <a:r>
              <a:rPr sz="1800" dirty="0">
                <a:latin typeface="Calibri"/>
                <a:cs typeface="Calibri"/>
              </a:rPr>
              <a:t>all  </a:t>
            </a:r>
            <a:r>
              <a:rPr sz="1800" spc="-5" dirty="0">
                <a:latin typeface="Calibri"/>
                <a:cs typeface="Calibri"/>
              </a:rPr>
              <a:t>Indians </a:t>
            </a:r>
            <a:r>
              <a:rPr sz="1800" dirty="0">
                <a:latin typeface="Calibri"/>
                <a:cs typeface="Calibri"/>
              </a:rPr>
              <a:t>in the </a:t>
            </a:r>
            <a:r>
              <a:rPr sz="1800" spc="-10" dirty="0">
                <a:latin typeface="Calibri"/>
                <a:cs typeface="Calibri"/>
              </a:rPr>
              <a:t>area  </a:t>
            </a:r>
            <a:r>
              <a:rPr sz="1800" spc="-15" dirty="0">
                <a:latin typeface="Calibri"/>
                <a:cs typeface="Calibri"/>
              </a:rPr>
              <a:t>Powhatans.</a:t>
            </a:r>
            <a:endParaRPr sz="1800">
              <a:latin typeface="Calibri"/>
              <a:cs typeface="Calibri"/>
            </a:endParaRPr>
          </a:p>
          <a:p>
            <a:pPr marL="1389380" marR="821055" indent="-457200">
              <a:lnSpc>
                <a:spcPct val="100000"/>
              </a:lnSpc>
              <a:spcBef>
                <a:spcPts val="1080"/>
              </a:spcBef>
              <a:buClr>
                <a:srgbClr val="4F81BC"/>
              </a:buClr>
              <a:buAutoNum type="arabicPeriod" startAt="2"/>
              <a:tabLst>
                <a:tab pos="1389380" algn="l"/>
                <a:tab pos="1390015" algn="l"/>
              </a:tabLst>
            </a:pPr>
            <a:r>
              <a:rPr sz="1800" spc="-15" dirty="0">
                <a:latin typeface="Calibri"/>
                <a:cs typeface="Calibri"/>
              </a:rPr>
              <a:t>Powhatan </a:t>
            </a:r>
            <a:r>
              <a:rPr sz="1800" spc="-10" dirty="0">
                <a:latin typeface="Calibri"/>
                <a:cs typeface="Calibri"/>
              </a:rPr>
              <a:t>probably </a:t>
            </a:r>
            <a:r>
              <a:rPr sz="1800" spc="-5" dirty="0">
                <a:latin typeface="Calibri"/>
                <a:cs typeface="Calibri"/>
              </a:rPr>
              <a:t>saw 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English </a:t>
            </a:r>
            <a:r>
              <a:rPr sz="1800" dirty="0">
                <a:latin typeface="Calibri"/>
                <a:cs typeface="Calibri"/>
              </a:rPr>
              <a:t>as </a:t>
            </a:r>
            <a:r>
              <a:rPr sz="1800" spc="-5" dirty="0">
                <a:latin typeface="Calibri"/>
                <a:cs typeface="Calibri"/>
              </a:rPr>
              <a:t>allies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his</a:t>
            </a:r>
            <a:endParaRPr sz="1800">
              <a:latin typeface="Calibri"/>
              <a:cs typeface="Calibri"/>
            </a:endParaRPr>
          </a:p>
          <a:p>
            <a:pPr marL="1389380" marR="160655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struggles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15" dirty="0">
                <a:latin typeface="Calibri"/>
                <a:cs typeface="Calibri"/>
              </a:rPr>
              <a:t>control </a:t>
            </a:r>
            <a:r>
              <a:rPr sz="1800" spc="-5" dirty="0">
                <a:latin typeface="Calibri"/>
                <a:cs typeface="Calibri"/>
              </a:rPr>
              <a:t>other Indian  tribes in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region.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8635" y="49784"/>
            <a:ext cx="564007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6797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Arial"/>
                <a:cs typeface="Arial"/>
              </a:rPr>
              <a:t>Overview of Plantation  Colonies:</a:t>
            </a:r>
            <a:r>
              <a:rPr sz="4000" spc="-20" dirty="0">
                <a:latin typeface="Arial"/>
                <a:cs typeface="Arial"/>
              </a:rPr>
              <a:t> </a:t>
            </a:r>
            <a:r>
              <a:rPr sz="4000" spc="-5" dirty="0">
                <a:latin typeface="Arial"/>
                <a:cs typeface="Arial"/>
              </a:rPr>
              <a:t>Characteristics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426811"/>
            <a:ext cx="3843020" cy="4584065"/>
          </a:xfrm>
          <a:prstGeom prst="rect">
            <a:avLst/>
          </a:prstGeom>
        </p:spPr>
        <p:txBody>
          <a:bodyPr vert="horz" wrap="square" lIns="0" tIns="17145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50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spc="-40" dirty="0">
                <a:latin typeface="Arial"/>
                <a:cs typeface="Arial"/>
              </a:rPr>
              <a:t>Tobacco </a:t>
            </a:r>
            <a:r>
              <a:rPr sz="2600" dirty="0">
                <a:latin typeface="Arial"/>
                <a:cs typeface="Arial"/>
              </a:rPr>
              <a:t>&amp;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rice</a:t>
            </a:r>
            <a:endParaRPr sz="2600">
              <a:latin typeface="Arial"/>
              <a:cs typeface="Arial"/>
            </a:endParaRPr>
          </a:p>
          <a:p>
            <a:pPr marL="355600" marR="224790" indent="-342900">
              <a:lnSpc>
                <a:spcPts val="2810"/>
              </a:lnSpc>
              <a:spcBef>
                <a:spcPts val="1600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Slavery in all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southern  colonies</a:t>
            </a:r>
            <a:endParaRPr sz="2600">
              <a:latin typeface="Arial"/>
              <a:cs typeface="Arial"/>
            </a:endParaRPr>
          </a:p>
          <a:p>
            <a:pPr marL="355600" marR="240029" indent="-342900">
              <a:lnSpc>
                <a:spcPts val="2810"/>
              </a:lnSpc>
              <a:spcBef>
                <a:spcPts val="1560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Indentured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servitude--  largest percentage of  the</a:t>
            </a:r>
            <a:r>
              <a:rPr sz="2600" spc="-7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population</a:t>
            </a:r>
            <a:endParaRPr sz="2600">
              <a:latin typeface="Arial"/>
              <a:cs typeface="Arial"/>
            </a:endParaRPr>
          </a:p>
          <a:p>
            <a:pPr marL="355600" marR="5080" indent="-342900">
              <a:lnSpc>
                <a:spcPts val="2810"/>
              </a:lnSpc>
              <a:spcBef>
                <a:spcPts val="1560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Africans arrived in</a:t>
            </a:r>
            <a:r>
              <a:rPr sz="2600" spc="-7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1619  </a:t>
            </a:r>
            <a:r>
              <a:rPr sz="2600" spc="-5" dirty="0">
                <a:latin typeface="Arial"/>
                <a:cs typeface="Arial"/>
              </a:rPr>
              <a:t>(Virginia) -- </a:t>
            </a:r>
            <a:r>
              <a:rPr sz="2600" dirty="0">
                <a:latin typeface="Arial"/>
                <a:cs typeface="Arial"/>
              </a:rPr>
              <a:t>About14%  of population by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1700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Aristocratic</a:t>
            </a:r>
            <a:r>
              <a:rPr sz="2600" spc="-9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gentry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7575" y="1426811"/>
            <a:ext cx="3752850" cy="3474085"/>
          </a:xfrm>
          <a:prstGeom prst="rect">
            <a:avLst/>
          </a:prstGeom>
        </p:spPr>
        <p:txBody>
          <a:bodyPr vert="horz" wrap="square" lIns="0" tIns="17145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50"/>
              </a:spcBef>
              <a:buChar char="•"/>
              <a:tabLst>
                <a:tab pos="447040" algn="l"/>
                <a:tab pos="447675" algn="l"/>
              </a:tabLst>
            </a:pPr>
            <a:r>
              <a:rPr sz="2600" dirty="0">
                <a:latin typeface="Arial"/>
                <a:cs typeface="Arial"/>
              </a:rPr>
              <a:t>Sparse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population</a:t>
            </a:r>
            <a:endParaRPr sz="2600">
              <a:latin typeface="Arial"/>
              <a:cs typeface="Arial"/>
            </a:endParaRPr>
          </a:p>
          <a:p>
            <a:pPr marL="355600" marR="5080" indent="-342900">
              <a:lnSpc>
                <a:spcPct val="90000"/>
              </a:lnSpc>
              <a:spcBef>
                <a:spcPts val="1560"/>
              </a:spcBef>
              <a:buChar char="•"/>
              <a:tabLst>
                <a:tab pos="927100" algn="l"/>
                <a:tab pos="927735" algn="l"/>
              </a:tabLst>
            </a:pPr>
            <a:r>
              <a:rPr sz="2600" dirty="0">
                <a:latin typeface="Arial"/>
                <a:cs typeface="Arial"/>
              </a:rPr>
              <a:t>Religious</a:t>
            </a:r>
            <a:r>
              <a:rPr sz="2600" spc="-7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toleration  (Anglican Church was  the most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prominent)</a:t>
            </a:r>
            <a:endParaRPr sz="2600">
              <a:latin typeface="Arial"/>
              <a:cs typeface="Arial"/>
            </a:endParaRPr>
          </a:p>
          <a:p>
            <a:pPr marL="355600" marR="208279" indent="-342900">
              <a:lnSpc>
                <a:spcPct val="90000"/>
              </a:lnSpc>
              <a:spcBef>
                <a:spcPts val="156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Expansionary</a:t>
            </a:r>
            <a:r>
              <a:rPr sz="2600" spc="-7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attitude  due to exhaustion of  the soil </a:t>
            </a:r>
            <a:r>
              <a:rPr sz="2600" spc="-5" dirty="0">
                <a:latin typeface="Arial"/>
                <a:cs typeface="Arial"/>
              </a:rPr>
              <a:t>from </a:t>
            </a:r>
            <a:r>
              <a:rPr sz="2600" dirty="0">
                <a:latin typeface="Arial"/>
                <a:cs typeface="Arial"/>
              </a:rPr>
              <a:t>tobacco  growing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304863"/>
            <a:ext cx="7315200" cy="584835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1398905">
              <a:lnSpc>
                <a:spcPct val="100000"/>
              </a:lnSpc>
              <a:spcBef>
                <a:spcPts val="170"/>
              </a:spcBef>
            </a:pPr>
            <a:r>
              <a:rPr sz="3200" b="1" dirty="0">
                <a:latin typeface="Arial"/>
                <a:cs typeface="Arial"/>
              </a:rPr>
              <a:t>Powhatan</a:t>
            </a:r>
            <a:r>
              <a:rPr sz="3200" b="1" spc="-9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Confederacy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3000" y="1258455"/>
            <a:ext cx="6172200" cy="5172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4944" y="1371600"/>
            <a:ext cx="7086600" cy="5273675"/>
          </a:xfrm>
          <a:custGeom>
            <a:avLst/>
            <a:gdLst/>
            <a:ahLst/>
            <a:cxnLst/>
            <a:rect l="l" t="t" r="r" b="b"/>
            <a:pathLst>
              <a:path w="7086600" h="5273675">
                <a:moveTo>
                  <a:pt x="0" y="5273675"/>
                </a:moveTo>
                <a:lnTo>
                  <a:pt x="7086600" y="5273675"/>
                </a:lnTo>
                <a:lnTo>
                  <a:pt x="7086600" y="0"/>
                </a:lnTo>
                <a:lnTo>
                  <a:pt x="0" y="0"/>
                </a:lnTo>
                <a:lnTo>
                  <a:pt x="0" y="5273675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23722" y="1386586"/>
            <a:ext cx="6919595" cy="5203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91820" indent="-579120">
              <a:lnSpc>
                <a:spcPts val="3110"/>
              </a:lnSpc>
              <a:spcBef>
                <a:spcPts val="105"/>
              </a:spcBef>
              <a:buAutoNum type="arabicPeriod" startAt="3"/>
              <a:tabLst>
                <a:tab pos="591185" algn="l"/>
                <a:tab pos="591820" algn="l"/>
              </a:tabLst>
            </a:pPr>
            <a:r>
              <a:rPr sz="2600" spc="-5" dirty="0">
                <a:latin typeface="Calibri"/>
                <a:cs typeface="Calibri"/>
              </a:rPr>
              <a:t>1614-1622 </a:t>
            </a:r>
            <a:r>
              <a:rPr sz="2600" spc="-5" dirty="0">
                <a:latin typeface="Wingdings"/>
                <a:cs typeface="Wingdings"/>
              </a:rPr>
              <a:t></a:t>
            </a:r>
            <a:r>
              <a:rPr sz="2600" spc="-5" dirty="0">
                <a:latin typeface="Calibri"/>
                <a:cs typeface="Calibri"/>
              </a:rPr>
              <a:t>peace between </a:t>
            </a:r>
            <a:r>
              <a:rPr sz="2600" spc="-15" dirty="0">
                <a:latin typeface="Calibri"/>
                <a:cs typeface="Calibri"/>
              </a:rPr>
              <a:t>Powhatans</a:t>
            </a:r>
            <a:r>
              <a:rPr sz="2600" spc="-114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endParaRPr sz="2600">
              <a:latin typeface="Calibri"/>
              <a:cs typeface="Calibri"/>
            </a:endParaRPr>
          </a:p>
          <a:p>
            <a:pPr marL="591820">
              <a:lnSpc>
                <a:spcPts val="3110"/>
              </a:lnSpc>
            </a:pPr>
            <a:r>
              <a:rPr sz="2600" dirty="0">
                <a:latin typeface="Calibri"/>
                <a:cs typeface="Calibri"/>
              </a:rPr>
              <a:t>the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English</a:t>
            </a:r>
            <a:endParaRPr sz="2600">
              <a:latin typeface="Calibri"/>
              <a:cs typeface="Calibri"/>
            </a:endParaRPr>
          </a:p>
          <a:p>
            <a:pPr marL="1323340" marR="1134110" lvl="1" indent="-457200">
              <a:lnSpc>
                <a:spcPct val="100000"/>
              </a:lnSpc>
              <a:spcBef>
                <a:spcPts val="1390"/>
              </a:spcBef>
              <a:buClr>
                <a:srgbClr val="C72500"/>
              </a:buClr>
              <a:buFont typeface="Arial"/>
              <a:buChar char="•"/>
              <a:tabLst>
                <a:tab pos="1323340" algn="l"/>
                <a:tab pos="1323975" algn="l"/>
              </a:tabLst>
            </a:pPr>
            <a:r>
              <a:rPr sz="2300" spc="-5" dirty="0">
                <a:latin typeface="Calibri"/>
                <a:cs typeface="Calibri"/>
              </a:rPr>
              <a:t>1614 peace sealed </a:t>
            </a:r>
            <a:r>
              <a:rPr sz="2300" spc="-10" dirty="0">
                <a:latin typeface="Calibri"/>
                <a:cs typeface="Calibri"/>
              </a:rPr>
              <a:t>by </a:t>
            </a:r>
            <a:r>
              <a:rPr sz="2300" spc="-5" dirty="0">
                <a:latin typeface="Calibri"/>
                <a:cs typeface="Calibri"/>
              </a:rPr>
              <a:t>the marriage of  </a:t>
            </a:r>
            <a:r>
              <a:rPr sz="2300" spc="-15" dirty="0">
                <a:latin typeface="Calibri"/>
                <a:cs typeface="Calibri"/>
              </a:rPr>
              <a:t>Pocahontas to </a:t>
            </a:r>
            <a:r>
              <a:rPr sz="2300" spc="-5" dirty="0">
                <a:latin typeface="Calibri"/>
                <a:cs typeface="Calibri"/>
              </a:rPr>
              <a:t>Englishman </a:t>
            </a:r>
            <a:r>
              <a:rPr sz="2300" dirty="0">
                <a:latin typeface="Calibri"/>
                <a:cs typeface="Calibri"/>
              </a:rPr>
              <a:t>John</a:t>
            </a:r>
            <a:r>
              <a:rPr sz="2300" spc="25" dirty="0">
                <a:latin typeface="Calibri"/>
                <a:cs typeface="Calibri"/>
              </a:rPr>
              <a:t> </a:t>
            </a:r>
            <a:r>
              <a:rPr sz="2300" spc="-25" dirty="0">
                <a:latin typeface="Calibri"/>
                <a:cs typeface="Calibri"/>
              </a:rPr>
              <a:t>Rolfe</a:t>
            </a:r>
            <a:endParaRPr sz="2300">
              <a:latin typeface="Calibri"/>
              <a:cs typeface="Calibri"/>
            </a:endParaRPr>
          </a:p>
          <a:p>
            <a:pPr marL="591820" marR="5080" indent="-579120">
              <a:lnSpc>
                <a:spcPts val="3100"/>
              </a:lnSpc>
              <a:spcBef>
                <a:spcPts val="1689"/>
              </a:spcBef>
              <a:buAutoNum type="arabicPeriod" startAt="4"/>
              <a:tabLst>
                <a:tab pos="591185" algn="l"/>
                <a:tab pos="591820" algn="l"/>
              </a:tabLst>
            </a:pPr>
            <a:r>
              <a:rPr sz="2600" spc="-5" dirty="0">
                <a:latin typeface="Calibri"/>
                <a:cs typeface="Calibri"/>
              </a:rPr>
              <a:t>1622-1644 </a:t>
            </a:r>
            <a:r>
              <a:rPr sz="2600" dirty="0">
                <a:latin typeface="Wingdings"/>
                <a:cs typeface="Wingdings"/>
              </a:rPr>
              <a:t>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periodic </a:t>
            </a:r>
            <a:r>
              <a:rPr sz="2600" spc="-20" dirty="0">
                <a:latin typeface="Calibri"/>
                <a:cs typeface="Calibri"/>
              </a:rPr>
              <a:t>attacks </a:t>
            </a:r>
            <a:r>
              <a:rPr sz="2600" spc="-5" dirty="0">
                <a:latin typeface="Calibri"/>
                <a:cs typeface="Calibri"/>
              </a:rPr>
              <a:t>between</a:t>
            </a:r>
            <a:r>
              <a:rPr sz="2600" spc="-1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Indians  and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settlers</a:t>
            </a:r>
            <a:endParaRPr sz="2600">
              <a:latin typeface="Calibri"/>
              <a:cs typeface="Calibri"/>
            </a:endParaRPr>
          </a:p>
          <a:p>
            <a:pPr marL="1323340" lvl="1" indent="-457200">
              <a:lnSpc>
                <a:spcPts val="2750"/>
              </a:lnSpc>
              <a:spcBef>
                <a:spcPts val="1315"/>
              </a:spcBef>
              <a:buClr>
                <a:srgbClr val="C72500"/>
              </a:buClr>
              <a:buFont typeface="Arial"/>
              <a:buChar char="•"/>
              <a:tabLst>
                <a:tab pos="1323340" algn="l"/>
                <a:tab pos="1323975" algn="l"/>
              </a:tabLst>
            </a:pPr>
            <a:r>
              <a:rPr sz="2300" spc="-5" dirty="0">
                <a:latin typeface="Calibri"/>
                <a:cs typeface="Calibri"/>
              </a:rPr>
              <a:t>1622 </a:t>
            </a:r>
            <a:r>
              <a:rPr sz="2300" spc="0" dirty="0">
                <a:latin typeface="Wingdings"/>
                <a:cs typeface="Wingdings"/>
              </a:rPr>
              <a:t></a:t>
            </a:r>
            <a:r>
              <a:rPr sz="2300" spc="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libri"/>
                <a:cs typeface="Calibri"/>
              </a:rPr>
              <a:t>Indians </a:t>
            </a:r>
            <a:r>
              <a:rPr sz="2300" spc="-25" dirty="0">
                <a:latin typeface="Calibri"/>
                <a:cs typeface="Calibri"/>
              </a:rPr>
              <a:t>attacked </a:t>
            </a:r>
            <a:r>
              <a:rPr sz="2300" dirty="0">
                <a:latin typeface="Calibri"/>
                <a:cs typeface="Calibri"/>
              </a:rPr>
              <a:t>the </a:t>
            </a:r>
            <a:r>
              <a:rPr sz="2300" spc="-5" dirty="0">
                <a:latin typeface="Calibri"/>
                <a:cs typeface="Calibri"/>
              </a:rPr>
              <a:t>English, killing</a:t>
            </a:r>
            <a:endParaRPr sz="2300">
              <a:latin typeface="Calibri"/>
              <a:cs typeface="Calibri"/>
            </a:endParaRPr>
          </a:p>
          <a:p>
            <a:pPr marL="1323340">
              <a:lnSpc>
                <a:spcPts val="2750"/>
              </a:lnSpc>
            </a:pPr>
            <a:r>
              <a:rPr sz="2300" spc="-5" dirty="0">
                <a:latin typeface="Calibri"/>
                <a:cs typeface="Calibri"/>
              </a:rPr>
              <a:t>347 </a:t>
            </a:r>
            <a:r>
              <a:rPr sz="2300" dirty="0">
                <a:latin typeface="Calibri"/>
                <a:cs typeface="Calibri"/>
              </a:rPr>
              <a:t>[including John</a:t>
            </a:r>
            <a:r>
              <a:rPr sz="2300" spc="-45" dirty="0">
                <a:latin typeface="Calibri"/>
                <a:cs typeface="Calibri"/>
              </a:rPr>
              <a:t> </a:t>
            </a:r>
            <a:r>
              <a:rPr sz="2300" spc="-25" dirty="0">
                <a:latin typeface="Calibri"/>
                <a:cs typeface="Calibri"/>
              </a:rPr>
              <a:t>Rolfe]</a:t>
            </a:r>
            <a:endParaRPr sz="2300">
              <a:latin typeface="Calibri"/>
              <a:cs typeface="Calibri"/>
            </a:endParaRPr>
          </a:p>
          <a:p>
            <a:pPr marL="1323340" lvl="1" indent="-457200">
              <a:lnSpc>
                <a:spcPct val="100000"/>
              </a:lnSpc>
              <a:spcBef>
                <a:spcPts val="1380"/>
              </a:spcBef>
              <a:buClr>
                <a:srgbClr val="C72500"/>
              </a:buClr>
              <a:buFont typeface="Arial"/>
              <a:buChar char="•"/>
              <a:tabLst>
                <a:tab pos="1323340" algn="l"/>
                <a:tab pos="1323975" algn="l"/>
              </a:tabLst>
            </a:pPr>
            <a:r>
              <a:rPr sz="2300" spc="-10" dirty="0">
                <a:latin typeface="Calibri"/>
                <a:cs typeface="Calibri"/>
              </a:rPr>
              <a:t>Virginia </a:t>
            </a:r>
            <a:r>
              <a:rPr sz="2300" spc="-5" dirty="0">
                <a:latin typeface="Calibri"/>
                <a:cs typeface="Calibri"/>
              </a:rPr>
              <a:t>Co. </a:t>
            </a:r>
            <a:r>
              <a:rPr sz="2300" spc="-10" dirty="0">
                <a:latin typeface="Calibri"/>
                <a:cs typeface="Calibri"/>
              </a:rPr>
              <a:t>called </a:t>
            </a:r>
            <a:r>
              <a:rPr sz="2300" spc="-20" dirty="0">
                <a:latin typeface="Calibri"/>
                <a:cs typeface="Calibri"/>
              </a:rPr>
              <a:t>for </a:t>
            </a:r>
            <a:r>
              <a:rPr sz="2300" dirty="0">
                <a:latin typeface="Calibri"/>
                <a:cs typeface="Calibri"/>
              </a:rPr>
              <a:t>a </a:t>
            </a:r>
            <a:r>
              <a:rPr sz="2300" spc="-5" dirty="0">
                <a:latin typeface="Calibri"/>
                <a:cs typeface="Calibri"/>
              </a:rPr>
              <a:t>“perpetual</a:t>
            </a:r>
            <a:r>
              <a:rPr sz="2300" spc="25" dirty="0">
                <a:latin typeface="Calibri"/>
                <a:cs typeface="Calibri"/>
              </a:rPr>
              <a:t> </a:t>
            </a:r>
            <a:r>
              <a:rPr sz="2300" spc="10" dirty="0">
                <a:latin typeface="Calibri"/>
                <a:cs typeface="Calibri"/>
              </a:rPr>
              <a:t>war”</a:t>
            </a:r>
            <a:endParaRPr sz="2300">
              <a:latin typeface="Calibri"/>
              <a:cs typeface="Calibri"/>
            </a:endParaRPr>
          </a:p>
          <a:p>
            <a:pPr marL="1323340">
              <a:lnSpc>
                <a:spcPct val="100000"/>
              </a:lnSpc>
            </a:pPr>
            <a:r>
              <a:rPr sz="2300" spc="-15" dirty="0">
                <a:latin typeface="Calibri"/>
                <a:cs typeface="Calibri"/>
              </a:rPr>
              <a:t>against </a:t>
            </a:r>
            <a:r>
              <a:rPr sz="2300" dirty="0">
                <a:latin typeface="Calibri"/>
                <a:cs typeface="Calibri"/>
              </a:rPr>
              <a:t>the </a:t>
            </a:r>
            <a:r>
              <a:rPr sz="2300" spc="-10" dirty="0">
                <a:latin typeface="Calibri"/>
                <a:cs typeface="Calibri"/>
              </a:rPr>
              <a:t>Native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Americans</a:t>
            </a:r>
            <a:endParaRPr sz="2300">
              <a:latin typeface="Calibri"/>
              <a:cs typeface="Calibri"/>
            </a:endParaRPr>
          </a:p>
          <a:p>
            <a:pPr marL="1841500" marR="40005" lvl="2" indent="-457200">
              <a:lnSpc>
                <a:spcPct val="100000"/>
              </a:lnSpc>
              <a:spcBef>
                <a:spcPts val="1220"/>
              </a:spcBef>
              <a:buClr>
                <a:srgbClr val="C0504D"/>
              </a:buClr>
              <a:buFont typeface="Arial"/>
              <a:buChar char="•"/>
              <a:tabLst>
                <a:tab pos="1841500" algn="l"/>
                <a:tab pos="1842135" algn="l"/>
              </a:tabLst>
            </a:pPr>
            <a:r>
              <a:rPr sz="2000" dirty="0">
                <a:latin typeface="Calibri"/>
                <a:cs typeface="Calibri"/>
              </a:rPr>
              <a:t>Raids </a:t>
            </a:r>
            <a:r>
              <a:rPr sz="2000" spc="-5" dirty="0">
                <a:latin typeface="Calibri"/>
                <a:cs typeface="Calibri"/>
              </a:rPr>
              <a:t>reduced </a:t>
            </a:r>
            <a:r>
              <a:rPr sz="2000" spc="-10" dirty="0">
                <a:latin typeface="Calibri"/>
                <a:cs typeface="Calibri"/>
              </a:rPr>
              <a:t>native </a:t>
            </a:r>
            <a:r>
              <a:rPr sz="2000" spc="-5" dirty="0">
                <a:latin typeface="Calibri"/>
                <a:cs typeface="Calibri"/>
              </a:rPr>
              <a:t>population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20" dirty="0">
                <a:latin typeface="Calibri"/>
                <a:cs typeface="Calibri"/>
              </a:rPr>
              <a:t>drove </a:t>
            </a:r>
            <a:r>
              <a:rPr sz="2000" dirty="0">
                <a:latin typeface="Calibri"/>
                <a:cs typeface="Calibri"/>
              </a:rPr>
              <a:t>them  </a:t>
            </a:r>
            <a:r>
              <a:rPr sz="2000" spc="-5" dirty="0">
                <a:latin typeface="Calibri"/>
                <a:cs typeface="Calibri"/>
              </a:rPr>
              <a:t>further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westward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54608" y="111252"/>
            <a:ext cx="6067044" cy="1199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85060" y="54864"/>
            <a:ext cx="3954779" cy="14264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16444" y="152400"/>
            <a:ext cx="5943600" cy="1077595"/>
          </a:xfrm>
          <a:custGeom>
            <a:avLst/>
            <a:gdLst/>
            <a:ahLst/>
            <a:cxnLst/>
            <a:rect l="l" t="t" r="r" b="b"/>
            <a:pathLst>
              <a:path w="5943600" h="1077595">
                <a:moveTo>
                  <a:pt x="0" y="1077214"/>
                </a:moveTo>
                <a:lnTo>
                  <a:pt x="5943600" y="1077214"/>
                </a:lnTo>
                <a:lnTo>
                  <a:pt x="5943600" y="0"/>
                </a:lnTo>
                <a:lnTo>
                  <a:pt x="0" y="0"/>
                </a:lnTo>
                <a:lnTo>
                  <a:pt x="0" y="1077214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16444" y="152400"/>
            <a:ext cx="5943600" cy="1077595"/>
          </a:xfrm>
          <a:prstGeom prst="rect">
            <a:avLst/>
          </a:prstGeom>
          <a:solidFill>
            <a:srgbClr val="C0504D"/>
          </a:solidFill>
        </p:spPr>
        <p:txBody>
          <a:bodyPr vert="horz" wrap="square" lIns="0" tIns="20320" rIns="0" bIns="0" rtlCol="0">
            <a:spAutoFit/>
          </a:bodyPr>
          <a:lstStyle/>
          <a:p>
            <a:pPr marL="457200" algn="ctr">
              <a:lnSpc>
                <a:spcPct val="100000"/>
              </a:lnSpc>
              <a:spcBef>
                <a:spcPts val="160"/>
              </a:spcBef>
            </a:pP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Culture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Clash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32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endParaRPr sz="3200">
              <a:latin typeface="Calibri"/>
              <a:cs typeface="Calibri"/>
            </a:endParaRPr>
          </a:p>
          <a:p>
            <a:pPr marL="458470" algn="ctr">
              <a:lnSpc>
                <a:spcPct val="100000"/>
              </a:lnSpc>
            </a:pP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Chesapeake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166878"/>
            <a:ext cx="6248400" cy="1311275"/>
          </a:xfrm>
          <a:custGeom>
            <a:avLst/>
            <a:gdLst/>
            <a:ahLst/>
            <a:cxnLst/>
            <a:rect l="l" t="t" r="r" b="b"/>
            <a:pathLst>
              <a:path w="6248400" h="1311275">
                <a:moveTo>
                  <a:pt x="0" y="1311275"/>
                </a:moveTo>
                <a:lnTo>
                  <a:pt x="6248400" y="1311275"/>
                </a:lnTo>
                <a:lnTo>
                  <a:pt x="6248400" y="0"/>
                </a:lnTo>
                <a:lnTo>
                  <a:pt x="0" y="0"/>
                </a:lnTo>
                <a:lnTo>
                  <a:pt x="0" y="1311275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58948" y="168020"/>
            <a:ext cx="4015104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19835" marR="5080" indent="-1207770">
              <a:lnSpc>
                <a:spcPct val="100000"/>
              </a:lnSpc>
              <a:spcBef>
                <a:spcPts val="95"/>
              </a:spcBef>
            </a:pPr>
            <a:r>
              <a:rPr sz="4000" b="1" spc="-25" dirty="0">
                <a:latin typeface="Calibri"/>
                <a:cs typeface="Calibri"/>
              </a:rPr>
              <a:t>Powhatan </a:t>
            </a:r>
            <a:r>
              <a:rPr sz="4000" b="1" spc="-5" dirty="0">
                <a:latin typeface="Calibri"/>
                <a:cs typeface="Calibri"/>
              </a:rPr>
              <a:t>Uprising  of</a:t>
            </a:r>
            <a:r>
              <a:rPr sz="4000" b="1" spc="-85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1622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63078" y="1457325"/>
            <a:ext cx="5715000" cy="4905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58316" y="1452562"/>
            <a:ext cx="5724525" cy="4914900"/>
          </a:xfrm>
          <a:custGeom>
            <a:avLst/>
            <a:gdLst/>
            <a:ahLst/>
            <a:cxnLst/>
            <a:rect l="l" t="t" r="r" b="b"/>
            <a:pathLst>
              <a:path w="5724525" h="4914900">
                <a:moveTo>
                  <a:pt x="0" y="4914900"/>
                </a:moveTo>
                <a:lnTo>
                  <a:pt x="5724525" y="4914900"/>
                </a:lnTo>
                <a:lnTo>
                  <a:pt x="5724525" y="0"/>
                </a:lnTo>
                <a:lnTo>
                  <a:pt x="0" y="0"/>
                </a:lnTo>
                <a:lnTo>
                  <a:pt x="0" y="49149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81837" y="1570139"/>
            <a:ext cx="1521815" cy="22154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600" y="1600199"/>
            <a:ext cx="1521815" cy="2215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1219200"/>
            <a:ext cx="6858000" cy="3924300"/>
          </a:xfrm>
          <a:custGeom>
            <a:avLst/>
            <a:gdLst/>
            <a:ahLst/>
            <a:cxnLst/>
            <a:rect l="l" t="t" r="r" b="b"/>
            <a:pathLst>
              <a:path w="6858000" h="3924300">
                <a:moveTo>
                  <a:pt x="0" y="3924173"/>
                </a:moveTo>
                <a:lnTo>
                  <a:pt x="6858000" y="3924173"/>
                </a:lnTo>
                <a:lnTo>
                  <a:pt x="6858000" y="0"/>
                </a:lnTo>
                <a:lnTo>
                  <a:pt x="0" y="0"/>
                </a:lnTo>
                <a:lnTo>
                  <a:pt x="0" y="3924173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22044" y="1038634"/>
            <a:ext cx="6513195" cy="4016375"/>
          </a:xfrm>
          <a:prstGeom prst="rect">
            <a:avLst/>
          </a:prstGeom>
        </p:spPr>
        <p:txBody>
          <a:bodyPr vert="horz" wrap="square" lIns="0" tIns="208279" rIns="0" bIns="0" rtlCol="0">
            <a:spAutoFit/>
          </a:bodyPr>
          <a:lstStyle/>
          <a:p>
            <a:pPr marL="591185" indent="-578485">
              <a:lnSpc>
                <a:spcPct val="100000"/>
              </a:lnSpc>
              <a:spcBef>
                <a:spcPts val="1639"/>
              </a:spcBef>
              <a:buAutoNum type="arabicPeriod" startAt="5"/>
              <a:tabLst>
                <a:tab pos="591185" algn="l"/>
                <a:tab pos="591820" algn="l"/>
              </a:tabLst>
            </a:pPr>
            <a:r>
              <a:rPr sz="2600" spc="-5" dirty="0">
                <a:latin typeface="Calibri"/>
                <a:cs typeface="Calibri"/>
              </a:rPr>
              <a:t>1644-1646 </a:t>
            </a:r>
            <a:r>
              <a:rPr sz="2600" dirty="0">
                <a:latin typeface="Wingdings"/>
                <a:cs typeface="Wingdings"/>
              </a:rPr>
              <a:t>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Second </a:t>
            </a:r>
            <a:r>
              <a:rPr sz="2600" spc="-10" dirty="0">
                <a:latin typeface="Calibri"/>
                <a:cs typeface="Calibri"/>
              </a:rPr>
              <a:t>Anglo-Powhatan</a:t>
            </a:r>
            <a:r>
              <a:rPr sz="2600" spc="-145" dirty="0">
                <a:latin typeface="Calibri"/>
                <a:cs typeface="Calibri"/>
              </a:rPr>
              <a:t> </a:t>
            </a:r>
            <a:r>
              <a:rPr sz="2600" spc="-30" dirty="0">
                <a:latin typeface="Calibri"/>
                <a:cs typeface="Calibri"/>
              </a:rPr>
              <a:t>War</a:t>
            </a:r>
            <a:endParaRPr sz="2600">
              <a:latin typeface="Calibri"/>
              <a:cs typeface="Calibri"/>
            </a:endParaRPr>
          </a:p>
          <a:p>
            <a:pPr marL="1322705" lvl="1" indent="-457200">
              <a:lnSpc>
                <a:spcPct val="100000"/>
              </a:lnSpc>
              <a:spcBef>
                <a:spcPts val="1365"/>
              </a:spcBef>
              <a:buClr>
                <a:srgbClr val="C72500"/>
              </a:buClr>
              <a:buAutoNum type="arabicPeriod"/>
              <a:tabLst>
                <a:tab pos="1322705" algn="l"/>
                <a:tab pos="1323340" algn="l"/>
              </a:tabLst>
            </a:pPr>
            <a:r>
              <a:rPr sz="2300" spc="-10" dirty="0">
                <a:latin typeface="Calibri"/>
                <a:cs typeface="Calibri"/>
              </a:rPr>
              <a:t>Last </a:t>
            </a:r>
            <a:r>
              <a:rPr sz="2300" spc="-15" dirty="0">
                <a:latin typeface="Calibri"/>
                <a:cs typeface="Calibri"/>
              </a:rPr>
              <a:t>effort </a:t>
            </a:r>
            <a:r>
              <a:rPr sz="2300" spc="-5" dirty="0">
                <a:latin typeface="Calibri"/>
                <a:cs typeface="Calibri"/>
              </a:rPr>
              <a:t>of </a:t>
            </a:r>
            <a:r>
              <a:rPr sz="2300" spc="-10" dirty="0">
                <a:latin typeface="Calibri"/>
                <a:cs typeface="Calibri"/>
              </a:rPr>
              <a:t>natives </a:t>
            </a:r>
            <a:r>
              <a:rPr sz="2300" spc="-15" dirty="0">
                <a:latin typeface="Calibri"/>
                <a:cs typeface="Calibri"/>
              </a:rPr>
              <a:t>to defeat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English</a:t>
            </a:r>
            <a:endParaRPr sz="2300">
              <a:latin typeface="Calibri"/>
              <a:cs typeface="Calibri"/>
            </a:endParaRPr>
          </a:p>
          <a:p>
            <a:pPr marL="1322705" lvl="1" indent="-457200">
              <a:lnSpc>
                <a:spcPct val="100000"/>
              </a:lnSpc>
              <a:spcBef>
                <a:spcPts val="1375"/>
              </a:spcBef>
              <a:buClr>
                <a:srgbClr val="C72500"/>
              </a:buClr>
              <a:buAutoNum type="arabicPeriod"/>
              <a:tabLst>
                <a:tab pos="1322705" algn="l"/>
                <a:tab pos="1323340" algn="l"/>
              </a:tabLst>
            </a:pPr>
            <a:r>
              <a:rPr sz="2300" dirty="0">
                <a:latin typeface="Calibri"/>
                <a:cs typeface="Calibri"/>
              </a:rPr>
              <a:t>Indians </a:t>
            </a:r>
            <a:r>
              <a:rPr sz="2300" spc="-20" dirty="0">
                <a:latin typeface="Calibri"/>
                <a:cs typeface="Calibri"/>
              </a:rPr>
              <a:t>defeated</a:t>
            </a:r>
            <a:r>
              <a:rPr sz="2300" spc="-4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again</a:t>
            </a:r>
            <a:endParaRPr sz="2300">
              <a:latin typeface="Calibri"/>
              <a:cs typeface="Calibri"/>
            </a:endParaRPr>
          </a:p>
          <a:p>
            <a:pPr marL="591185" indent="-578485">
              <a:lnSpc>
                <a:spcPct val="100000"/>
              </a:lnSpc>
              <a:spcBef>
                <a:spcPts val="1545"/>
              </a:spcBef>
              <a:buAutoNum type="arabicPeriod" startAt="5"/>
              <a:tabLst>
                <a:tab pos="591185" algn="l"/>
                <a:tab pos="591820" algn="l"/>
              </a:tabLst>
            </a:pPr>
            <a:r>
              <a:rPr sz="2600" b="1" spc="-10" dirty="0">
                <a:latin typeface="Calibri"/>
                <a:cs typeface="Calibri"/>
              </a:rPr>
              <a:t>Peace </a:t>
            </a:r>
            <a:r>
              <a:rPr sz="2600" b="1" spc="-35" dirty="0">
                <a:latin typeface="Calibri"/>
                <a:cs typeface="Calibri"/>
              </a:rPr>
              <a:t>Treaty </a:t>
            </a:r>
            <a:r>
              <a:rPr sz="2600" b="1" dirty="0">
                <a:latin typeface="Calibri"/>
                <a:cs typeface="Calibri"/>
              </a:rPr>
              <a:t>of</a:t>
            </a:r>
            <a:r>
              <a:rPr sz="2600" b="1" spc="-2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1646</a:t>
            </a:r>
            <a:endParaRPr sz="2600">
              <a:latin typeface="Calibri"/>
              <a:cs typeface="Calibri"/>
            </a:endParaRPr>
          </a:p>
          <a:p>
            <a:pPr marL="1322705" marR="5080" lvl="1" indent="-457200">
              <a:lnSpc>
                <a:spcPct val="100000"/>
              </a:lnSpc>
              <a:spcBef>
                <a:spcPts val="1390"/>
              </a:spcBef>
              <a:buClr>
                <a:srgbClr val="C72500"/>
              </a:buClr>
              <a:buAutoNum type="arabicPeriod"/>
              <a:tabLst>
                <a:tab pos="1322705" algn="l"/>
                <a:tab pos="1323340" algn="l"/>
              </a:tabLst>
            </a:pPr>
            <a:r>
              <a:rPr sz="2300" spc="-10" dirty="0">
                <a:latin typeface="Calibri"/>
                <a:cs typeface="Calibri"/>
              </a:rPr>
              <a:t>Removed </a:t>
            </a:r>
            <a:r>
              <a:rPr sz="2300" spc="-5" dirty="0">
                <a:latin typeface="Calibri"/>
                <a:cs typeface="Calibri"/>
              </a:rPr>
              <a:t>the </a:t>
            </a:r>
            <a:r>
              <a:rPr sz="2300" spc="-15" dirty="0">
                <a:latin typeface="Calibri"/>
                <a:cs typeface="Calibri"/>
              </a:rPr>
              <a:t>Powhatans </a:t>
            </a:r>
            <a:r>
              <a:rPr sz="2300" spc="-10" dirty="0">
                <a:latin typeface="Calibri"/>
                <a:cs typeface="Calibri"/>
              </a:rPr>
              <a:t>from </a:t>
            </a:r>
            <a:r>
              <a:rPr sz="2300" spc="-5" dirty="0">
                <a:latin typeface="Calibri"/>
                <a:cs typeface="Calibri"/>
              </a:rPr>
              <a:t>their original  </a:t>
            </a:r>
            <a:r>
              <a:rPr sz="2300" dirty="0">
                <a:latin typeface="Calibri"/>
                <a:cs typeface="Calibri"/>
              </a:rPr>
              <a:t>land</a:t>
            </a:r>
            <a:endParaRPr sz="2300">
              <a:latin typeface="Calibri"/>
              <a:cs typeface="Calibri"/>
            </a:endParaRPr>
          </a:p>
          <a:p>
            <a:pPr marL="1322705" lvl="1" indent="-457200">
              <a:lnSpc>
                <a:spcPct val="100000"/>
              </a:lnSpc>
              <a:spcBef>
                <a:spcPts val="1380"/>
              </a:spcBef>
              <a:buClr>
                <a:srgbClr val="C72500"/>
              </a:buClr>
              <a:buAutoNum type="arabicPeriod"/>
              <a:tabLst>
                <a:tab pos="1322705" algn="l"/>
                <a:tab pos="1323340" algn="l"/>
              </a:tabLst>
            </a:pPr>
            <a:r>
              <a:rPr sz="2300" spc="-10" dirty="0">
                <a:latin typeface="Calibri"/>
                <a:cs typeface="Calibri"/>
              </a:rPr>
              <a:t>Formally </a:t>
            </a:r>
            <a:r>
              <a:rPr sz="2300" spc="-15" dirty="0">
                <a:latin typeface="Calibri"/>
                <a:cs typeface="Calibri"/>
              </a:rPr>
              <a:t>separated </a:t>
            </a:r>
            <a:r>
              <a:rPr sz="2300" dirty="0">
                <a:latin typeface="Calibri"/>
                <a:cs typeface="Calibri"/>
              </a:rPr>
              <a:t>Indian </a:t>
            </a:r>
            <a:r>
              <a:rPr sz="2300" spc="-5" dirty="0">
                <a:latin typeface="Calibri"/>
                <a:cs typeface="Calibri"/>
              </a:rPr>
              <a:t>and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English</a:t>
            </a:r>
            <a:endParaRPr sz="2300">
              <a:latin typeface="Calibri"/>
              <a:cs typeface="Calibri"/>
            </a:endParaRPr>
          </a:p>
          <a:p>
            <a:pPr marL="1322705">
              <a:lnSpc>
                <a:spcPct val="100000"/>
              </a:lnSpc>
            </a:pPr>
            <a:r>
              <a:rPr sz="2300" spc="-10" dirty="0">
                <a:latin typeface="Calibri"/>
                <a:cs typeface="Calibri"/>
              </a:rPr>
              <a:t>settlement</a:t>
            </a:r>
            <a:r>
              <a:rPr sz="2300" spc="-2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areas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29639" y="416051"/>
            <a:ext cx="7284720" cy="646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55292" y="373379"/>
            <a:ext cx="5312663" cy="8321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0600" y="457225"/>
            <a:ext cx="7162800" cy="523240"/>
          </a:xfrm>
          <a:custGeom>
            <a:avLst/>
            <a:gdLst/>
            <a:ahLst/>
            <a:cxnLst/>
            <a:rect l="l" t="t" r="r" b="b"/>
            <a:pathLst>
              <a:path w="7162800" h="523240">
                <a:moveTo>
                  <a:pt x="0" y="523214"/>
                </a:moveTo>
                <a:lnTo>
                  <a:pt x="7162800" y="523214"/>
                </a:lnTo>
                <a:lnTo>
                  <a:pt x="7162800" y="0"/>
                </a:lnTo>
                <a:lnTo>
                  <a:pt x="0" y="0"/>
                </a:lnTo>
                <a:lnTo>
                  <a:pt x="0" y="523214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90600" y="457225"/>
            <a:ext cx="7162800" cy="523240"/>
          </a:xfrm>
          <a:prstGeom prst="rect">
            <a:avLst/>
          </a:prstGeom>
          <a:solidFill>
            <a:srgbClr val="C0504D"/>
          </a:solidFill>
        </p:spPr>
        <p:txBody>
          <a:bodyPr vert="horz" wrap="square" lIns="0" tIns="22225" rIns="0" bIns="0" rtlCol="0">
            <a:spAutoFit/>
          </a:bodyPr>
          <a:lstStyle/>
          <a:p>
            <a:pPr marL="1221105">
              <a:lnSpc>
                <a:spcPct val="100000"/>
              </a:lnSpc>
              <a:spcBef>
                <a:spcPts val="175"/>
              </a:spcBef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Culture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Clash in the</a:t>
            </a:r>
            <a:r>
              <a:rPr sz="28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Chesapeake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7311" y="152400"/>
            <a:ext cx="6858000" cy="1077595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vert="horz" wrap="square" lIns="0" tIns="7620" rIns="0" bIns="0" rtlCol="0">
            <a:spAutoFit/>
          </a:bodyPr>
          <a:lstStyle/>
          <a:p>
            <a:pPr marL="1022985">
              <a:lnSpc>
                <a:spcPct val="100000"/>
              </a:lnSpc>
              <a:spcBef>
                <a:spcPts val="60"/>
              </a:spcBef>
            </a:pPr>
            <a:r>
              <a:rPr sz="3200" b="1" spc="-40" dirty="0">
                <a:latin typeface="Calibri"/>
                <a:cs typeface="Calibri"/>
              </a:rPr>
              <a:t>Tobacco </a:t>
            </a:r>
            <a:r>
              <a:rPr sz="3200" b="1" spc="-20" dirty="0">
                <a:latin typeface="Calibri"/>
                <a:cs typeface="Calibri"/>
              </a:rPr>
              <a:t>makes </a:t>
            </a:r>
            <a:r>
              <a:rPr sz="3200" b="1" dirty="0">
                <a:latin typeface="Calibri"/>
                <a:cs typeface="Calibri"/>
              </a:rPr>
              <a:t>a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Permanent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5211" y="5727471"/>
            <a:ext cx="4749800" cy="97980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36830" rIns="0" bIns="0" rtlCol="0">
            <a:spAutoFit/>
          </a:bodyPr>
          <a:lstStyle/>
          <a:p>
            <a:pPr marR="107314" algn="ctr">
              <a:lnSpc>
                <a:spcPct val="100000"/>
              </a:lnSpc>
              <a:spcBef>
                <a:spcPts val="290"/>
              </a:spcBef>
            </a:pPr>
            <a:r>
              <a:rPr sz="2800" b="1" i="1" spc="-5" dirty="0">
                <a:solidFill>
                  <a:srgbClr val="FFCC00"/>
                </a:solidFill>
                <a:latin typeface="Calibri"/>
                <a:cs typeface="Calibri"/>
              </a:rPr>
              <a:t>gold</a:t>
            </a:r>
            <a:endParaRPr sz="2800">
              <a:latin typeface="Calibri"/>
              <a:cs typeface="Calibri"/>
            </a:endParaRPr>
          </a:p>
          <a:p>
            <a:pPr marL="1563370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-- John 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Rolfe,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1612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57400" y="1229613"/>
            <a:ext cx="5805424" cy="4348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1066736"/>
            <a:ext cx="6629400" cy="5286375"/>
          </a:xfrm>
          <a:custGeom>
            <a:avLst/>
            <a:gdLst/>
            <a:ahLst/>
            <a:cxnLst/>
            <a:rect l="l" t="t" r="r" b="b"/>
            <a:pathLst>
              <a:path w="6629400" h="5286375">
                <a:moveTo>
                  <a:pt x="0" y="5286121"/>
                </a:moveTo>
                <a:lnTo>
                  <a:pt x="6629400" y="5286121"/>
                </a:lnTo>
                <a:lnTo>
                  <a:pt x="6629400" y="0"/>
                </a:lnTo>
                <a:lnTo>
                  <a:pt x="0" y="0"/>
                </a:lnTo>
                <a:lnTo>
                  <a:pt x="0" y="5286121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4540" y="873104"/>
            <a:ext cx="6414135" cy="5375910"/>
          </a:xfrm>
          <a:prstGeom prst="rect">
            <a:avLst/>
          </a:prstGeom>
        </p:spPr>
        <p:txBody>
          <a:bodyPr vert="horz" wrap="square" lIns="0" tIns="2184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20"/>
              </a:spcBef>
            </a:pPr>
            <a:r>
              <a:rPr sz="2700" b="1" spc="-10" dirty="0">
                <a:latin typeface="Calibri"/>
                <a:cs typeface="Calibri"/>
              </a:rPr>
              <a:t>What was </a:t>
            </a:r>
            <a:r>
              <a:rPr sz="2700" b="1" spc="-50" dirty="0">
                <a:latin typeface="Calibri"/>
                <a:cs typeface="Calibri"/>
              </a:rPr>
              <a:t>Tobacco’s </a:t>
            </a:r>
            <a:r>
              <a:rPr sz="2700" b="1" spc="-20" dirty="0">
                <a:latin typeface="Calibri"/>
                <a:cs typeface="Calibri"/>
              </a:rPr>
              <a:t>effect </a:t>
            </a:r>
            <a:r>
              <a:rPr sz="2700" b="1" dirty="0">
                <a:latin typeface="Calibri"/>
                <a:cs typeface="Calibri"/>
              </a:rPr>
              <a:t>on </a:t>
            </a:r>
            <a:r>
              <a:rPr sz="2700" b="1" spc="-110" dirty="0">
                <a:latin typeface="Calibri"/>
                <a:cs typeface="Calibri"/>
              </a:rPr>
              <a:t>VA’s</a:t>
            </a:r>
            <a:r>
              <a:rPr sz="2700" b="1" spc="100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economy?</a:t>
            </a:r>
            <a:endParaRPr sz="2700">
              <a:latin typeface="Calibri"/>
              <a:cs typeface="Calibri"/>
            </a:endParaRPr>
          </a:p>
          <a:p>
            <a:pPr marL="1381125" indent="-514984">
              <a:lnSpc>
                <a:spcPct val="100000"/>
              </a:lnSpc>
              <a:spcBef>
                <a:spcPts val="1620"/>
              </a:spcBef>
              <a:buClr>
                <a:srgbClr val="C72500"/>
              </a:buClr>
              <a:buAutoNum type="alphaLcPeriod"/>
              <a:tabLst>
                <a:tab pos="1381125" algn="l"/>
                <a:tab pos="1381760" algn="l"/>
              </a:tabLst>
            </a:pPr>
            <a:r>
              <a:rPr sz="2700" spc="-10" dirty="0">
                <a:latin typeface="Calibri"/>
                <a:cs typeface="Calibri"/>
              </a:rPr>
              <a:t>vital </a:t>
            </a:r>
            <a:r>
              <a:rPr sz="2700" spc="-20" dirty="0">
                <a:latin typeface="Calibri"/>
                <a:cs typeface="Calibri"/>
              </a:rPr>
              <a:t>role </a:t>
            </a:r>
            <a:r>
              <a:rPr sz="2700" dirty="0">
                <a:latin typeface="Calibri"/>
                <a:cs typeface="Calibri"/>
              </a:rPr>
              <a:t>in </a:t>
            </a:r>
            <a:r>
              <a:rPr sz="2700" spc="-10" dirty="0">
                <a:latin typeface="Calibri"/>
                <a:cs typeface="Calibri"/>
              </a:rPr>
              <a:t>putting </a:t>
            </a:r>
            <a:r>
              <a:rPr sz="2700" spc="-65" dirty="0">
                <a:latin typeface="Calibri"/>
                <a:cs typeface="Calibri"/>
              </a:rPr>
              <a:t>VA </a:t>
            </a:r>
            <a:r>
              <a:rPr sz="2700" spc="-5" dirty="0">
                <a:latin typeface="Calibri"/>
                <a:cs typeface="Calibri"/>
              </a:rPr>
              <a:t>on </a:t>
            </a:r>
            <a:r>
              <a:rPr sz="2700" dirty="0">
                <a:latin typeface="Calibri"/>
                <a:cs typeface="Calibri"/>
              </a:rPr>
              <a:t>a</a:t>
            </a:r>
            <a:r>
              <a:rPr sz="2700" spc="5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firm</a:t>
            </a:r>
            <a:endParaRPr sz="2700">
              <a:latin typeface="Calibri"/>
              <a:cs typeface="Calibri"/>
            </a:endParaRPr>
          </a:p>
          <a:p>
            <a:pPr marL="1381125">
              <a:lnSpc>
                <a:spcPct val="100000"/>
              </a:lnSpc>
            </a:pPr>
            <a:r>
              <a:rPr sz="2700" spc="-5" dirty="0">
                <a:latin typeface="Calibri"/>
                <a:cs typeface="Calibri"/>
              </a:rPr>
              <a:t>economic</a:t>
            </a:r>
            <a:r>
              <a:rPr sz="2700" spc="-9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footing</a:t>
            </a:r>
            <a:endParaRPr sz="2700">
              <a:latin typeface="Calibri"/>
              <a:cs typeface="Calibri"/>
            </a:endParaRPr>
          </a:p>
          <a:p>
            <a:pPr marL="1381125" marR="342900" indent="-514984">
              <a:lnSpc>
                <a:spcPct val="100000"/>
              </a:lnSpc>
              <a:spcBef>
                <a:spcPts val="1620"/>
              </a:spcBef>
              <a:buClr>
                <a:srgbClr val="C72500"/>
              </a:buClr>
              <a:buAutoNum type="alphaLcPeriod" startAt="2"/>
              <a:tabLst>
                <a:tab pos="1381125" algn="l"/>
                <a:tab pos="1381760" algn="l"/>
              </a:tabLst>
            </a:pPr>
            <a:r>
              <a:rPr sz="2700" dirty="0">
                <a:latin typeface="Calibri"/>
                <a:cs typeface="Calibri"/>
              </a:rPr>
              <a:t>ruinous </a:t>
            </a:r>
            <a:r>
              <a:rPr sz="2700" spc="-15" dirty="0">
                <a:latin typeface="Calibri"/>
                <a:cs typeface="Calibri"/>
              </a:rPr>
              <a:t>to </a:t>
            </a:r>
            <a:r>
              <a:rPr sz="2700" spc="-5" dirty="0">
                <a:latin typeface="Calibri"/>
                <a:cs typeface="Calibri"/>
              </a:rPr>
              <a:t>soil when</a:t>
            </a:r>
            <a:r>
              <a:rPr sz="2700" spc="-12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continuously  </a:t>
            </a:r>
            <a:r>
              <a:rPr sz="2700" spc="-10" dirty="0">
                <a:latin typeface="Calibri"/>
                <a:cs typeface="Calibri"/>
              </a:rPr>
              <a:t>planted</a:t>
            </a:r>
            <a:endParaRPr sz="2700">
              <a:latin typeface="Calibri"/>
              <a:cs typeface="Calibri"/>
            </a:endParaRPr>
          </a:p>
          <a:p>
            <a:pPr marL="1381125" indent="-514984">
              <a:lnSpc>
                <a:spcPct val="100000"/>
              </a:lnSpc>
              <a:spcBef>
                <a:spcPts val="1614"/>
              </a:spcBef>
              <a:buClr>
                <a:srgbClr val="C72500"/>
              </a:buClr>
              <a:buAutoNum type="alphaLcPeriod" startAt="2"/>
              <a:tabLst>
                <a:tab pos="1381125" algn="l"/>
                <a:tab pos="1381760" algn="l"/>
              </a:tabLst>
            </a:pPr>
            <a:r>
              <a:rPr sz="2700" dirty="0">
                <a:latin typeface="Calibri"/>
                <a:cs typeface="Calibri"/>
              </a:rPr>
              <a:t>chained </a:t>
            </a:r>
            <a:r>
              <a:rPr sz="2700" spc="-105" dirty="0">
                <a:latin typeface="Calibri"/>
                <a:cs typeface="Calibri"/>
              </a:rPr>
              <a:t>VA’s </a:t>
            </a:r>
            <a:r>
              <a:rPr sz="2700" spc="-15" dirty="0">
                <a:latin typeface="Calibri"/>
                <a:cs typeface="Calibri"/>
              </a:rPr>
              <a:t>economy to </a:t>
            </a:r>
            <a:r>
              <a:rPr sz="2700" dirty="0">
                <a:latin typeface="Calibri"/>
                <a:cs typeface="Calibri"/>
              </a:rPr>
              <a:t>a</a:t>
            </a:r>
            <a:r>
              <a:rPr sz="2700" spc="1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single</a:t>
            </a:r>
            <a:endParaRPr sz="2700">
              <a:latin typeface="Calibri"/>
              <a:cs typeface="Calibri"/>
            </a:endParaRPr>
          </a:p>
          <a:p>
            <a:pPr marL="1381125">
              <a:lnSpc>
                <a:spcPct val="100000"/>
              </a:lnSpc>
            </a:pPr>
            <a:r>
              <a:rPr sz="2700" spc="-20" dirty="0">
                <a:latin typeface="Calibri"/>
                <a:cs typeface="Calibri"/>
              </a:rPr>
              <a:t>crop</a:t>
            </a:r>
            <a:endParaRPr sz="27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1614"/>
              </a:spcBef>
            </a:pPr>
            <a:r>
              <a:rPr sz="2700" spc="-15" dirty="0">
                <a:latin typeface="Calibri"/>
                <a:cs typeface="Calibri"/>
              </a:rPr>
              <a:t>tobacco promoted </a:t>
            </a:r>
            <a:r>
              <a:rPr sz="2700" dirty="0">
                <a:latin typeface="Calibri"/>
                <a:cs typeface="Calibri"/>
              </a:rPr>
              <a:t>the </a:t>
            </a:r>
            <a:r>
              <a:rPr sz="2700" spc="-5" dirty="0">
                <a:latin typeface="Calibri"/>
                <a:cs typeface="Calibri"/>
              </a:rPr>
              <a:t>use of</a:t>
            </a:r>
            <a:r>
              <a:rPr sz="2700" spc="-7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the</a:t>
            </a:r>
            <a:endParaRPr sz="27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</a:pPr>
            <a:r>
              <a:rPr sz="2700" spc="-15" dirty="0">
                <a:latin typeface="Calibri"/>
                <a:cs typeface="Calibri"/>
              </a:rPr>
              <a:t>plantation</a:t>
            </a:r>
            <a:r>
              <a:rPr sz="2700" spc="-70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system</a:t>
            </a:r>
            <a:endParaRPr sz="2700">
              <a:latin typeface="Calibri"/>
              <a:cs typeface="Calibri"/>
            </a:endParaRPr>
          </a:p>
          <a:p>
            <a:pPr marL="866140">
              <a:lnSpc>
                <a:spcPct val="100000"/>
              </a:lnSpc>
              <a:spcBef>
                <a:spcPts val="1620"/>
              </a:spcBef>
              <a:tabLst>
                <a:tab pos="1381125" algn="l"/>
              </a:tabLst>
            </a:pPr>
            <a:r>
              <a:rPr sz="2700" dirty="0">
                <a:solidFill>
                  <a:srgbClr val="C72500"/>
                </a:solidFill>
                <a:latin typeface="Calibri"/>
                <a:cs typeface="Calibri"/>
              </a:rPr>
              <a:t>a.	</a:t>
            </a:r>
            <a:r>
              <a:rPr sz="2700" spc="-5" dirty="0">
                <a:latin typeface="Calibri"/>
                <a:cs typeface="Calibri"/>
              </a:rPr>
              <a:t>need </a:t>
            </a:r>
            <a:r>
              <a:rPr sz="2700" spc="-25" dirty="0">
                <a:latin typeface="Calibri"/>
                <a:cs typeface="Calibri"/>
              </a:rPr>
              <a:t>for </a:t>
            </a:r>
            <a:r>
              <a:rPr sz="2700" dirty="0">
                <a:latin typeface="Calibri"/>
                <a:cs typeface="Calibri"/>
              </a:rPr>
              <a:t>cheap, </a:t>
            </a:r>
            <a:r>
              <a:rPr sz="2700" spc="-10" dirty="0">
                <a:latin typeface="Calibri"/>
                <a:cs typeface="Calibri"/>
              </a:rPr>
              <a:t>abundant</a:t>
            </a:r>
            <a:r>
              <a:rPr sz="2700" spc="-114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labor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8640" y="111252"/>
            <a:ext cx="7284720" cy="9083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7595" y="4572"/>
            <a:ext cx="7353300" cy="12847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600" y="152425"/>
            <a:ext cx="7162800" cy="784860"/>
          </a:xfrm>
          <a:custGeom>
            <a:avLst/>
            <a:gdLst/>
            <a:ahLst/>
            <a:cxnLst/>
            <a:rect l="l" t="t" r="r" b="b"/>
            <a:pathLst>
              <a:path w="7162800" h="784860">
                <a:moveTo>
                  <a:pt x="0" y="784834"/>
                </a:moveTo>
                <a:lnTo>
                  <a:pt x="7162800" y="784834"/>
                </a:lnTo>
                <a:lnTo>
                  <a:pt x="7162800" y="0"/>
                </a:lnTo>
                <a:lnTo>
                  <a:pt x="0" y="0"/>
                </a:lnTo>
                <a:lnTo>
                  <a:pt x="0" y="784834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9600" y="152425"/>
            <a:ext cx="7162800" cy="784860"/>
          </a:xfrm>
          <a:prstGeom prst="rect">
            <a:avLst/>
          </a:prstGeom>
          <a:solidFill>
            <a:srgbClr val="C0504D"/>
          </a:solidFill>
        </p:spPr>
        <p:txBody>
          <a:bodyPr vert="horz" wrap="square" lIns="0" tIns="8890" rIns="0" bIns="0" rtlCol="0">
            <a:spAutoFit/>
          </a:bodyPr>
          <a:lstStyle/>
          <a:p>
            <a:pPr marL="354330">
              <a:lnSpc>
                <a:spcPct val="100000"/>
              </a:lnSpc>
              <a:spcBef>
                <a:spcPts val="70"/>
              </a:spcBef>
            </a:pPr>
            <a:r>
              <a:rPr sz="4500" b="1" spc="-10" dirty="0">
                <a:solidFill>
                  <a:srgbClr val="FFFFFF"/>
                </a:solidFill>
                <a:latin typeface="Calibri"/>
                <a:cs typeface="Calibri"/>
              </a:rPr>
              <a:t>Virginia: </a:t>
            </a:r>
            <a:r>
              <a:rPr sz="4500" b="1" spc="-5" dirty="0">
                <a:solidFill>
                  <a:srgbClr val="FFFFFF"/>
                </a:solidFill>
                <a:latin typeface="Calibri"/>
                <a:cs typeface="Calibri"/>
              </a:rPr>
              <a:t>“Child </a:t>
            </a:r>
            <a:r>
              <a:rPr sz="45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45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0" b="1" spc="-50" dirty="0">
                <a:solidFill>
                  <a:srgbClr val="FFFFFF"/>
                </a:solidFill>
                <a:latin typeface="Calibri"/>
                <a:cs typeface="Calibri"/>
              </a:rPr>
              <a:t>Tobacco”</a:t>
            </a:r>
            <a:endParaRPr sz="4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6240" y="233172"/>
            <a:ext cx="8351520" cy="12664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5863" y="411480"/>
            <a:ext cx="8374380" cy="1045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274700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3000"/>
                </a:moveTo>
                <a:lnTo>
                  <a:pt x="8229600" y="1143000"/>
                </a:lnTo>
                <a:lnTo>
                  <a:pt x="82296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C0504D"/>
          </a:solidFill>
        </p:spPr>
        <p:txBody>
          <a:bodyPr vert="horz" wrap="square" lIns="0" tIns="267970" rIns="0" bIns="0" rtlCol="0">
            <a:spAutoFit/>
          </a:bodyPr>
          <a:lstStyle/>
          <a:p>
            <a:pPr marL="296545">
              <a:lnSpc>
                <a:spcPct val="100000"/>
              </a:lnSpc>
              <a:spcBef>
                <a:spcPts val="2110"/>
              </a:spcBef>
            </a:pPr>
            <a:r>
              <a:rPr sz="3600" b="1" spc="-45" dirty="0">
                <a:solidFill>
                  <a:srgbClr val="FFFFFF"/>
                </a:solidFill>
                <a:latin typeface="Calibri"/>
                <a:cs typeface="Calibri"/>
              </a:rPr>
              <a:t>Tobacco </a:t>
            </a:r>
            <a:r>
              <a:rPr sz="3600" b="1" spc="-25" dirty="0">
                <a:solidFill>
                  <a:srgbClr val="FFFFFF"/>
                </a:solidFill>
                <a:latin typeface="Calibri"/>
                <a:cs typeface="Calibri"/>
              </a:rPr>
              <a:t>Makes </a:t>
            </a: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3600" b="1" spc="-15" dirty="0">
                <a:solidFill>
                  <a:srgbClr val="FFFFFF"/>
                </a:solidFill>
                <a:latin typeface="Calibri"/>
                <a:cs typeface="Calibri"/>
              </a:rPr>
              <a:t>Permanent</a:t>
            </a:r>
            <a:r>
              <a:rPr sz="360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FFFFFF"/>
                </a:solidFill>
                <a:latin typeface="Calibri"/>
                <a:cs typeface="Calibri"/>
              </a:rPr>
              <a:t>settlement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27575" y="1613738"/>
            <a:ext cx="3693795" cy="273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8895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latin typeface="Calibri"/>
                <a:cs typeface="Calibri"/>
              </a:rPr>
              <a:t>First </a:t>
            </a:r>
            <a:r>
              <a:rPr sz="2400" spc="-5" dirty="0">
                <a:latin typeface="Calibri"/>
                <a:cs typeface="Calibri"/>
              </a:rPr>
              <a:t>Africans arrived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  </a:t>
            </a:r>
            <a:r>
              <a:rPr sz="2400" spc="-10" dirty="0">
                <a:latin typeface="Calibri"/>
                <a:cs typeface="Calibri"/>
              </a:rPr>
              <a:t>Virginia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5" dirty="0">
                <a:latin typeface="Calibri"/>
                <a:cs typeface="Calibri"/>
              </a:rPr>
              <a:t>1619 an  </a:t>
            </a:r>
            <a:r>
              <a:rPr sz="2400" spc="-10" dirty="0">
                <a:latin typeface="Calibri"/>
                <a:cs typeface="Calibri"/>
              </a:rPr>
              <a:t>indentured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servants</a:t>
            </a:r>
            <a:endParaRPr sz="2400">
              <a:latin typeface="Calibri"/>
              <a:cs typeface="Calibri"/>
            </a:endParaRPr>
          </a:p>
          <a:p>
            <a:pPr marL="355600" marR="20320" indent="-342900">
              <a:lnSpc>
                <a:spcPct val="100000"/>
              </a:lnSpc>
              <a:spcBef>
                <a:spcPts val="5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White </a:t>
            </a:r>
            <a:r>
              <a:rPr sz="2400" spc="-10" dirty="0">
                <a:latin typeface="Calibri"/>
                <a:cs typeface="Calibri"/>
              </a:rPr>
              <a:t>indentured servants  </a:t>
            </a:r>
            <a:r>
              <a:rPr sz="2400" spc="-15" dirty="0">
                <a:latin typeface="Calibri"/>
                <a:cs typeface="Calibri"/>
              </a:rPr>
              <a:t>were more </a:t>
            </a:r>
            <a:r>
              <a:rPr sz="2400" spc="-10" dirty="0">
                <a:latin typeface="Calibri"/>
                <a:cs typeface="Calibri"/>
              </a:rPr>
              <a:t>predominant  until late-17</a:t>
            </a:r>
            <a:r>
              <a:rPr sz="2400" spc="-15" baseline="24305" dirty="0">
                <a:latin typeface="Calibri"/>
                <a:cs typeface="Calibri"/>
              </a:rPr>
              <a:t>th</a:t>
            </a:r>
            <a:r>
              <a:rPr sz="2400" spc="202" baseline="2430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century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Calibri"/>
                <a:cs typeface="Calibri"/>
              </a:rPr>
              <a:t>Plantation </a:t>
            </a:r>
            <a:r>
              <a:rPr sz="2400" spc="-25" dirty="0">
                <a:latin typeface="Calibri"/>
                <a:cs typeface="Calibri"/>
              </a:rPr>
              <a:t>system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emerges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3540" y="1534490"/>
            <a:ext cx="3572510" cy="2585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C000"/>
                </a:solidFill>
                <a:latin typeface="Calibri"/>
                <a:cs typeface="Calibri"/>
              </a:rPr>
              <a:t>John </a:t>
            </a:r>
            <a:r>
              <a:rPr sz="2800" spc="-30" dirty="0">
                <a:solidFill>
                  <a:srgbClr val="FFC000"/>
                </a:solidFill>
                <a:latin typeface="Calibri"/>
                <a:cs typeface="Calibri"/>
              </a:rPr>
              <a:t>Rolfe: </a:t>
            </a:r>
            <a:r>
              <a:rPr sz="2800" spc="-15" dirty="0">
                <a:latin typeface="Calibri"/>
                <a:cs typeface="Calibri"/>
              </a:rPr>
              <a:t>introduces  new </a:t>
            </a:r>
            <a:r>
              <a:rPr sz="2800" spc="-25" dirty="0">
                <a:latin typeface="Calibri"/>
                <a:cs typeface="Calibri"/>
              </a:rPr>
              <a:t>strain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tobacco  and becomes </a:t>
            </a:r>
            <a:r>
              <a:rPr sz="2800" spc="-5" dirty="0">
                <a:latin typeface="Calibri"/>
                <a:cs typeface="Calibri"/>
              </a:rPr>
              <a:t>major  </a:t>
            </a:r>
            <a:r>
              <a:rPr sz="2800" spc="-10" dirty="0">
                <a:latin typeface="Calibri"/>
                <a:cs typeface="Calibri"/>
              </a:rPr>
              <a:t>reason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10" dirty="0">
                <a:latin typeface="Calibri"/>
                <a:cs typeface="Calibri"/>
              </a:rPr>
              <a:t>Virginia's  </a:t>
            </a:r>
            <a:r>
              <a:rPr sz="2800" spc="-20" dirty="0">
                <a:latin typeface="Calibri"/>
                <a:cs typeface="Calibri"/>
              </a:rPr>
              <a:t>survival…”Colony </a:t>
            </a:r>
            <a:r>
              <a:rPr sz="2800" spc="-10" dirty="0">
                <a:latin typeface="Calibri"/>
                <a:cs typeface="Calibri"/>
              </a:rPr>
              <a:t>built  </a:t>
            </a:r>
            <a:r>
              <a:rPr sz="2800" spc="-5" dirty="0">
                <a:latin typeface="Calibri"/>
                <a:cs typeface="Calibri"/>
              </a:rPr>
              <a:t>on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smoke.”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02279" y="3886200"/>
            <a:ext cx="1573783" cy="2590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97580" y="3881437"/>
            <a:ext cx="1583690" cy="2600325"/>
          </a:xfrm>
          <a:custGeom>
            <a:avLst/>
            <a:gdLst/>
            <a:ahLst/>
            <a:cxnLst/>
            <a:rect l="l" t="t" r="r" b="b"/>
            <a:pathLst>
              <a:path w="1583689" h="2600325">
                <a:moveTo>
                  <a:pt x="0" y="2600325"/>
                </a:moveTo>
                <a:lnTo>
                  <a:pt x="1583308" y="2600325"/>
                </a:lnTo>
                <a:lnTo>
                  <a:pt x="1583308" y="0"/>
                </a:lnTo>
                <a:lnTo>
                  <a:pt x="0" y="0"/>
                </a:lnTo>
                <a:lnTo>
                  <a:pt x="0" y="2600325"/>
                </a:lnTo>
                <a:close/>
              </a:path>
            </a:pathLst>
          </a:custGeom>
          <a:ln w="9525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2440" y="175260"/>
            <a:ext cx="6979920" cy="7086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77567" y="120395"/>
            <a:ext cx="4258056" cy="9387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3400" y="217106"/>
            <a:ext cx="6858000" cy="584835"/>
          </a:xfrm>
          <a:custGeom>
            <a:avLst/>
            <a:gdLst/>
            <a:ahLst/>
            <a:cxnLst/>
            <a:rect l="l" t="t" r="r" b="b"/>
            <a:pathLst>
              <a:path w="6858000" h="584835">
                <a:moveTo>
                  <a:pt x="0" y="584771"/>
                </a:moveTo>
                <a:lnTo>
                  <a:pt x="6858000" y="584771"/>
                </a:lnTo>
                <a:lnTo>
                  <a:pt x="6858000" y="0"/>
                </a:lnTo>
                <a:lnTo>
                  <a:pt x="0" y="0"/>
                </a:lnTo>
                <a:lnTo>
                  <a:pt x="0" y="584771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3400" y="217106"/>
            <a:ext cx="6858000" cy="584835"/>
          </a:xfrm>
          <a:prstGeom prst="rect">
            <a:avLst/>
          </a:prstGeom>
          <a:solidFill>
            <a:srgbClr val="C0504D"/>
          </a:solidFill>
        </p:spPr>
        <p:txBody>
          <a:bodyPr vert="horz" wrap="square" lIns="0" tIns="20320" rIns="0" bIns="0" rtlCol="0">
            <a:spAutoFit/>
          </a:bodyPr>
          <a:lstStyle/>
          <a:p>
            <a:pPr marL="1631314">
              <a:lnSpc>
                <a:spcPct val="100000"/>
              </a:lnSpc>
              <a:spcBef>
                <a:spcPts val="160"/>
              </a:spcBef>
            </a:pP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Indentured</a:t>
            </a:r>
            <a:r>
              <a:rPr sz="32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Servitude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3400" y="1143000"/>
            <a:ext cx="6477000" cy="1554480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93725" indent="-514984">
              <a:lnSpc>
                <a:spcPct val="100000"/>
              </a:lnSpc>
              <a:spcBef>
                <a:spcPts val="70"/>
              </a:spcBef>
              <a:buAutoNum type="arabicPeriod"/>
              <a:tabLst>
                <a:tab pos="593725" algn="l"/>
                <a:tab pos="594360" algn="l"/>
              </a:tabLst>
            </a:pPr>
            <a:r>
              <a:rPr sz="3000" spc="-10" dirty="0">
                <a:solidFill>
                  <a:srgbClr val="003CB8"/>
                </a:solidFill>
                <a:latin typeface="Calibri"/>
                <a:cs typeface="Calibri"/>
              </a:rPr>
              <a:t>Headright</a:t>
            </a:r>
            <a:r>
              <a:rPr sz="3000" spc="-75" dirty="0">
                <a:solidFill>
                  <a:srgbClr val="003CB8"/>
                </a:solidFill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003CB8"/>
                </a:solidFill>
                <a:latin typeface="Calibri"/>
                <a:cs typeface="Calibri"/>
              </a:rPr>
              <a:t>System:</a:t>
            </a:r>
            <a:endParaRPr sz="3000">
              <a:latin typeface="Calibri"/>
              <a:cs typeface="Calibri"/>
            </a:endParaRPr>
          </a:p>
          <a:p>
            <a:pPr marL="886460" marR="253365" lvl="1" indent="-342900">
              <a:lnSpc>
                <a:spcPct val="100000"/>
              </a:lnSpc>
              <a:spcBef>
                <a:spcPts val="1590"/>
              </a:spcBef>
              <a:buClr>
                <a:srgbClr val="C72500"/>
              </a:buClr>
              <a:buFont typeface="Wingdings"/>
              <a:buChar char=""/>
              <a:tabLst>
                <a:tab pos="342265" algn="l"/>
                <a:tab pos="887094" algn="l"/>
              </a:tabLst>
            </a:pPr>
            <a:r>
              <a:rPr sz="2600" spc="-15" dirty="0">
                <a:latin typeface="Calibri"/>
                <a:cs typeface="Calibri"/>
              </a:rPr>
              <a:t>Each </a:t>
            </a:r>
            <a:r>
              <a:rPr sz="2600" spc="-5" dirty="0">
                <a:latin typeface="Calibri"/>
                <a:cs typeface="Calibri"/>
              </a:rPr>
              <a:t>Virginian got </a:t>
            </a:r>
            <a:r>
              <a:rPr sz="2600" dirty="0">
                <a:latin typeface="Calibri"/>
                <a:cs typeface="Calibri"/>
              </a:rPr>
              <a:t>50 </a:t>
            </a:r>
            <a:r>
              <a:rPr sz="2600" spc="-10" dirty="0">
                <a:latin typeface="Calibri"/>
                <a:cs typeface="Calibri"/>
              </a:rPr>
              <a:t>acres </a:t>
            </a:r>
            <a:r>
              <a:rPr sz="2600" spc="-25" dirty="0">
                <a:latin typeface="Calibri"/>
                <a:cs typeface="Calibri"/>
              </a:rPr>
              <a:t>for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each</a:t>
            </a:r>
            <a:endParaRPr sz="2600">
              <a:latin typeface="Calibri"/>
              <a:cs typeface="Calibri"/>
            </a:endParaRPr>
          </a:p>
          <a:p>
            <a:pPr marR="331470" algn="ctr">
              <a:lnSpc>
                <a:spcPct val="100000"/>
              </a:lnSpc>
            </a:pPr>
            <a:r>
              <a:rPr sz="2600" spc="-10" dirty="0">
                <a:latin typeface="Calibri"/>
                <a:cs typeface="Calibri"/>
              </a:rPr>
              <a:t>person </a:t>
            </a:r>
            <a:r>
              <a:rPr sz="2600" dirty="0">
                <a:latin typeface="Calibri"/>
                <a:cs typeface="Calibri"/>
              </a:rPr>
              <a:t>whose </a:t>
            </a:r>
            <a:r>
              <a:rPr sz="2600" spc="-10" dirty="0">
                <a:latin typeface="Calibri"/>
                <a:cs typeface="Calibri"/>
              </a:rPr>
              <a:t>passage </a:t>
            </a:r>
            <a:r>
              <a:rPr sz="2600" spc="-5" dirty="0">
                <a:latin typeface="Calibri"/>
                <a:cs typeface="Calibri"/>
              </a:rPr>
              <a:t>they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paid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3400" y="2971800"/>
            <a:ext cx="6705600" cy="3327400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593725" indent="-514984">
              <a:lnSpc>
                <a:spcPct val="100000"/>
              </a:lnSpc>
              <a:spcBef>
                <a:spcPts val="75"/>
              </a:spcBef>
              <a:buAutoNum type="arabicPeriod" startAt="2"/>
              <a:tabLst>
                <a:tab pos="593725" algn="l"/>
                <a:tab pos="594360" algn="l"/>
              </a:tabLst>
            </a:pPr>
            <a:r>
              <a:rPr sz="3000" spc="-10" dirty="0">
                <a:solidFill>
                  <a:srgbClr val="003CB8"/>
                </a:solidFill>
                <a:latin typeface="Calibri"/>
                <a:cs typeface="Calibri"/>
              </a:rPr>
              <a:t>Indenture</a:t>
            </a:r>
            <a:r>
              <a:rPr sz="3000" spc="-95" dirty="0">
                <a:solidFill>
                  <a:srgbClr val="003CB8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003CB8"/>
                </a:solidFill>
                <a:latin typeface="Calibri"/>
                <a:cs typeface="Calibri"/>
              </a:rPr>
              <a:t>Contract:</a:t>
            </a:r>
            <a:endParaRPr sz="3000">
              <a:latin typeface="Calibri"/>
              <a:cs typeface="Calibri"/>
            </a:endParaRPr>
          </a:p>
          <a:p>
            <a:pPr marL="886460" lvl="1" indent="-342900">
              <a:lnSpc>
                <a:spcPct val="100000"/>
              </a:lnSpc>
              <a:spcBef>
                <a:spcPts val="1585"/>
              </a:spcBef>
              <a:buClr>
                <a:srgbClr val="C72500"/>
              </a:buClr>
              <a:buFont typeface="Wingdings"/>
              <a:buChar char=""/>
              <a:tabLst>
                <a:tab pos="886460" algn="l"/>
                <a:tab pos="887094" algn="l"/>
              </a:tabLst>
            </a:pPr>
            <a:r>
              <a:rPr sz="2600" spc="-5" dirty="0">
                <a:latin typeface="Calibri"/>
                <a:cs typeface="Calibri"/>
              </a:rPr>
              <a:t>5-7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years</a:t>
            </a:r>
            <a:endParaRPr sz="2600">
              <a:latin typeface="Calibri"/>
              <a:cs typeface="Calibri"/>
            </a:endParaRPr>
          </a:p>
          <a:p>
            <a:pPr marL="886460" lvl="1" indent="-342900">
              <a:lnSpc>
                <a:spcPct val="100000"/>
              </a:lnSpc>
              <a:spcBef>
                <a:spcPts val="1560"/>
              </a:spcBef>
              <a:buClr>
                <a:srgbClr val="C72500"/>
              </a:buClr>
              <a:buFont typeface="Wingdings"/>
              <a:buChar char=""/>
              <a:tabLst>
                <a:tab pos="886460" algn="l"/>
                <a:tab pos="887094" algn="l"/>
              </a:tabLst>
            </a:pPr>
            <a:r>
              <a:rPr sz="2600" spc="-5" dirty="0">
                <a:latin typeface="Calibri"/>
                <a:cs typeface="Calibri"/>
              </a:rPr>
              <a:t>promised “freedom dues”</a:t>
            </a:r>
            <a:r>
              <a:rPr sz="2600" spc="-1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[land]</a:t>
            </a:r>
            <a:endParaRPr sz="2600">
              <a:latin typeface="Calibri"/>
              <a:cs typeface="Calibri"/>
            </a:endParaRPr>
          </a:p>
          <a:p>
            <a:pPr marL="886460" lvl="1" indent="-342900">
              <a:lnSpc>
                <a:spcPct val="100000"/>
              </a:lnSpc>
              <a:spcBef>
                <a:spcPts val="1560"/>
              </a:spcBef>
              <a:buClr>
                <a:srgbClr val="C72500"/>
              </a:buClr>
              <a:buFont typeface="Wingdings"/>
              <a:buChar char=""/>
              <a:tabLst>
                <a:tab pos="886460" algn="l"/>
                <a:tab pos="887094" algn="l"/>
              </a:tabLst>
            </a:pPr>
            <a:r>
              <a:rPr sz="2600" spc="-10" dirty="0">
                <a:latin typeface="Calibri"/>
                <a:cs typeface="Calibri"/>
              </a:rPr>
              <a:t>forbidden </a:t>
            </a:r>
            <a:r>
              <a:rPr sz="2600" spc="-15" dirty="0">
                <a:latin typeface="Calibri"/>
                <a:cs typeface="Calibri"/>
              </a:rPr>
              <a:t>to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marry</a:t>
            </a:r>
            <a:endParaRPr sz="2600">
              <a:latin typeface="Calibri"/>
              <a:cs typeface="Calibri"/>
            </a:endParaRPr>
          </a:p>
          <a:p>
            <a:pPr marL="886460" lvl="1" indent="-342900">
              <a:lnSpc>
                <a:spcPct val="100000"/>
              </a:lnSpc>
              <a:spcBef>
                <a:spcPts val="1560"/>
              </a:spcBef>
              <a:buClr>
                <a:srgbClr val="C72500"/>
              </a:buClr>
              <a:buFont typeface="Wingdings"/>
              <a:buChar char=""/>
              <a:tabLst>
                <a:tab pos="886460" algn="l"/>
                <a:tab pos="887094" algn="l"/>
                <a:tab pos="2559685" algn="l"/>
              </a:tabLst>
            </a:pPr>
            <a:r>
              <a:rPr sz="2600" spc="-5" dirty="0">
                <a:latin typeface="Calibri"/>
                <a:cs typeface="Calibri"/>
              </a:rPr>
              <a:t>1610-1614:	only </a:t>
            </a:r>
            <a:r>
              <a:rPr sz="2600" dirty="0">
                <a:latin typeface="Calibri"/>
                <a:cs typeface="Calibri"/>
              </a:rPr>
              <a:t>1 in 10 </a:t>
            </a:r>
            <a:r>
              <a:rPr sz="2600" spc="-5" dirty="0">
                <a:latin typeface="Calibri"/>
                <a:cs typeface="Calibri"/>
              </a:rPr>
              <a:t>outlived</a:t>
            </a:r>
            <a:r>
              <a:rPr sz="2600" spc="-1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their</a:t>
            </a:r>
            <a:endParaRPr sz="2600">
              <a:latin typeface="Calibri"/>
              <a:cs typeface="Calibri"/>
            </a:endParaRPr>
          </a:p>
          <a:p>
            <a:pPr marL="886460">
              <a:lnSpc>
                <a:spcPct val="100000"/>
              </a:lnSpc>
            </a:pPr>
            <a:r>
              <a:rPr sz="2600" spc="-5" dirty="0">
                <a:latin typeface="Calibri"/>
                <a:cs typeface="Calibri"/>
              </a:rPr>
              <a:t>indentured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contracts!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6894" y="461594"/>
            <a:ext cx="743330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15" dirty="0">
                <a:latin typeface="Calibri"/>
                <a:cs typeface="Calibri"/>
              </a:rPr>
              <a:t>Outcome </a:t>
            </a:r>
            <a:r>
              <a:rPr b="1" spc="-10" dirty="0">
                <a:latin typeface="Calibri"/>
                <a:cs typeface="Calibri"/>
              </a:rPr>
              <a:t>of </a:t>
            </a:r>
            <a:r>
              <a:rPr b="1" spc="0" dirty="0">
                <a:latin typeface="Calibri"/>
                <a:cs typeface="Calibri"/>
              </a:rPr>
              <a:t>“Headright”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spc="-35" dirty="0">
                <a:latin typeface="Calibri"/>
                <a:cs typeface="Calibri"/>
              </a:rPr>
              <a:t>system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72590"/>
            <a:ext cx="3862070" cy="438594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355600" marR="5080" indent="-342900">
              <a:lnSpc>
                <a:spcPts val="2810"/>
              </a:lnSpc>
              <a:spcBef>
                <a:spcPts val="4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10" dirty="0">
                <a:latin typeface="Calibri"/>
                <a:cs typeface="Calibri"/>
              </a:rPr>
              <a:t>Landowners gained </a:t>
            </a:r>
            <a:r>
              <a:rPr sz="2600" dirty="0">
                <a:latin typeface="Calibri"/>
                <a:cs typeface="Calibri"/>
              </a:rPr>
              <a:t>50  </a:t>
            </a:r>
            <a:r>
              <a:rPr sz="2600" spc="-10" dirty="0">
                <a:latin typeface="Calibri"/>
                <a:cs typeface="Calibri"/>
              </a:rPr>
              <a:t>acres </a:t>
            </a:r>
            <a:r>
              <a:rPr sz="2600" spc="-5" dirty="0">
                <a:latin typeface="Calibri"/>
                <a:cs typeface="Calibri"/>
              </a:rPr>
              <a:t>of </a:t>
            </a:r>
            <a:r>
              <a:rPr sz="2600" dirty="0">
                <a:latin typeface="Calibri"/>
                <a:cs typeface="Calibri"/>
              </a:rPr>
              <a:t>land </a:t>
            </a:r>
            <a:r>
              <a:rPr sz="2600" spc="-5" dirty="0">
                <a:latin typeface="Calibri"/>
                <a:cs typeface="Calibri"/>
              </a:rPr>
              <a:t>per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payment  </a:t>
            </a:r>
            <a:r>
              <a:rPr sz="2600" spc="-25" dirty="0">
                <a:latin typeface="Calibri"/>
                <a:cs typeface="Calibri"/>
              </a:rPr>
              <a:t>for </a:t>
            </a:r>
            <a:r>
              <a:rPr sz="2600" dirty="0">
                <a:latin typeface="Calibri"/>
                <a:cs typeface="Calibri"/>
              </a:rPr>
              <a:t>each </a:t>
            </a:r>
            <a:r>
              <a:rPr sz="2600" spc="-10" dirty="0">
                <a:latin typeface="Calibri"/>
                <a:cs typeface="Calibri"/>
              </a:rPr>
              <a:t>laborer’s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passage</a:t>
            </a:r>
            <a:endParaRPr sz="2600">
              <a:latin typeface="Calibri"/>
              <a:cs typeface="Calibri"/>
            </a:endParaRPr>
          </a:p>
          <a:p>
            <a:pPr marL="355600" marR="323215" indent="-342900">
              <a:lnSpc>
                <a:spcPts val="2810"/>
              </a:lnSpc>
              <a:spcBef>
                <a:spcPts val="15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15" dirty="0">
                <a:latin typeface="Calibri"/>
                <a:cs typeface="Calibri"/>
              </a:rPr>
              <a:t>By </a:t>
            </a:r>
            <a:r>
              <a:rPr sz="2600" dirty="0">
                <a:latin typeface="Calibri"/>
                <a:cs typeface="Calibri"/>
              </a:rPr>
              <a:t>1700, ¾ </a:t>
            </a:r>
            <a:r>
              <a:rPr sz="2600" spc="-10" dirty="0">
                <a:latin typeface="Calibri"/>
                <a:cs typeface="Calibri"/>
              </a:rPr>
              <a:t>of European  Immigrants </a:t>
            </a:r>
            <a:r>
              <a:rPr sz="2600" spc="-15" dirty="0">
                <a:latin typeface="Calibri"/>
                <a:cs typeface="Calibri"/>
              </a:rPr>
              <a:t>to </a:t>
            </a:r>
            <a:r>
              <a:rPr sz="2600" spc="-65" dirty="0">
                <a:latin typeface="Calibri"/>
                <a:cs typeface="Calibri"/>
              </a:rPr>
              <a:t>VA </a:t>
            </a:r>
            <a:r>
              <a:rPr sz="2600" dirty="0">
                <a:latin typeface="Calibri"/>
                <a:cs typeface="Calibri"/>
              </a:rPr>
              <a:t>&amp; MD  </a:t>
            </a:r>
            <a:r>
              <a:rPr sz="2600" spc="-10" dirty="0">
                <a:latin typeface="Calibri"/>
                <a:cs typeface="Calibri"/>
              </a:rPr>
              <a:t>came </a:t>
            </a:r>
            <a:r>
              <a:rPr sz="2600" spc="-5" dirty="0">
                <a:latin typeface="Calibri"/>
                <a:cs typeface="Calibri"/>
              </a:rPr>
              <a:t>as indentured  </a:t>
            </a:r>
            <a:r>
              <a:rPr sz="2600" spc="-10" dirty="0">
                <a:latin typeface="Calibri"/>
                <a:cs typeface="Calibri"/>
              </a:rPr>
              <a:t>servants</a:t>
            </a:r>
            <a:endParaRPr sz="2600">
              <a:latin typeface="Calibri"/>
              <a:cs typeface="Calibri"/>
            </a:endParaRPr>
          </a:p>
          <a:p>
            <a:pPr marL="355600" marR="114935" indent="-342900">
              <a:lnSpc>
                <a:spcPts val="2810"/>
              </a:lnSpc>
              <a:spcBef>
                <a:spcPts val="15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5" dirty="0">
                <a:latin typeface="Calibri"/>
                <a:cs typeface="Calibri"/>
              </a:rPr>
              <a:t>Some landowners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turned  their</a:t>
            </a:r>
            <a:endParaRPr sz="2600">
              <a:latin typeface="Calibri"/>
              <a:cs typeface="Calibri"/>
            </a:endParaRPr>
          </a:p>
          <a:p>
            <a:pPr marL="355600">
              <a:lnSpc>
                <a:spcPts val="2610"/>
              </a:lnSpc>
            </a:pPr>
            <a:r>
              <a:rPr sz="2600" spc="-10" dirty="0">
                <a:latin typeface="Calibri"/>
                <a:cs typeface="Calibri"/>
              </a:rPr>
              <a:t>investments </a:t>
            </a:r>
            <a:r>
              <a:rPr sz="2600" dirty="0">
                <a:latin typeface="Calibri"/>
                <a:cs typeface="Calibri"/>
              </a:rPr>
              <a:t>in labor</a:t>
            </a:r>
            <a:r>
              <a:rPr sz="2600" spc="-1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into</a:t>
            </a:r>
            <a:endParaRPr sz="2600">
              <a:latin typeface="Calibri"/>
              <a:cs typeface="Calibri"/>
            </a:endParaRPr>
          </a:p>
          <a:p>
            <a:pPr marL="355600">
              <a:lnSpc>
                <a:spcPts val="2965"/>
              </a:lnSpc>
            </a:pPr>
            <a:r>
              <a:rPr sz="2600" spc="-20" dirty="0">
                <a:latin typeface="Calibri"/>
                <a:cs typeface="Calibri"/>
              </a:rPr>
              <a:t>vast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estates.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7575" y="1572590"/>
            <a:ext cx="3705225" cy="345249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355600" marR="204470" indent="-342900">
              <a:lnSpc>
                <a:spcPts val="2810"/>
              </a:lnSpc>
              <a:spcBef>
                <a:spcPts val="455"/>
              </a:spcBef>
              <a:buFont typeface="Arial"/>
              <a:buChar char="•"/>
              <a:tabLst>
                <a:tab pos="437515" algn="l"/>
                <a:tab pos="438150" algn="l"/>
              </a:tabLst>
            </a:pPr>
            <a:r>
              <a:rPr sz="2600" spc="-5" dirty="0">
                <a:latin typeface="Calibri"/>
                <a:cs typeface="Calibri"/>
              </a:rPr>
              <a:t>Most indentured  servants </a:t>
            </a:r>
            <a:r>
              <a:rPr sz="2600" spc="-10" dirty="0">
                <a:latin typeface="Calibri"/>
                <a:cs typeface="Calibri"/>
              </a:rPr>
              <a:t>never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escaped  poverty</a:t>
            </a:r>
            <a:endParaRPr sz="2600">
              <a:latin typeface="Calibri"/>
              <a:cs typeface="Calibri"/>
            </a:endParaRPr>
          </a:p>
          <a:p>
            <a:pPr marL="355600" marR="5080" indent="-342900" algn="just">
              <a:lnSpc>
                <a:spcPts val="2810"/>
              </a:lnSpc>
              <a:spcBef>
                <a:spcPts val="1555"/>
              </a:spcBef>
              <a:buFont typeface="Arial"/>
              <a:buChar char="•"/>
              <a:tabLst>
                <a:tab pos="356235" algn="l"/>
              </a:tabLst>
            </a:pPr>
            <a:r>
              <a:rPr sz="2600" spc="-5" dirty="0">
                <a:latin typeface="Calibri"/>
                <a:cs typeface="Calibri"/>
              </a:rPr>
              <a:t>Expansion of </a:t>
            </a:r>
            <a:r>
              <a:rPr sz="2600" spc="-10" dirty="0">
                <a:latin typeface="Calibri"/>
                <a:cs typeface="Calibri"/>
              </a:rPr>
              <a:t>plantations  </a:t>
            </a:r>
            <a:r>
              <a:rPr sz="2600" spc="-5" dirty="0">
                <a:latin typeface="Calibri"/>
                <a:cs typeface="Calibri"/>
              </a:rPr>
              <a:t>up river </a:t>
            </a:r>
            <a:r>
              <a:rPr sz="2600" spc="-15" dirty="0">
                <a:latin typeface="Calibri"/>
                <a:cs typeface="Calibri"/>
              </a:rPr>
              <a:t>valleys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provoked  </a:t>
            </a:r>
            <a:r>
              <a:rPr sz="2600" dirty="0">
                <a:latin typeface="Calibri"/>
                <a:cs typeface="Calibri"/>
              </a:rPr>
              <a:t>Indian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attacks</a:t>
            </a:r>
            <a:endParaRPr sz="2600">
              <a:latin typeface="Calibri"/>
              <a:cs typeface="Calibri"/>
            </a:endParaRPr>
          </a:p>
          <a:p>
            <a:pPr marL="355600" marR="806450" indent="-342900">
              <a:lnSpc>
                <a:spcPts val="3240"/>
              </a:lnSpc>
              <a:spcBef>
                <a:spcPts val="17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5" dirty="0">
                <a:latin typeface="Calibri"/>
                <a:cs typeface="Calibri"/>
              </a:rPr>
              <a:t>Led </a:t>
            </a:r>
            <a:r>
              <a:rPr sz="3000" spc="-130" dirty="0">
                <a:latin typeface="Calibri"/>
                <a:cs typeface="Calibri"/>
              </a:rPr>
              <a:t>To </a:t>
            </a:r>
            <a:r>
              <a:rPr sz="3000" spc="-30" dirty="0">
                <a:latin typeface="Calibri"/>
                <a:cs typeface="Calibri"/>
              </a:rPr>
              <a:t>Bacon’s  </a:t>
            </a:r>
            <a:r>
              <a:rPr sz="3000" spc="-10" dirty="0">
                <a:latin typeface="Calibri"/>
                <a:cs typeface="Calibri"/>
              </a:rPr>
              <a:t>Rebellion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(1676)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05400" y="229717"/>
            <a:ext cx="3352800" cy="646430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L="1132840" marR="1125220" algn="ctr">
              <a:lnSpc>
                <a:spcPct val="100000"/>
              </a:lnSpc>
              <a:spcBef>
                <a:spcPts val="140"/>
              </a:spcBef>
            </a:pPr>
            <a:r>
              <a:rPr sz="1800" b="1" spc="-10" dirty="0">
                <a:latin typeface="Calibri"/>
                <a:cs typeface="Calibri"/>
              </a:rPr>
              <a:t>Indentured  </a:t>
            </a:r>
            <a:r>
              <a:rPr sz="1800" b="1" spc="-5" dirty="0">
                <a:latin typeface="Calibri"/>
                <a:cs typeface="Calibri"/>
              </a:rPr>
              <a:t>Servitude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968375"/>
            <a:ext cx="3028950" cy="403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5837" y="963549"/>
            <a:ext cx="3038475" cy="4048125"/>
          </a:xfrm>
          <a:custGeom>
            <a:avLst/>
            <a:gdLst/>
            <a:ahLst/>
            <a:cxnLst/>
            <a:rect l="l" t="t" r="r" b="b"/>
            <a:pathLst>
              <a:path w="3038475" h="4048125">
                <a:moveTo>
                  <a:pt x="0" y="4048125"/>
                </a:moveTo>
                <a:lnTo>
                  <a:pt x="3038475" y="4048125"/>
                </a:lnTo>
                <a:lnTo>
                  <a:pt x="3038475" y="0"/>
                </a:lnTo>
                <a:lnTo>
                  <a:pt x="0" y="0"/>
                </a:lnTo>
                <a:lnTo>
                  <a:pt x="0" y="40481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09675" y="5146382"/>
            <a:ext cx="2590800" cy="708025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832485" marR="662940" indent="-161925">
              <a:lnSpc>
                <a:spcPct val="100000"/>
              </a:lnSpc>
              <a:spcBef>
                <a:spcPts val="165"/>
              </a:spcBef>
            </a:pPr>
            <a:r>
              <a:rPr sz="2000" b="1" spc="-5" dirty="0">
                <a:latin typeface="Comic Sans MS"/>
                <a:cs typeface="Comic Sans MS"/>
              </a:rPr>
              <a:t>Headright  System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62600" y="968375"/>
            <a:ext cx="2743200" cy="4133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219700" y="5166614"/>
            <a:ext cx="3429000" cy="400050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L="314960">
              <a:lnSpc>
                <a:spcPct val="100000"/>
              </a:lnSpc>
              <a:spcBef>
                <a:spcPts val="140"/>
              </a:spcBef>
            </a:pPr>
            <a:r>
              <a:rPr sz="2000" b="1" spc="-5" dirty="0">
                <a:latin typeface="Calibri"/>
                <a:cs typeface="Calibri"/>
              </a:rPr>
              <a:t>Indentured </a:t>
            </a:r>
            <a:r>
              <a:rPr sz="2000" b="1" spc="-10" dirty="0">
                <a:latin typeface="Calibri"/>
                <a:cs typeface="Calibri"/>
              </a:rPr>
              <a:t>Contract,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1746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6261" y="202184"/>
            <a:ext cx="72517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The </a:t>
            </a:r>
            <a:r>
              <a:rPr dirty="0"/>
              <a:t>Southern </a:t>
            </a:r>
            <a:r>
              <a:rPr spc="-5" dirty="0"/>
              <a:t>Colonial </a:t>
            </a:r>
            <a:r>
              <a:rPr spc="-30" dirty="0"/>
              <a:t>Economy</a:t>
            </a:r>
          </a:p>
        </p:txBody>
      </p:sp>
      <p:sp>
        <p:nvSpPr>
          <p:cNvPr id="3" name="object 3"/>
          <p:cNvSpPr/>
          <p:nvPr/>
        </p:nvSpPr>
        <p:spPr>
          <a:xfrm>
            <a:off x="912875" y="989074"/>
            <a:ext cx="6327648" cy="5868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1144" y="1600200"/>
            <a:ext cx="6629400" cy="3810000"/>
          </a:xfrm>
          <a:custGeom>
            <a:avLst/>
            <a:gdLst/>
            <a:ahLst/>
            <a:cxnLst/>
            <a:rect l="l" t="t" r="r" b="b"/>
            <a:pathLst>
              <a:path w="6629400" h="3810000">
                <a:moveTo>
                  <a:pt x="0" y="3810000"/>
                </a:moveTo>
                <a:lnTo>
                  <a:pt x="6629400" y="3810000"/>
                </a:lnTo>
                <a:lnTo>
                  <a:pt x="6629400" y="0"/>
                </a:lnTo>
                <a:lnTo>
                  <a:pt x="0" y="0"/>
                </a:lnTo>
                <a:lnTo>
                  <a:pt x="0" y="3810000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9922" y="1612214"/>
            <a:ext cx="6391275" cy="36810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91820" marR="5080" indent="-579120">
              <a:lnSpc>
                <a:spcPct val="99700"/>
              </a:lnSpc>
              <a:spcBef>
                <a:spcPts val="110"/>
              </a:spcBef>
              <a:buAutoNum type="arabicPeriod"/>
              <a:tabLst>
                <a:tab pos="591820" algn="l"/>
                <a:tab pos="592455" algn="l"/>
              </a:tabLst>
            </a:pPr>
            <a:r>
              <a:rPr sz="3000" spc="-20" dirty="0">
                <a:latin typeface="Calibri"/>
                <a:cs typeface="Calibri"/>
              </a:rPr>
              <a:t>Late </a:t>
            </a:r>
            <a:r>
              <a:rPr sz="3000" dirty="0">
                <a:latin typeface="Calibri"/>
                <a:cs typeface="Calibri"/>
              </a:rPr>
              <a:t>1600s </a:t>
            </a:r>
            <a:r>
              <a:rPr sz="3000" dirty="0">
                <a:latin typeface="Wingdings"/>
                <a:cs typeface="Wingdings"/>
              </a:rPr>
              <a:t>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Calibri"/>
                <a:cs typeface="Calibri"/>
              </a:rPr>
              <a:t>large numbers </a:t>
            </a:r>
            <a:r>
              <a:rPr sz="3000" dirty="0">
                <a:latin typeface="Calibri"/>
                <a:cs typeface="Calibri"/>
              </a:rPr>
              <a:t>of  </a:t>
            </a:r>
            <a:r>
              <a:rPr sz="3000" spc="-5" dirty="0">
                <a:latin typeface="Calibri"/>
                <a:cs typeface="Calibri"/>
              </a:rPr>
              <a:t>young, </a:t>
            </a:r>
            <a:r>
              <a:rPr sz="3000" spc="-55" dirty="0">
                <a:latin typeface="Calibri"/>
                <a:cs typeface="Calibri"/>
              </a:rPr>
              <a:t>poor, </a:t>
            </a:r>
            <a:r>
              <a:rPr sz="3000" spc="-20" dirty="0">
                <a:latin typeface="Calibri"/>
                <a:cs typeface="Calibri"/>
              </a:rPr>
              <a:t>discontented </a:t>
            </a:r>
            <a:r>
              <a:rPr sz="3000" dirty="0">
                <a:latin typeface="Calibri"/>
                <a:cs typeface="Calibri"/>
              </a:rPr>
              <a:t>men </a:t>
            </a:r>
            <a:r>
              <a:rPr sz="3000" spc="-10" dirty="0">
                <a:latin typeface="Calibri"/>
                <a:cs typeface="Calibri"/>
              </a:rPr>
              <a:t>in </a:t>
            </a:r>
            <a:r>
              <a:rPr sz="3000" dirty="0">
                <a:latin typeface="Calibri"/>
                <a:cs typeface="Calibri"/>
              </a:rPr>
              <a:t>the  </a:t>
            </a:r>
            <a:r>
              <a:rPr sz="3000" spc="-15" dirty="0">
                <a:latin typeface="Calibri"/>
                <a:cs typeface="Calibri"/>
              </a:rPr>
              <a:t>Chesapeake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area</a:t>
            </a:r>
            <a:endParaRPr sz="3000">
              <a:latin typeface="Calibri"/>
              <a:cs typeface="Calibri"/>
            </a:endParaRPr>
          </a:p>
          <a:p>
            <a:pPr marL="1381125" lvl="1" indent="-514984">
              <a:lnSpc>
                <a:spcPct val="100000"/>
              </a:lnSpc>
              <a:spcBef>
                <a:spcPts val="1795"/>
              </a:spcBef>
              <a:buClr>
                <a:srgbClr val="C72500"/>
              </a:buClr>
              <a:buAutoNum type="alphaLcPeriod"/>
              <a:tabLst>
                <a:tab pos="1381125" algn="l"/>
                <a:tab pos="1381760" algn="l"/>
              </a:tabLst>
            </a:pPr>
            <a:r>
              <a:rPr sz="3000" spc="-15" dirty="0">
                <a:latin typeface="Calibri"/>
                <a:cs typeface="Calibri"/>
              </a:rPr>
              <a:t>Little </a:t>
            </a:r>
            <a:r>
              <a:rPr sz="3000" spc="-5" dirty="0">
                <a:latin typeface="Calibri"/>
                <a:cs typeface="Calibri"/>
              </a:rPr>
              <a:t>access </a:t>
            </a:r>
            <a:r>
              <a:rPr sz="3000" spc="-15" dirty="0">
                <a:latin typeface="Calibri"/>
                <a:cs typeface="Calibri"/>
              </a:rPr>
              <a:t>to </a:t>
            </a:r>
            <a:r>
              <a:rPr sz="3000" spc="-10" dirty="0">
                <a:latin typeface="Calibri"/>
                <a:cs typeface="Calibri"/>
              </a:rPr>
              <a:t>land </a:t>
            </a:r>
            <a:r>
              <a:rPr sz="3000" spc="-5" dirty="0">
                <a:latin typeface="Calibri"/>
                <a:cs typeface="Calibri"/>
              </a:rPr>
              <a:t>or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women</a:t>
            </a:r>
            <a:endParaRPr sz="3000">
              <a:latin typeface="Calibri"/>
              <a:cs typeface="Calibri"/>
            </a:endParaRPr>
          </a:p>
          <a:p>
            <a:pPr marL="1381125">
              <a:lnSpc>
                <a:spcPct val="100000"/>
              </a:lnSpc>
            </a:pPr>
            <a:r>
              <a:rPr sz="3000" spc="-25" dirty="0">
                <a:latin typeface="Calibri"/>
                <a:cs typeface="Calibri"/>
              </a:rPr>
              <a:t>for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marriage</a:t>
            </a:r>
            <a:endParaRPr sz="3000">
              <a:latin typeface="Calibri"/>
              <a:cs typeface="Calibri"/>
            </a:endParaRPr>
          </a:p>
          <a:p>
            <a:pPr marL="591820" indent="-579120">
              <a:lnSpc>
                <a:spcPts val="3590"/>
              </a:lnSpc>
              <a:spcBef>
                <a:spcPts val="1830"/>
              </a:spcBef>
              <a:buAutoNum type="arabicPeriod" startAt="2"/>
              <a:tabLst>
                <a:tab pos="591820" algn="l"/>
                <a:tab pos="592455" algn="l"/>
              </a:tabLst>
            </a:pPr>
            <a:r>
              <a:rPr sz="3000" dirty="0">
                <a:latin typeface="Calibri"/>
                <a:cs typeface="Calibri"/>
              </a:rPr>
              <a:t>1670 </a:t>
            </a:r>
            <a:r>
              <a:rPr sz="3000" dirty="0">
                <a:latin typeface="Wingdings"/>
                <a:cs typeface="Wingdings"/>
              </a:rPr>
              <a:t>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libri"/>
                <a:cs typeface="Calibri"/>
              </a:rPr>
              <a:t>The </a:t>
            </a:r>
            <a:r>
              <a:rPr sz="3000" spc="-10" dirty="0">
                <a:latin typeface="Calibri"/>
                <a:cs typeface="Calibri"/>
              </a:rPr>
              <a:t>Virginia</a:t>
            </a:r>
            <a:r>
              <a:rPr sz="3000" spc="-13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Assembly</a:t>
            </a:r>
            <a:endParaRPr sz="3000">
              <a:latin typeface="Calibri"/>
              <a:cs typeface="Calibri"/>
            </a:endParaRPr>
          </a:p>
          <a:p>
            <a:pPr marL="591820">
              <a:lnSpc>
                <a:spcPts val="3590"/>
              </a:lnSpc>
            </a:pPr>
            <a:r>
              <a:rPr sz="3000" spc="-15" dirty="0">
                <a:latin typeface="Calibri"/>
                <a:cs typeface="Calibri"/>
              </a:rPr>
              <a:t>disenfranchised </a:t>
            </a:r>
            <a:r>
              <a:rPr sz="3000" spc="-10" dirty="0">
                <a:latin typeface="Calibri"/>
                <a:cs typeface="Calibri"/>
              </a:rPr>
              <a:t>most landless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men!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8640" y="339852"/>
            <a:ext cx="7284720" cy="10622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4775" y="195071"/>
            <a:ext cx="6789420" cy="15514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600" y="380936"/>
            <a:ext cx="7162800" cy="939165"/>
          </a:xfrm>
          <a:custGeom>
            <a:avLst/>
            <a:gdLst/>
            <a:ahLst/>
            <a:cxnLst/>
            <a:rect l="l" t="t" r="r" b="b"/>
            <a:pathLst>
              <a:path w="7162800" h="939165">
                <a:moveTo>
                  <a:pt x="0" y="938720"/>
                </a:moveTo>
                <a:lnTo>
                  <a:pt x="7162800" y="938720"/>
                </a:lnTo>
                <a:lnTo>
                  <a:pt x="7162800" y="0"/>
                </a:lnTo>
                <a:lnTo>
                  <a:pt x="0" y="0"/>
                </a:lnTo>
                <a:lnTo>
                  <a:pt x="0" y="93872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9600" y="380936"/>
            <a:ext cx="7162800" cy="939165"/>
          </a:xfrm>
          <a:prstGeom prst="rect">
            <a:avLst/>
          </a:prstGeom>
          <a:solidFill>
            <a:srgbClr val="C0504D"/>
          </a:solidFill>
        </p:spPr>
        <p:txBody>
          <a:bodyPr vert="horz" wrap="square" lIns="0" tIns="1270" rIns="0" bIns="0" rtlCol="0">
            <a:spAutoFit/>
          </a:bodyPr>
          <a:lstStyle/>
          <a:p>
            <a:pPr marL="727710">
              <a:lnSpc>
                <a:spcPct val="100000"/>
              </a:lnSpc>
              <a:spcBef>
                <a:spcPts val="10"/>
              </a:spcBef>
            </a:pPr>
            <a:r>
              <a:rPr sz="5500" b="1" spc="-30" dirty="0">
                <a:solidFill>
                  <a:srgbClr val="FFFFFF"/>
                </a:solidFill>
                <a:latin typeface="Calibri"/>
                <a:cs typeface="Calibri"/>
              </a:rPr>
              <a:t>Frustrated</a:t>
            </a:r>
            <a:r>
              <a:rPr sz="55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500" b="1" spc="-15" dirty="0">
                <a:solidFill>
                  <a:srgbClr val="FFFFFF"/>
                </a:solidFill>
                <a:latin typeface="Calibri"/>
                <a:cs typeface="Calibri"/>
              </a:rPr>
              <a:t>Freemen</a:t>
            </a:r>
            <a:endParaRPr sz="5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62400" y="948689"/>
            <a:ext cx="4876800" cy="5909310"/>
          </a:xfrm>
          <a:custGeom>
            <a:avLst/>
            <a:gdLst/>
            <a:ahLst/>
            <a:cxnLst/>
            <a:rect l="l" t="t" r="r" b="b"/>
            <a:pathLst>
              <a:path w="4876800" h="5909309">
                <a:moveTo>
                  <a:pt x="0" y="5909310"/>
                </a:moveTo>
                <a:lnTo>
                  <a:pt x="4876800" y="5909310"/>
                </a:lnTo>
                <a:lnTo>
                  <a:pt x="4876800" y="0"/>
                </a:lnTo>
                <a:lnTo>
                  <a:pt x="0" y="0"/>
                </a:lnTo>
                <a:lnTo>
                  <a:pt x="0" y="5909310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41775" y="959053"/>
            <a:ext cx="4591050" cy="5787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91820" marR="163830" indent="-57912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591185" algn="l"/>
                <a:tab pos="591820" algn="l"/>
              </a:tabLst>
            </a:pPr>
            <a:r>
              <a:rPr sz="2800" spc="-5" dirty="0">
                <a:latin typeface="Calibri"/>
                <a:cs typeface="Calibri"/>
              </a:rPr>
              <a:t>Led 1,000 </a:t>
            </a:r>
            <a:r>
              <a:rPr sz="2800" spc="-10" dirty="0">
                <a:latin typeface="Calibri"/>
                <a:cs typeface="Calibri"/>
              </a:rPr>
              <a:t>Virginians </a:t>
            </a:r>
            <a:r>
              <a:rPr sz="2800" spc="-5" dirty="0">
                <a:latin typeface="Calibri"/>
                <a:cs typeface="Calibri"/>
              </a:rPr>
              <a:t>in a  </a:t>
            </a:r>
            <a:r>
              <a:rPr sz="2800" spc="-10" dirty="0">
                <a:latin typeface="Calibri"/>
                <a:cs typeface="Calibri"/>
              </a:rPr>
              <a:t>rebellion </a:t>
            </a:r>
            <a:r>
              <a:rPr sz="2800" spc="-20" dirty="0">
                <a:latin typeface="Calibri"/>
                <a:cs typeface="Calibri"/>
              </a:rPr>
              <a:t>against </a:t>
            </a:r>
            <a:r>
              <a:rPr sz="2800" spc="-10" dirty="0">
                <a:latin typeface="Calibri"/>
                <a:cs typeface="Calibri"/>
              </a:rPr>
              <a:t>Governor  </a:t>
            </a:r>
            <a:r>
              <a:rPr sz="2800" spc="-20" dirty="0">
                <a:latin typeface="Calibri"/>
                <a:cs typeface="Calibri"/>
              </a:rPr>
              <a:t>Berkeley</a:t>
            </a:r>
            <a:endParaRPr sz="2800">
              <a:latin typeface="Calibri"/>
              <a:cs typeface="Calibri"/>
            </a:endParaRPr>
          </a:p>
          <a:p>
            <a:pPr marL="591820" indent="-579120">
              <a:lnSpc>
                <a:spcPct val="100000"/>
              </a:lnSpc>
              <a:spcBef>
                <a:spcPts val="1675"/>
              </a:spcBef>
              <a:buAutoNum type="arabicPeriod"/>
              <a:tabLst>
                <a:tab pos="591185" algn="l"/>
                <a:tab pos="591820" algn="l"/>
              </a:tabLst>
            </a:pPr>
            <a:r>
              <a:rPr sz="2800" spc="-15" dirty="0">
                <a:latin typeface="Calibri"/>
                <a:cs typeface="Calibri"/>
              </a:rPr>
              <a:t>Rebels resented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Berkeley’s</a:t>
            </a:r>
            <a:endParaRPr sz="2800">
              <a:latin typeface="Calibri"/>
              <a:cs typeface="Calibri"/>
            </a:endParaRPr>
          </a:p>
          <a:p>
            <a:pPr marL="59182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close </a:t>
            </a:r>
            <a:r>
              <a:rPr sz="2800" spc="-15" dirty="0">
                <a:latin typeface="Calibri"/>
                <a:cs typeface="Calibri"/>
              </a:rPr>
              <a:t>relations </a:t>
            </a:r>
            <a:r>
              <a:rPr sz="2800" spc="-5" dirty="0">
                <a:latin typeface="Calibri"/>
                <a:cs typeface="Calibri"/>
              </a:rPr>
              <a:t>with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Indians</a:t>
            </a:r>
            <a:endParaRPr sz="2800">
              <a:latin typeface="Calibri"/>
              <a:cs typeface="Calibri"/>
            </a:endParaRPr>
          </a:p>
          <a:p>
            <a:pPr marL="1384300" marR="5080" lvl="1" indent="-457200" algn="just">
              <a:lnSpc>
                <a:spcPct val="100000"/>
              </a:lnSpc>
              <a:spcBef>
                <a:spcPts val="1685"/>
              </a:spcBef>
              <a:buClr>
                <a:srgbClr val="003CB8"/>
              </a:buClr>
              <a:buAutoNum type="alphaLcPeriod"/>
              <a:tabLst>
                <a:tab pos="1384935" algn="l"/>
              </a:tabLst>
            </a:pPr>
            <a:r>
              <a:rPr sz="2800" spc="-20" dirty="0">
                <a:latin typeface="Calibri"/>
                <a:cs typeface="Calibri"/>
              </a:rPr>
              <a:t>Berkeley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monopolized  </a:t>
            </a:r>
            <a:r>
              <a:rPr sz="2800" spc="-5" dirty="0">
                <a:latin typeface="Calibri"/>
                <a:cs typeface="Calibri"/>
              </a:rPr>
              <a:t>the fur </a:t>
            </a:r>
            <a:r>
              <a:rPr sz="2800" spc="-20" dirty="0">
                <a:latin typeface="Calibri"/>
                <a:cs typeface="Calibri"/>
              </a:rPr>
              <a:t>trade </a:t>
            </a:r>
            <a:r>
              <a:rPr sz="2800" spc="-5" dirty="0">
                <a:latin typeface="Calibri"/>
                <a:cs typeface="Calibri"/>
              </a:rPr>
              <a:t>with the  </a:t>
            </a:r>
            <a:r>
              <a:rPr sz="2800" spc="-10" dirty="0">
                <a:latin typeface="Calibri"/>
                <a:cs typeface="Calibri"/>
              </a:rPr>
              <a:t>Indians</a:t>
            </a:r>
            <a:endParaRPr sz="2800">
              <a:latin typeface="Calibri"/>
              <a:cs typeface="Calibri"/>
            </a:endParaRPr>
          </a:p>
          <a:p>
            <a:pPr marL="1384300" marR="528320" lvl="1" indent="-457200" algn="just">
              <a:lnSpc>
                <a:spcPct val="100000"/>
              </a:lnSpc>
              <a:spcBef>
                <a:spcPts val="1680"/>
              </a:spcBef>
              <a:buClr>
                <a:srgbClr val="003CB8"/>
              </a:buClr>
              <a:buAutoNum type="alphaLcPeriod"/>
              <a:tabLst>
                <a:tab pos="1384935" algn="l"/>
              </a:tabLst>
            </a:pPr>
            <a:r>
              <a:rPr sz="2800" spc="-5" dirty="0">
                <a:latin typeface="Calibri"/>
                <a:cs typeface="Calibri"/>
              </a:rPr>
              <a:t>Berkley </a:t>
            </a:r>
            <a:r>
              <a:rPr sz="2800" spc="-15" dirty="0">
                <a:latin typeface="Calibri"/>
                <a:cs typeface="Calibri"/>
              </a:rPr>
              <a:t>refused </a:t>
            </a:r>
            <a:r>
              <a:rPr sz="2800" spc="-20" dirty="0">
                <a:latin typeface="Calibri"/>
                <a:cs typeface="Calibri"/>
              </a:rPr>
              <a:t>to  retaliate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10" dirty="0">
                <a:latin typeface="Calibri"/>
                <a:cs typeface="Calibri"/>
              </a:rPr>
              <a:t>Indian  </a:t>
            </a:r>
            <a:r>
              <a:rPr sz="2800" spc="-20" dirty="0">
                <a:latin typeface="Calibri"/>
                <a:cs typeface="Calibri"/>
              </a:rPr>
              <a:t>attacks </a:t>
            </a:r>
            <a:r>
              <a:rPr sz="2800" spc="-5" dirty="0">
                <a:latin typeface="Calibri"/>
                <a:cs typeface="Calibri"/>
              </a:rPr>
              <a:t>on </a:t>
            </a:r>
            <a:r>
              <a:rPr sz="2800" spc="-15" dirty="0">
                <a:latin typeface="Calibri"/>
                <a:cs typeface="Calibri"/>
              </a:rPr>
              <a:t>frontier  settlements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0540" y="111252"/>
            <a:ext cx="8353044" cy="8305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4087" y="22859"/>
            <a:ext cx="8080248" cy="1152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2655" y="152412"/>
            <a:ext cx="8229600" cy="708025"/>
          </a:xfrm>
          <a:custGeom>
            <a:avLst/>
            <a:gdLst/>
            <a:ahLst/>
            <a:cxnLst/>
            <a:rect l="l" t="t" r="r" b="b"/>
            <a:pathLst>
              <a:path w="8229600" h="708025">
                <a:moveTo>
                  <a:pt x="0" y="707885"/>
                </a:moveTo>
                <a:lnTo>
                  <a:pt x="8229600" y="707885"/>
                </a:lnTo>
                <a:lnTo>
                  <a:pt x="8229600" y="0"/>
                </a:lnTo>
                <a:lnTo>
                  <a:pt x="0" y="0"/>
                </a:lnTo>
                <a:lnTo>
                  <a:pt x="0" y="707885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72655" y="152412"/>
            <a:ext cx="8229600" cy="708025"/>
          </a:xfrm>
          <a:prstGeom prst="rect">
            <a:avLst/>
          </a:prstGeom>
          <a:solidFill>
            <a:srgbClr val="C0504D"/>
          </a:solidFill>
        </p:spPr>
        <p:txBody>
          <a:bodyPr vert="horz" wrap="square" lIns="0" tIns="13335" rIns="0" bIns="0" rtlCol="0">
            <a:spAutoFit/>
          </a:bodyPr>
          <a:lstStyle/>
          <a:p>
            <a:pPr marL="479425">
              <a:lnSpc>
                <a:spcPct val="100000"/>
              </a:lnSpc>
              <a:spcBef>
                <a:spcPts val="105"/>
              </a:spcBef>
              <a:tabLst>
                <a:tab pos="6716395" algn="l"/>
              </a:tabLst>
            </a:pPr>
            <a:r>
              <a:rPr sz="4000" b="1" spc="-10" dirty="0">
                <a:solidFill>
                  <a:srgbClr val="FFFFFF"/>
                </a:solidFill>
                <a:latin typeface="Calibri"/>
                <a:cs typeface="Calibri"/>
              </a:rPr>
              <a:t>Nathaniel</a:t>
            </a:r>
            <a:r>
              <a:rPr sz="40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-40" dirty="0">
                <a:solidFill>
                  <a:srgbClr val="FFFFFF"/>
                </a:solidFill>
                <a:latin typeface="Calibri"/>
                <a:cs typeface="Calibri"/>
              </a:rPr>
              <a:t>Bacon’s</a:t>
            </a:r>
            <a:r>
              <a:rPr sz="40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-15" dirty="0">
                <a:solidFill>
                  <a:srgbClr val="FFFFFF"/>
                </a:solidFill>
                <a:latin typeface="Calibri"/>
                <a:cs typeface="Calibri"/>
              </a:rPr>
              <a:t>Rebellion:	</a:t>
            </a: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1676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8600" y="1600200"/>
            <a:ext cx="1674876" cy="2209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3837" y="1595374"/>
            <a:ext cx="1684655" cy="2219325"/>
          </a:xfrm>
          <a:custGeom>
            <a:avLst/>
            <a:gdLst/>
            <a:ahLst/>
            <a:cxnLst/>
            <a:rect l="l" t="t" r="r" b="b"/>
            <a:pathLst>
              <a:path w="1684655" h="2219325">
                <a:moveTo>
                  <a:pt x="0" y="2219325"/>
                </a:moveTo>
                <a:lnTo>
                  <a:pt x="1684401" y="2219325"/>
                </a:lnTo>
                <a:lnTo>
                  <a:pt x="1684401" y="0"/>
                </a:lnTo>
                <a:lnTo>
                  <a:pt x="0" y="0"/>
                </a:lnTo>
                <a:lnTo>
                  <a:pt x="0" y="22193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1000" y="3886200"/>
            <a:ext cx="1447800" cy="701675"/>
          </a:xfrm>
          <a:custGeom>
            <a:avLst/>
            <a:gdLst/>
            <a:ahLst/>
            <a:cxnLst/>
            <a:rect l="l" t="t" r="r" b="b"/>
            <a:pathLst>
              <a:path w="1447800" h="701675">
                <a:moveTo>
                  <a:pt x="0" y="701675"/>
                </a:moveTo>
                <a:lnTo>
                  <a:pt x="1447800" y="701675"/>
                </a:lnTo>
                <a:lnTo>
                  <a:pt x="1447800" y="0"/>
                </a:lnTo>
                <a:lnTo>
                  <a:pt x="0" y="0"/>
                </a:lnTo>
                <a:lnTo>
                  <a:pt x="0" y="701675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4904" y="3848100"/>
            <a:ext cx="1560576" cy="5699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1980" y="4152900"/>
            <a:ext cx="1028700" cy="5699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89303" y="4152900"/>
            <a:ext cx="417576" cy="5699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21309" y="3906392"/>
            <a:ext cx="116586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omic Sans MS"/>
                <a:cs typeface="Comic Sans MS"/>
              </a:rPr>
              <a:t>N</a:t>
            </a:r>
            <a:r>
              <a:rPr sz="2000" spc="-10" dirty="0">
                <a:latin typeface="Comic Sans MS"/>
                <a:cs typeface="Comic Sans MS"/>
              </a:rPr>
              <a:t>a</a:t>
            </a:r>
            <a:r>
              <a:rPr sz="2000" spc="-5" dirty="0">
                <a:latin typeface="Comic Sans MS"/>
                <a:cs typeface="Comic Sans MS"/>
              </a:rPr>
              <a:t>th</a:t>
            </a:r>
            <a:r>
              <a:rPr sz="2000" spc="-10" dirty="0">
                <a:latin typeface="Comic Sans MS"/>
                <a:cs typeface="Comic Sans MS"/>
              </a:rPr>
              <a:t>a</a:t>
            </a:r>
            <a:r>
              <a:rPr sz="2000" spc="-5" dirty="0">
                <a:latin typeface="Comic Sans MS"/>
                <a:cs typeface="Comic Sans MS"/>
              </a:rPr>
              <a:t>ni</a:t>
            </a:r>
            <a:r>
              <a:rPr sz="2000" spc="-10" dirty="0">
                <a:latin typeface="Comic Sans MS"/>
                <a:cs typeface="Comic Sans MS"/>
              </a:rPr>
              <a:t>e</a:t>
            </a:r>
            <a:r>
              <a:rPr sz="2000" dirty="0">
                <a:latin typeface="Comic Sans MS"/>
                <a:cs typeface="Comic Sans MS"/>
              </a:rPr>
              <a:t>l</a:t>
            </a:r>
            <a:endParaRPr sz="2000">
              <a:latin typeface="Comic Sans MS"/>
              <a:cs typeface="Comic Sans MS"/>
            </a:endParaRPr>
          </a:p>
          <a:p>
            <a:pPr marL="1270" algn="ctr">
              <a:lnSpc>
                <a:spcPct val="100000"/>
              </a:lnSpc>
            </a:pPr>
            <a:r>
              <a:rPr sz="2000" spc="-5" dirty="0">
                <a:latin typeface="Comic Sans MS"/>
                <a:cs typeface="Comic Sans MS"/>
              </a:rPr>
              <a:t>Bacon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133600" y="3124200"/>
            <a:ext cx="1717675" cy="2209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28773" y="3119373"/>
            <a:ext cx="1727200" cy="2219325"/>
          </a:xfrm>
          <a:custGeom>
            <a:avLst/>
            <a:gdLst/>
            <a:ahLst/>
            <a:cxnLst/>
            <a:rect l="l" t="t" r="r" b="b"/>
            <a:pathLst>
              <a:path w="1727200" h="2219325">
                <a:moveTo>
                  <a:pt x="0" y="2219325"/>
                </a:moveTo>
                <a:lnTo>
                  <a:pt x="1727200" y="2219325"/>
                </a:lnTo>
                <a:lnTo>
                  <a:pt x="1727200" y="0"/>
                </a:lnTo>
                <a:lnTo>
                  <a:pt x="0" y="0"/>
                </a:lnTo>
                <a:lnTo>
                  <a:pt x="0" y="22193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86000" y="5410200"/>
            <a:ext cx="1313180" cy="1006475"/>
          </a:xfrm>
          <a:custGeom>
            <a:avLst/>
            <a:gdLst/>
            <a:ahLst/>
            <a:cxnLst/>
            <a:rect l="l" t="t" r="r" b="b"/>
            <a:pathLst>
              <a:path w="1313179" h="1006475">
                <a:moveTo>
                  <a:pt x="0" y="1006475"/>
                </a:moveTo>
                <a:lnTo>
                  <a:pt x="1312926" y="1006475"/>
                </a:lnTo>
                <a:lnTo>
                  <a:pt x="1312926" y="0"/>
                </a:lnTo>
                <a:lnTo>
                  <a:pt x="0" y="0"/>
                </a:lnTo>
                <a:lnTo>
                  <a:pt x="0" y="1006475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41804" y="5372100"/>
            <a:ext cx="1421892" cy="5699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22320" y="5372100"/>
            <a:ext cx="417575" cy="5699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43911" y="5676900"/>
            <a:ext cx="1290827" cy="5699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63139" y="5981700"/>
            <a:ext cx="1379219" cy="5699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00984" y="5981700"/>
            <a:ext cx="417575" cy="5699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390013" y="5430723"/>
            <a:ext cx="110680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omic Sans MS"/>
                <a:cs typeface="Comic Sans MS"/>
              </a:rPr>
              <a:t>Gov</a:t>
            </a:r>
            <a:r>
              <a:rPr sz="2000" spc="-10" dirty="0">
                <a:latin typeface="Comic Sans MS"/>
                <a:cs typeface="Comic Sans MS"/>
              </a:rPr>
              <a:t>e</a:t>
            </a:r>
            <a:r>
              <a:rPr sz="2000" spc="-5" dirty="0">
                <a:latin typeface="Comic Sans MS"/>
                <a:cs typeface="Comic Sans MS"/>
              </a:rPr>
              <a:t>r</a:t>
            </a:r>
            <a:r>
              <a:rPr sz="2000" spc="-10" dirty="0">
                <a:latin typeface="Comic Sans MS"/>
                <a:cs typeface="Comic Sans MS"/>
              </a:rPr>
              <a:t>n</a:t>
            </a:r>
            <a:r>
              <a:rPr sz="2000" dirty="0">
                <a:latin typeface="Comic Sans MS"/>
                <a:cs typeface="Comic Sans MS"/>
              </a:rPr>
              <a:t>or  William  </a:t>
            </a:r>
            <a:r>
              <a:rPr sz="2000" spc="-5" dirty="0">
                <a:latin typeface="Comic Sans MS"/>
                <a:cs typeface="Comic Sans MS"/>
              </a:rPr>
              <a:t>Berkeley</a:t>
            </a:r>
            <a:endParaRPr sz="2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304812"/>
            <a:ext cx="6858000" cy="708025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 marL="867410">
              <a:lnSpc>
                <a:spcPct val="100000"/>
              </a:lnSpc>
              <a:spcBef>
                <a:spcPts val="5"/>
              </a:spcBef>
              <a:tabLst>
                <a:tab pos="4935220" algn="l"/>
              </a:tabLst>
            </a:pPr>
            <a:r>
              <a:rPr sz="4000" b="1" spc="-40" dirty="0">
                <a:latin typeface="Calibri"/>
                <a:cs typeface="Calibri"/>
              </a:rPr>
              <a:t>Bacon’s</a:t>
            </a:r>
            <a:r>
              <a:rPr sz="4000" b="1" spc="15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Rebellion:	</a:t>
            </a:r>
            <a:r>
              <a:rPr sz="4000" b="1" spc="-5" dirty="0">
                <a:latin typeface="Calibri"/>
                <a:cs typeface="Calibri"/>
              </a:rPr>
              <a:t>1676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76400" y="1371561"/>
            <a:ext cx="4724400" cy="43553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71573" y="1366799"/>
            <a:ext cx="4733925" cy="4364990"/>
          </a:xfrm>
          <a:custGeom>
            <a:avLst/>
            <a:gdLst/>
            <a:ahLst/>
            <a:cxnLst/>
            <a:rect l="l" t="t" r="r" b="b"/>
            <a:pathLst>
              <a:path w="4733925" h="4364990">
                <a:moveTo>
                  <a:pt x="0" y="4364863"/>
                </a:moveTo>
                <a:lnTo>
                  <a:pt x="4733925" y="4364863"/>
                </a:lnTo>
                <a:lnTo>
                  <a:pt x="4733925" y="0"/>
                </a:lnTo>
                <a:lnTo>
                  <a:pt x="0" y="0"/>
                </a:lnTo>
                <a:lnTo>
                  <a:pt x="0" y="436486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5400" y="1447787"/>
            <a:ext cx="6629400" cy="4871085"/>
          </a:xfrm>
          <a:custGeom>
            <a:avLst/>
            <a:gdLst/>
            <a:ahLst/>
            <a:cxnLst/>
            <a:rect l="l" t="t" r="r" b="b"/>
            <a:pathLst>
              <a:path w="6629400" h="4871085">
                <a:moveTo>
                  <a:pt x="0" y="4870577"/>
                </a:moveTo>
                <a:lnTo>
                  <a:pt x="6629400" y="4870577"/>
                </a:lnTo>
                <a:lnTo>
                  <a:pt x="6629400" y="0"/>
                </a:lnTo>
                <a:lnTo>
                  <a:pt x="0" y="0"/>
                </a:lnTo>
                <a:lnTo>
                  <a:pt x="0" y="4870577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74394" y="1459738"/>
            <a:ext cx="6224905" cy="4758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1820" marR="407034" indent="-579120">
              <a:lnSpc>
                <a:spcPct val="100000"/>
              </a:lnSpc>
              <a:spcBef>
                <a:spcPts val="100"/>
              </a:spcBef>
              <a:buAutoNum type="arabicPeriod" startAt="3"/>
              <a:tabLst>
                <a:tab pos="591185" algn="l"/>
                <a:tab pos="591820" algn="l"/>
              </a:tabLst>
            </a:pPr>
            <a:r>
              <a:rPr sz="2700" spc="-10" dirty="0">
                <a:latin typeface="Calibri"/>
                <a:cs typeface="Calibri"/>
              </a:rPr>
              <a:t>rebels </a:t>
            </a:r>
            <a:r>
              <a:rPr sz="2700" spc="-30" dirty="0">
                <a:latin typeface="Calibri"/>
                <a:cs typeface="Calibri"/>
              </a:rPr>
              <a:t>attacked </a:t>
            </a:r>
            <a:r>
              <a:rPr sz="2700" dirty="0">
                <a:latin typeface="Calibri"/>
                <a:cs typeface="Calibri"/>
              </a:rPr>
              <a:t>Indians, </a:t>
            </a:r>
            <a:r>
              <a:rPr sz="2700" spc="-5" dirty="0">
                <a:latin typeface="Calibri"/>
                <a:cs typeface="Calibri"/>
              </a:rPr>
              <a:t>whether</a:t>
            </a:r>
            <a:r>
              <a:rPr sz="2700" spc="-13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they  </a:t>
            </a:r>
            <a:r>
              <a:rPr sz="2700" spc="-20" dirty="0">
                <a:latin typeface="Calibri"/>
                <a:cs typeface="Calibri"/>
              </a:rPr>
              <a:t>were </a:t>
            </a:r>
            <a:r>
              <a:rPr sz="2700" spc="-5" dirty="0">
                <a:latin typeface="Calibri"/>
                <a:cs typeface="Calibri"/>
              </a:rPr>
              <a:t>friendly or not </a:t>
            </a:r>
            <a:r>
              <a:rPr sz="2700" spc="-15" dirty="0">
                <a:latin typeface="Calibri"/>
                <a:cs typeface="Calibri"/>
              </a:rPr>
              <a:t>to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whites</a:t>
            </a:r>
            <a:endParaRPr sz="2700">
              <a:latin typeface="Calibri"/>
              <a:cs typeface="Calibri"/>
            </a:endParaRPr>
          </a:p>
          <a:p>
            <a:pPr marL="591820" indent="-579120">
              <a:lnSpc>
                <a:spcPct val="100000"/>
              </a:lnSpc>
              <a:spcBef>
                <a:spcPts val="1620"/>
              </a:spcBef>
              <a:buAutoNum type="arabicPeriod" startAt="3"/>
              <a:tabLst>
                <a:tab pos="591185" algn="l"/>
                <a:tab pos="591820" algn="l"/>
              </a:tabLst>
            </a:pPr>
            <a:r>
              <a:rPr sz="2700" spc="-10" dirty="0">
                <a:latin typeface="Calibri"/>
                <a:cs typeface="Calibri"/>
              </a:rPr>
              <a:t>Governor </a:t>
            </a:r>
            <a:r>
              <a:rPr sz="2700" spc="-15" dirty="0">
                <a:latin typeface="Calibri"/>
                <a:cs typeface="Calibri"/>
              </a:rPr>
              <a:t>Berkeley </a:t>
            </a:r>
            <a:r>
              <a:rPr sz="2700" spc="-10" dirty="0">
                <a:latin typeface="Calibri"/>
                <a:cs typeface="Calibri"/>
              </a:rPr>
              <a:t>driven</a:t>
            </a:r>
            <a:r>
              <a:rPr sz="2700" spc="-60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from</a:t>
            </a:r>
            <a:endParaRPr sz="2700">
              <a:latin typeface="Calibri"/>
              <a:cs typeface="Calibri"/>
            </a:endParaRPr>
          </a:p>
          <a:p>
            <a:pPr marL="591185">
              <a:lnSpc>
                <a:spcPct val="100000"/>
              </a:lnSpc>
            </a:pPr>
            <a:r>
              <a:rPr sz="2700" spc="-10" dirty="0">
                <a:latin typeface="Calibri"/>
                <a:cs typeface="Calibri"/>
              </a:rPr>
              <a:t>Jamestown</a:t>
            </a:r>
            <a:endParaRPr sz="2700">
              <a:latin typeface="Calibri"/>
              <a:cs typeface="Calibri"/>
            </a:endParaRPr>
          </a:p>
          <a:p>
            <a:pPr marL="591820" indent="-579120">
              <a:lnSpc>
                <a:spcPct val="100000"/>
              </a:lnSpc>
              <a:spcBef>
                <a:spcPts val="1614"/>
              </a:spcBef>
              <a:buAutoNum type="arabicPeriod" startAt="5"/>
              <a:tabLst>
                <a:tab pos="591185" algn="l"/>
                <a:tab pos="591820" algn="l"/>
              </a:tabLst>
            </a:pPr>
            <a:r>
              <a:rPr sz="2700" spc="-5" dirty="0">
                <a:latin typeface="Calibri"/>
                <a:cs typeface="Calibri"/>
              </a:rPr>
              <a:t>they burned </a:t>
            </a:r>
            <a:r>
              <a:rPr sz="2700" dirty="0">
                <a:latin typeface="Calibri"/>
                <a:cs typeface="Calibri"/>
              </a:rPr>
              <a:t>the</a:t>
            </a:r>
            <a:r>
              <a:rPr sz="2700" spc="-114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capital</a:t>
            </a:r>
            <a:endParaRPr sz="2700">
              <a:latin typeface="Calibri"/>
              <a:cs typeface="Calibri"/>
            </a:endParaRPr>
          </a:p>
          <a:p>
            <a:pPr marL="591820" indent="-579120">
              <a:lnSpc>
                <a:spcPct val="100000"/>
              </a:lnSpc>
              <a:spcBef>
                <a:spcPts val="1620"/>
              </a:spcBef>
              <a:buAutoNum type="arabicPeriod" startAt="5"/>
              <a:tabLst>
                <a:tab pos="591185" algn="l"/>
                <a:tab pos="591820" algn="l"/>
              </a:tabLst>
            </a:pPr>
            <a:r>
              <a:rPr sz="2700" spc="-10" dirty="0">
                <a:latin typeface="Calibri"/>
                <a:cs typeface="Calibri"/>
              </a:rPr>
              <a:t>Rebels </a:t>
            </a:r>
            <a:r>
              <a:rPr sz="2700" spc="-15" dirty="0">
                <a:latin typeface="Calibri"/>
                <a:cs typeface="Calibri"/>
              </a:rPr>
              <a:t>went </a:t>
            </a:r>
            <a:r>
              <a:rPr sz="2700" spc="-5" dirty="0">
                <a:latin typeface="Calibri"/>
                <a:cs typeface="Calibri"/>
              </a:rPr>
              <a:t>on </a:t>
            </a:r>
            <a:r>
              <a:rPr sz="2700" dirty="0">
                <a:latin typeface="Calibri"/>
                <a:cs typeface="Calibri"/>
              </a:rPr>
              <a:t>a </a:t>
            </a:r>
            <a:r>
              <a:rPr sz="2700" spc="-20" dirty="0">
                <a:latin typeface="Calibri"/>
                <a:cs typeface="Calibri"/>
              </a:rPr>
              <a:t>rampage </a:t>
            </a:r>
            <a:r>
              <a:rPr sz="2700" spc="-5" dirty="0">
                <a:latin typeface="Calibri"/>
                <a:cs typeface="Calibri"/>
              </a:rPr>
              <a:t>of</a:t>
            </a:r>
            <a:r>
              <a:rPr sz="2700" spc="-6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plundering</a:t>
            </a:r>
            <a:endParaRPr sz="2700">
              <a:latin typeface="Calibri"/>
              <a:cs typeface="Calibri"/>
            </a:endParaRPr>
          </a:p>
          <a:p>
            <a:pPr marL="591820" indent="-579120">
              <a:lnSpc>
                <a:spcPct val="100000"/>
              </a:lnSpc>
              <a:spcBef>
                <a:spcPts val="1620"/>
              </a:spcBef>
              <a:buAutoNum type="arabicPeriod" startAt="5"/>
              <a:tabLst>
                <a:tab pos="591185" algn="l"/>
                <a:tab pos="591820" algn="l"/>
              </a:tabLst>
            </a:pPr>
            <a:r>
              <a:rPr sz="2700" spc="-10" dirty="0">
                <a:latin typeface="Calibri"/>
                <a:cs typeface="Calibri"/>
              </a:rPr>
              <a:t>Bacon </a:t>
            </a:r>
            <a:r>
              <a:rPr sz="2700" spc="-5" dirty="0">
                <a:latin typeface="Calibri"/>
                <a:cs typeface="Calibri"/>
              </a:rPr>
              <a:t>suddenly died of</a:t>
            </a:r>
            <a:r>
              <a:rPr sz="2700" spc="-65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fever</a:t>
            </a:r>
            <a:endParaRPr sz="2700">
              <a:latin typeface="Calibri"/>
              <a:cs typeface="Calibri"/>
            </a:endParaRPr>
          </a:p>
          <a:p>
            <a:pPr marL="591820" marR="254000" indent="-579120">
              <a:lnSpc>
                <a:spcPct val="100000"/>
              </a:lnSpc>
              <a:spcBef>
                <a:spcPts val="1620"/>
              </a:spcBef>
              <a:buAutoNum type="arabicPeriod" startAt="5"/>
              <a:tabLst>
                <a:tab pos="591185" algn="l"/>
                <a:tab pos="591820" algn="l"/>
              </a:tabLst>
            </a:pPr>
            <a:r>
              <a:rPr sz="2700" spc="-15" dirty="0">
                <a:latin typeface="Calibri"/>
                <a:cs typeface="Calibri"/>
              </a:rPr>
              <a:t>Berkeley </a:t>
            </a:r>
            <a:r>
              <a:rPr sz="2700" spc="-10" dirty="0">
                <a:latin typeface="Calibri"/>
                <a:cs typeface="Calibri"/>
              </a:rPr>
              <a:t>brutally </a:t>
            </a:r>
            <a:r>
              <a:rPr sz="2700" spc="-5" dirty="0">
                <a:latin typeface="Calibri"/>
                <a:cs typeface="Calibri"/>
              </a:rPr>
              <a:t>crushed </a:t>
            </a:r>
            <a:r>
              <a:rPr sz="2700" dirty="0">
                <a:latin typeface="Calibri"/>
                <a:cs typeface="Calibri"/>
              </a:rPr>
              <a:t>the</a:t>
            </a:r>
            <a:r>
              <a:rPr sz="2700" spc="-10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rebellion  and </a:t>
            </a:r>
            <a:r>
              <a:rPr sz="2700" spc="-10" dirty="0">
                <a:latin typeface="Calibri"/>
                <a:cs typeface="Calibri"/>
              </a:rPr>
              <a:t>hanged </a:t>
            </a:r>
            <a:r>
              <a:rPr sz="2700" dirty="0">
                <a:latin typeface="Calibri"/>
                <a:cs typeface="Calibri"/>
              </a:rPr>
              <a:t>20</a:t>
            </a:r>
            <a:r>
              <a:rPr sz="2700" spc="-10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rebels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5839" y="263652"/>
            <a:ext cx="7284720" cy="984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14144" y="137160"/>
            <a:ext cx="5608320" cy="1418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66800" y="304850"/>
            <a:ext cx="7162800" cy="862330"/>
          </a:xfrm>
          <a:custGeom>
            <a:avLst/>
            <a:gdLst/>
            <a:ahLst/>
            <a:cxnLst/>
            <a:rect l="l" t="t" r="r" b="b"/>
            <a:pathLst>
              <a:path w="7162800" h="862330">
                <a:moveTo>
                  <a:pt x="0" y="861771"/>
                </a:moveTo>
                <a:lnTo>
                  <a:pt x="7162800" y="861771"/>
                </a:lnTo>
                <a:lnTo>
                  <a:pt x="7162800" y="0"/>
                </a:lnTo>
                <a:lnTo>
                  <a:pt x="0" y="0"/>
                </a:lnTo>
                <a:lnTo>
                  <a:pt x="0" y="861771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66800" y="304850"/>
            <a:ext cx="7162800" cy="862330"/>
          </a:xfrm>
          <a:prstGeom prst="rect">
            <a:avLst/>
          </a:prstGeom>
          <a:solidFill>
            <a:srgbClr val="C0504D"/>
          </a:solidFill>
        </p:spPr>
        <p:txBody>
          <a:bodyPr vert="horz" wrap="square" lIns="0" tIns="5080" rIns="0" bIns="0" rtlCol="0">
            <a:spAutoFit/>
          </a:bodyPr>
          <a:lstStyle/>
          <a:p>
            <a:pPr marL="1271905">
              <a:lnSpc>
                <a:spcPct val="100000"/>
              </a:lnSpc>
              <a:spcBef>
                <a:spcPts val="40"/>
              </a:spcBef>
            </a:pPr>
            <a:r>
              <a:rPr sz="5000" b="1" spc="-45" dirty="0">
                <a:solidFill>
                  <a:srgbClr val="FFFFFF"/>
                </a:solidFill>
                <a:latin typeface="Calibri"/>
                <a:cs typeface="Calibri"/>
              </a:rPr>
              <a:t>Bacon’s</a:t>
            </a:r>
            <a:r>
              <a:rPr sz="50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0" b="1" spc="-15" dirty="0">
                <a:solidFill>
                  <a:srgbClr val="FFFFFF"/>
                </a:solidFill>
                <a:latin typeface="Calibri"/>
                <a:cs typeface="Calibri"/>
              </a:rPr>
              <a:t>Rebellion</a:t>
            </a:r>
            <a:endParaRPr sz="5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1126088"/>
            <a:ext cx="7446645" cy="423291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540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400" spc="-5" dirty="0">
                <a:latin typeface="Calibri"/>
                <a:cs typeface="Calibri"/>
              </a:rPr>
              <a:t>The rebellion </a:t>
            </a:r>
            <a:r>
              <a:rPr sz="2400" spc="-10" dirty="0">
                <a:latin typeface="Calibri"/>
                <a:cs typeface="Calibri"/>
              </a:rPr>
              <a:t>failed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spc="-15" dirty="0">
                <a:latin typeface="Calibri"/>
                <a:cs typeface="Calibri"/>
              </a:rPr>
              <a:t>several </a:t>
            </a:r>
            <a:r>
              <a:rPr sz="2400" spc="-10" dirty="0">
                <a:latin typeface="Calibri"/>
                <a:cs typeface="Calibri"/>
              </a:rPr>
              <a:t>rebels </a:t>
            </a:r>
            <a:r>
              <a:rPr sz="2400" spc="-15" dirty="0">
                <a:latin typeface="Calibri"/>
                <a:cs typeface="Calibri"/>
              </a:rPr>
              <a:t>were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killed.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440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400" b="1" spc="-5" dirty="0">
                <a:latin typeface="Calibri"/>
                <a:cs typeface="Calibri"/>
              </a:rPr>
              <a:t>Significance: </a:t>
            </a:r>
            <a:r>
              <a:rPr sz="2400" spc="-10" dirty="0">
                <a:latin typeface="Calibri"/>
                <a:cs typeface="Calibri"/>
              </a:rPr>
              <a:t>Plantation owners sought </a:t>
            </a:r>
            <a:r>
              <a:rPr sz="2400" spc="-15" dirty="0">
                <a:latin typeface="Calibri"/>
                <a:cs typeface="Calibri"/>
              </a:rPr>
              <a:t>large </a:t>
            </a:r>
            <a:r>
              <a:rPr sz="2400" spc="-10" dirty="0">
                <a:latin typeface="Calibri"/>
                <a:cs typeface="Calibri"/>
              </a:rPr>
              <a:t>numbers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of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black </a:t>
            </a:r>
            <a:r>
              <a:rPr sz="2400" spc="-15" dirty="0">
                <a:latin typeface="Calibri"/>
                <a:cs typeface="Calibri"/>
              </a:rPr>
              <a:t>slaves </a:t>
            </a:r>
            <a:r>
              <a:rPr sz="2400" spc="-10" dirty="0">
                <a:latin typeface="Calibri"/>
                <a:cs typeface="Calibri"/>
              </a:rPr>
              <a:t>instead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indentured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servants</a:t>
            </a:r>
            <a:endParaRPr sz="2400">
              <a:latin typeface="Calibri"/>
              <a:cs typeface="Calibri"/>
            </a:endParaRPr>
          </a:p>
          <a:p>
            <a:pPr marL="469900" marR="893444" indent="-457200">
              <a:lnSpc>
                <a:spcPct val="100000"/>
              </a:lnSpc>
              <a:spcBef>
                <a:spcPts val="1445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400" spc="-5" dirty="0">
                <a:latin typeface="Calibri"/>
                <a:cs typeface="Calibri"/>
              </a:rPr>
              <a:t>White </a:t>
            </a:r>
            <a:r>
              <a:rPr sz="2400" spc="-10" dirty="0">
                <a:latin typeface="Calibri"/>
                <a:cs typeface="Calibri"/>
              </a:rPr>
              <a:t>indentured servants </a:t>
            </a:r>
            <a:r>
              <a:rPr sz="2400" spc="-15" dirty="0">
                <a:latin typeface="Calibri"/>
                <a:cs typeface="Calibri"/>
              </a:rPr>
              <a:t>were </a:t>
            </a:r>
            <a:r>
              <a:rPr sz="2400" spc="-10" dirty="0">
                <a:latin typeface="Calibri"/>
                <a:cs typeface="Calibri"/>
              </a:rPr>
              <a:t>now </a:t>
            </a:r>
            <a:r>
              <a:rPr sz="2400" spc="-5" dirty="0">
                <a:latin typeface="Calibri"/>
                <a:cs typeface="Calibri"/>
              </a:rPr>
              <a:t>seen as </a:t>
            </a:r>
            <a:r>
              <a:rPr sz="2400" spc="-15" dirty="0">
                <a:latin typeface="Calibri"/>
                <a:cs typeface="Calibri"/>
              </a:rPr>
              <a:t>too  </a:t>
            </a:r>
            <a:r>
              <a:rPr sz="2400" spc="-10" dirty="0">
                <a:latin typeface="Calibri"/>
                <a:cs typeface="Calibri"/>
              </a:rPr>
              <a:t>troublesome.</a:t>
            </a:r>
            <a:endParaRPr sz="2400">
              <a:latin typeface="Calibri"/>
              <a:cs typeface="Calibri"/>
            </a:endParaRPr>
          </a:p>
          <a:p>
            <a:pPr marL="469900" marR="102870" indent="-457200">
              <a:lnSpc>
                <a:spcPct val="100000"/>
              </a:lnSpc>
              <a:spcBef>
                <a:spcPts val="1440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400" spc="-5" dirty="0">
                <a:latin typeface="Calibri"/>
                <a:cs typeface="Calibri"/>
              </a:rPr>
              <a:t>Socio-economic class </a:t>
            </a:r>
            <a:r>
              <a:rPr sz="2400" spc="-15" dirty="0">
                <a:latin typeface="Calibri"/>
                <a:cs typeface="Calibri"/>
              </a:rPr>
              <a:t>differences/clashes </a:t>
            </a:r>
            <a:r>
              <a:rPr sz="2400" spc="-10" dirty="0">
                <a:latin typeface="Calibri"/>
                <a:cs typeface="Calibri"/>
              </a:rPr>
              <a:t>between </a:t>
            </a:r>
            <a:r>
              <a:rPr sz="2400" spc="-15" dirty="0">
                <a:latin typeface="Calibri"/>
                <a:cs typeface="Calibri"/>
              </a:rPr>
              <a:t>rural  </a:t>
            </a:r>
            <a:r>
              <a:rPr sz="2400" spc="-5" dirty="0">
                <a:latin typeface="Calibri"/>
                <a:cs typeface="Calibri"/>
              </a:rPr>
              <a:t>and urban communities </a:t>
            </a:r>
            <a:r>
              <a:rPr sz="2400" spc="-10" dirty="0">
                <a:latin typeface="Calibri"/>
                <a:cs typeface="Calibri"/>
              </a:rPr>
              <a:t>would continue throughout  </a:t>
            </a:r>
            <a:r>
              <a:rPr sz="2400" spc="-5" dirty="0">
                <a:latin typeface="Calibri"/>
                <a:cs typeface="Calibri"/>
              </a:rPr>
              <a:t>American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history.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440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400" spc="-15" dirty="0">
                <a:latin typeface="Calibri"/>
                <a:cs typeface="Calibri"/>
              </a:rPr>
              <a:t>Planters </a:t>
            </a:r>
            <a:r>
              <a:rPr sz="2400" spc="-5" dirty="0">
                <a:latin typeface="Calibri"/>
                <a:cs typeface="Calibri"/>
              </a:rPr>
              <a:t>used </a:t>
            </a:r>
            <a:r>
              <a:rPr sz="2400" spc="-10" dirty="0">
                <a:latin typeface="Calibri"/>
                <a:cs typeface="Calibri"/>
              </a:rPr>
              <a:t>racism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manipulate </a:t>
            </a:r>
            <a:r>
              <a:rPr sz="2400" spc="-10" dirty="0">
                <a:latin typeface="Calibri"/>
                <a:cs typeface="Calibri"/>
              </a:rPr>
              <a:t>poor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whites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06851" y="341502"/>
            <a:ext cx="1789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60" dirty="0">
                <a:latin typeface="Calibri"/>
                <a:cs typeface="Calibri"/>
              </a:rPr>
              <a:t>RESULTS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57425" y="530479"/>
            <a:ext cx="46291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C000"/>
                </a:solidFill>
                <a:latin typeface="Calibri"/>
                <a:cs typeface="Calibri"/>
              </a:rPr>
              <a:t>The </a:t>
            </a:r>
            <a:r>
              <a:rPr sz="3600" b="1" dirty="0">
                <a:solidFill>
                  <a:srgbClr val="FFC000"/>
                </a:solidFill>
                <a:latin typeface="Calibri"/>
                <a:cs typeface="Calibri"/>
              </a:rPr>
              <a:t>Southern</a:t>
            </a:r>
            <a:r>
              <a:rPr sz="3600" b="1" spc="-7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FFC000"/>
                </a:solidFill>
                <a:latin typeface="Calibri"/>
                <a:cs typeface="Calibri"/>
              </a:rPr>
              <a:t>Colonies…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731391"/>
            <a:ext cx="3472179" cy="2950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75"/>
              </a:lnSpc>
              <a:spcBef>
                <a:spcPts val="100"/>
              </a:spcBef>
            </a:pPr>
            <a:r>
              <a:rPr sz="2400" b="1" i="1" spc="-5" dirty="0">
                <a:latin typeface="Calibri"/>
                <a:cs typeface="Calibri"/>
              </a:rPr>
              <a:t>The</a:t>
            </a:r>
            <a:r>
              <a:rPr sz="2400" b="1" i="1" spc="-70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Carolinas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ts val="244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Impact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b="1" spc="-5" dirty="0">
                <a:solidFill>
                  <a:srgbClr val="FFC000"/>
                </a:solidFill>
                <a:latin typeface="Calibri"/>
                <a:cs typeface="Calibri"/>
              </a:rPr>
              <a:t>British</a:t>
            </a:r>
            <a:r>
              <a:rPr sz="2400" b="1" spc="-8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400" b="1" spc="-30" dirty="0">
                <a:solidFill>
                  <a:srgbClr val="FFC000"/>
                </a:solidFill>
                <a:latin typeface="Calibri"/>
                <a:cs typeface="Calibri"/>
              </a:rPr>
              <a:t>West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ts val="2305"/>
              </a:lnSpc>
            </a:pPr>
            <a:r>
              <a:rPr sz="2400" b="1" spc="-5" dirty="0">
                <a:solidFill>
                  <a:srgbClr val="FFC000"/>
                </a:solidFill>
                <a:latin typeface="Calibri"/>
                <a:cs typeface="Calibri"/>
              </a:rPr>
              <a:t>Indies</a:t>
            </a:r>
            <a:endParaRPr sz="2400">
              <a:latin typeface="Calibri"/>
              <a:cs typeface="Calibri"/>
            </a:endParaRPr>
          </a:p>
          <a:p>
            <a:pPr marL="355600" marR="12700" lvl="1" indent="571500">
              <a:lnSpc>
                <a:spcPct val="70000"/>
              </a:lnSpc>
              <a:spcBef>
                <a:spcPts val="720"/>
              </a:spcBef>
              <a:buAutoNum type="arabicPeriod"/>
              <a:tabLst>
                <a:tab pos="1294765" algn="l"/>
                <a:tab pos="1296035" algn="l"/>
              </a:tabLst>
            </a:pPr>
            <a:r>
              <a:rPr sz="2400" spc="-5" dirty="0">
                <a:latin typeface="Calibri"/>
                <a:cs typeface="Calibri"/>
              </a:rPr>
              <a:t>Came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10" dirty="0">
                <a:latin typeface="Calibri"/>
                <a:cs typeface="Calibri"/>
              </a:rPr>
              <a:t>rely </a:t>
            </a:r>
            <a:r>
              <a:rPr sz="2400" spc="-5" dirty="0">
                <a:latin typeface="Calibri"/>
                <a:cs typeface="Calibri"/>
              </a:rPr>
              <a:t>on  </a:t>
            </a:r>
            <a:r>
              <a:rPr sz="2400" dirty="0">
                <a:latin typeface="Calibri"/>
                <a:cs typeface="Calibri"/>
              </a:rPr>
              <a:t>British </a:t>
            </a:r>
            <a:r>
              <a:rPr sz="2400" spc="-5" dirty="0">
                <a:latin typeface="Calibri"/>
                <a:cs typeface="Calibri"/>
              </a:rPr>
              <a:t>North America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for  food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stuffs</a:t>
            </a:r>
            <a:endParaRPr sz="2400">
              <a:latin typeface="Calibri"/>
              <a:cs typeface="Calibri"/>
            </a:endParaRPr>
          </a:p>
          <a:p>
            <a:pPr marL="355600" marR="5080" lvl="1" indent="571500">
              <a:lnSpc>
                <a:spcPct val="70000"/>
              </a:lnSpc>
              <a:spcBef>
                <a:spcPts val="580"/>
              </a:spcBef>
              <a:buAutoNum type="arabicPeriod"/>
              <a:tabLst>
                <a:tab pos="1295400" algn="l"/>
                <a:tab pos="1296035" algn="l"/>
              </a:tabLst>
            </a:pPr>
            <a:r>
              <a:rPr sz="2400" spc="-5" dirty="0">
                <a:latin typeface="Calibri"/>
                <a:cs typeface="Calibri"/>
              </a:rPr>
              <a:t>Some </a:t>
            </a:r>
            <a:r>
              <a:rPr sz="2400" dirty="0">
                <a:latin typeface="Calibri"/>
                <a:cs typeface="Calibri"/>
              </a:rPr>
              <a:t>Barbados  </a:t>
            </a:r>
            <a:r>
              <a:rPr sz="2400" spc="-15" dirty="0">
                <a:latin typeface="Calibri"/>
                <a:cs typeface="Calibri"/>
              </a:rPr>
              <a:t>farmers </a:t>
            </a:r>
            <a:r>
              <a:rPr sz="2400" spc="-5" dirty="0">
                <a:latin typeface="Calibri"/>
                <a:cs typeface="Calibri"/>
              </a:rPr>
              <a:t>came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Carolina 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spc="-15" dirty="0">
                <a:latin typeface="Calibri"/>
                <a:cs typeface="Calibri"/>
              </a:rPr>
              <a:t>brought slaves </a:t>
            </a:r>
            <a:r>
              <a:rPr sz="2400" dirty="0">
                <a:latin typeface="Calibri"/>
                <a:cs typeface="Calibri"/>
              </a:rPr>
              <a:t>with  them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20" dirty="0">
                <a:latin typeface="Calibri"/>
                <a:cs typeface="Calibri"/>
              </a:rPr>
              <a:t>grow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rice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86528" y="1979676"/>
            <a:ext cx="3877055" cy="3339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2886" y="461594"/>
            <a:ext cx="756030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5" dirty="0">
                <a:solidFill>
                  <a:srgbClr val="FFC000"/>
                </a:solidFill>
                <a:latin typeface="Calibri"/>
                <a:cs typeface="Calibri"/>
              </a:rPr>
              <a:t>The </a:t>
            </a:r>
            <a:r>
              <a:rPr b="1" dirty="0">
                <a:solidFill>
                  <a:srgbClr val="FFC000"/>
                </a:solidFill>
                <a:latin typeface="Calibri"/>
                <a:cs typeface="Calibri"/>
              </a:rPr>
              <a:t>Southern</a:t>
            </a:r>
            <a:r>
              <a:rPr b="1" spc="-4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FFC000"/>
                </a:solidFill>
                <a:latin typeface="Calibri"/>
                <a:cs typeface="Calibri"/>
              </a:rPr>
              <a:t>Colonies…Carolina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40586"/>
            <a:ext cx="3867150" cy="39897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ts val="281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b="1" spc="-10" dirty="0">
                <a:latin typeface="Calibri"/>
                <a:cs typeface="Calibri"/>
              </a:rPr>
              <a:t>founded </a:t>
            </a:r>
            <a:r>
              <a:rPr sz="2600" b="1" dirty="0">
                <a:latin typeface="Calibri"/>
                <a:cs typeface="Calibri"/>
              </a:rPr>
              <a:t>in 1670 </a:t>
            </a:r>
            <a:r>
              <a:rPr sz="2600" b="1" spc="-15" dirty="0">
                <a:latin typeface="Calibri"/>
                <a:cs typeface="Calibri"/>
              </a:rPr>
              <a:t>after</a:t>
            </a:r>
            <a:r>
              <a:rPr sz="2600" b="1" spc="-4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the</a:t>
            </a:r>
            <a:endParaRPr sz="2600">
              <a:latin typeface="Calibri"/>
              <a:cs typeface="Calibri"/>
            </a:endParaRPr>
          </a:p>
          <a:p>
            <a:pPr marL="355600" marR="275590" indent="646430">
              <a:lnSpc>
                <a:spcPts val="2500"/>
              </a:lnSpc>
              <a:spcBef>
                <a:spcPts val="285"/>
              </a:spcBef>
            </a:pPr>
            <a:r>
              <a:rPr sz="2600" b="1" dirty="0">
                <a:latin typeface="Calibri"/>
                <a:cs typeface="Calibri"/>
              </a:rPr>
              <a:t>English </a:t>
            </a:r>
            <a:r>
              <a:rPr sz="2600" b="1" spc="-5" dirty="0">
                <a:latin typeface="Calibri"/>
                <a:cs typeface="Calibri"/>
              </a:rPr>
              <a:t>Civil </a:t>
            </a:r>
            <a:r>
              <a:rPr sz="2600" b="1" spc="-30" dirty="0">
                <a:latin typeface="Calibri"/>
                <a:cs typeface="Calibri"/>
              </a:rPr>
              <a:t>War  </a:t>
            </a:r>
            <a:r>
              <a:rPr sz="2600" b="1" dirty="0">
                <a:latin typeface="Calibri"/>
                <a:cs typeface="Calibri"/>
              </a:rPr>
              <a:t>(part of </a:t>
            </a:r>
            <a:r>
              <a:rPr sz="2600" b="1" spc="-5" dirty="0">
                <a:latin typeface="Calibri"/>
                <a:cs typeface="Calibri"/>
              </a:rPr>
              <a:t>the </a:t>
            </a:r>
            <a:r>
              <a:rPr sz="2600" b="1" spc="-20" dirty="0">
                <a:latin typeface="Calibri"/>
                <a:cs typeface="Calibri"/>
              </a:rPr>
              <a:t>Restoration  </a:t>
            </a:r>
            <a:r>
              <a:rPr sz="2600" b="1" spc="-5" dirty="0">
                <a:latin typeface="Calibri"/>
                <a:cs typeface="Calibri"/>
              </a:rPr>
              <a:t>Colonies)</a:t>
            </a:r>
            <a:endParaRPr sz="2600">
              <a:latin typeface="Calibri"/>
              <a:cs typeface="Calibri"/>
            </a:endParaRPr>
          </a:p>
          <a:p>
            <a:pPr marL="355600" marR="216535" indent="-342900">
              <a:lnSpc>
                <a:spcPts val="2500"/>
              </a:lnSpc>
              <a:spcBef>
                <a:spcPts val="1555"/>
              </a:spcBef>
              <a:buClr>
                <a:srgbClr val="000000"/>
              </a:buClr>
              <a:buFont typeface="Arial"/>
              <a:buChar char="•"/>
              <a:tabLst>
                <a:tab pos="429895" algn="l"/>
                <a:tab pos="430530" algn="l"/>
              </a:tabLst>
            </a:pPr>
            <a:r>
              <a:rPr sz="2600" b="1" spc="-5" dirty="0">
                <a:solidFill>
                  <a:srgbClr val="FFC000"/>
                </a:solidFill>
                <a:latin typeface="Calibri"/>
                <a:cs typeface="Calibri"/>
              </a:rPr>
              <a:t>Goals: </a:t>
            </a:r>
            <a:r>
              <a:rPr sz="2600" b="1" spc="-10" dirty="0">
                <a:latin typeface="Calibri"/>
                <a:cs typeface="Calibri"/>
              </a:rPr>
              <a:t>grow foodstuffs  </a:t>
            </a:r>
            <a:r>
              <a:rPr sz="2600" b="1" spc="-15" dirty="0">
                <a:latin typeface="Calibri"/>
                <a:cs typeface="Calibri"/>
              </a:rPr>
              <a:t>for </a:t>
            </a:r>
            <a:r>
              <a:rPr sz="2600" b="1" spc="-10" dirty="0">
                <a:latin typeface="Calibri"/>
                <a:cs typeface="Calibri"/>
              </a:rPr>
              <a:t>sugar plantations </a:t>
            </a:r>
            <a:r>
              <a:rPr sz="2600" b="1" dirty="0">
                <a:latin typeface="Calibri"/>
                <a:cs typeface="Calibri"/>
              </a:rPr>
              <a:t>in  Barbados &amp; </a:t>
            </a:r>
            <a:r>
              <a:rPr sz="2600" b="1" spc="-10" dirty="0">
                <a:latin typeface="Calibri"/>
                <a:cs typeface="Calibri"/>
              </a:rPr>
              <a:t>export</a:t>
            </a:r>
            <a:r>
              <a:rPr sz="2600" b="1" spc="-7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non-  English</a:t>
            </a:r>
            <a:r>
              <a:rPr sz="2600" b="1" spc="-85" dirty="0">
                <a:latin typeface="Calibri"/>
                <a:cs typeface="Calibri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items</a:t>
            </a:r>
            <a:endParaRPr sz="2600">
              <a:latin typeface="Calibri"/>
              <a:cs typeface="Calibri"/>
            </a:endParaRPr>
          </a:p>
          <a:p>
            <a:pPr marL="355600" marR="64135" indent="-342900">
              <a:lnSpc>
                <a:spcPct val="80000"/>
              </a:lnSpc>
              <a:spcBef>
                <a:spcPts val="1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b="1" spc="-5" dirty="0">
                <a:latin typeface="Calibri"/>
                <a:cs typeface="Calibri"/>
              </a:rPr>
              <a:t>Exported Indian </a:t>
            </a:r>
            <a:r>
              <a:rPr sz="2600" b="1" spc="-10" dirty="0">
                <a:latin typeface="Calibri"/>
                <a:cs typeface="Calibri"/>
              </a:rPr>
              <a:t>slaves</a:t>
            </a:r>
            <a:r>
              <a:rPr sz="2600" b="1" spc="-75" dirty="0">
                <a:latin typeface="Calibri"/>
                <a:cs typeface="Calibri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to  </a:t>
            </a:r>
            <a:r>
              <a:rPr sz="2600" b="1" spc="-30" dirty="0">
                <a:latin typeface="Calibri"/>
                <a:cs typeface="Calibri"/>
              </a:rPr>
              <a:t>West </a:t>
            </a:r>
            <a:r>
              <a:rPr sz="2600" b="1" spc="-5" dirty="0">
                <a:latin typeface="Calibri"/>
                <a:cs typeface="Calibri"/>
              </a:rPr>
              <a:t>Indies </a:t>
            </a:r>
            <a:r>
              <a:rPr sz="2600" b="1" dirty="0">
                <a:latin typeface="Calibri"/>
                <a:cs typeface="Calibri"/>
              </a:rPr>
              <a:t>&amp; </a:t>
            </a:r>
            <a:r>
              <a:rPr sz="2600" b="1" spc="-5" dirty="0">
                <a:latin typeface="Calibri"/>
                <a:cs typeface="Calibri"/>
              </a:rPr>
              <a:t>New  England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7575" y="1540586"/>
            <a:ext cx="3598545" cy="450532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355600" marR="66040" indent="-342900">
              <a:lnSpc>
                <a:spcPts val="2500"/>
              </a:lnSpc>
              <a:spcBef>
                <a:spcPts val="7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600" b="1" dirty="0">
                <a:solidFill>
                  <a:srgbClr val="FFC000"/>
                </a:solidFill>
                <a:latin typeface="Calibri"/>
                <a:cs typeface="Calibri"/>
              </a:rPr>
              <a:t>Rice </a:t>
            </a:r>
            <a:r>
              <a:rPr sz="2600" b="1" spc="-5" dirty="0">
                <a:latin typeface="Calibri"/>
                <a:cs typeface="Calibri"/>
              </a:rPr>
              <a:t>production was  labor </a:t>
            </a:r>
            <a:r>
              <a:rPr sz="2600" b="1" spc="-15" dirty="0">
                <a:latin typeface="Calibri"/>
                <a:cs typeface="Calibri"/>
              </a:rPr>
              <a:t>intensive; </a:t>
            </a:r>
            <a:r>
              <a:rPr sz="2600" b="1" spc="-10" dirty="0">
                <a:latin typeface="Calibri"/>
                <a:cs typeface="Calibri"/>
              </a:rPr>
              <a:t>slavery  grew</a:t>
            </a:r>
            <a:r>
              <a:rPr sz="2600" b="1" spc="-7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dramatically</a:t>
            </a:r>
            <a:endParaRPr sz="2600">
              <a:latin typeface="Calibri"/>
              <a:cs typeface="Calibri"/>
            </a:endParaRPr>
          </a:p>
          <a:p>
            <a:pPr marL="355600" marR="349250" indent="-342900">
              <a:lnSpc>
                <a:spcPts val="2500"/>
              </a:lnSpc>
              <a:spcBef>
                <a:spcPts val="1555"/>
              </a:spcBef>
              <a:buFont typeface="Arial"/>
              <a:buChar char="•"/>
              <a:tabLst>
                <a:tab pos="429895" algn="l"/>
                <a:tab pos="430530" algn="l"/>
              </a:tabLst>
            </a:pPr>
            <a:r>
              <a:rPr sz="2600" b="1" spc="-10" dirty="0">
                <a:latin typeface="Calibri"/>
                <a:cs typeface="Calibri"/>
              </a:rPr>
              <a:t>By </a:t>
            </a:r>
            <a:r>
              <a:rPr sz="2600" b="1" dirty="0">
                <a:latin typeface="Calibri"/>
                <a:cs typeface="Calibri"/>
              </a:rPr>
              <a:t>1719, </a:t>
            </a:r>
            <a:r>
              <a:rPr sz="2600" b="1" spc="-5" dirty="0">
                <a:latin typeface="Calibri"/>
                <a:cs typeface="Calibri"/>
              </a:rPr>
              <a:t>blacks  outnumbered</a:t>
            </a:r>
            <a:r>
              <a:rPr sz="2600" b="1" spc="-5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whites</a:t>
            </a:r>
            <a:endParaRPr sz="2600">
              <a:latin typeface="Calibri"/>
              <a:cs typeface="Calibri"/>
            </a:endParaRPr>
          </a:p>
          <a:p>
            <a:pPr marL="355600" marR="767715" indent="-342900">
              <a:lnSpc>
                <a:spcPct val="80000"/>
              </a:lnSpc>
              <a:spcBef>
                <a:spcPts val="15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600" b="1" spc="-5" dirty="0">
                <a:latin typeface="Calibri"/>
                <a:cs typeface="Calibri"/>
              </a:rPr>
              <a:t>Charles </a:t>
            </a:r>
            <a:r>
              <a:rPr sz="2600" b="1" spc="-60" dirty="0">
                <a:latin typeface="Calibri"/>
                <a:cs typeface="Calibri"/>
              </a:rPr>
              <a:t>Town  </a:t>
            </a:r>
            <a:r>
              <a:rPr sz="2600" b="1" spc="-10" dirty="0">
                <a:latin typeface="Calibri"/>
                <a:cs typeface="Calibri"/>
              </a:rPr>
              <a:t>(Charleston)--  </a:t>
            </a:r>
            <a:r>
              <a:rPr sz="2600" b="1" spc="-15" dirty="0">
                <a:latin typeface="Calibri"/>
                <a:cs typeface="Calibri"/>
              </a:rPr>
              <a:t>Aristocratic</a:t>
            </a:r>
            <a:r>
              <a:rPr sz="2600" b="1" spc="-50" dirty="0">
                <a:latin typeface="Calibri"/>
                <a:cs typeface="Calibri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haven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har char="•"/>
            </a:pPr>
            <a:endParaRPr sz="2950">
              <a:latin typeface="Times New Roman"/>
              <a:cs typeface="Times New Roman"/>
            </a:endParaRPr>
          </a:p>
          <a:p>
            <a:pPr marL="355600" indent="-342900">
              <a:lnSpc>
                <a:spcPts val="281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600" b="1" spc="-20" dirty="0">
                <a:latin typeface="Calibri"/>
                <a:cs typeface="Calibri"/>
              </a:rPr>
              <a:t>Turmoil </a:t>
            </a:r>
            <a:r>
              <a:rPr sz="2600" b="1" spc="-5" dirty="0">
                <a:latin typeface="Calibri"/>
                <a:cs typeface="Calibri"/>
              </a:rPr>
              <a:t>with Spain</a:t>
            </a:r>
            <a:r>
              <a:rPr sz="2600" b="1" spc="-2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and</a:t>
            </a:r>
            <a:endParaRPr sz="2600">
              <a:latin typeface="Calibri"/>
              <a:cs typeface="Calibri"/>
            </a:endParaRPr>
          </a:p>
          <a:p>
            <a:pPr marL="1841500">
              <a:lnSpc>
                <a:spcPts val="2495"/>
              </a:lnSpc>
            </a:pPr>
            <a:r>
              <a:rPr sz="2600" b="1" spc="-5" dirty="0">
                <a:latin typeface="Calibri"/>
                <a:cs typeface="Calibri"/>
              </a:rPr>
              <a:t>Amerindians</a:t>
            </a:r>
            <a:endParaRPr sz="2600">
              <a:latin typeface="Calibri"/>
              <a:cs typeface="Calibri"/>
            </a:endParaRPr>
          </a:p>
          <a:p>
            <a:pPr marL="355600">
              <a:lnSpc>
                <a:spcPts val="2810"/>
              </a:lnSpc>
            </a:pPr>
            <a:r>
              <a:rPr sz="2600" b="1" dirty="0">
                <a:latin typeface="Calibri"/>
                <a:cs typeface="Calibri"/>
              </a:rPr>
              <a:t>in the</a:t>
            </a:r>
            <a:r>
              <a:rPr sz="2600" b="1" spc="-8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South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9929" y="461594"/>
            <a:ext cx="41871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C000"/>
                </a:solidFill>
              </a:rPr>
              <a:t>Southern</a:t>
            </a:r>
            <a:r>
              <a:rPr spc="-70" dirty="0">
                <a:solidFill>
                  <a:srgbClr val="FFC000"/>
                </a:solidFill>
              </a:rPr>
              <a:t> </a:t>
            </a:r>
            <a:r>
              <a:rPr dirty="0">
                <a:solidFill>
                  <a:srgbClr val="FFC000"/>
                </a:solidFill>
              </a:rPr>
              <a:t>Colonies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pc="-5" dirty="0"/>
              <a:t>North Carolina</a:t>
            </a:r>
            <a:r>
              <a:rPr spc="-105" dirty="0"/>
              <a:t> </a:t>
            </a:r>
            <a:r>
              <a:rPr spc="-5" dirty="0"/>
              <a:t>(1712)</a:t>
            </a:r>
          </a:p>
          <a:p>
            <a:pPr marL="355600" marR="5080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  <a:tab pos="1506220" algn="l"/>
              </a:tabLst>
            </a:pPr>
            <a:r>
              <a:rPr b="0" spc="-20" dirty="0">
                <a:solidFill>
                  <a:srgbClr val="000000"/>
                </a:solidFill>
                <a:latin typeface="Calibri"/>
                <a:cs typeface="Calibri"/>
              </a:rPr>
              <a:t>Refuge for 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poor </a:t>
            </a:r>
            <a:r>
              <a:rPr b="0" spc="-5" dirty="0">
                <a:solidFill>
                  <a:srgbClr val="000000"/>
                </a:solidFill>
                <a:latin typeface="Calibri"/>
                <a:cs typeface="Calibri"/>
              </a:rPr>
              <a:t>whites and  religious </a:t>
            </a:r>
            <a:r>
              <a:rPr b="0" spc="-15" dirty="0">
                <a:solidFill>
                  <a:srgbClr val="000000"/>
                </a:solidFill>
                <a:latin typeface="Calibri"/>
                <a:cs typeface="Calibri"/>
              </a:rPr>
              <a:t>dissenters from  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Carolina	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b="0" spc="-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Virginia</a:t>
            </a:r>
          </a:p>
          <a:p>
            <a:pPr marL="355600" marR="779780" indent="-342900">
              <a:lnSpc>
                <a:spcPct val="100000"/>
              </a:lnSpc>
              <a:spcBef>
                <a:spcPts val="1440"/>
              </a:spcBef>
              <a:buFont typeface="Arial"/>
              <a:buChar char="•"/>
              <a:tabLst>
                <a:tab pos="423545" algn="l"/>
                <a:tab pos="424180" algn="l"/>
              </a:tabLst>
            </a:pP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Among the 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most  democratic </a:t>
            </a:r>
            <a:r>
              <a:rPr b="0" spc="-5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b="0" spc="-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least  </a:t>
            </a:r>
            <a:r>
              <a:rPr b="0" spc="-15" dirty="0">
                <a:solidFill>
                  <a:srgbClr val="000000"/>
                </a:solidFill>
                <a:latin typeface="Calibri"/>
                <a:cs typeface="Calibri"/>
              </a:rPr>
              <a:t>aristocratic </a:t>
            </a:r>
            <a:r>
              <a:rPr b="0" spc="-5" dirty="0">
                <a:solidFill>
                  <a:srgbClr val="000000"/>
                </a:solidFill>
                <a:latin typeface="Calibri"/>
                <a:cs typeface="Calibri"/>
              </a:rPr>
              <a:t>of all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the  </a:t>
            </a:r>
            <a:r>
              <a:rPr b="0" spc="-5" dirty="0">
                <a:solidFill>
                  <a:srgbClr val="000000"/>
                </a:solidFill>
                <a:latin typeface="Calibri"/>
                <a:cs typeface="Calibri"/>
              </a:rPr>
              <a:t>original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13</a:t>
            </a:r>
            <a:r>
              <a:rPr b="0" spc="-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colonies</a:t>
            </a: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Harsh treatment</a:t>
            </a:r>
            <a:r>
              <a:rPr b="0" spc="-1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5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</a:p>
          <a:p>
            <a:pPr marL="355600">
              <a:lnSpc>
                <a:spcPct val="100000"/>
              </a:lnSpc>
            </a:pP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Amerindians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24527" y="1731391"/>
            <a:ext cx="18840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00"/>
                </a:solidFill>
                <a:latin typeface="Calibri"/>
                <a:cs typeface="Calibri"/>
              </a:rPr>
              <a:t>Georgia</a:t>
            </a:r>
            <a:r>
              <a:rPr sz="2400" b="1" spc="-9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Calibri"/>
                <a:cs typeface="Calibri"/>
              </a:rPr>
              <a:t>(1733)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24527" y="2023135"/>
            <a:ext cx="3850004" cy="2205990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4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last </a:t>
            </a:r>
            <a:r>
              <a:rPr sz="2200" spc="-5" dirty="0">
                <a:latin typeface="Calibri"/>
                <a:cs typeface="Calibri"/>
              </a:rPr>
              <a:t>of the 13</a:t>
            </a:r>
            <a:r>
              <a:rPr sz="2200" spc="-10" dirty="0">
                <a:latin typeface="Calibri"/>
                <a:cs typeface="Calibri"/>
              </a:rPr>
              <a:t> colonies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3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Founded by </a:t>
            </a:r>
            <a:r>
              <a:rPr sz="2200" b="1" spc="-10" dirty="0">
                <a:latin typeface="Calibri"/>
                <a:cs typeface="Calibri"/>
              </a:rPr>
              <a:t>James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Oglethorpe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3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Founded </a:t>
            </a:r>
            <a:r>
              <a:rPr sz="2200" spc="-5" dirty="0">
                <a:latin typeface="Calibri"/>
                <a:cs typeface="Calibri"/>
              </a:rPr>
              <a:t>as a </a:t>
            </a:r>
            <a:r>
              <a:rPr sz="2200" spc="-15" dirty="0">
                <a:latin typeface="Calibri"/>
                <a:cs typeface="Calibri"/>
              </a:rPr>
              <a:t>haven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for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200" spc="-20" dirty="0">
                <a:latin typeface="Calibri"/>
                <a:cs typeface="Calibri"/>
              </a:rPr>
              <a:t>debtors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spc="-20" dirty="0">
                <a:latin typeface="Calibri"/>
                <a:cs typeface="Calibri"/>
              </a:rPr>
              <a:t>buffer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between</a:t>
            </a:r>
            <a:endParaRPr sz="2200">
              <a:latin typeface="Calibri"/>
              <a:cs typeface="Calibri"/>
            </a:endParaRPr>
          </a:p>
          <a:p>
            <a:pPr marL="2032000">
              <a:lnSpc>
                <a:spcPct val="100000"/>
              </a:lnSpc>
            </a:pPr>
            <a:r>
              <a:rPr sz="2200" spc="-10" dirty="0">
                <a:latin typeface="Calibri"/>
                <a:cs typeface="Calibri"/>
              </a:rPr>
              <a:t>Spanish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Florida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24527" y="4035704"/>
            <a:ext cx="3750945" cy="1534795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420"/>
              </a:spcBef>
              <a:tabLst>
                <a:tab pos="1841500" algn="l"/>
              </a:tabLst>
            </a:pPr>
            <a:r>
              <a:rPr sz="2200" spc="-5" dirty="0">
                <a:latin typeface="Calibri"/>
                <a:cs typeface="Calibri"/>
              </a:rPr>
              <a:t>&amp;</a:t>
            </a:r>
            <a:r>
              <a:rPr sz="2200" spc="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South	</a:t>
            </a:r>
            <a:r>
              <a:rPr sz="2200" spc="-10" dirty="0">
                <a:latin typeface="Calibri"/>
                <a:cs typeface="Calibri"/>
              </a:rPr>
              <a:t>Carolina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3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5" dirty="0">
                <a:latin typeface="Calibri"/>
                <a:cs typeface="Calibri"/>
              </a:rPr>
              <a:t>Savannah: diverse </a:t>
            </a:r>
            <a:r>
              <a:rPr sz="2200" spc="-10" dirty="0">
                <a:latin typeface="Calibri"/>
                <a:cs typeface="Calibri"/>
              </a:rPr>
              <a:t>community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3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Least populous </a:t>
            </a:r>
            <a:r>
              <a:rPr sz="2200" spc="-5" dirty="0">
                <a:latin typeface="Calibri"/>
                <a:cs typeface="Calibri"/>
              </a:rPr>
              <a:t>of 13</a:t>
            </a:r>
            <a:r>
              <a:rPr sz="2200" spc="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colonies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06370" y="2287981"/>
            <a:ext cx="40030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Colonial</a:t>
            </a:r>
            <a:r>
              <a:rPr spc="-60" dirty="0"/>
              <a:t> </a:t>
            </a:r>
            <a:r>
              <a:rPr spc="-10" dirty="0"/>
              <a:t>Slavery…</a:t>
            </a:r>
          </a:p>
        </p:txBody>
      </p:sp>
      <p:sp>
        <p:nvSpPr>
          <p:cNvPr id="3" name="object 3"/>
          <p:cNvSpPr/>
          <p:nvPr/>
        </p:nvSpPr>
        <p:spPr>
          <a:xfrm>
            <a:off x="685800" y="3352800"/>
            <a:ext cx="7280909" cy="274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66822" y="461594"/>
            <a:ext cx="36163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C000"/>
                </a:solidFill>
              </a:rPr>
              <a:t>Colonial</a:t>
            </a:r>
            <a:r>
              <a:rPr spc="-40" dirty="0">
                <a:solidFill>
                  <a:srgbClr val="FFC000"/>
                </a:solidFill>
              </a:rPr>
              <a:t> </a:t>
            </a:r>
            <a:r>
              <a:rPr spc="-15" dirty="0">
                <a:solidFill>
                  <a:srgbClr val="FFC000"/>
                </a:solidFill>
              </a:rPr>
              <a:t>Slavery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55600" marR="323850" indent="-342900">
              <a:lnSpc>
                <a:spcPts val="2690"/>
              </a:lnSpc>
              <a:spcBef>
                <a:spcPts val="74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pc="-10" dirty="0"/>
              <a:t>Most came after </a:t>
            </a:r>
            <a:r>
              <a:rPr spc="-5" dirty="0"/>
              <a:t>1700  </a:t>
            </a:r>
            <a:r>
              <a:rPr spc="-15" dirty="0"/>
              <a:t>(1st </a:t>
            </a:r>
            <a:r>
              <a:rPr spc="-5" dirty="0"/>
              <a:t>in </a:t>
            </a:r>
            <a:r>
              <a:rPr spc="-15" dirty="0"/>
              <a:t>Jamestown--  </a:t>
            </a:r>
            <a:r>
              <a:rPr spc="-5" dirty="0"/>
              <a:t>1619)</a:t>
            </a:r>
          </a:p>
          <a:p>
            <a:pPr marL="355600" marR="88265" indent="-342900">
              <a:lnSpc>
                <a:spcPct val="80000"/>
              </a:lnSpc>
              <a:spcBef>
                <a:spcPts val="69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pc="-5" dirty="0"/>
              <a:t>Rising </a:t>
            </a:r>
            <a:r>
              <a:rPr spc="-15" dirty="0"/>
              <a:t>wages </a:t>
            </a:r>
            <a:r>
              <a:rPr spc="-5" dirty="0"/>
              <a:t>in England  </a:t>
            </a:r>
            <a:r>
              <a:rPr spc="-10" dirty="0"/>
              <a:t>reduced white  </a:t>
            </a:r>
            <a:r>
              <a:rPr spc="-15" dirty="0"/>
              <a:t>immigration </a:t>
            </a:r>
            <a:r>
              <a:rPr spc="-20" dirty="0"/>
              <a:t>to </a:t>
            </a:r>
            <a:r>
              <a:rPr spc="-5" dirty="0"/>
              <a:t>the  </a:t>
            </a:r>
            <a:r>
              <a:rPr spc="-10" dirty="0"/>
              <a:t>colonies</a:t>
            </a:r>
          </a:p>
          <a:p>
            <a:pPr marL="355600" marR="5080" indent="-342900">
              <a:lnSpc>
                <a:spcPct val="8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pc="-5" dirty="0"/>
              <a:t>1698, </a:t>
            </a:r>
            <a:r>
              <a:rPr spc="-30" dirty="0"/>
              <a:t>Royal </a:t>
            </a:r>
            <a:r>
              <a:rPr spc="-10" dirty="0"/>
              <a:t>African Co.  </a:t>
            </a:r>
            <a:r>
              <a:rPr spc="-15" dirty="0"/>
              <a:t>lost </a:t>
            </a:r>
            <a:r>
              <a:rPr spc="-5" dirty="0"/>
              <a:t>its monopoly </a:t>
            </a:r>
            <a:r>
              <a:rPr spc="-10" dirty="0"/>
              <a:t>on  </a:t>
            </a:r>
            <a:r>
              <a:rPr spc="-20" dirty="0"/>
              <a:t>slave trade </a:t>
            </a:r>
            <a:r>
              <a:rPr spc="-10" dirty="0"/>
              <a:t>and </a:t>
            </a:r>
            <a:r>
              <a:rPr spc="-5" dirty="0"/>
              <a:t>the  </a:t>
            </a:r>
            <a:r>
              <a:rPr spc="-20" dirty="0"/>
              <a:t>slave trade </a:t>
            </a:r>
            <a:r>
              <a:rPr spc="-10" dirty="0"/>
              <a:t>boomed </a:t>
            </a:r>
            <a:r>
              <a:rPr spc="-5" dirty="0"/>
              <a:t>as a  </a:t>
            </a:r>
            <a:r>
              <a:rPr spc="-10" dirty="0"/>
              <a:t>result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396634"/>
            <a:ext cx="3855085" cy="3141980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4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40" dirty="0">
                <a:latin typeface="Calibri"/>
                <a:cs typeface="Calibri"/>
              </a:rPr>
              <a:t>West </a:t>
            </a:r>
            <a:r>
              <a:rPr sz="2800" spc="-10" dirty="0">
                <a:latin typeface="Calibri"/>
                <a:cs typeface="Calibri"/>
              </a:rPr>
              <a:t>African </a:t>
            </a:r>
            <a:r>
              <a:rPr sz="2800" spc="-20" dirty="0">
                <a:latin typeface="Calibri"/>
                <a:cs typeface="Calibri"/>
              </a:rPr>
              <a:t>slave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trade</a:t>
            </a:r>
            <a:endParaRPr sz="2800">
              <a:latin typeface="Calibri"/>
              <a:cs typeface="Calibri"/>
            </a:endParaRPr>
          </a:p>
          <a:p>
            <a:pPr marL="355600" marR="188595" indent="-342900">
              <a:lnSpc>
                <a:spcPct val="90000"/>
              </a:lnSpc>
              <a:spcBef>
                <a:spcPts val="1675"/>
              </a:spcBef>
              <a:buClr>
                <a:srgbClr val="000000"/>
              </a:buClr>
              <a:buFont typeface="Arial"/>
              <a:buChar char="•"/>
              <a:tabLst>
                <a:tab pos="927100" algn="l"/>
                <a:tab pos="927735" algn="l"/>
              </a:tabLst>
            </a:pPr>
            <a:r>
              <a:rPr sz="2800" b="1" spc="-10" dirty="0">
                <a:solidFill>
                  <a:srgbClr val="FFC000"/>
                </a:solidFill>
                <a:latin typeface="Calibri"/>
                <a:cs typeface="Calibri"/>
              </a:rPr>
              <a:t>Middle </a:t>
            </a:r>
            <a:r>
              <a:rPr sz="2800" b="1" spc="-15" dirty="0">
                <a:solidFill>
                  <a:srgbClr val="FFC000"/>
                </a:solidFill>
                <a:latin typeface="Calibri"/>
                <a:cs typeface="Calibri"/>
              </a:rPr>
              <a:t>Passage</a:t>
            </a:r>
            <a:r>
              <a:rPr sz="2800" spc="-15" dirty="0">
                <a:solidFill>
                  <a:srgbClr val="FFC000"/>
                </a:solidFill>
                <a:latin typeface="Calibri"/>
                <a:cs typeface="Calibri"/>
              </a:rPr>
              <a:t>-</a:t>
            </a:r>
            <a:r>
              <a:rPr sz="2800" spc="-15" dirty="0">
                <a:latin typeface="Calibri"/>
                <a:cs typeface="Calibri"/>
              </a:rPr>
              <a:t>-  </a:t>
            </a:r>
            <a:r>
              <a:rPr sz="2800" spc="-5" dirty="0">
                <a:latin typeface="Calibri"/>
                <a:cs typeface="Calibri"/>
              </a:rPr>
              <a:t>10-15 </a:t>
            </a:r>
            <a:r>
              <a:rPr sz="2800" spc="-10" dirty="0">
                <a:latin typeface="Calibri"/>
                <a:cs typeface="Calibri"/>
              </a:rPr>
              <a:t>million Africans  </a:t>
            </a:r>
            <a:r>
              <a:rPr sz="2800" spc="-15" dirty="0">
                <a:latin typeface="Calibri"/>
                <a:cs typeface="Calibri"/>
              </a:rPr>
              <a:t>sent </a:t>
            </a:r>
            <a:r>
              <a:rPr sz="2800" spc="-20" dirty="0">
                <a:latin typeface="Calibri"/>
                <a:cs typeface="Calibri"/>
              </a:rPr>
              <a:t>into </a:t>
            </a:r>
            <a:r>
              <a:rPr sz="2800" spc="-15" dirty="0">
                <a:latin typeface="Calibri"/>
                <a:cs typeface="Calibri"/>
              </a:rPr>
              <a:t>slavery </a:t>
            </a:r>
            <a:r>
              <a:rPr sz="2800" spc="-5" dirty="0">
                <a:latin typeface="Calibri"/>
                <a:cs typeface="Calibri"/>
              </a:rPr>
              <a:t>in the  </a:t>
            </a:r>
            <a:r>
              <a:rPr sz="2800" spc="-10" dirty="0">
                <a:latin typeface="Calibri"/>
                <a:cs typeface="Calibri"/>
              </a:rPr>
              <a:t>New </a:t>
            </a:r>
            <a:r>
              <a:rPr sz="2800" spc="-30" dirty="0">
                <a:latin typeface="Calibri"/>
                <a:cs typeface="Calibri"/>
              </a:rPr>
              <a:t>World, </a:t>
            </a:r>
            <a:r>
              <a:rPr sz="2800" spc="-15" dirty="0">
                <a:latin typeface="Calibri"/>
                <a:cs typeface="Calibri"/>
              </a:rPr>
              <a:t>most  </a:t>
            </a:r>
            <a:r>
              <a:rPr sz="2800" spc="-20" dirty="0">
                <a:latin typeface="Calibri"/>
                <a:cs typeface="Calibri"/>
              </a:rPr>
              <a:t>brought </a:t>
            </a:r>
            <a:r>
              <a:rPr sz="2800" spc="-5" dirty="0">
                <a:latin typeface="Calibri"/>
                <a:cs typeface="Calibri"/>
              </a:rPr>
              <a:t>in the </a:t>
            </a:r>
            <a:r>
              <a:rPr sz="2800" spc="-10" dirty="0">
                <a:latin typeface="Calibri"/>
                <a:cs typeface="Calibri"/>
              </a:rPr>
              <a:t>holds of  ships.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5683" y="376554"/>
            <a:ext cx="20866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Arial"/>
                <a:cs typeface="Arial"/>
              </a:rPr>
              <a:t>Theme</a:t>
            </a:r>
            <a:r>
              <a:rPr sz="4000" b="1" spc="-80" dirty="0">
                <a:latin typeface="Arial"/>
                <a:cs typeface="Arial"/>
              </a:rPr>
              <a:t> </a:t>
            </a:r>
            <a:r>
              <a:rPr sz="4000" b="1" spc="-5" dirty="0">
                <a:latin typeface="Arial"/>
                <a:cs typeface="Arial"/>
              </a:rPr>
              <a:t>2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272616"/>
            <a:ext cx="7574280" cy="5513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44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Society in the </a:t>
            </a:r>
            <a:r>
              <a:rPr sz="3600" spc="-5" dirty="0">
                <a:latin typeface="Arial"/>
                <a:cs typeface="Arial"/>
              </a:rPr>
              <a:t>seventeenth-  century </a:t>
            </a:r>
            <a:r>
              <a:rPr sz="3600" dirty="0">
                <a:latin typeface="Arial"/>
                <a:cs typeface="Arial"/>
              </a:rPr>
              <a:t>Chesapeake—consisting of  </a:t>
            </a:r>
            <a:r>
              <a:rPr sz="3600" spc="-10" dirty="0">
                <a:latin typeface="Arial"/>
                <a:cs typeface="Arial"/>
              </a:rPr>
              <a:t>Virginia </a:t>
            </a:r>
            <a:r>
              <a:rPr sz="3600" spc="-5" dirty="0">
                <a:latin typeface="Arial"/>
                <a:cs typeface="Arial"/>
              </a:rPr>
              <a:t>and </a:t>
            </a:r>
            <a:r>
              <a:rPr sz="3600" dirty="0">
                <a:latin typeface="Arial"/>
                <a:cs typeface="Arial"/>
              </a:rPr>
              <a:t>Maryland—experienced  </a:t>
            </a:r>
            <a:r>
              <a:rPr sz="3600" spc="-5" dirty="0">
                <a:latin typeface="Arial"/>
                <a:cs typeface="Arial"/>
              </a:rPr>
              <a:t>low </a:t>
            </a:r>
            <a:r>
              <a:rPr sz="3600" dirty="0">
                <a:latin typeface="Arial"/>
                <a:cs typeface="Arial"/>
              </a:rPr>
              <a:t>life-expectancies (largely </a:t>
            </a:r>
            <a:r>
              <a:rPr sz="3600" spc="-5" dirty="0">
                <a:latin typeface="Arial"/>
                <a:cs typeface="Arial"/>
              </a:rPr>
              <a:t>due </a:t>
            </a:r>
            <a:r>
              <a:rPr sz="3600" dirty="0">
                <a:latin typeface="Arial"/>
                <a:cs typeface="Arial"/>
              </a:rPr>
              <a:t>to  disease), dependence on indentured  </a:t>
            </a:r>
            <a:r>
              <a:rPr sz="3600" spc="-5" dirty="0">
                <a:latin typeface="Arial"/>
                <a:cs typeface="Arial"/>
              </a:rPr>
              <a:t>servitude, weak </a:t>
            </a:r>
            <a:r>
              <a:rPr sz="3600" dirty="0">
                <a:latin typeface="Arial"/>
                <a:cs typeface="Arial"/>
              </a:rPr>
              <a:t>family life, </a:t>
            </a:r>
            <a:r>
              <a:rPr sz="3600" spc="-5" dirty="0">
                <a:latin typeface="Arial"/>
                <a:cs typeface="Arial"/>
              </a:rPr>
              <a:t>and a  </a:t>
            </a:r>
            <a:r>
              <a:rPr sz="3600" dirty="0">
                <a:latin typeface="Arial"/>
                <a:cs typeface="Arial"/>
              </a:rPr>
              <a:t>hierarchical structure </a:t>
            </a:r>
            <a:r>
              <a:rPr sz="3600" spc="-5" dirty="0">
                <a:latin typeface="Arial"/>
                <a:cs typeface="Arial"/>
              </a:rPr>
              <a:t>that </a:t>
            </a:r>
            <a:r>
              <a:rPr sz="3600" dirty="0">
                <a:latin typeface="Arial"/>
                <a:cs typeface="Arial"/>
              </a:rPr>
              <a:t>was  dominated </a:t>
            </a:r>
            <a:r>
              <a:rPr sz="3600" spc="-5" dirty="0">
                <a:latin typeface="Arial"/>
                <a:cs typeface="Arial"/>
              </a:rPr>
              <a:t>by </a:t>
            </a:r>
            <a:r>
              <a:rPr sz="3600" dirty="0">
                <a:latin typeface="Arial"/>
                <a:cs typeface="Arial"/>
              </a:rPr>
              <a:t>planters </a:t>
            </a:r>
            <a:r>
              <a:rPr sz="3600" spc="-5" dirty="0">
                <a:latin typeface="Arial"/>
                <a:cs typeface="Arial"/>
              </a:rPr>
              <a:t>at the top</a:t>
            </a:r>
            <a:r>
              <a:rPr sz="3600" spc="-3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over  </a:t>
            </a:r>
            <a:r>
              <a:rPr sz="3600" dirty="0">
                <a:latin typeface="Arial"/>
                <a:cs typeface="Arial"/>
              </a:rPr>
              <a:t>the masses of poor white and black  slaves at the</a:t>
            </a:r>
            <a:r>
              <a:rPr sz="3600" spc="-11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bottom.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400" y="228600"/>
            <a:ext cx="7391400" cy="701675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 marL="1381125">
              <a:lnSpc>
                <a:spcPct val="100000"/>
              </a:lnSpc>
              <a:spcBef>
                <a:spcPts val="5"/>
              </a:spcBef>
            </a:pPr>
            <a:r>
              <a:rPr sz="4000" b="1" spc="-5" dirty="0">
                <a:latin typeface="Calibri"/>
                <a:cs typeface="Calibri"/>
              </a:rPr>
              <a:t>The </a:t>
            </a:r>
            <a:r>
              <a:rPr sz="4000" b="1" spc="-10" dirty="0">
                <a:latin typeface="Calibri"/>
                <a:cs typeface="Calibri"/>
              </a:rPr>
              <a:t>“Middle</a:t>
            </a:r>
            <a:r>
              <a:rPr sz="4000" b="1" spc="-15" dirty="0">
                <a:latin typeface="Calibri"/>
                <a:cs typeface="Calibri"/>
              </a:rPr>
              <a:t> </a:t>
            </a:r>
            <a:r>
              <a:rPr sz="4000" b="1" spc="-25" dirty="0">
                <a:latin typeface="Calibri"/>
                <a:cs typeface="Calibri"/>
              </a:rPr>
              <a:t>Passage”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76600" y="4038600"/>
            <a:ext cx="4114800" cy="2597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70250" y="4032250"/>
            <a:ext cx="4127500" cy="2609850"/>
          </a:xfrm>
          <a:custGeom>
            <a:avLst/>
            <a:gdLst/>
            <a:ahLst/>
            <a:cxnLst/>
            <a:rect l="l" t="t" r="r" b="b"/>
            <a:pathLst>
              <a:path w="4127500" h="2609850">
                <a:moveTo>
                  <a:pt x="0" y="2609850"/>
                </a:moveTo>
                <a:lnTo>
                  <a:pt x="4127500" y="2609850"/>
                </a:lnTo>
                <a:lnTo>
                  <a:pt x="4127500" y="0"/>
                </a:lnTo>
                <a:lnTo>
                  <a:pt x="0" y="0"/>
                </a:lnTo>
                <a:lnTo>
                  <a:pt x="0" y="26098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24200" y="1219072"/>
            <a:ext cx="4343400" cy="25480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17850" y="1212722"/>
            <a:ext cx="4356100" cy="2560955"/>
          </a:xfrm>
          <a:custGeom>
            <a:avLst/>
            <a:gdLst/>
            <a:ahLst/>
            <a:cxnLst/>
            <a:rect l="l" t="t" r="r" b="b"/>
            <a:pathLst>
              <a:path w="4356100" h="2560954">
                <a:moveTo>
                  <a:pt x="0" y="2560701"/>
                </a:moveTo>
                <a:lnTo>
                  <a:pt x="4356100" y="2560701"/>
                </a:lnTo>
                <a:lnTo>
                  <a:pt x="4356100" y="0"/>
                </a:lnTo>
                <a:lnTo>
                  <a:pt x="0" y="0"/>
                </a:lnTo>
                <a:lnTo>
                  <a:pt x="0" y="256070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6962" y="1371600"/>
            <a:ext cx="7924800" cy="4454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95652" y="186893"/>
            <a:ext cx="60083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5" dirty="0">
                <a:latin typeface="Calibri"/>
                <a:cs typeface="Calibri"/>
              </a:rPr>
              <a:t>Map: Colonial </a:t>
            </a:r>
            <a:r>
              <a:rPr b="1" spc="-20" dirty="0">
                <a:latin typeface="Calibri"/>
                <a:cs typeface="Calibri"/>
              </a:rPr>
              <a:t>Slave</a:t>
            </a:r>
            <a:r>
              <a:rPr b="1" spc="-85" dirty="0">
                <a:latin typeface="Calibri"/>
                <a:cs typeface="Calibri"/>
              </a:rPr>
              <a:t> </a:t>
            </a:r>
            <a:r>
              <a:rPr b="1" spc="-65" dirty="0">
                <a:latin typeface="Calibri"/>
                <a:cs typeface="Calibri"/>
              </a:rPr>
              <a:t>Trade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6903" y="1051560"/>
            <a:ext cx="7171944" cy="5544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78295" y="5847572"/>
            <a:ext cx="1527810" cy="60579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31470" marR="5080" indent="-319405">
              <a:lnSpc>
                <a:spcPct val="103899"/>
              </a:lnSpc>
              <a:spcBef>
                <a:spcPts val="20"/>
              </a:spcBef>
              <a:tabLst>
                <a:tab pos="335915" algn="l"/>
              </a:tabLst>
            </a:pPr>
            <a:r>
              <a:rPr sz="1700" dirty="0">
                <a:solidFill>
                  <a:srgbClr val="6D6B6E"/>
                </a:solidFill>
                <a:latin typeface="Times New Roman"/>
                <a:cs typeface="Times New Roman"/>
              </a:rPr>
              <a:t>D		</a:t>
            </a:r>
            <a:r>
              <a:rPr sz="1000" spc="-15" dirty="0">
                <a:solidFill>
                  <a:srgbClr val="6D6B6E"/>
                </a:solidFill>
                <a:latin typeface="Times New Roman"/>
                <a:cs typeface="Times New Roman"/>
              </a:rPr>
              <a:t>Major </a:t>
            </a:r>
            <a:r>
              <a:rPr sz="1000" spc="-10" dirty="0">
                <a:solidFill>
                  <a:srgbClr val="6D6B6E"/>
                </a:solidFill>
                <a:latin typeface="Times New Roman"/>
                <a:cs typeface="Times New Roman"/>
              </a:rPr>
              <a:t>point </a:t>
            </a:r>
            <a:r>
              <a:rPr sz="1000" spc="180" dirty="0">
                <a:solidFill>
                  <a:srgbClr val="6D6B6E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6D6B6E"/>
                </a:solidFill>
                <a:latin typeface="Times New Roman"/>
                <a:cs typeface="Times New Roman"/>
              </a:rPr>
              <a:t>of</a:t>
            </a:r>
            <a:r>
              <a:rPr sz="1000" spc="30" dirty="0">
                <a:solidFill>
                  <a:srgbClr val="6D6B6E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6D6B6E"/>
                </a:solidFill>
                <a:latin typeface="Times New Roman"/>
                <a:cs typeface="Times New Roman"/>
              </a:rPr>
              <a:t>trade  </a:t>
            </a:r>
            <a:r>
              <a:rPr sz="1000" spc="-10" dirty="0">
                <a:solidFill>
                  <a:srgbClr val="6D6B6E"/>
                </a:solidFill>
                <a:latin typeface="Times New Roman"/>
                <a:cs typeface="Times New Roman"/>
              </a:rPr>
              <a:t>Major </a:t>
            </a:r>
            <a:r>
              <a:rPr sz="1000" dirty="0">
                <a:solidFill>
                  <a:srgbClr val="6D6B6E"/>
                </a:solidFill>
                <a:latin typeface="Times New Roman"/>
                <a:cs typeface="Times New Roman"/>
              </a:rPr>
              <a:t>trade </a:t>
            </a:r>
            <a:r>
              <a:rPr sz="1000" spc="0" dirty="0">
                <a:solidFill>
                  <a:srgbClr val="6D6B6E"/>
                </a:solidFill>
                <a:latin typeface="Times New Roman"/>
                <a:cs typeface="Times New Roman"/>
              </a:rPr>
              <a:t>route  </a:t>
            </a:r>
            <a:r>
              <a:rPr sz="1000" dirty="0">
                <a:solidFill>
                  <a:srgbClr val="6D6B6E"/>
                </a:solidFill>
                <a:latin typeface="Times New Roman"/>
                <a:cs typeface="Times New Roman"/>
              </a:rPr>
              <a:t>Intercoastal trade</a:t>
            </a:r>
            <a:r>
              <a:rPr sz="1000" spc="-5" dirty="0">
                <a:solidFill>
                  <a:srgbClr val="6D6B6E"/>
                </a:solidFill>
                <a:latin typeface="Times New Roman"/>
                <a:cs typeface="Times New Roman"/>
              </a:rPr>
              <a:t> route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381000"/>
            <a:ext cx="7391400" cy="701675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 marL="1153795">
              <a:lnSpc>
                <a:spcPct val="100000"/>
              </a:lnSpc>
              <a:spcBef>
                <a:spcPts val="15"/>
              </a:spcBef>
            </a:pPr>
            <a:r>
              <a:rPr sz="3800" b="1" spc="-5" dirty="0">
                <a:latin typeface="Calibri"/>
                <a:cs typeface="Calibri"/>
              </a:rPr>
              <a:t>Goods </a:t>
            </a:r>
            <a:r>
              <a:rPr sz="3800" b="1" spc="-50" dirty="0">
                <a:latin typeface="Calibri"/>
                <a:cs typeface="Calibri"/>
              </a:rPr>
              <a:t>Traded </a:t>
            </a:r>
            <a:r>
              <a:rPr sz="3800" b="1" spc="-5" dirty="0">
                <a:latin typeface="Calibri"/>
                <a:cs typeface="Calibri"/>
              </a:rPr>
              <a:t>with Africa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0" y="1447863"/>
            <a:ext cx="6629400" cy="4259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17650" y="1441513"/>
            <a:ext cx="6642100" cy="4272280"/>
          </a:xfrm>
          <a:custGeom>
            <a:avLst/>
            <a:gdLst/>
            <a:ahLst/>
            <a:cxnLst/>
            <a:rect l="l" t="t" r="r" b="b"/>
            <a:pathLst>
              <a:path w="6642100" h="4272280">
                <a:moveTo>
                  <a:pt x="0" y="4271899"/>
                </a:moveTo>
                <a:lnTo>
                  <a:pt x="6642100" y="4271899"/>
                </a:lnTo>
                <a:lnTo>
                  <a:pt x="6642100" y="0"/>
                </a:lnTo>
                <a:lnTo>
                  <a:pt x="0" y="0"/>
                </a:lnTo>
                <a:lnTo>
                  <a:pt x="0" y="4271899"/>
                </a:lnTo>
                <a:close/>
              </a:path>
            </a:pathLst>
          </a:custGeom>
          <a:ln w="127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6794" y="221945"/>
            <a:ext cx="289623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30" dirty="0">
                <a:solidFill>
                  <a:srgbClr val="FFC000"/>
                </a:solidFill>
                <a:latin typeface="Calibri"/>
                <a:cs typeface="Calibri"/>
              </a:rPr>
              <a:t>slave</a:t>
            </a:r>
            <a:r>
              <a:rPr sz="4800" b="1" spc="-5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4800" b="1" spc="-10" dirty="0">
                <a:solidFill>
                  <a:srgbClr val="FFC000"/>
                </a:solidFill>
                <a:latin typeface="Calibri"/>
                <a:cs typeface="Calibri"/>
              </a:rPr>
              <a:t>codes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2140" y="1211325"/>
            <a:ext cx="6362065" cy="5391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3200" spc="-5" dirty="0">
                <a:latin typeface="Calibri"/>
                <a:cs typeface="Calibri"/>
              </a:rPr>
              <a:t>Blacks and their children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property</a:t>
            </a:r>
            <a:endParaRPr sz="32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3200" spc="-30" dirty="0">
                <a:latin typeface="Calibri"/>
                <a:cs typeface="Calibri"/>
              </a:rPr>
              <a:t>for </a:t>
            </a:r>
            <a:r>
              <a:rPr sz="3200" spc="-25" dirty="0">
                <a:latin typeface="Calibri"/>
                <a:cs typeface="Calibri"/>
              </a:rPr>
              <a:t>life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masters</a:t>
            </a:r>
            <a:endParaRPr sz="32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914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3200" spc="-5" dirty="0">
                <a:latin typeface="Calibri"/>
                <a:cs typeface="Calibri"/>
              </a:rPr>
              <a:t>Crime </a:t>
            </a:r>
            <a:r>
              <a:rPr sz="3200" dirty="0">
                <a:latin typeface="Calibri"/>
                <a:cs typeface="Calibri"/>
              </a:rPr>
              <a:t>in </a:t>
            </a:r>
            <a:r>
              <a:rPr sz="3200" spc="-5" dirty="0">
                <a:latin typeface="Calibri"/>
                <a:cs typeface="Calibri"/>
              </a:rPr>
              <a:t>some </a:t>
            </a:r>
            <a:r>
              <a:rPr sz="3200" spc="-10" dirty="0">
                <a:latin typeface="Calibri"/>
                <a:cs typeface="Calibri"/>
              </a:rPr>
              <a:t>colonies </a:t>
            </a:r>
            <a:r>
              <a:rPr sz="3200" spc="-25" dirty="0">
                <a:latin typeface="Calibri"/>
                <a:cs typeface="Calibri"/>
              </a:rPr>
              <a:t>to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teach</a:t>
            </a:r>
            <a:endParaRPr sz="32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3200" spc="-15" dirty="0">
                <a:latin typeface="Calibri"/>
                <a:cs typeface="Calibri"/>
              </a:rPr>
              <a:t>literacy </a:t>
            </a:r>
            <a:r>
              <a:rPr sz="3200" spc="-25" dirty="0">
                <a:latin typeface="Calibri"/>
                <a:cs typeface="Calibri"/>
              </a:rPr>
              <a:t>to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slaves</a:t>
            </a:r>
            <a:endParaRPr sz="32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920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3200" spc="-20" dirty="0">
                <a:latin typeface="Calibri"/>
                <a:cs typeface="Calibri"/>
              </a:rPr>
              <a:t>Conversion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spc="-10" dirty="0">
                <a:latin typeface="Calibri"/>
                <a:cs typeface="Calibri"/>
              </a:rPr>
              <a:t>Christianity</a:t>
            </a:r>
            <a:r>
              <a:rPr sz="3200" spc="8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not</a:t>
            </a:r>
            <a:endParaRPr sz="32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3200" spc="-10" dirty="0">
                <a:latin typeface="Calibri"/>
                <a:cs typeface="Calibri"/>
              </a:rPr>
              <a:t>grounds </a:t>
            </a:r>
            <a:r>
              <a:rPr sz="3200" spc="-30" dirty="0">
                <a:latin typeface="Calibri"/>
                <a:cs typeface="Calibri"/>
              </a:rPr>
              <a:t>for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freedom</a:t>
            </a:r>
            <a:endParaRPr sz="32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914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3200" spc="-15" dirty="0">
                <a:latin typeface="Calibri"/>
                <a:cs typeface="Calibri"/>
              </a:rPr>
              <a:t>Slavery </a:t>
            </a:r>
            <a:r>
              <a:rPr sz="3200" dirty="0">
                <a:latin typeface="Calibri"/>
                <a:cs typeface="Calibri"/>
              </a:rPr>
              <a:t>= </a:t>
            </a:r>
            <a:r>
              <a:rPr sz="3200" spc="-15" dirty="0">
                <a:latin typeface="Calibri"/>
                <a:cs typeface="Calibri"/>
              </a:rPr>
              <a:t>roots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spc="-15" dirty="0">
                <a:latin typeface="Calibri"/>
                <a:cs typeface="Calibri"/>
              </a:rPr>
              <a:t>racism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America</a:t>
            </a:r>
            <a:endParaRPr sz="32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920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3200" dirty="0">
                <a:latin typeface="Calibri"/>
                <a:cs typeface="Calibri"/>
              </a:rPr>
              <a:t>Racism </a:t>
            </a:r>
            <a:r>
              <a:rPr sz="3200" spc="-5" dirty="0">
                <a:latin typeface="Calibri"/>
                <a:cs typeface="Calibri"/>
              </a:rPr>
              <a:t>used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spc="-25" dirty="0">
                <a:latin typeface="Calibri"/>
                <a:cs typeface="Calibri"/>
              </a:rPr>
              <a:t>keep </a:t>
            </a:r>
            <a:r>
              <a:rPr sz="3200" spc="-5" dirty="0">
                <a:latin typeface="Calibri"/>
                <a:cs typeface="Calibri"/>
              </a:rPr>
              <a:t>poor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whites</a:t>
            </a:r>
            <a:endParaRPr sz="32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3200" spc="-20" dirty="0">
                <a:latin typeface="Calibri"/>
                <a:cs typeface="Calibri"/>
              </a:rPr>
              <a:t>from </a:t>
            </a:r>
            <a:r>
              <a:rPr sz="3200" spc="-5" dirty="0">
                <a:latin typeface="Calibri"/>
                <a:cs typeface="Calibri"/>
              </a:rPr>
              <a:t>rebelling alongside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blacks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140" y="1683842"/>
            <a:ext cx="6136640" cy="2708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572135" algn="l"/>
                <a:tab pos="572770" algn="l"/>
              </a:tabLst>
            </a:pPr>
            <a:r>
              <a:rPr sz="3200" spc="-15" dirty="0">
                <a:latin typeface="Calibri"/>
                <a:cs typeface="Calibri"/>
              </a:rPr>
              <a:t>Slavery </a:t>
            </a:r>
            <a:r>
              <a:rPr sz="3200" spc="-20" dirty="0">
                <a:latin typeface="Calibri"/>
                <a:cs typeface="Calibri"/>
              </a:rPr>
              <a:t>harshest </a:t>
            </a:r>
            <a:r>
              <a:rPr sz="3200" dirty="0">
                <a:latin typeface="Calibri"/>
                <a:cs typeface="Calibri"/>
              </a:rPr>
              <a:t>in </a:t>
            </a:r>
            <a:r>
              <a:rPr sz="3200" spc="-10" dirty="0">
                <a:latin typeface="Calibri"/>
                <a:cs typeface="Calibri"/>
              </a:rPr>
              <a:t>deepest </a:t>
            </a:r>
            <a:r>
              <a:rPr sz="3200" spc="-5" dirty="0">
                <a:latin typeface="Calibri"/>
                <a:cs typeface="Calibri"/>
              </a:rPr>
              <a:t>South  (especially SC); </a:t>
            </a:r>
            <a:r>
              <a:rPr sz="3200" dirty="0">
                <a:latin typeface="Calibri"/>
                <a:cs typeface="Calibri"/>
              </a:rPr>
              <a:t>less </a:t>
            </a:r>
            <a:r>
              <a:rPr sz="3200" spc="-5" dirty="0">
                <a:latin typeface="Calibri"/>
                <a:cs typeface="Calibri"/>
              </a:rPr>
              <a:t>deadly </a:t>
            </a:r>
            <a:r>
              <a:rPr sz="3200" dirty="0">
                <a:latin typeface="Calibri"/>
                <a:cs typeface="Calibri"/>
              </a:rPr>
              <a:t>in the  </a:t>
            </a:r>
            <a:r>
              <a:rPr sz="3200" spc="-15" dirty="0">
                <a:latin typeface="Calibri"/>
                <a:cs typeface="Calibri"/>
              </a:rPr>
              <a:t>Chesapeake</a:t>
            </a:r>
            <a:endParaRPr sz="32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920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3200" spc="-20" dirty="0">
                <a:latin typeface="Calibri"/>
                <a:cs typeface="Calibri"/>
              </a:rPr>
              <a:t>Slave </a:t>
            </a:r>
            <a:r>
              <a:rPr sz="3200" spc="-10" dirty="0">
                <a:latin typeface="Calibri"/>
                <a:cs typeface="Calibri"/>
              </a:rPr>
              <a:t>culture </a:t>
            </a:r>
            <a:r>
              <a:rPr sz="3200" spc="-5" dirty="0">
                <a:latin typeface="Calibri"/>
                <a:cs typeface="Calibri"/>
              </a:rPr>
              <a:t>became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mixture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</a:t>
            </a:r>
            <a:endParaRPr sz="3200">
              <a:latin typeface="Calibri"/>
              <a:cs typeface="Calibri"/>
            </a:endParaRPr>
          </a:p>
          <a:p>
            <a:pPr marR="120650" algn="ctr">
              <a:lnSpc>
                <a:spcPct val="100000"/>
              </a:lnSpc>
            </a:pPr>
            <a:r>
              <a:rPr sz="3200" spc="-5" dirty="0">
                <a:latin typeface="Calibri"/>
                <a:cs typeface="Calibri"/>
              </a:rPr>
              <a:t>American and African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folkways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5"/>
              </a:spcBef>
            </a:pPr>
            <a:r>
              <a:rPr spc="-25" dirty="0">
                <a:solidFill>
                  <a:srgbClr val="FFC000"/>
                </a:solidFill>
              </a:rPr>
              <a:t>Slave</a:t>
            </a:r>
            <a:r>
              <a:rPr spc="-50" dirty="0">
                <a:solidFill>
                  <a:srgbClr val="FFC000"/>
                </a:solidFill>
              </a:rPr>
              <a:t> </a:t>
            </a:r>
            <a:r>
              <a:rPr dirty="0">
                <a:solidFill>
                  <a:srgbClr val="FFC000"/>
                </a:solidFill>
              </a:rPr>
              <a:t>Codes…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594" y="235661"/>
            <a:ext cx="38512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C000"/>
                </a:solidFill>
                <a:latin typeface="Calibri"/>
                <a:cs typeface="Calibri"/>
              </a:rPr>
              <a:t>Stono </a:t>
            </a:r>
            <a:r>
              <a:rPr sz="3200" b="1" spc="-10" dirty="0">
                <a:solidFill>
                  <a:srgbClr val="FFC000"/>
                </a:solidFill>
                <a:latin typeface="Calibri"/>
                <a:cs typeface="Calibri"/>
              </a:rPr>
              <a:t>Rebellion</a:t>
            </a:r>
            <a:r>
              <a:rPr sz="3200" b="1" spc="-8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C000"/>
                </a:solidFill>
              </a:rPr>
              <a:t>(1739)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8515" y="2886455"/>
            <a:ext cx="5166360" cy="3584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729741"/>
            <a:ext cx="8159750" cy="592582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54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spc="-10" dirty="0">
                <a:latin typeface="Calibri"/>
                <a:cs typeface="Calibri"/>
              </a:rPr>
              <a:t>Most important </a:t>
            </a:r>
            <a:r>
              <a:rPr sz="2400" spc="-20" dirty="0">
                <a:latin typeface="Calibri"/>
                <a:cs typeface="Calibri"/>
              </a:rPr>
              <a:t>slave </a:t>
            </a:r>
            <a:r>
              <a:rPr sz="2400" spc="-15" dirty="0">
                <a:latin typeface="Calibri"/>
                <a:cs typeface="Calibri"/>
              </a:rPr>
              <a:t>revolt </a:t>
            </a:r>
            <a:r>
              <a:rPr sz="2400" spc="-10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18</a:t>
            </a:r>
            <a:r>
              <a:rPr sz="2400" spc="-7" baseline="24305" dirty="0">
                <a:latin typeface="Calibri"/>
                <a:cs typeface="Calibri"/>
              </a:rPr>
              <a:t>th</a:t>
            </a:r>
            <a:r>
              <a:rPr sz="2400" spc="315" baseline="2430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century</a:t>
            </a:r>
            <a:endParaRPr sz="2400">
              <a:latin typeface="Calibri"/>
              <a:cs typeface="Calibri"/>
            </a:endParaRPr>
          </a:p>
          <a:p>
            <a:pPr marL="469900" marR="3242310" indent="-457200">
              <a:lnSpc>
                <a:spcPct val="100000"/>
              </a:lnSpc>
              <a:spcBef>
                <a:spcPts val="144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spc="-10" dirty="0">
                <a:latin typeface="Calibri"/>
                <a:cs typeface="Calibri"/>
              </a:rPr>
              <a:t>Slavery </a:t>
            </a:r>
            <a:r>
              <a:rPr sz="2400" spc="-5" dirty="0">
                <a:latin typeface="Calibri"/>
                <a:cs typeface="Calibri"/>
              </a:rPr>
              <a:t>became </a:t>
            </a:r>
            <a:r>
              <a:rPr sz="2400" spc="-10" dirty="0">
                <a:latin typeface="Calibri"/>
                <a:cs typeface="Calibri"/>
              </a:rPr>
              <a:t>even more </a:t>
            </a:r>
            <a:r>
              <a:rPr sz="2400" spc="-5" dirty="0">
                <a:latin typeface="Calibri"/>
                <a:cs typeface="Calibri"/>
              </a:rPr>
              <a:t>tightly  </a:t>
            </a:r>
            <a:r>
              <a:rPr sz="2400" spc="-10" dirty="0">
                <a:latin typeface="Calibri"/>
                <a:cs typeface="Calibri"/>
              </a:rPr>
              <a:t>regulated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oppressive </a:t>
            </a:r>
            <a:r>
              <a:rPr sz="2400" spc="-5" dirty="0">
                <a:latin typeface="Calibri"/>
                <a:cs typeface="Calibri"/>
              </a:rPr>
              <a:t>as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result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2150">
              <a:latin typeface="Times New Roman"/>
              <a:cs typeface="Times New Roman"/>
            </a:endParaRPr>
          </a:p>
          <a:p>
            <a:pPr marL="5557520" marR="118110" lvl="1" indent="-286385">
              <a:lnSpc>
                <a:spcPct val="100000"/>
              </a:lnSpc>
              <a:buChar char="•"/>
              <a:tabLst>
                <a:tab pos="5557520" algn="l"/>
                <a:tab pos="5558155" algn="l"/>
              </a:tabLst>
            </a:pPr>
            <a:r>
              <a:rPr sz="1800" dirty="0">
                <a:latin typeface="Arial"/>
                <a:cs typeface="Arial"/>
              </a:rPr>
              <a:t>In </a:t>
            </a:r>
            <a:r>
              <a:rPr sz="1800" spc="-5" dirty="0">
                <a:latin typeface="Arial"/>
                <a:cs typeface="Arial"/>
              </a:rPr>
              <a:t>1738, Spanish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Florida  declared that freedom  and land </a:t>
            </a:r>
            <a:r>
              <a:rPr sz="1800" spc="-15" dirty="0">
                <a:latin typeface="Arial"/>
                <a:cs typeface="Arial"/>
              </a:rPr>
              <a:t>would </a:t>
            </a:r>
            <a:r>
              <a:rPr sz="1800" spc="-5" dirty="0">
                <a:latin typeface="Arial"/>
                <a:cs typeface="Arial"/>
              </a:rPr>
              <a:t>be given 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runaways.</a:t>
            </a:r>
            <a:endParaRPr sz="1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5557520" marR="5080" lvl="1" indent="-286385">
              <a:lnSpc>
                <a:spcPct val="100000"/>
              </a:lnSpc>
              <a:buChar char="•"/>
              <a:tabLst>
                <a:tab pos="5557520" algn="l"/>
                <a:tab pos="5558155" algn="l"/>
              </a:tabLst>
            </a:pPr>
            <a:r>
              <a:rPr sz="1800" spc="-10" dirty="0">
                <a:latin typeface="Arial"/>
                <a:cs typeface="Arial"/>
              </a:rPr>
              <a:t>year </a:t>
            </a:r>
            <a:r>
              <a:rPr sz="1800" spc="-5" dirty="0">
                <a:latin typeface="Arial"/>
                <a:cs typeface="Arial"/>
              </a:rPr>
              <a:t>after the Stono  Rebellion, South Carolina  passed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Negro </a:t>
            </a:r>
            <a:r>
              <a:rPr sz="1800" dirty="0">
                <a:latin typeface="Arial"/>
                <a:cs typeface="Arial"/>
              </a:rPr>
              <a:t>Act </a:t>
            </a:r>
            <a:r>
              <a:rPr sz="1800" spc="-5" dirty="0">
                <a:latin typeface="Arial"/>
                <a:cs typeface="Arial"/>
              </a:rPr>
              <a:t>in  </a:t>
            </a:r>
            <a:r>
              <a:rPr sz="1800" spc="-10" dirty="0">
                <a:latin typeface="Arial"/>
                <a:cs typeface="Arial"/>
              </a:rPr>
              <a:t>1740, which </a:t>
            </a:r>
            <a:r>
              <a:rPr sz="1800" spc="-5" dirty="0">
                <a:latin typeface="Arial"/>
                <a:cs typeface="Arial"/>
              </a:rPr>
              <a:t>made </a:t>
            </a:r>
            <a:r>
              <a:rPr sz="1800" dirty="0">
                <a:latin typeface="Arial"/>
                <a:cs typeface="Arial"/>
              </a:rPr>
              <a:t>it  </a:t>
            </a:r>
            <a:r>
              <a:rPr sz="1800" spc="-5" dirty="0">
                <a:latin typeface="Arial"/>
                <a:cs typeface="Arial"/>
              </a:rPr>
              <a:t>illegal </a:t>
            </a:r>
            <a:r>
              <a:rPr sz="1800" dirty="0">
                <a:latin typeface="Arial"/>
                <a:cs typeface="Arial"/>
              </a:rPr>
              <a:t>for </a:t>
            </a:r>
            <a:r>
              <a:rPr sz="1800" spc="-5" dirty="0">
                <a:latin typeface="Arial"/>
                <a:cs typeface="Arial"/>
              </a:rPr>
              <a:t>slaves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gather  in groups, earn </a:t>
            </a:r>
            <a:r>
              <a:rPr sz="1800" spc="-30" dirty="0">
                <a:latin typeface="Arial"/>
                <a:cs typeface="Arial"/>
              </a:rPr>
              <a:t>money,  </a:t>
            </a:r>
            <a:r>
              <a:rPr sz="1800" spc="-5" dirty="0">
                <a:latin typeface="Arial"/>
                <a:cs typeface="Arial"/>
              </a:rPr>
              <a:t>learn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read </a:t>
            </a:r>
            <a:r>
              <a:rPr sz="1800" spc="-10" dirty="0">
                <a:latin typeface="Arial"/>
                <a:cs typeface="Arial"/>
              </a:rPr>
              <a:t>or </a:t>
            </a:r>
            <a:r>
              <a:rPr sz="1800" spc="-5" dirty="0">
                <a:latin typeface="Arial"/>
                <a:cs typeface="Arial"/>
              </a:rPr>
              <a:t>raise  food, and gave slave  </a:t>
            </a:r>
            <a:r>
              <a:rPr sz="1800" spc="-10" dirty="0">
                <a:latin typeface="Arial"/>
                <a:cs typeface="Arial"/>
              </a:rPr>
              <a:t>owners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right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kill  rebellious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slaves.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7926" y="461594"/>
            <a:ext cx="27082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Slave</a:t>
            </a:r>
            <a:r>
              <a:rPr spc="-80" dirty="0"/>
              <a:t> </a:t>
            </a:r>
            <a:r>
              <a:rPr dirty="0"/>
              <a:t>Codes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71066"/>
            <a:ext cx="8028305" cy="38531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308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b="1" spc="-10" dirty="0">
                <a:latin typeface="Calibri"/>
                <a:cs typeface="Calibri"/>
              </a:rPr>
              <a:t>Virginia,</a:t>
            </a:r>
            <a:r>
              <a:rPr sz="2700" b="1" spc="-80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1639</a:t>
            </a:r>
            <a:endParaRPr sz="2700">
              <a:latin typeface="Calibri"/>
              <a:cs typeface="Calibri"/>
            </a:endParaRPr>
          </a:p>
          <a:p>
            <a:pPr marL="355600" marR="5080">
              <a:lnSpc>
                <a:spcPts val="2920"/>
              </a:lnSpc>
              <a:spcBef>
                <a:spcPts val="200"/>
              </a:spcBef>
            </a:pPr>
            <a:r>
              <a:rPr sz="2700" dirty="0">
                <a:latin typeface="Calibri"/>
                <a:cs typeface="Calibri"/>
              </a:rPr>
              <a:t>Act </a:t>
            </a:r>
            <a:r>
              <a:rPr sz="2700" spc="-5" dirty="0">
                <a:latin typeface="Calibri"/>
                <a:cs typeface="Calibri"/>
              </a:rPr>
              <a:t>X. </a:t>
            </a:r>
            <a:r>
              <a:rPr sz="2700" dirty="0">
                <a:latin typeface="Calibri"/>
                <a:cs typeface="Calibri"/>
              </a:rPr>
              <a:t>All </a:t>
            </a:r>
            <a:r>
              <a:rPr sz="2700" spc="-15" dirty="0">
                <a:latin typeface="Calibri"/>
                <a:cs typeface="Calibri"/>
              </a:rPr>
              <a:t>persons </a:t>
            </a:r>
            <a:r>
              <a:rPr sz="2700" spc="-25" dirty="0">
                <a:latin typeface="Calibri"/>
                <a:cs typeface="Calibri"/>
              </a:rPr>
              <a:t>except </a:t>
            </a:r>
            <a:r>
              <a:rPr sz="2700" spc="-10" dirty="0">
                <a:latin typeface="Calibri"/>
                <a:cs typeface="Calibri"/>
              </a:rPr>
              <a:t>Negroes </a:t>
            </a:r>
            <a:r>
              <a:rPr sz="2700" spc="-20" dirty="0">
                <a:latin typeface="Calibri"/>
                <a:cs typeface="Calibri"/>
              </a:rPr>
              <a:t>are </a:t>
            </a:r>
            <a:r>
              <a:rPr sz="2700" spc="-15" dirty="0">
                <a:latin typeface="Calibri"/>
                <a:cs typeface="Calibri"/>
              </a:rPr>
              <a:t>to </a:t>
            </a:r>
            <a:r>
              <a:rPr sz="2700" spc="-5" dirty="0">
                <a:latin typeface="Calibri"/>
                <a:cs typeface="Calibri"/>
              </a:rPr>
              <a:t>be </a:t>
            </a:r>
            <a:r>
              <a:rPr sz="2700" spc="-15" dirty="0">
                <a:latin typeface="Calibri"/>
                <a:cs typeface="Calibri"/>
              </a:rPr>
              <a:t>provided  </a:t>
            </a:r>
            <a:r>
              <a:rPr sz="2700" dirty="0">
                <a:latin typeface="Calibri"/>
                <a:cs typeface="Calibri"/>
              </a:rPr>
              <a:t>with </a:t>
            </a:r>
            <a:r>
              <a:rPr sz="2700" spc="-5" dirty="0">
                <a:latin typeface="Calibri"/>
                <a:cs typeface="Calibri"/>
              </a:rPr>
              <a:t>arms and ammunitions or be fined </a:t>
            </a:r>
            <a:r>
              <a:rPr sz="2700" spc="-15" dirty="0">
                <a:latin typeface="Calibri"/>
                <a:cs typeface="Calibri"/>
              </a:rPr>
              <a:t>at </a:t>
            </a:r>
            <a:r>
              <a:rPr sz="2700" spc="-5" dirty="0">
                <a:latin typeface="Calibri"/>
                <a:cs typeface="Calibri"/>
              </a:rPr>
              <a:t>the </a:t>
            </a:r>
            <a:r>
              <a:rPr sz="2700" spc="-10" dirty="0">
                <a:latin typeface="Calibri"/>
                <a:cs typeface="Calibri"/>
              </a:rPr>
              <a:t>pleasure  </a:t>
            </a:r>
            <a:r>
              <a:rPr sz="2700" spc="-5" dirty="0">
                <a:latin typeface="Calibri"/>
                <a:cs typeface="Calibri"/>
              </a:rPr>
              <a:t>of </a:t>
            </a:r>
            <a:r>
              <a:rPr sz="2700" dirty="0">
                <a:latin typeface="Calibri"/>
                <a:cs typeface="Calibri"/>
              </a:rPr>
              <a:t>the </a:t>
            </a:r>
            <a:r>
              <a:rPr sz="2700" spc="-10" dirty="0">
                <a:latin typeface="Calibri"/>
                <a:cs typeface="Calibri"/>
              </a:rPr>
              <a:t>governor </a:t>
            </a:r>
            <a:r>
              <a:rPr sz="2700" spc="-5" dirty="0">
                <a:latin typeface="Calibri"/>
                <a:cs typeface="Calibri"/>
              </a:rPr>
              <a:t>and</a:t>
            </a:r>
            <a:r>
              <a:rPr sz="2700" spc="-9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council.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ts val="3080"/>
              </a:lnSpc>
              <a:spcBef>
                <a:spcPts val="2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b="1" spc="-5" dirty="0">
                <a:latin typeface="Calibri"/>
                <a:cs typeface="Calibri"/>
              </a:rPr>
              <a:t>Maryland,</a:t>
            </a:r>
            <a:r>
              <a:rPr sz="2700" b="1" spc="-55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1664</a:t>
            </a:r>
            <a:endParaRPr sz="2700">
              <a:latin typeface="Calibri"/>
              <a:cs typeface="Calibri"/>
            </a:endParaRPr>
          </a:p>
          <a:p>
            <a:pPr marL="355600" marR="24130">
              <a:lnSpc>
                <a:spcPct val="90000"/>
              </a:lnSpc>
              <a:spcBef>
                <a:spcPts val="160"/>
              </a:spcBef>
            </a:pPr>
            <a:r>
              <a:rPr sz="2700" spc="-10" dirty="0">
                <a:latin typeface="Calibri"/>
                <a:cs typeface="Calibri"/>
              </a:rPr>
              <a:t>That whatsoever free-born </a:t>
            </a:r>
            <a:r>
              <a:rPr sz="2700" dirty="0">
                <a:latin typeface="Calibri"/>
                <a:cs typeface="Calibri"/>
              </a:rPr>
              <a:t>[English] </a:t>
            </a:r>
            <a:r>
              <a:rPr sz="2700" spc="-10" dirty="0">
                <a:latin typeface="Calibri"/>
                <a:cs typeface="Calibri"/>
              </a:rPr>
              <a:t>woman </a:t>
            </a:r>
            <a:r>
              <a:rPr sz="2700" spc="-5" dirty="0">
                <a:latin typeface="Calibri"/>
                <a:cs typeface="Calibri"/>
              </a:rPr>
              <a:t>shall  </a:t>
            </a:r>
            <a:r>
              <a:rPr sz="2700" spc="-10" dirty="0">
                <a:latin typeface="Calibri"/>
                <a:cs typeface="Calibri"/>
              </a:rPr>
              <a:t>intermarry </a:t>
            </a:r>
            <a:r>
              <a:rPr sz="2700" dirty="0">
                <a:latin typeface="Calibri"/>
                <a:cs typeface="Calibri"/>
              </a:rPr>
              <a:t>with </a:t>
            </a:r>
            <a:r>
              <a:rPr sz="2700" spc="-20" dirty="0">
                <a:latin typeface="Calibri"/>
                <a:cs typeface="Calibri"/>
              </a:rPr>
              <a:t>any </a:t>
            </a:r>
            <a:r>
              <a:rPr sz="2700" spc="-15" dirty="0">
                <a:latin typeface="Calibri"/>
                <a:cs typeface="Calibri"/>
              </a:rPr>
              <a:t>slave. </a:t>
            </a:r>
            <a:r>
              <a:rPr sz="2700" dirty="0">
                <a:latin typeface="Calibri"/>
                <a:cs typeface="Calibri"/>
              </a:rPr>
              <a:t>. . </a:t>
            </a:r>
            <a:r>
              <a:rPr sz="2700" spc="-5" dirty="0">
                <a:latin typeface="Calibri"/>
                <a:cs typeface="Calibri"/>
              </a:rPr>
              <a:t>shall </a:t>
            </a:r>
            <a:r>
              <a:rPr sz="2700" spc="-10" dirty="0">
                <a:latin typeface="Calibri"/>
                <a:cs typeface="Calibri"/>
              </a:rPr>
              <a:t>serve </a:t>
            </a:r>
            <a:r>
              <a:rPr sz="2700" dirty="0">
                <a:latin typeface="Calibri"/>
                <a:cs typeface="Calibri"/>
              </a:rPr>
              <a:t>the </a:t>
            </a:r>
            <a:r>
              <a:rPr sz="2700" spc="-10" dirty="0">
                <a:latin typeface="Calibri"/>
                <a:cs typeface="Calibri"/>
              </a:rPr>
              <a:t>master </a:t>
            </a:r>
            <a:r>
              <a:rPr sz="2700" spc="-5" dirty="0">
                <a:latin typeface="Calibri"/>
                <a:cs typeface="Calibri"/>
              </a:rPr>
              <a:t>of  such </a:t>
            </a:r>
            <a:r>
              <a:rPr sz="2700" spc="-20" dirty="0">
                <a:latin typeface="Calibri"/>
                <a:cs typeface="Calibri"/>
              </a:rPr>
              <a:t>slave </a:t>
            </a:r>
            <a:r>
              <a:rPr sz="2700" spc="-5" dirty="0">
                <a:latin typeface="Calibri"/>
                <a:cs typeface="Calibri"/>
              </a:rPr>
              <a:t>during </a:t>
            </a:r>
            <a:r>
              <a:rPr sz="2700" dirty="0">
                <a:latin typeface="Calibri"/>
                <a:cs typeface="Calibri"/>
              </a:rPr>
              <a:t>the </a:t>
            </a:r>
            <a:r>
              <a:rPr sz="2700" spc="-20" dirty="0">
                <a:latin typeface="Calibri"/>
                <a:cs typeface="Calibri"/>
              </a:rPr>
              <a:t>life </a:t>
            </a:r>
            <a:r>
              <a:rPr sz="2700" spc="-5" dirty="0">
                <a:latin typeface="Calibri"/>
                <a:cs typeface="Calibri"/>
              </a:rPr>
              <a:t>of her husband; and </a:t>
            </a:r>
            <a:r>
              <a:rPr sz="2700" spc="-10" dirty="0">
                <a:latin typeface="Calibri"/>
                <a:cs typeface="Calibri"/>
              </a:rPr>
              <a:t>that </a:t>
            </a:r>
            <a:r>
              <a:rPr sz="2700" spc="-5" dirty="0">
                <a:latin typeface="Calibri"/>
                <a:cs typeface="Calibri"/>
              </a:rPr>
              <a:t>all  </a:t>
            </a:r>
            <a:r>
              <a:rPr sz="2700" dirty="0">
                <a:latin typeface="Calibri"/>
                <a:cs typeface="Calibri"/>
              </a:rPr>
              <a:t>the issue </a:t>
            </a:r>
            <a:r>
              <a:rPr sz="2700" spc="-5" dirty="0">
                <a:latin typeface="Calibri"/>
                <a:cs typeface="Calibri"/>
              </a:rPr>
              <a:t>of such </a:t>
            </a:r>
            <a:r>
              <a:rPr sz="2700" spc="-10" dirty="0">
                <a:latin typeface="Calibri"/>
                <a:cs typeface="Calibri"/>
              </a:rPr>
              <a:t>free-born women, </a:t>
            </a:r>
            <a:r>
              <a:rPr sz="2700" spc="-5" dirty="0">
                <a:latin typeface="Calibri"/>
                <a:cs typeface="Calibri"/>
              </a:rPr>
              <a:t>so married shall be  </a:t>
            </a:r>
            <a:r>
              <a:rPr sz="2700" spc="-15" dirty="0">
                <a:latin typeface="Calibri"/>
                <a:cs typeface="Calibri"/>
              </a:rPr>
              <a:t>slaves </a:t>
            </a:r>
            <a:r>
              <a:rPr sz="2700" spc="-5" dirty="0">
                <a:latin typeface="Calibri"/>
                <a:cs typeface="Calibri"/>
              </a:rPr>
              <a:t>as </a:t>
            </a:r>
            <a:r>
              <a:rPr sz="2700" spc="-10" dirty="0">
                <a:latin typeface="Calibri"/>
                <a:cs typeface="Calibri"/>
              </a:rPr>
              <a:t>their </a:t>
            </a:r>
            <a:r>
              <a:rPr sz="2700" spc="-20" dirty="0">
                <a:latin typeface="Calibri"/>
                <a:cs typeface="Calibri"/>
              </a:rPr>
              <a:t>fathers</a:t>
            </a:r>
            <a:r>
              <a:rPr sz="2700" spc="-9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were.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Slave</a:t>
            </a:r>
            <a:r>
              <a:rPr spc="-50" dirty="0"/>
              <a:t> </a:t>
            </a:r>
            <a:r>
              <a:rPr dirty="0"/>
              <a:t>Codes…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61541"/>
            <a:ext cx="7999730" cy="3807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ts val="216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10" dirty="0">
                <a:latin typeface="Calibri"/>
                <a:cs typeface="Calibri"/>
              </a:rPr>
              <a:t>Virginia,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1667</a:t>
            </a:r>
            <a:endParaRPr sz="2000">
              <a:latin typeface="Calibri"/>
              <a:cs typeface="Calibri"/>
            </a:endParaRPr>
          </a:p>
          <a:p>
            <a:pPr marL="355600" marR="5080">
              <a:lnSpc>
                <a:spcPct val="80000"/>
              </a:lnSpc>
              <a:spcBef>
                <a:spcPts val="240"/>
              </a:spcBef>
            </a:pPr>
            <a:r>
              <a:rPr sz="2000" dirty="0">
                <a:latin typeface="Calibri"/>
                <a:cs typeface="Calibri"/>
              </a:rPr>
              <a:t>Act III. </a:t>
            </a:r>
            <a:r>
              <a:rPr sz="2000" spc="-5" dirty="0">
                <a:latin typeface="Calibri"/>
                <a:cs typeface="Calibri"/>
              </a:rPr>
              <a:t>Whereas some doubts </a:t>
            </a:r>
            <a:r>
              <a:rPr sz="2000" spc="-20" dirty="0">
                <a:latin typeface="Calibri"/>
                <a:cs typeface="Calibri"/>
              </a:rPr>
              <a:t>have </a:t>
            </a:r>
            <a:r>
              <a:rPr sz="2000" spc="-5" dirty="0">
                <a:latin typeface="Calibri"/>
                <a:cs typeface="Calibri"/>
              </a:rPr>
              <a:t>arisen whether </a:t>
            </a:r>
            <a:r>
              <a:rPr sz="2000" spc="-10" dirty="0">
                <a:latin typeface="Calibri"/>
                <a:cs typeface="Calibri"/>
              </a:rPr>
              <a:t>children </a:t>
            </a:r>
            <a:r>
              <a:rPr sz="2000" spc="-5" dirty="0">
                <a:latin typeface="Calibri"/>
                <a:cs typeface="Calibri"/>
              </a:rPr>
              <a:t>that </a:t>
            </a:r>
            <a:r>
              <a:rPr sz="2000" spc="-10" dirty="0">
                <a:latin typeface="Calibri"/>
                <a:cs typeface="Calibri"/>
              </a:rPr>
              <a:t>are </a:t>
            </a:r>
            <a:r>
              <a:rPr sz="2000" spc="-15" dirty="0">
                <a:latin typeface="Calibri"/>
                <a:cs typeface="Calibri"/>
              </a:rPr>
              <a:t>slaves  </a:t>
            </a:r>
            <a:r>
              <a:rPr sz="2000" spc="-5" dirty="0">
                <a:latin typeface="Calibri"/>
                <a:cs typeface="Calibri"/>
              </a:rPr>
              <a:t>by birth. </a:t>
            </a:r>
            <a:r>
              <a:rPr sz="2000" dirty="0">
                <a:latin typeface="Calibri"/>
                <a:cs typeface="Calibri"/>
              </a:rPr>
              <a:t>. . </a:t>
            </a:r>
            <a:r>
              <a:rPr sz="2000" spc="-5" dirty="0">
                <a:latin typeface="Calibri"/>
                <a:cs typeface="Calibri"/>
              </a:rPr>
              <a:t>should by virtue of </a:t>
            </a:r>
            <a:r>
              <a:rPr sz="2000" dirty="0">
                <a:latin typeface="Calibri"/>
                <a:cs typeface="Calibri"/>
              </a:rPr>
              <a:t>their </a:t>
            </a:r>
            <a:r>
              <a:rPr sz="2000" spc="-5" dirty="0">
                <a:latin typeface="Calibri"/>
                <a:cs typeface="Calibri"/>
              </a:rPr>
              <a:t>baptism </a:t>
            </a:r>
            <a:r>
              <a:rPr sz="2000" dirty="0">
                <a:latin typeface="Calibri"/>
                <a:cs typeface="Calibri"/>
              </a:rPr>
              <a:t>be made </a:t>
            </a:r>
            <a:r>
              <a:rPr sz="2000" spc="-10" dirty="0">
                <a:latin typeface="Calibri"/>
                <a:cs typeface="Calibri"/>
              </a:rPr>
              <a:t>free, </a:t>
            </a:r>
            <a:r>
              <a:rPr sz="2000" dirty="0">
                <a:latin typeface="Calibri"/>
                <a:cs typeface="Calibri"/>
              </a:rPr>
              <a:t>it is </a:t>
            </a:r>
            <a:r>
              <a:rPr sz="2000" spc="-5" dirty="0">
                <a:latin typeface="Calibri"/>
                <a:cs typeface="Calibri"/>
              </a:rPr>
              <a:t>enacted  that baptism does not </a:t>
            </a:r>
            <a:r>
              <a:rPr sz="2000" spc="-10" dirty="0">
                <a:latin typeface="Calibri"/>
                <a:cs typeface="Calibri"/>
              </a:rPr>
              <a:t>alter </a:t>
            </a:r>
            <a:r>
              <a:rPr sz="2000" dirty="0">
                <a:latin typeface="Calibri"/>
                <a:cs typeface="Calibri"/>
              </a:rPr>
              <a:t>the condition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person </a:t>
            </a:r>
            <a:r>
              <a:rPr sz="2000" spc="-5" dirty="0">
                <a:latin typeface="Calibri"/>
                <a:cs typeface="Calibri"/>
              </a:rPr>
              <a:t>as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his bondage  or freedom; </a:t>
            </a:r>
            <a:r>
              <a:rPr sz="2000" spc="-15" dirty="0">
                <a:latin typeface="Calibri"/>
                <a:cs typeface="Calibri"/>
              </a:rPr>
              <a:t>masters </a:t>
            </a:r>
            <a:r>
              <a:rPr sz="2000" spc="-10" dirty="0">
                <a:latin typeface="Calibri"/>
                <a:cs typeface="Calibri"/>
              </a:rPr>
              <a:t>freed </a:t>
            </a:r>
            <a:r>
              <a:rPr sz="2000" spc="-15" dirty="0">
                <a:latin typeface="Calibri"/>
                <a:cs typeface="Calibri"/>
              </a:rPr>
              <a:t>from </a:t>
            </a:r>
            <a:r>
              <a:rPr sz="2000" dirty="0">
                <a:latin typeface="Calibri"/>
                <a:cs typeface="Calibri"/>
              </a:rPr>
              <a:t>this </a:t>
            </a:r>
            <a:r>
              <a:rPr sz="2000" spc="-5" dirty="0">
                <a:latin typeface="Calibri"/>
                <a:cs typeface="Calibri"/>
              </a:rPr>
              <a:t>doubt </a:t>
            </a:r>
            <a:r>
              <a:rPr sz="2000" spc="-15" dirty="0">
                <a:latin typeface="Calibri"/>
                <a:cs typeface="Calibri"/>
              </a:rPr>
              <a:t>may </a:t>
            </a:r>
            <a:r>
              <a:rPr sz="2000" spc="-10" dirty="0">
                <a:latin typeface="Calibri"/>
                <a:cs typeface="Calibri"/>
              </a:rPr>
              <a:t>more carefully </a:t>
            </a:r>
            <a:r>
              <a:rPr sz="2000" spc="-15" dirty="0">
                <a:latin typeface="Calibri"/>
                <a:cs typeface="Calibri"/>
              </a:rPr>
              <a:t>propagate  </a:t>
            </a:r>
            <a:r>
              <a:rPr sz="2000" spc="-5" dirty="0">
                <a:latin typeface="Calibri"/>
                <a:cs typeface="Calibri"/>
              </a:rPr>
              <a:t>Christianity by permitting </a:t>
            </a:r>
            <a:r>
              <a:rPr sz="2000" spc="-15" dirty="0">
                <a:latin typeface="Calibri"/>
                <a:cs typeface="Calibri"/>
              </a:rPr>
              <a:t>slaves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be </a:t>
            </a:r>
            <a:r>
              <a:rPr sz="2000" spc="-10" dirty="0">
                <a:latin typeface="Calibri"/>
                <a:cs typeface="Calibri"/>
              </a:rPr>
              <a:t>admitted to </a:t>
            </a:r>
            <a:r>
              <a:rPr sz="2000" spc="-5" dirty="0">
                <a:latin typeface="Calibri"/>
                <a:cs typeface="Calibri"/>
              </a:rPr>
              <a:t>that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sacrament.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216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5" dirty="0">
                <a:latin typeface="Calibri"/>
                <a:cs typeface="Calibri"/>
              </a:rPr>
              <a:t>Virginia,</a:t>
            </a:r>
            <a:r>
              <a:rPr sz="2000" b="1" spc="-1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1682</a:t>
            </a:r>
            <a:endParaRPr sz="2000">
              <a:latin typeface="Calibri"/>
              <a:cs typeface="Calibri"/>
            </a:endParaRPr>
          </a:p>
          <a:p>
            <a:pPr marL="355600" marR="45085">
              <a:lnSpc>
                <a:spcPct val="80000"/>
              </a:lnSpc>
              <a:spcBef>
                <a:spcPts val="235"/>
              </a:spcBef>
            </a:pPr>
            <a:r>
              <a:rPr sz="2000" dirty="0">
                <a:latin typeface="Calibri"/>
                <a:cs typeface="Calibri"/>
              </a:rPr>
              <a:t>Act I. It is </a:t>
            </a:r>
            <a:r>
              <a:rPr sz="2000" spc="-5" dirty="0">
                <a:latin typeface="Calibri"/>
                <a:cs typeface="Calibri"/>
              </a:rPr>
              <a:t>enacted that all </a:t>
            </a:r>
            <a:r>
              <a:rPr sz="2000" spc="-10" dirty="0">
                <a:latin typeface="Calibri"/>
                <a:cs typeface="Calibri"/>
              </a:rPr>
              <a:t>servants. </a:t>
            </a:r>
            <a:r>
              <a:rPr sz="2000" dirty="0">
                <a:latin typeface="Calibri"/>
                <a:cs typeface="Calibri"/>
              </a:rPr>
              <a:t>. . which </a:t>
            </a:r>
            <a:r>
              <a:rPr sz="2000" spc="-5" dirty="0">
                <a:latin typeface="Calibri"/>
                <a:cs typeface="Calibri"/>
              </a:rPr>
              <a:t>[sic] shall be imported </a:t>
            </a:r>
            <a:r>
              <a:rPr sz="2000" spc="-10" dirty="0">
                <a:latin typeface="Calibri"/>
                <a:cs typeface="Calibri"/>
              </a:rPr>
              <a:t>into  </a:t>
            </a:r>
            <a:r>
              <a:rPr sz="2000" dirty="0">
                <a:latin typeface="Calibri"/>
                <a:cs typeface="Calibri"/>
              </a:rPr>
              <a:t>this </a:t>
            </a:r>
            <a:r>
              <a:rPr sz="2000" spc="-5" dirty="0">
                <a:latin typeface="Calibri"/>
                <a:cs typeface="Calibri"/>
              </a:rPr>
              <a:t>country either by sea or </a:t>
            </a:r>
            <a:r>
              <a:rPr sz="2000" spc="-10" dirty="0">
                <a:latin typeface="Calibri"/>
                <a:cs typeface="Calibri"/>
              </a:rPr>
              <a:t>by </a:t>
            </a:r>
            <a:r>
              <a:rPr sz="2000" dirty="0">
                <a:latin typeface="Calibri"/>
                <a:cs typeface="Calibri"/>
              </a:rPr>
              <a:t>land, </a:t>
            </a:r>
            <a:r>
              <a:rPr sz="2000" spc="-5" dirty="0">
                <a:latin typeface="Calibri"/>
                <a:cs typeface="Calibri"/>
              </a:rPr>
              <a:t>whether </a:t>
            </a:r>
            <a:r>
              <a:rPr sz="2000" spc="-10" dirty="0">
                <a:latin typeface="Calibri"/>
                <a:cs typeface="Calibri"/>
              </a:rPr>
              <a:t>Negroes, Moors </a:t>
            </a:r>
            <a:r>
              <a:rPr sz="2000" dirty="0">
                <a:latin typeface="Calibri"/>
                <a:cs typeface="Calibri"/>
              </a:rPr>
              <a:t>[Muslim  North </a:t>
            </a:r>
            <a:r>
              <a:rPr sz="2000" spc="-5" dirty="0">
                <a:latin typeface="Calibri"/>
                <a:cs typeface="Calibri"/>
              </a:rPr>
              <a:t>Africans], </a:t>
            </a:r>
            <a:r>
              <a:rPr sz="2000" spc="-10" dirty="0">
                <a:latin typeface="Calibri"/>
                <a:cs typeface="Calibri"/>
              </a:rPr>
              <a:t>mulattoes </a:t>
            </a:r>
            <a:r>
              <a:rPr sz="2000" spc="-5" dirty="0">
                <a:latin typeface="Calibri"/>
                <a:cs typeface="Calibri"/>
              </a:rPr>
              <a:t>or </a:t>
            </a:r>
            <a:r>
              <a:rPr sz="2000" dirty="0">
                <a:latin typeface="Calibri"/>
                <a:cs typeface="Calibri"/>
              </a:rPr>
              <a:t>Indians who and whose </a:t>
            </a:r>
            <a:r>
              <a:rPr sz="2000" spc="-10" dirty="0">
                <a:latin typeface="Calibri"/>
                <a:cs typeface="Calibri"/>
              </a:rPr>
              <a:t>parentage </a:t>
            </a:r>
            <a:r>
              <a:rPr sz="2000" dirty="0">
                <a:latin typeface="Calibri"/>
                <a:cs typeface="Calibri"/>
              </a:rPr>
              <a:t>and  </a:t>
            </a:r>
            <a:r>
              <a:rPr sz="2000" spc="-10" dirty="0">
                <a:latin typeface="Calibri"/>
                <a:cs typeface="Calibri"/>
              </a:rPr>
              <a:t>native </a:t>
            </a:r>
            <a:r>
              <a:rPr sz="2000" spc="-5" dirty="0">
                <a:latin typeface="Calibri"/>
                <a:cs typeface="Calibri"/>
              </a:rPr>
              <a:t>countries </a:t>
            </a:r>
            <a:r>
              <a:rPr sz="2000" spc="-10" dirty="0">
                <a:latin typeface="Calibri"/>
                <a:cs typeface="Calibri"/>
              </a:rPr>
              <a:t>are </a:t>
            </a:r>
            <a:r>
              <a:rPr sz="2000" spc="-5" dirty="0">
                <a:latin typeface="Calibri"/>
                <a:cs typeface="Calibri"/>
              </a:rPr>
              <a:t>not Christian </a:t>
            </a:r>
            <a:r>
              <a:rPr sz="2000" spc="-10" dirty="0">
                <a:latin typeface="Calibri"/>
                <a:cs typeface="Calibri"/>
              </a:rPr>
              <a:t>at </a:t>
            </a:r>
            <a:r>
              <a:rPr sz="2000" dirty="0">
                <a:latin typeface="Calibri"/>
                <a:cs typeface="Calibri"/>
              </a:rPr>
              <a:t>the time of their </a:t>
            </a:r>
            <a:r>
              <a:rPr sz="2000" spc="-15" dirty="0">
                <a:latin typeface="Calibri"/>
                <a:cs typeface="Calibri"/>
              </a:rPr>
              <a:t>first </a:t>
            </a:r>
            <a:r>
              <a:rPr sz="2000" spc="-5" dirty="0">
                <a:latin typeface="Calibri"/>
                <a:cs typeface="Calibri"/>
              </a:rPr>
              <a:t>purchase by  some Christian. </a:t>
            </a:r>
            <a:r>
              <a:rPr sz="2000" dirty="0">
                <a:latin typeface="Calibri"/>
                <a:cs typeface="Calibri"/>
              </a:rPr>
              <a:t>. . and all Indians, which </a:t>
            </a:r>
            <a:r>
              <a:rPr sz="2000" spc="-5" dirty="0">
                <a:latin typeface="Calibri"/>
                <a:cs typeface="Calibri"/>
              </a:rPr>
              <a:t>shall be sold by our neighborign  </a:t>
            </a:r>
            <a:r>
              <a:rPr sz="2000" dirty="0">
                <a:latin typeface="Calibri"/>
                <a:cs typeface="Calibri"/>
              </a:rPr>
              <a:t>Indians, </a:t>
            </a:r>
            <a:r>
              <a:rPr sz="2000" spc="-5" dirty="0">
                <a:latin typeface="Calibri"/>
                <a:cs typeface="Calibri"/>
              </a:rPr>
              <a:t>or </a:t>
            </a:r>
            <a:r>
              <a:rPr sz="2000" spc="-10" dirty="0">
                <a:latin typeface="Calibri"/>
                <a:cs typeface="Calibri"/>
              </a:rPr>
              <a:t>any </a:t>
            </a:r>
            <a:r>
              <a:rPr sz="2000" spc="-5" dirty="0">
                <a:latin typeface="Calibri"/>
                <a:cs typeface="Calibri"/>
              </a:rPr>
              <a:t>other </a:t>
            </a:r>
            <a:r>
              <a:rPr sz="2000" spc="-10" dirty="0">
                <a:latin typeface="Calibri"/>
                <a:cs typeface="Calibri"/>
              </a:rPr>
              <a:t>trafficing </a:t>
            </a:r>
            <a:r>
              <a:rPr sz="2000" spc="-5" dirty="0">
                <a:latin typeface="Calibri"/>
                <a:cs typeface="Calibri"/>
              </a:rPr>
              <a:t>with us </a:t>
            </a:r>
            <a:r>
              <a:rPr sz="2000" spc="-15" dirty="0">
                <a:latin typeface="Calibri"/>
                <a:cs typeface="Calibri"/>
              </a:rPr>
              <a:t>for slaves, </a:t>
            </a:r>
            <a:r>
              <a:rPr sz="2000" spc="-10" dirty="0">
                <a:latin typeface="Calibri"/>
                <a:cs typeface="Calibri"/>
              </a:rPr>
              <a:t>are hereby </a:t>
            </a:r>
            <a:r>
              <a:rPr sz="2000" spc="-5" dirty="0">
                <a:latin typeface="Calibri"/>
                <a:cs typeface="Calibri"/>
              </a:rPr>
              <a:t>adjudged,  deemed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20" dirty="0">
                <a:latin typeface="Calibri"/>
                <a:cs typeface="Calibri"/>
              </a:rPr>
              <a:t>taken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be </a:t>
            </a:r>
            <a:r>
              <a:rPr sz="2000" spc="-15" dirty="0">
                <a:latin typeface="Calibri"/>
                <a:cs typeface="Calibri"/>
              </a:rPr>
              <a:t>slaves to </a:t>
            </a:r>
            <a:r>
              <a:rPr sz="2000" dirty="0">
                <a:latin typeface="Calibri"/>
                <a:cs typeface="Calibri"/>
              </a:rPr>
              <a:t>all </a:t>
            </a:r>
            <a:r>
              <a:rPr sz="2000" spc="-10" dirty="0">
                <a:latin typeface="Calibri"/>
                <a:cs typeface="Calibri"/>
              </a:rPr>
              <a:t>intents </a:t>
            </a:r>
            <a:r>
              <a:rPr sz="2000" dirty="0">
                <a:latin typeface="Calibri"/>
                <a:cs typeface="Calibri"/>
              </a:rPr>
              <a:t>and purposes </a:t>
            </a:r>
            <a:r>
              <a:rPr sz="2000" spc="-10" dirty="0">
                <a:latin typeface="Calibri"/>
                <a:cs typeface="Calibri"/>
              </a:rPr>
              <a:t>any </a:t>
            </a:r>
            <a:r>
              <a:rPr sz="2000" spc="-50" dirty="0">
                <a:latin typeface="Calibri"/>
                <a:cs typeface="Calibri"/>
              </a:rPr>
              <a:t>law, </a:t>
            </a:r>
            <a:r>
              <a:rPr sz="2000" spc="-5" dirty="0">
                <a:latin typeface="Calibri"/>
                <a:cs typeface="Calibri"/>
              </a:rPr>
              <a:t>usage,  or </a:t>
            </a:r>
            <a:r>
              <a:rPr sz="2000" spc="-10" dirty="0">
                <a:latin typeface="Calibri"/>
                <a:cs typeface="Calibri"/>
              </a:rPr>
              <a:t>custom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contrary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notwithstanding.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3938" y="49784"/>
            <a:ext cx="681228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0" dirty="0"/>
              <a:t>17</a:t>
            </a:r>
            <a:r>
              <a:rPr sz="4350" spc="0" baseline="24904" dirty="0"/>
              <a:t>th  </a:t>
            </a:r>
            <a:r>
              <a:rPr sz="4400" spc="-5" dirty="0"/>
              <a:t>Century Southern</a:t>
            </a:r>
            <a:r>
              <a:rPr sz="4400" spc="-395" dirty="0"/>
              <a:t> </a:t>
            </a:r>
            <a:r>
              <a:rPr sz="4400" spc="-5" dirty="0"/>
              <a:t>Society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4738115" y="794004"/>
            <a:ext cx="650748" cy="737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59858" y="879805"/>
            <a:ext cx="1447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78935" y="1283208"/>
            <a:ext cx="2671572" cy="17388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303903" y="1972436"/>
            <a:ext cx="14211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Yeoman</a:t>
            </a:r>
            <a:r>
              <a:rPr sz="16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Farmers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96183" y="2919983"/>
            <a:ext cx="3989832" cy="12374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09572" y="3971544"/>
            <a:ext cx="6156960" cy="17769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79803" y="5667755"/>
            <a:ext cx="7022592" cy="8473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478148" y="3020948"/>
            <a:ext cx="3021330" cy="319976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885825" marR="870585" algn="ctr">
              <a:lnSpc>
                <a:spcPts val="3080"/>
              </a:lnSpc>
              <a:spcBef>
                <a:spcPts val="430"/>
              </a:spcBef>
            </a:pP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Landless  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Farmers</a:t>
            </a:r>
            <a:endParaRPr sz="2800">
              <a:latin typeface="Calibri"/>
              <a:cs typeface="Calibri"/>
            </a:endParaRPr>
          </a:p>
          <a:p>
            <a:pPr marL="12700" marR="5080" algn="ctr">
              <a:lnSpc>
                <a:spcPts val="9430"/>
              </a:lnSpc>
              <a:spcBef>
                <a:spcPts val="965"/>
              </a:spcBef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Indentured</a:t>
            </a:r>
            <a:r>
              <a:rPr sz="28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Servants  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Slaves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18428" y="696213"/>
            <a:ext cx="154876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49452A"/>
                </a:solidFill>
                <a:latin typeface="Calibri"/>
                <a:cs typeface="Calibri"/>
              </a:rPr>
              <a:t>Pla</a:t>
            </a:r>
            <a:r>
              <a:rPr sz="2800" b="1" spc="-40" dirty="0">
                <a:solidFill>
                  <a:srgbClr val="49452A"/>
                </a:solidFill>
                <a:latin typeface="Calibri"/>
                <a:cs typeface="Calibri"/>
              </a:rPr>
              <a:t>n</a:t>
            </a:r>
            <a:r>
              <a:rPr sz="2800" b="1" spc="-30" dirty="0">
                <a:solidFill>
                  <a:srgbClr val="49452A"/>
                </a:solidFill>
                <a:latin typeface="Calibri"/>
                <a:cs typeface="Calibri"/>
              </a:rPr>
              <a:t>ta</a:t>
            </a:r>
            <a:r>
              <a:rPr sz="2800" b="1" spc="-5" dirty="0">
                <a:solidFill>
                  <a:srgbClr val="49452A"/>
                </a:solidFill>
                <a:latin typeface="Calibri"/>
                <a:cs typeface="Calibri"/>
              </a:rPr>
              <a:t>tion  </a:t>
            </a:r>
            <a:r>
              <a:rPr sz="2800" b="1" spc="-10" dirty="0">
                <a:solidFill>
                  <a:srgbClr val="49452A"/>
                </a:solidFill>
                <a:latin typeface="Calibri"/>
                <a:cs typeface="Calibri"/>
              </a:rPr>
              <a:t>Owners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045964" y="950975"/>
            <a:ext cx="637032" cy="4251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57672" y="1065621"/>
            <a:ext cx="382270" cy="171450"/>
          </a:xfrm>
          <a:custGeom>
            <a:avLst/>
            <a:gdLst/>
            <a:ahLst/>
            <a:cxnLst/>
            <a:rect l="l" t="t" r="r" b="b"/>
            <a:pathLst>
              <a:path w="382270" h="171450">
                <a:moveTo>
                  <a:pt x="154106" y="0"/>
                </a:moveTo>
                <a:lnTo>
                  <a:pt x="146812" y="2067"/>
                </a:lnTo>
                <a:lnTo>
                  <a:pt x="0" y="77378"/>
                </a:lnTo>
                <a:lnTo>
                  <a:pt x="137794" y="168056"/>
                </a:lnTo>
                <a:lnTo>
                  <a:pt x="144869" y="170918"/>
                </a:lnTo>
                <a:lnTo>
                  <a:pt x="152193" y="170850"/>
                </a:lnTo>
                <a:lnTo>
                  <a:pt x="158922" y="168020"/>
                </a:lnTo>
                <a:lnTo>
                  <a:pt x="164211" y="162595"/>
                </a:lnTo>
                <a:lnTo>
                  <a:pt x="167072" y="155594"/>
                </a:lnTo>
                <a:lnTo>
                  <a:pt x="167004" y="148308"/>
                </a:lnTo>
                <a:lnTo>
                  <a:pt x="164175" y="141593"/>
                </a:lnTo>
                <a:lnTo>
                  <a:pt x="158750" y="136306"/>
                </a:lnTo>
                <a:lnTo>
                  <a:pt x="107054" y="102259"/>
                </a:lnTo>
                <a:lnTo>
                  <a:pt x="36702" y="98460"/>
                </a:lnTo>
                <a:lnTo>
                  <a:pt x="38862" y="60360"/>
                </a:lnTo>
                <a:lnTo>
                  <a:pt x="116723" y="60360"/>
                </a:lnTo>
                <a:lnTo>
                  <a:pt x="164211" y="35976"/>
                </a:lnTo>
                <a:lnTo>
                  <a:pt x="170144" y="31253"/>
                </a:lnTo>
                <a:lnTo>
                  <a:pt x="173672" y="24864"/>
                </a:lnTo>
                <a:lnTo>
                  <a:pt x="174533" y="17617"/>
                </a:lnTo>
                <a:lnTo>
                  <a:pt x="172465" y="10322"/>
                </a:lnTo>
                <a:lnTo>
                  <a:pt x="167743" y="4389"/>
                </a:lnTo>
                <a:lnTo>
                  <a:pt x="161353" y="861"/>
                </a:lnTo>
                <a:lnTo>
                  <a:pt x="154106" y="0"/>
                </a:lnTo>
                <a:close/>
              </a:path>
              <a:path w="382270" h="171450">
                <a:moveTo>
                  <a:pt x="109266" y="64189"/>
                </a:moveTo>
                <a:lnTo>
                  <a:pt x="75544" y="81505"/>
                </a:lnTo>
                <a:lnTo>
                  <a:pt x="107054" y="102259"/>
                </a:lnTo>
                <a:lnTo>
                  <a:pt x="380111" y="117002"/>
                </a:lnTo>
                <a:lnTo>
                  <a:pt x="382142" y="79029"/>
                </a:lnTo>
                <a:lnTo>
                  <a:pt x="109266" y="64189"/>
                </a:lnTo>
                <a:close/>
              </a:path>
              <a:path w="382270" h="171450">
                <a:moveTo>
                  <a:pt x="38862" y="60360"/>
                </a:moveTo>
                <a:lnTo>
                  <a:pt x="36702" y="98460"/>
                </a:lnTo>
                <a:lnTo>
                  <a:pt x="107054" y="102259"/>
                </a:lnTo>
                <a:lnTo>
                  <a:pt x="98202" y="96428"/>
                </a:lnTo>
                <a:lnTo>
                  <a:pt x="46481" y="96428"/>
                </a:lnTo>
                <a:lnTo>
                  <a:pt x="48260" y="63535"/>
                </a:lnTo>
                <a:lnTo>
                  <a:pt x="97243" y="63535"/>
                </a:lnTo>
                <a:lnTo>
                  <a:pt x="38862" y="60360"/>
                </a:lnTo>
                <a:close/>
              </a:path>
              <a:path w="382270" h="171450">
                <a:moveTo>
                  <a:pt x="48260" y="63535"/>
                </a:moveTo>
                <a:lnTo>
                  <a:pt x="46481" y="96428"/>
                </a:lnTo>
                <a:lnTo>
                  <a:pt x="75544" y="81505"/>
                </a:lnTo>
                <a:lnTo>
                  <a:pt x="48260" y="63535"/>
                </a:lnTo>
                <a:close/>
              </a:path>
              <a:path w="382270" h="171450">
                <a:moveTo>
                  <a:pt x="75544" y="81505"/>
                </a:moveTo>
                <a:lnTo>
                  <a:pt x="46481" y="96428"/>
                </a:lnTo>
                <a:lnTo>
                  <a:pt x="98202" y="96428"/>
                </a:lnTo>
                <a:lnTo>
                  <a:pt x="75544" y="81505"/>
                </a:lnTo>
                <a:close/>
              </a:path>
              <a:path w="382270" h="171450">
                <a:moveTo>
                  <a:pt x="97243" y="63535"/>
                </a:moveTo>
                <a:lnTo>
                  <a:pt x="48260" y="63535"/>
                </a:lnTo>
                <a:lnTo>
                  <a:pt x="75544" y="81505"/>
                </a:lnTo>
                <a:lnTo>
                  <a:pt x="109266" y="64189"/>
                </a:lnTo>
                <a:lnTo>
                  <a:pt x="97243" y="63535"/>
                </a:lnTo>
                <a:close/>
              </a:path>
              <a:path w="382270" h="171450">
                <a:moveTo>
                  <a:pt x="116723" y="60360"/>
                </a:moveTo>
                <a:lnTo>
                  <a:pt x="38862" y="60360"/>
                </a:lnTo>
                <a:lnTo>
                  <a:pt x="109266" y="64189"/>
                </a:lnTo>
                <a:lnTo>
                  <a:pt x="116723" y="6036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697985" y="6548425"/>
            <a:ext cx="25076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Categories are approximations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3505200"/>
            <a:ext cx="6172200" cy="1894839"/>
          </a:xfrm>
          <a:custGeom>
            <a:avLst/>
            <a:gdLst/>
            <a:ahLst/>
            <a:cxnLst/>
            <a:rect l="l" t="t" r="r" b="b"/>
            <a:pathLst>
              <a:path w="6172200" h="1894839">
                <a:moveTo>
                  <a:pt x="0" y="1894332"/>
                </a:moveTo>
                <a:lnTo>
                  <a:pt x="6172200" y="1894332"/>
                </a:lnTo>
                <a:lnTo>
                  <a:pt x="6172200" y="0"/>
                </a:lnTo>
                <a:lnTo>
                  <a:pt x="0" y="0"/>
                </a:lnTo>
                <a:lnTo>
                  <a:pt x="0" y="189433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0" y="3505200"/>
            <a:ext cx="6172200" cy="1894839"/>
          </a:xfrm>
          <a:custGeom>
            <a:avLst/>
            <a:gdLst/>
            <a:ahLst/>
            <a:cxnLst/>
            <a:rect l="l" t="t" r="r" b="b"/>
            <a:pathLst>
              <a:path w="6172200" h="1894839">
                <a:moveTo>
                  <a:pt x="0" y="1894332"/>
                </a:moveTo>
                <a:lnTo>
                  <a:pt x="6172200" y="1894332"/>
                </a:lnTo>
                <a:lnTo>
                  <a:pt x="6172200" y="0"/>
                </a:lnTo>
                <a:lnTo>
                  <a:pt x="0" y="0"/>
                </a:lnTo>
                <a:lnTo>
                  <a:pt x="0" y="1894332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12542" y="3934714"/>
            <a:ext cx="359664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20" dirty="0">
                <a:solidFill>
                  <a:srgbClr val="FFFFFF"/>
                </a:solidFill>
                <a:latin typeface="Calibri"/>
                <a:cs typeface="Calibri"/>
              </a:rPr>
              <a:t>Jamestown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24000" y="5410198"/>
            <a:ext cx="6172200" cy="1371600"/>
          </a:xfrm>
          <a:custGeom>
            <a:avLst/>
            <a:gdLst/>
            <a:ahLst/>
            <a:cxnLst/>
            <a:rect l="l" t="t" r="r" b="b"/>
            <a:pathLst>
              <a:path w="6172200" h="1371600">
                <a:moveTo>
                  <a:pt x="0" y="1371599"/>
                </a:moveTo>
                <a:lnTo>
                  <a:pt x="6172200" y="1371599"/>
                </a:lnTo>
                <a:lnTo>
                  <a:pt x="6172200" y="0"/>
                </a:lnTo>
                <a:lnTo>
                  <a:pt x="0" y="0"/>
                </a:lnTo>
                <a:lnTo>
                  <a:pt x="0" y="1371599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02689" y="5421579"/>
            <a:ext cx="58146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sz="2775" spc="-15" baseline="25525" dirty="0">
                <a:solidFill>
                  <a:srgbClr val="888888"/>
                </a:solidFill>
                <a:latin typeface="Calibri"/>
                <a:cs typeface="Calibri"/>
              </a:rPr>
              <a:t>st  </a:t>
            </a:r>
            <a:r>
              <a:rPr sz="2800" spc="-20" dirty="0">
                <a:solidFill>
                  <a:srgbClr val="888888"/>
                </a:solidFill>
                <a:latin typeface="Calibri"/>
                <a:cs typeface="Calibri"/>
              </a:rPr>
              <a:t>Permanent </a:t>
            </a:r>
            <a:r>
              <a:rPr sz="2800" spc="-10" dirty="0">
                <a:solidFill>
                  <a:srgbClr val="888888"/>
                </a:solidFill>
                <a:latin typeface="Calibri"/>
                <a:cs typeface="Calibri"/>
              </a:rPr>
              <a:t>English </a:t>
            </a:r>
            <a:r>
              <a:rPr sz="2800" spc="-15" dirty="0">
                <a:solidFill>
                  <a:srgbClr val="888888"/>
                </a:solidFill>
                <a:latin typeface="Calibri"/>
                <a:cs typeface="Calibri"/>
              </a:rPr>
              <a:t>Settlement </a:t>
            </a:r>
            <a:r>
              <a:rPr sz="2800" spc="-5" dirty="0">
                <a:solidFill>
                  <a:srgbClr val="888888"/>
                </a:solidFill>
                <a:latin typeface="Calibri"/>
                <a:cs typeface="Calibri"/>
              </a:rPr>
              <a:t>-</a:t>
            </a:r>
            <a:r>
              <a:rPr sz="2800" spc="-4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888888"/>
                </a:solidFill>
                <a:latin typeface="Calibri"/>
                <a:cs typeface="Calibri"/>
              </a:rPr>
              <a:t>1607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438400" y="457200"/>
            <a:ext cx="4505706" cy="259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0157" y="185420"/>
            <a:ext cx="43414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18</a:t>
            </a:r>
            <a:r>
              <a:rPr sz="2775" spc="-7" baseline="25525" dirty="0"/>
              <a:t>th  </a:t>
            </a:r>
            <a:r>
              <a:rPr sz="2800" spc="-10" dirty="0"/>
              <a:t>Century Southern</a:t>
            </a:r>
            <a:r>
              <a:rPr sz="2800" spc="-135" dirty="0"/>
              <a:t> </a:t>
            </a:r>
            <a:r>
              <a:rPr sz="2800" spc="-10" dirty="0"/>
              <a:t>Society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4398264" y="1175003"/>
            <a:ext cx="647700" cy="739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16322" y="1261694"/>
            <a:ext cx="1447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23260" y="1645920"/>
            <a:ext cx="2901695" cy="17754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73753" y="2334844"/>
            <a:ext cx="16008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Yeoman</a:t>
            </a:r>
            <a:r>
              <a:rPr sz="18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Farmers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96539" y="3337559"/>
            <a:ext cx="3703320" cy="6705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71344" y="3909059"/>
            <a:ext cx="4550663" cy="6842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669538" y="3474846"/>
            <a:ext cx="1954530" cy="878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Landless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Farmers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Indentured</a:t>
            </a:r>
            <a:r>
              <a:rPr sz="18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Servants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403603" y="4517135"/>
            <a:ext cx="6489192" cy="14874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309617" y="5042408"/>
            <a:ext cx="6775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Sl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85028" y="1153413"/>
            <a:ext cx="154876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solidFill>
                  <a:srgbClr val="49452A"/>
                </a:solidFill>
                <a:latin typeface="Calibri"/>
                <a:cs typeface="Calibri"/>
              </a:rPr>
              <a:t>Plantation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b="1" spc="-15" dirty="0">
                <a:solidFill>
                  <a:srgbClr val="49452A"/>
                </a:solidFill>
                <a:latin typeface="Calibri"/>
                <a:cs typeface="Calibri"/>
              </a:rPr>
              <a:t>Owners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12564" y="1408175"/>
            <a:ext cx="637032" cy="4251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24272" y="1522821"/>
            <a:ext cx="382270" cy="171450"/>
          </a:xfrm>
          <a:custGeom>
            <a:avLst/>
            <a:gdLst/>
            <a:ahLst/>
            <a:cxnLst/>
            <a:rect l="l" t="t" r="r" b="b"/>
            <a:pathLst>
              <a:path w="382270" h="171450">
                <a:moveTo>
                  <a:pt x="154106" y="0"/>
                </a:moveTo>
                <a:lnTo>
                  <a:pt x="146812" y="2067"/>
                </a:lnTo>
                <a:lnTo>
                  <a:pt x="0" y="77378"/>
                </a:lnTo>
                <a:lnTo>
                  <a:pt x="137794" y="168056"/>
                </a:lnTo>
                <a:lnTo>
                  <a:pt x="144869" y="170918"/>
                </a:lnTo>
                <a:lnTo>
                  <a:pt x="152193" y="170850"/>
                </a:lnTo>
                <a:lnTo>
                  <a:pt x="158922" y="168020"/>
                </a:lnTo>
                <a:lnTo>
                  <a:pt x="164211" y="162595"/>
                </a:lnTo>
                <a:lnTo>
                  <a:pt x="167072" y="155594"/>
                </a:lnTo>
                <a:lnTo>
                  <a:pt x="167004" y="148308"/>
                </a:lnTo>
                <a:lnTo>
                  <a:pt x="164175" y="141593"/>
                </a:lnTo>
                <a:lnTo>
                  <a:pt x="158750" y="136306"/>
                </a:lnTo>
                <a:lnTo>
                  <a:pt x="107054" y="102259"/>
                </a:lnTo>
                <a:lnTo>
                  <a:pt x="36702" y="98460"/>
                </a:lnTo>
                <a:lnTo>
                  <a:pt x="38862" y="60360"/>
                </a:lnTo>
                <a:lnTo>
                  <a:pt x="116723" y="60360"/>
                </a:lnTo>
                <a:lnTo>
                  <a:pt x="164211" y="35976"/>
                </a:lnTo>
                <a:lnTo>
                  <a:pt x="170144" y="31253"/>
                </a:lnTo>
                <a:lnTo>
                  <a:pt x="173672" y="24864"/>
                </a:lnTo>
                <a:lnTo>
                  <a:pt x="174533" y="17617"/>
                </a:lnTo>
                <a:lnTo>
                  <a:pt x="172465" y="10322"/>
                </a:lnTo>
                <a:lnTo>
                  <a:pt x="167743" y="4389"/>
                </a:lnTo>
                <a:lnTo>
                  <a:pt x="161353" y="861"/>
                </a:lnTo>
                <a:lnTo>
                  <a:pt x="154106" y="0"/>
                </a:lnTo>
                <a:close/>
              </a:path>
              <a:path w="382270" h="171450">
                <a:moveTo>
                  <a:pt x="109266" y="64189"/>
                </a:moveTo>
                <a:lnTo>
                  <a:pt x="75544" y="81505"/>
                </a:lnTo>
                <a:lnTo>
                  <a:pt x="107054" y="102259"/>
                </a:lnTo>
                <a:lnTo>
                  <a:pt x="380111" y="117002"/>
                </a:lnTo>
                <a:lnTo>
                  <a:pt x="382142" y="79029"/>
                </a:lnTo>
                <a:lnTo>
                  <a:pt x="109266" y="64189"/>
                </a:lnTo>
                <a:close/>
              </a:path>
              <a:path w="382270" h="171450">
                <a:moveTo>
                  <a:pt x="38862" y="60360"/>
                </a:moveTo>
                <a:lnTo>
                  <a:pt x="36702" y="98460"/>
                </a:lnTo>
                <a:lnTo>
                  <a:pt x="107054" y="102259"/>
                </a:lnTo>
                <a:lnTo>
                  <a:pt x="98202" y="96428"/>
                </a:lnTo>
                <a:lnTo>
                  <a:pt x="46481" y="96428"/>
                </a:lnTo>
                <a:lnTo>
                  <a:pt x="48260" y="63535"/>
                </a:lnTo>
                <a:lnTo>
                  <a:pt x="97243" y="63535"/>
                </a:lnTo>
                <a:lnTo>
                  <a:pt x="38862" y="60360"/>
                </a:lnTo>
                <a:close/>
              </a:path>
              <a:path w="382270" h="171450">
                <a:moveTo>
                  <a:pt x="48260" y="63535"/>
                </a:moveTo>
                <a:lnTo>
                  <a:pt x="46481" y="96428"/>
                </a:lnTo>
                <a:lnTo>
                  <a:pt x="75544" y="81505"/>
                </a:lnTo>
                <a:lnTo>
                  <a:pt x="48260" y="63535"/>
                </a:lnTo>
                <a:close/>
              </a:path>
              <a:path w="382270" h="171450">
                <a:moveTo>
                  <a:pt x="75544" y="81505"/>
                </a:moveTo>
                <a:lnTo>
                  <a:pt x="46481" y="96428"/>
                </a:lnTo>
                <a:lnTo>
                  <a:pt x="98202" y="96428"/>
                </a:lnTo>
                <a:lnTo>
                  <a:pt x="75544" y="81505"/>
                </a:lnTo>
                <a:close/>
              </a:path>
              <a:path w="382270" h="171450">
                <a:moveTo>
                  <a:pt x="97243" y="63535"/>
                </a:moveTo>
                <a:lnTo>
                  <a:pt x="48260" y="63535"/>
                </a:lnTo>
                <a:lnTo>
                  <a:pt x="75544" y="81505"/>
                </a:lnTo>
                <a:lnTo>
                  <a:pt x="109266" y="64189"/>
                </a:lnTo>
                <a:lnTo>
                  <a:pt x="97243" y="63535"/>
                </a:lnTo>
                <a:close/>
              </a:path>
              <a:path w="382270" h="171450">
                <a:moveTo>
                  <a:pt x="116723" y="60360"/>
                </a:moveTo>
                <a:lnTo>
                  <a:pt x="38862" y="60360"/>
                </a:lnTo>
                <a:lnTo>
                  <a:pt x="109266" y="64189"/>
                </a:lnTo>
                <a:lnTo>
                  <a:pt x="116723" y="6036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316985" y="6359753"/>
            <a:ext cx="25076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Categories are approximations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6240" y="233172"/>
            <a:ext cx="8351520" cy="12664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28672" y="251459"/>
            <a:ext cx="4626864" cy="1418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274700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3000"/>
                </a:moveTo>
                <a:lnTo>
                  <a:pt x="8229600" y="1143000"/>
                </a:lnTo>
                <a:lnTo>
                  <a:pt x="82296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C0504D"/>
          </a:solidFill>
        </p:spPr>
        <p:txBody>
          <a:bodyPr vert="horz" wrap="square" lIns="0" tIns="149860" rIns="0" bIns="0" rtlCol="0">
            <a:spAutoFit/>
          </a:bodyPr>
          <a:lstStyle/>
          <a:p>
            <a:pPr marL="2296160">
              <a:lnSpc>
                <a:spcPct val="100000"/>
              </a:lnSpc>
              <a:spcBef>
                <a:spcPts val="1180"/>
              </a:spcBef>
            </a:pPr>
            <a:r>
              <a:rPr sz="5000" b="1" spc="-10" dirty="0">
                <a:solidFill>
                  <a:srgbClr val="FFFFFF"/>
                </a:solidFill>
                <a:latin typeface="Calibri"/>
                <a:cs typeface="Calibri"/>
              </a:rPr>
              <a:t>Motivations…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24400" y="1676400"/>
            <a:ext cx="3471545" cy="4051300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259079">
              <a:lnSpc>
                <a:spcPct val="100000"/>
              </a:lnSpc>
              <a:spcBef>
                <a:spcPts val="165"/>
              </a:spcBef>
            </a:pPr>
            <a:r>
              <a:rPr sz="1600" b="1" spc="-10" dirty="0">
                <a:latin typeface="Calibri"/>
                <a:cs typeface="Calibri"/>
              </a:rPr>
              <a:t>Funded </a:t>
            </a:r>
            <a:r>
              <a:rPr sz="1600" b="1" spc="-15" dirty="0">
                <a:latin typeface="Calibri"/>
                <a:cs typeface="Calibri"/>
              </a:rPr>
              <a:t>by </a:t>
            </a:r>
            <a:r>
              <a:rPr sz="1600" b="1" spc="-5" dirty="0">
                <a:latin typeface="Calibri"/>
                <a:cs typeface="Calibri"/>
              </a:rPr>
              <a:t>a </a:t>
            </a:r>
            <a:r>
              <a:rPr sz="1600" b="1" spc="-10" dirty="0">
                <a:latin typeface="Calibri"/>
                <a:cs typeface="Calibri"/>
              </a:rPr>
              <a:t>joint-stock company</a:t>
            </a:r>
            <a:r>
              <a:rPr sz="1600" b="1" spc="1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</a:t>
            </a:r>
            <a:endParaRPr sz="1600">
              <a:latin typeface="Calibri"/>
              <a:cs typeface="Calibri"/>
            </a:endParaRPr>
          </a:p>
          <a:p>
            <a:pPr marL="853440" marR="187960" indent="-200025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company </a:t>
            </a:r>
            <a:r>
              <a:rPr sz="1600" spc="-5" dirty="0">
                <a:latin typeface="Calibri"/>
                <a:cs typeface="Calibri"/>
              </a:rPr>
              <a:t>whose </a:t>
            </a:r>
            <a:r>
              <a:rPr sz="1600" spc="-10" dirty="0">
                <a:latin typeface="Calibri"/>
                <a:cs typeface="Calibri"/>
              </a:rPr>
              <a:t>stock </a:t>
            </a:r>
            <a:r>
              <a:rPr sz="1600" spc="-5" dirty="0">
                <a:latin typeface="Calibri"/>
                <a:cs typeface="Calibri"/>
              </a:rPr>
              <a:t>is </a:t>
            </a:r>
            <a:r>
              <a:rPr sz="1600" spc="-10" dirty="0">
                <a:latin typeface="Calibri"/>
                <a:cs typeface="Calibri"/>
              </a:rPr>
              <a:t>owned  by </a:t>
            </a:r>
            <a:r>
              <a:rPr sz="1600" spc="-5" dirty="0">
                <a:latin typeface="Calibri"/>
                <a:cs typeface="Calibri"/>
              </a:rPr>
              <a:t>a </a:t>
            </a:r>
            <a:r>
              <a:rPr sz="1600" spc="-10" dirty="0">
                <a:latin typeface="Calibri"/>
                <a:cs typeface="Calibri"/>
              </a:rPr>
              <a:t>group </a:t>
            </a:r>
            <a:r>
              <a:rPr sz="1600" spc="-5" dirty="0">
                <a:latin typeface="Calibri"/>
                <a:cs typeface="Calibri"/>
              </a:rPr>
              <a:t>of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shareholders</a:t>
            </a:r>
            <a:endParaRPr sz="1600">
              <a:latin typeface="Calibri"/>
              <a:cs typeface="Calibri"/>
            </a:endParaRPr>
          </a:p>
          <a:p>
            <a:pPr marL="536575" marR="184150" indent="-457200">
              <a:lnSpc>
                <a:spcPct val="100000"/>
              </a:lnSpc>
              <a:spcBef>
                <a:spcPts val="380"/>
              </a:spcBef>
              <a:buAutoNum type="arabicPeriod"/>
              <a:tabLst>
                <a:tab pos="536575" algn="l"/>
                <a:tab pos="537210" algn="l"/>
              </a:tabLst>
            </a:pPr>
            <a:r>
              <a:rPr sz="1600" spc="-10" dirty="0">
                <a:latin typeface="Calibri"/>
                <a:cs typeface="Calibri"/>
              </a:rPr>
              <a:t>shareholders </a:t>
            </a:r>
            <a:r>
              <a:rPr sz="1600" spc="-5" dirty="0">
                <a:latin typeface="Calibri"/>
                <a:cs typeface="Calibri"/>
              </a:rPr>
              <a:t>divide the </a:t>
            </a:r>
            <a:r>
              <a:rPr sz="1600" spc="-10" dirty="0">
                <a:latin typeface="Calibri"/>
                <a:cs typeface="Calibri"/>
              </a:rPr>
              <a:t>profits </a:t>
            </a:r>
            <a:r>
              <a:rPr sz="1600" spc="-5" dirty="0">
                <a:latin typeface="Calibri"/>
                <a:cs typeface="Calibri"/>
              </a:rPr>
              <a:t>in  </a:t>
            </a:r>
            <a:r>
              <a:rPr sz="1600" spc="-10" dirty="0">
                <a:latin typeface="Calibri"/>
                <a:cs typeface="Calibri"/>
              </a:rPr>
              <a:t>proportion to </a:t>
            </a:r>
            <a:r>
              <a:rPr sz="1600" spc="-5" dirty="0">
                <a:latin typeface="Calibri"/>
                <a:cs typeface="Calibri"/>
              </a:rPr>
              <a:t>their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investment</a:t>
            </a:r>
            <a:endParaRPr sz="1600">
              <a:latin typeface="Calibri"/>
              <a:cs typeface="Calibri"/>
            </a:endParaRPr>
          </a:p>
          <a:p>
            <a:pPr marL="536575" marR="711200" indent="-457200">
              <a:lnSpc>
                <a:spcPct val="100000"/>
              </a:lnSpc>
              <a:spcBef>
                <a:spcPts val="380"/>
              </a:spcBef>
              <a:buAutoNum type="arabicPeriod"/>
              <a:tabLst>
                <a:tab pos="536575" algn="l"/>
                <a:tab pos="537210" algn="l"/>
              </a:tabLst>
            </a:pPr>
            <a:r>
              <a:rPr sz="1600" spc="-15" dirty="0">
                <a:latin typeface="Calibri"/>
                <a:cs typeface="Calibri"/>
              </a:rPr>
              <a:t>forerunner </a:t>
            </a:r>
            <a:r>
              <a:rPr sz="1600" spc="-5" dirty="0">
                <a:latin typeface="Calibri"/>
                <a:cs typeface="Calibri"/>
              </a:rPr>
              <a:t>of the </a:t>
            </a:r>
            <a:r>
              <a:rPr sz="1600" spc="-10" dirty="0">
                <a:latin typeface="Calibri"/>
                <a:cs typeface="Calibri"/>
              </a:rPr>
              <a:t>modern  </a:t>
            </a:r>
            <a:r>
              <a:rPr sz="1600" spc="-15" dirty="0">
                <a:latin typeface="Calibri"/>
                <a:cs typeface="Calibri"/>
              </a:rPr>
              <a:t>corporation </a:t>
            </a:r>
            <a:r>
              <a:rPr sz="1600" spc="-5" dirty="0">
                <a:latin typeface="Calibri"/>
                <a:cs typeface="Calibri"/>
              </a:rPr>
              <a:t>&amp; tied </a:t>
            </a:r>
            <a:r>
              <a:rPr sz="1600" spc="-10" dirty="0">
                <a:latin typeface="Calibri"/>
                <a:cs typeface="Calibri"/>
              </a:rPr>
              <a:t>to the  development </a:t>
            </a:r>
            <a:r>
              <a:rPr sz="1600" spc="-5" dirty="0">
                <a:latin typeface="Calibri"/>
                <a:cs typeface="Calibri"/>
              </a:rPr>
              <a:t>of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capitalism</a:t>
            </a:r>
            <a:endParaRPr sz="1600">
              <a:latin typeface="Calibri"/>
              <a:cs typeface="Calibri"/>
            </a:endParaRPr>
          </a:p>
          <a:p>
            <a:pPr marL="536575" marR="530225" indent="-457200">
              <a:lnSpc>
                <a:spcPct val="100000"/>
              </a:lnSpc>
              <a:spcBef>
                <a:spcPts val="380"/>
              </a:spcBef>
              <a:buAutoNum type="arabicPeriod"/>
              <a:tabLst>
                <a:tab pos="536575" algn="l"/>
                <a:tab pos="537210" algn="l"/>
              </a:tabLst>
            </a:pPr>
            <a:r>
              <a:rPr sz="1600" spc="-10" dirty="0">
                <a:latin typeface="Calibri"/>
                <a:cs typeface="Calibri"/>
              </a:rPr>
              <a:t>personal </a:t>
            </a:r>
            <a:r>
              <a:rPr sz="1600" spc="-5" dirty="0">
                <a:latin typeface="Calibri"/>
                <a:cs typeface="Calibri"/>
              </a:rPr>
              <a:t>financing </a:t>
            </a:r>
            <a:r>
              <a:rPr sz="1600" spc="-10" dirty="0">
                <a:latin typeface="Calibri"/>
                <a:cs typeface="Calibri"/>
              </a:rPr>
              <a:t>risky </a:t>
            </a:r>
            <a:r>
              <a:rPr sz="1600" spc="-5" dirty="0">
                <a:latin typeface="Calibri"/>
                <a:cs typeface="Calibri"/>
              </a:rPr>
              <a:t>– </a:t>
            </a:r>
            <a:r>
              <a:rPr sz="1600" spc="-15" dirty="0">
                <a:latin typeface="Calibri"/>
                <a:cs typeface="Calibri"/>
              </a:rPr>
              <a:t>ex:  </a:t>
            </a:r>
            <a:r>
              <a:rPr sz="1600" spc="-5" dirty="0">
                <a:latin typeface="Calibri"/>
                <a:cs typeface="Calibri"/>
              </a:rPr>
              <a:t>Raleigh </a:t>
            </a:r>
            <a:r>
              <a:rPr sz="1600" spc="-10" dirty="0">
                <a:latin typeface="Calibri"/>
                <a:cs typeface="Calibri"/>
              </a:rPr>
              <a:t>lost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$100,000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9644" y="1700606"/>
            <a:ext cx="3152140" cy="3013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26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Promise of</a:t>
            </a:r>
            <a:r>
              <a:rPr sz="28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gold,  conversion of  Amerindians,  new passage  through N.  America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to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the  East</a:t>
            </a:r>
            <a:r>
              <a:rPr sz="28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Indies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0040" y="0"/>
            <a:ext cx="8046720" cy="1606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39" y="0"/>
            <a:ext cx="8738616" cy="2081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000" y="0"/>
            <a:ext cx="7924800" cy="1524000"/>
          </a:xfrm>
          <a:custGeom>
            <a:avLst/>
            <a:gdLst/>
            <a:ahLst/>
            <a:cxnLst/>
            <a:rect l="l" t="t" r="r" b="b"/>
            <a:pathLst>
              <a:path w="7924800" h="1524000">
                <a:moveTo>
                  <a:pt x="0" y="1524000"/>
                </a:moveTo>
                <a:lnTo>
                  <a:pt x="7924800" y="1524000"/>
                </a:lnTo>
                <a:lnTo>
                  <a:pt x="7924800" y="0"/>
                </a:lnTo>
                <a:lnTo>
                  <a:pt x="0" y="0"/>
                </a:lnTo>
                <a:lnTo>
                  <a:pt x="0" y="152400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1000" y="0"/>
            <a:ext cx="7924800" cy="1524000"/>
          </a:xfrm>
          <a:custGeom>
            <a:avLst/>
            <a:gdLst/>
            <a:ahLst/>
            <a:cxnLst/>
            <a:rect l="l" t="t" r="r" b="b"/>
            <a:pathLst>
              <a:path w="7924800" h="1524000">
                <a:moveTo>
                  <a:pt x="0" y="1524000"/>
                </a:moveTo>
                <a:lnTo>
                  <a:pt x="7924800" y="1524000"/>
                </a:lnTo>
                <a:lnTo>
                  <a:pt x="7924800" y="0"/>
                </a:lnTo>
                <a:lnTo>
                  <a:pt x="0" y="0"/>
                </a:lnTo>
                <a:lnTo>
                  <a:pt x="0" y="152400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3021" y="0"/>
            <a:ext cx="7686040" cy="1701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5500" b="1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5500" b="1" spc="-15" dirty="0">
                <a:solidFill>
                  <a:srgbClr val="FFFFFF"/>
                </a:solidFill>
                <a:latin typeface="Calibri"/>
                <a:cs typeface="Calibri"/>
              </a:rPr>
              <a:t>Charter </a:t>
            </a:r>
            <a:r>
              <a:rPr sz="5500" b="1" spc="-5" dirty="0">
                <a:solidFill>
                  <a:srgbClr val="FFFFFF"/>
                </a:solidFill>
                <a:latin typeface="Calibri"/>
                <a:cs typeface="Calibri"/>
              </a:rPr>
              <a:t>of the </a:t>
            </a:r>
            <a:r>
              <a:rPr sz="5500" b="1" spc="-15" dirty="0">
                <a:solidFill>
                  <a:srgbClr val="FFFFFF"/>
                </a:solidFill>
                <a:latin typeface="Calibri"/>
                <a:cs typeface="Calibri"/>
              </a:rPr>
              <a:t>Virginia</a:t>
            </a:r>
            <a:endParaRPr sz="55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5500" b="1" spc="-20" dirty="0">
                <a:solidFill>
                  <a:srgbClr val="FFFFFF"/>
                </a:solidFill>
                <a:latin typeface="Calibri"/>
                <a:cs typeface="Calibri"/>
              </a:rPr>
              <a:t>Company</a:t>
            </a:r>
            <a:endParaRPr sz="55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1000" y="1600200"/>
            <a:ext cx="7924800" cy="4874260"/>
          </a:xfrm>
          <a:custGeom>
            <a:avLst/>
            <a:gdLst/>
            <a:ahLst/>
            <a:cxnLst/>
            <a:rect l="l" t="t" r="r" b="b"/>
            <a:pathLst>
              <a:path w="7924800" h="4874260">
                <a:moveTo>
                  <a:pt x="0" y="4873752"/>
                </a:moveTo>
                <a:lnTo>
                  <a:pt x="7924800" y="4873752"/>
                </a:lnTo>
                <a:lnTo>
                  <a:pt x="7924800" y="0"/>
                </a:lnTo>
                <a:lnTo>
                  <a:pt x="0" y="0"/>
                </a:lnTo>
                <a:lnTo>
                  <a:pt x="0" y="4873752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24560" y="1613738"/>
            <a:ext cx="6976109" cy="33572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5"/>
              </a:spcBef>
              <a:buClr>
                <a:srgbClr val="C72500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From </a:t>
            </a: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King James </a:t>
            </a: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300" spc="-10" dirty="0">
                <a:solidFill>
                  <a:srgbClr val="FF0000"/>
                </a:solidFill>
                <a:latin typeface="Calibri"/>
                <a:cs typeface="Calibri"/>
              </a:rPr>
              <a:t>: Guaranteed </a:t>
            </a:r>
            <a:r>
              <a:rPr sz="2300" spc="-15" dirty="0">
                <a:solidFill>
                  <a:srgbClr val="FF0000"/>
                </a:solidFill>
                <a:latin typeface="Calibri"/>
                <a:cs typeface="Calibri"/>
              </a:rPr>
              <a:t>to </a:t>
            </a:r>
            <a:r>
              <a:rPr sz="2300" spc="-10" dirty="0">
                <a:solidFill>
                  <a:srgbClr val="FF0000"/>
                </a:solidFill>
                <a:latin typeface="Calibri"/>
                <a:cs typeface="Calibri"/>
              </a:rPr>
              <a:t>colonists </a:t>
            </a:r>
            <a:r>
              <a:rPr sz="2300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30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FF0000"/>
                </a:solidFill>
                <a:latin typeface="Calibri"/>
                <a:cs typeface="Calibri"/>
              </a:rPr>
              <a:t>same</a:t>
            </a:r>
            <a:endParaRPr sz="23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tabLst>
                <a:tab pos="3030220" algn="l"/>
              </a:tabLst>
            </a:pPr>
            <a:r>
              <a:rPr sz="2300" spc="-5" dirty="0">
                <a:solidFill>
                  <a:srgbClr val="FF0000"/>
                </a:solidFill>
                <a:latin typeface="Calibri"/>
                <a:cs typeface="Calibri"/>
              </a:rPr>
              <a:t>rights</a:t>
            </a:r>
            <a:r>
              <a:rPr sz="23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FF0000"/>
                </a:solidFill>
                <a:latin typeface="Calibri"/>
                <a:cs typeface="Calibri"/>
              </a:rPr>
              <a:t>as</a:t>
            </a:r>
            <a:r>
              <a:rPr sz="2300" spc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FF0000"/>
                </a:solidFill>
                <a:latin typeface="Calibri"/>
                <a:cs typeface="Calibri"/>
              </a:rPr>
              <a:t>Englishmen	as if they had </a:t>
            </a:r>
            <a:r>
              <a:rPr sz="2300" spc="-25" dirty="0">
                <a:solidFill>
                  <a:srgbClr val="FF0000"/>
                </a:solidFill>
                <a:latin typeface="Calibri"/>
                <a:cs typeface="Calibri"/>
              </a:rPr>
              <a:t>stayed </a:t>
            </a:r>
            <a:r>
              <a:rPr sz="2300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23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FF0000"/>
                </a:solidFill>
                <a:latin typeface="Calibri"/>
                <a:cs typeface="Calibri"/>
              </a:rPr>
              <a:t>England.</a:t>
            </a:r>
            <a:endParaRPr sz="23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380"/>
              </a:spcBef>
              <a:buClr>
                <a:srgbClr val="C72500"/>
              </a:buClr>
              <a:buAutoNum type="arabicPeriod" startAt="2"/>
              <a:tabLst>
                <a:tab pos="469900" algn="l"/>
                <a:tab pos="470534" algn="l"/>
              </a:tabLst>
            </a:pPr>
            <a:r>
              <a:rPr sz="2300" dirty="0">
                <a:solidFill>
                  <a:srgbClr val="FF0000"/>
                </a:solidFill>
                <a:latin typeface="Calibri"/>
                <a:cs typeface="Calibri"/>
              </a:rPr>
              <a:t>This </a:t>
            </a:r>
            <a:r>
              <a:rPr sz="2300" spc="-5" dirty="0">
                <a:solidFill>
                  <a:srgbClr val="FF0000"/>
                </a:solidFill>
                <a:latin typeface="Calibri"/>
                <a:cs typeface="Calibri"/>
              </a:rPr>
              <a:t>provision </a:t>
            </a:r>
            <a:r>
              <a:rPr sz="2300" spc="-15" dirty="0">
                <a:solidFill>
                  <a:srgbClr val="FF0000"/>
                </a:solidFill>
                <a:latin typeface="Calibri"/>
                <a:cs typeface="Calibri"/>
              </a:rPr>
              <a:t>was incorporated into </a:t>
            </a:r>
            <a:r>
              <a:rPr sz="2300" spc="-10" dirty="0">
                <a:solidFill>
                  <a:srgbClr val="FF0000"/>
                </a:solidFill>
                <a:latin typeface="Calibri"/>
                <a:cs typeface="Calibri"/>
              </a:rPr>
              <a:t>future</a:t>
            </a:r>
            <a:r>
              <a:rPr sz="2300" spc="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FF0000"/>
                </a:solidFill>
                <a:latin typeface="Calibri"/>
                <a:cs typeface="Calibri"/>
              </a:rPr>
              <a:t>colonists’</a:t>
            </a:r>
            <a:endParaRPr sz="23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2300" spc="-5" dirty="0">
                <a:solidFill>
                  <a:srgbClr val="FF0000"/>
                </a:solidFill>
                <a:latin typeface="Calibri"/>
                <a:cs typeface="Calibri"/>
              </a:rPr>
              <a:t>documents.</a:t>
            </a:r>
            <a:endParaRPr sz="2300">
              <a:latin typeface="Calibri"/>
              <a:cs typeface="Calibri"/>
            </a:endParaRPr>
          </a:p>
          <a:p>
            <a:pPr marL="469900" marR="1600835" indent="-457200">
              <a:lnSpc>
                <a:spcPct val="100000"/>
              </a:lnSpc>
              <a:spcBef>
                <a:spcPts val="1380"/>
              </a:spcBef>
              <a:buClr>
                <a:srgbClr val="C72500"/>
              </a:buClr>
              <a:buAutoNum type="arabicPeriod" startAt="3"/>
              <a:tabLst>
                <a:tab pos="469900" algn="l"/>
                <a:tab pos="470534" algn="l"/>
              </a:tabLst>
            </a:pP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Colonists </a:t>
            </a: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felt </a:t>
            </a: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that, </a:t>
            </a: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even </a:t>
            </a: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in the </a:t>
            </a: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Americas,  they </a:t>
            </a: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had the </a:t>
            </a: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rights </a:t>
            </a: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3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Englishmen!</a:t>
            </a:r>
            <a:endParaRPr sz="23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380"/>
              </a:spcBef>
              <a:buClr>
                <a:srgbClr val="C72500"/>
              </a:buClr>
              <a:buAutoNum type="arabicPeriod" startAt="3"/>
              <a:tabLst>
                <a:tab pos="469900" algn="l"/>
                <a:tab pos="470534" algn="l"/>
              </a:tabLst>
            </a:pP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(foundation </a:t>
            </a:r>
            <a:r>
              <a:rPr sz="2300" b="1" spc="-15" dirty="0">
                <a:solidFill>
                  <a:srgbClr val="FF0000"/>
                </a:solidFill>
                <a:latin typeface="Calibri"/>
                <a:cs typeface="Calibri"/>
              </a:rPr>
              <a:t>for </a:t>
            </a: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American liberties: </a:t>
            </a: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rights extended</a:t>
            </a: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endParaRPr sz="23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other</a:t>
            </a:r>
            <a:r>
              <a:rPr sz="23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colonies)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239000" y="4724400"/>
            <a:ext cx="1143000" cy="14954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34173" y="4719637"/>
            <a:ext cx="1152525" cy="1504950"/>
          </a:xfrm>
          <a:custGeom>
            <a:avLst/>
            <a:gdLst/>
            <a:ahLst/>
            <a:cxnLst/>
            <a:rect l="l" t="t" r="r" b="b"/>
            <a:pathLst>
              <a:path w="1152525" h="1504950">
                <a:moveTo>
                  <a:pt x="0" y="1504950"/>
                </a:moveTo>
                <a:lnTo>
                  <a:pt x="1152525" y="1504950"/>
                </a:lnTo>
                <a:lnTo>
                  <a:pt x="1152525" y="0"/>
                </a:lnTo>
                <a:lnTo>
                  <a:pt x="0" y="0"/>
                </a:lnTo>
                <a:lnTo>
                  <a:pt x="0" y="1504950"/>
                </a:lnTo>
                <a:close/>
              </a:path>
            </a:pathLst>
          </a:custGeom>
          <a:ln w="9525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0040" y="0"/>
            <a:ext cx="8046720" cy="1606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0687" y="0"/>
            <a:ext cx="8456676" cy="17388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000" y="0"/>
            <a:ext cx="7924800" cy="1524000"/>
          </a:xfrm>
          <a:custGeom>
            <a:avLst/>
            <a:gdLst/>
            <a:ahLst/>
            <a:cxnLst/>
            <a:rect l="l" t="t" r="r" b="b"/>
            <a:pathLst>
              <a:path w="7924800" h="1524000">
                <a:moveTo>
                  <a:pt x="0" y="1524000"/>
                </a:moveTo>
                <a:lnTo>
                  <a:pt x="7924800" y="1524000"/>
                </a:lnTo>
                <a:lnTo>
                  <a:pt x="7924800" y="0"/>
                </a:lnTo>
                <a:lnTo>
                  <a:pt x="0" y="0"/>
                </a:lnTo>
                <a:lnTo>
                  <a:pt x="0" y="152400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1000" y="0"/>
            <a:ext cx="7924800" cy="1524000"/>
          </a:xfrm>
          <a:custGeom>
            <a:avLst/>
            <a:gdLst/>
            <a:ahLst/>
            <a:cxnLst/>
            <a:rect l="l" t="t" r="r" b="b"/>
            <a:pathLst>
              <a:path w="7924800" h="1524000">
                <a:moveTo>
                  <a:pt x="0" y="1524000"/>
                </a:moveTo>
                <a:lnTo>
                  <a:pt x="7924800" y="1524000"/>
                </a:lnTo>
                <a:lnTo>
                  <a:pt x="7924800" y="0"/>
                </a:lnTo>
                <a:lnTo>
                  <a:pt x="0" y="0"/>
                </a:lnTo>
                <a:lnTo>
                  <a:pt x="0" y="152400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6069" y="107645"/>
            <a:ext cx="7668259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London </a:t>
            </a:r>
            <a:r>
              <a:rPr sz="4000" b="1" spc="-20" dirty="0">
                <a:solidFill>
                  <a:srgbClr val="FFFFFF"/>
                </a:solidFill>
                <a:latin typeface="Calibri"/>
                <a:cs typeface="Calibri"/>
              </a:rPr>
              <a:t>company </a:t>
            </a:r>
            <a:r>
              <a:rPr sz="4000" b="1" spc="-15" dirty="0">
                <a:solidFill>
                  <a:srgbClr val="FFFFFF"/>
                </a:solidFill>
                <a:latin typeface="Calibri"/>
                <a:cs typeface="Calibri"/>
              </a:rPr>
              <a:t>formed </a:t>
            </a: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40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divided</a:t>
            </a:r>
            <a:endParaRPr sz="4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4000" b="1" spc="-25" dirty="0">
                <a:solidFill>
                  <a:srgbClr val="FFFFFF"/>
                </a:solidFill>
                <a:latin typeface="Calibri"/>
                <a:cs typeface="Calibri"/>
              </a:rPr>
              <a:t>into </a:t>
            </a: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Plymouth &amp; </a:t>
            </a:r>
            <a:r>
              <a:rPr sz="4000" b="1" spc="-15" dirty="0">
                <a:solidFill>
                  <a:srgbClr val="FFFFFF"/>
                </a:solidFill>
                <a:latin typeface="Calibri"/>
                <a:cs typeface="Calibri"/>
              </a:rPr>
              <a:t>Virginia</a:t>
            </a:r>
            <a:r>
              <a:rPr sz="40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FFFFFF"/>
                </a:solidFill>
                <a:latin typeface="Calibri"/>
                <a:cs typeface="Calibri"/>
              </a:rPr>
              <a:t>Companies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1000" y="1600200"/>
            <a:ext cx="7924800" cy="4874260"/>
          </a:xfrm>
          <a:custGeom>
            <a:avLst/>
            <a:gdLst/>
            <a:ahLst/>
            <a:cxnLst/>
            <a:rect l="l" t="t" r="r" b="b"/>
            <a:pathLst>
              <a:path w="7924800" h="4874260">
                <a:moveTo>
                  <a:pt x="0" y="4873752"/>
                </a:moveTo>
                <a:lnTo>
                  <a:pt x="7924800" y="4873752"/>
                </a:lnTo>
                <a:lnTo>
                  <a:pt x="7924800" y="0"/>
                </a:lnTo>
                <a:lnTo>
                  <a:pt x="0" y="0"/>
                </a:lnTo>
                <a:lnTo>
                  <a:pt x="0" y="4873752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59740" y="1613738"/>
            <a:ext cx="7695565" cy="3759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500" spc="-10" dirty="0">
                <a:latin typeface="Calibri"/>
                <a:cs typeface="Calibri"/>
              </a:rPr>
              <a:t>Whichever settled </a:t>
            </a:r>
            <a:r>
              <a:rPr sz="2500" spc="-5" dirty="0">
                <a:latin typeface="Calibri"/>
                <a:cs typeface="Calibri"/>
              </a:rPr>
              <a:t>its claim </a:t>
            </a:r>
            <a:r>
              <a:rPr sz="2500" spc="-25" dirty="0">
                <a:latin typeface="Calibri"/>
                <a:cs typeface="Calibri"/>
              </a:rPr>
              <a:t>first </a:t>
            </a:r>
            <a:r>
              <a:rPr sz="2500" spc="-10" dirty="0">
                <a:latin typeface="Calibri"/>
                <a:cs typeface="Calibri"/>
              </a:rPr>
              <a:t>got 100 </a:t>
            </a:r>
            <a:r>
              <a:rPr sz="2500" spc="-5" dirty="0">
                <a:latin typeface="Calibri"/>
                <a:cs typeface="Calibri"/>
              </a:rPr>
              <a:t>miles </a:t>
            </a:r>
            <a:r>
              <a:rPr sz="2500" spc="-15" dirty="0">
                <a:latin typeface="Calibri"/>
                <a:cs typeface="Calibri"/>
              </a:rPr>
              <a:t>into</a:t>
            </a:r>
            <a:r>
              <a:rPr sz="2500" spc="15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the</a:t>
            </a:r>
            <a:endParaRPr sz="25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2500" spc="-15" dirty="0">
                <a:latin typeface="Calibri"/>
                <a:cs typeface="Calibri"/>
              </a:rPr>
              <a:t>other’s</a:t>
            </a:r>
            <a:r>
              <a:rPr sz="2500" spc="-3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territory</a:t>
            </a:r>
            <a:endParaRPr sz="25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AutoNum type="arabicPeriod" startAt="2"/>
              <a:tabLst>
                <a:tab pos="469265" algn="l"/>
                <a:tab pos="469900" algn="l"/>
              </a:tabLst>
            </a:pPr>
            <a:r>
              <a:rPr sz="2500" b="1" spc="-10" dirty="0">
                <a:latin typeface="Calibri"/>
                <a:cs typeface="Calibri"/>
              </a:rPr>
              <a:t>December </a:t>
            </a:r>
            <a:r>
              <a:rPr sz="2500" b="1" spc="-5" dirty="0">
                <a:latin typeface="Calibri"/>
                <a:cs typeface="Calibri"/>
              </a:rPr>
              <a:t>1606 </a:t>
            </a:r>
            <a:r>
              <a:rPr sz="2500" spc="-5" dirty="0">
                <a:latin typeface="Calibri"/>
                <a:cs typeface="Calibri"/>
              </a:rPr>
              <a:t>- Godspeed, </a:t>
            </a:r>
            <a:r>
              <a:rPr sz="2500" spc="-10" dirty="0">
                <a:latin typeface="Calibri"/>
                <a:cs typeface="Calibri"/>
              </a:rPr>
              <a:t>Susan </a:t>
            </a:r>
            <a:r>
              <a:rPr sz="2500" spc="-15" dirty="0">
                <a:latin typeface="Calibri"/>
                <a:cs typeface="Calibri"/>
              </a:rPr>
              <a:t>Constant,</a:t>
            </a:r>
            <a:r>
              <a:rPr sz="2500" spc="8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and</a:t>
            </a:r>
            <a:endParaRPr sz="25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2500" spc="-10" dirty="0">
                <a:latin typeface="Calibri"/>
                <a:cs typeface="Calibri"/>
              </a:rPr>
              <a:t>Discovery </a:t>
            </a:r>
            <a:r>
              <a:rPr sz="2500" spc="-15" dirty="0">
                <a:latin typeface="Calibri"/>
                <a:cs typeface="Calibri"/>
              </a:rPr>
              <a:t>leave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England</a:t>
            </a:r>
            <a:endParaRPr sz="25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AutoNum type="arabicPeriod" startAt="3"/>
              <a:tabLst>
                <a:tab pos="469265" algn="l"/>
                <a:tab pos="469900" algn="l"/>
              </a:tabLst>
            </a:pPr>
            <a:r>
              <a:rPr sz="2500" b="1" spc="-20" dirty="0">
                <a:latin typeface="Calibri"/>
                <a:cs typeface="Calibri"/>
              </a:rPr>
              <a:t>May </a:t>
            </a:r>
            <a:r>
              <a:rPr sz="2500" b="1" spc="-5" dirty="0">
                <a:latin typeface="Calibri"/>
                <a:cs typeface="Calibri"/>
              </a:rPr>
              <a:t>14, 1607 </a:t>
            </a:r>
            <a:r>
              <a:rPr sz="2500" spc="-5" dirty="0">
                <a:latin typeface="Calibri"/>
                <a:cs typeface="Calibri"/>
              </a:rPr>
              <a:t>-104</a:t>
            </a:r>
            <a:r>
              <a:rPr sz="2500" spc="-4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settlers</a:t>
            </a:r>
            <a:endParaRPr sz="25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595"/>
              </a:spcBef>
              <a:buAutoNum type="arabicPeriod" startAt="3"/>
              <a:tabLst>
                <a:tab pos="469265" algn="l"/>
                <a:tab pos="469900" algn="l"/>
                <a:tab pos="3826510" algn="l"/>
              </a:tabLst>
            </a:pPr>
            <a:r>
              <a:rPr sz="2500" spc="-5" dirty="0">
                <a:latin typeface="Calibri"/>
                <a:cs typeface="Calibri"/>
              </a:rPr>
              <a:t>Indian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attack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(Powhatan)	</a:t>
            </a:r>
            <a:r>
              <a:rPr sz="2500" spc="-5" dirty="0">
                <a:latin typeface="Calibri"/>
                <a:cs typeface="Calibri"/>
              </a:rPr>
              <a:t>on </a:t>
            </a:r>
            <a:r>
              <a:rPr sz="2500" spc="-20" dirty="0">
                <a:latin typeface="Calibri"/>
                <a:cs typeface="Calibri"/>
              </a:rPr>
              <a:t>May</a:t>
            </a:r>
            <a:r>
              <a:rPr sz="2500" spc="-8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26</a:t>
            </a:r>
            <a:endParaRPr sz="2500">
              <a:latin typeface="Calibri"/>
              <a:cs typeface="Calibri"/>
            </a:endParaRPr>
          </a:p>
          <a:p>
            <a:pPr marL="469900" marR="5080" indent="-457200">
              <a:lnSpc>
                <a:spcPct val="100000"/>
              </a:lnSpc>
              <a:spcBef>
                <a:spcPts val="600"/>
              </a:spcBef>
              <a:buAutoNum type="arabicPeriod" startAt="3"/>
              <a:tabLst>
                <a:tab pos="469265" algn="l"/>
                <a:tab pos="469900" algn="l"/>
              </a:tabLst>
            </a:pPr>
            <a:r>
              <a:rPr sz="2500" spc="-5" dirty="0">
                <a:latin typeface="Calibri"/>
                <a:cs typeface="Calibri"/>
              </a:rPr>
              <a:t>only </a:t>
            </a:r>
            <a:r>
              <a:rPr sz="2500" spc="-10" dirty="0">
                <a:latin typeface="Calibri"/>
                <a:cs typeface="Calibri"/>
              </a:rPr>
              <a:t>38 left alive after </a:t>
            </a:r>
            <a:r>
              <a:rPr sz="2500" spc="-5" dirty="0">
                <a:latin typeface="Calibri"/>
                <a:cs typeface="Calibri"/>
              </a:rPr>
              <a:t>the </a:t>
            </a:r>
            <a:r>
              <a:rPr sz="2500" spc="-20" dirty="0">
                <a:latin typeface="Calibri"/>
                <a:cs typeface="Calibri"/>
              </a:rPr>
              <a:t>first </a:t>
            </a:r>
            <a:r>
              <a:rPr sz="2500" spc="-5" dirty="0">
                <a:latin typeface="Calibri"/>
                <a:cs typeface="Calibri"/>
              </a:rPr>
              <a:t>six </a:t>
            </a:r>
            <a:r>
              <a:rPr sz="2500" spc="-10" dirty="0">
                <a:latin typeface="Calibri"/>
                <a:cs typeface="Calibri"/>
              </a:rPr>
              <a:t>months </a:t>
            </a:r>
            <a:r>
              <a:rPr sz="2500" spc="-5" dirty="0">
                <a:latin typeface="Calibri"/>
                <a:cs typeface="Calibri"/>
              </a:rPr>
              <a:t>- </a:t>
            </a:r>
            <a:r>
              <a:rPr sz="2500" spc="-10" dirty="0">
                <a:latin typeface="Calibri"/>
                <a:cs typeface="Calibri"/>
              </a:rPr>
              <a:t>death </a:t>
            </a:r>
            <a:r>
              <a:rPr sz="2500" spc="-20" dirty="0">
                <a:latin typeface="Calibri"/>
                <a:cs typeface="Calibri"/>
              </a:rPr>
              <a:t>rates  </a:t>
            </a:r>
            <a:r>
              <a:rPr sz="2500" spc="-5" dirty="0">
                <a:latin typeface="Calibri"/>
                <a:cs typeface="Calibri"/>
              </a:rPr>
              <a:t>of </a:t>
            </a:r>
            <a:r>
              <a:rPr sz="2500" spc="-10" dirty="0">
                <a:latin typeface="Calibri"/>
                <a:cs typeface="Calibri"/>
              </a:rPr>
              <a:t>1/2 </a:t>
            </a:r>
            <a:r>
              <a:rPr sz="2500" spc="-15" dirty="0">
                <a:latin typeface="Calibri"/>
                <a:cs typeface="Calibri"/>
              </a:rPr>
              <a:t>to </a:t>
            </a:r>
            <a:r>
              <a:rPr sz="2500" spc="-10" dirty="0">
                <a:latin typeface="Calibri"/>
                <a:cs typeface="Calibri"/>
              </a:rPr>
              <a:t>1/3 </a:t>
            </a:r>
            <a:r>
              <a:rPr sz="2500" spc="-15" dirty="0">
                <a:latin typeface="Calibri"/>
                <a:cs typeface="Calibri"/>
              </a:rPr>
              <a:t>were </a:t>
            </a:r>
            <a:r>
              <a:rPr sz="2500" spc="-10" dirty="0">
                <a:latin typeface="Calibri"/>
                <a:cs typeface="Calibri"/>
              </a:rPr>
              <a:t>not </a:t>
            </a:r>
            <a:r>
              <a:rPr sz="2500" spc="-15" dirty="0">
                <a:latin typeface="Calibri"/>
                <a:cs typeface="Calibri"/>
              </a:rPr>
              <a:t>uncommon </a:t>
            </a:r>
            <a:r>
              <a:rPr sz="2500" spc="-5" dirty="0">
                <a:latin typeface="Calibri"/>
                <a:cs typeface="Calibri"/>
              </a:rPr>
              <a:t>in </a:t>
            </a:r>
            <a:r>
              <a:rPr sz="2500" spc="-10" dirty="0">
                <a:latin typeface="Calibri"/>
                <a:cs typeface="Calibri"/>
              </a:rPr>
              <a:t>colonizing </a:t>
            </a:r>
            <a:r>
              <a:rPr sz="2500" spc="-5" dirty="0">
                <a:latin typeface="Calibri"/>
                <a:cs typeface="Calibri"/>
              </a:rPr>
              <a:t>- </a:t>
            </a:r>
            <a:r>
              <a:rPr sz="2500" spc="-10" dirty="0">
                <a:latin typeface="Calibri"/>
                <a:cs typeface="Calibri"/>
              </a:rPr>
              <a:t>settled  </a:t>
            </a:r>
            <a:r>
              <a:rPr sz="2500" spc="-5" dirty="0">
                <a:latin typeface="Calibri"/>
                <a:cs typeface="Calibri"/>
              </a:rPr>
              <a:t>in a low </a:t>
            </a:r>
            <a:r>
              <a:rPr sz="2500" spc="-15" dirty="0">
                <a:latin typeface="Calibri"/>
                <a:cs typeface="Calibri"/>
              </a:rPr>
              <a:t>swampy</a:t>
            </a:r>
            <a:r>
              <a:rPr sz="2500" spc="-4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area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791200" y="2971800"/>
            <a:ext cx="2209800" cy="13799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2395</Words>
  <Application>Microsoft Office PowerPoint</Application>
  <PresentationFormat>On-screen Show (4:3)</PresentationFormat>
  <Paragraphs>332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8" baseType="lpstr">
      <vt:lpstr>Arial</vt:lpstr>
      <vt:lpstr>Calibri</vt:lpstr>
      <vt:lpstr>Comic Sans MS</vt:lpstr>
      <vt:lpstr>Goudy Old Style</vt:lpstr>
      <vt:lpstr>Times New Roman</vt:lpstr>
      <vt:lpstr>Verdana</vt:lpstr>
      <vt:lpstr>Wingdings</vt:lpstr>
      <vt:lpstr>Office Theme</vt:lpstr>
      <vt:lpstr>The Southern Colonies in the 17th Century</vt:lpstr>
      <vt:lpstr>Theme 1</vt:lpstr>
      <vt:lpstr>Overview of Plantation  Colonies: Characteristics</vt:lpstr>
      <vt:lpstr>The Southern Colonial Economy</vt:lpstr>
      <vt:lpstr>Theme 2</vt:lpstr>
      <vt:lpstr>PowerPoint Presentation</vt:lpstr>
      <vt:lpstr>Motivations…</vt:lpstr>
      <vt:lpstr>The Charter of the Virginia Company</vt:lpstr>
      <vt:lpstr>London company formed – divided into Plymouth &amp; Virginia Companies</vt:lpstr>
      <vt:lpstr>Chesapeake Bay</vt:lpstr>
      <vt:lpstr>Jamestown Fort &amp; Settlement Map</vt:lpstr>
      <vt:lpstr>Jamestown Housing</vt:lpstr>
      <vt:lpstr>Jamestown Settlement</vt:lpstr>
      <vt:lpstr>Jamestown Chapel, 1611</vt:lpstr>
      <vt:lpstr>Captain John Smith:  The Right Man for the Job??</vt:lpstr>
      <vt:lpstr>John Smith</vt:lpstr>
      <vt:lpstr> Starving time 1609-1610</vt:lpstr>
      <vt:lpstr>Starving time 1609-1610</vt:lpstr>
      <vt:lpstr>High Mortality Rates: Some Stats.</vt:lpstr>
      <vt:lpstr>“Widowarchy”</vt:lpstr>
      <vt:lpstr>PowerPoint Presentation</vt:lpstr>
      <vt:lpstr>PowerPoint Presentation</vt:lpstr>
      <vt:lpstr>House of Burgesses</vt:lpstr>
      <vt:lpstr>Virginia Becomes a Royal Colony</vt:lpstr>
      <vt:lpstr>Maryland (1634)</vt:lpstr>
      <vt:lpstr>Maryland Act of Toleration, 1649</vt:lpstr>
      <vt:lpstr>… Be it Therefore also by the Lord  Proprietary with the advise and  consent of this Assembly  Ordeyned and enacted …that no  person or persons whatsoever</vt:lpstr>
      <vt:lpstr>PowerPoint Presentation</vt:lpstr>
      <vt:lpstr>Chief Powhatan</vt:lpstr>
      <vt:lpstr>Powhatan Confederacy</vt:lpstr>
      <vt:lpstr>PowerPoint Presentation</vt:lpstr>
      <vt:lpstr>Powhatan Uprising  of 1622</vt:lpstr>
      <vt:lpstr>Culture Clash in the Chesapeake</vt:lpstr>
      <vt:lpstr>Tobacco makes a Permanent</vt:lpstr>
      <vt:lpstr>Virginia: “Child of Tobacco”</vt:lpstr>
      <vt:lpstr>Tobacco Makes A Permanent settlement</vt:lpstr>
      <vt:lpstr>Indentured Servitude</vt:lpstr>
      <vt:lpstr>Outcome of “Headright” system</vt:lpstr>
      <vt:lpstr>Indentured  Servitude</vt:lpstr>
      <vt:lpstr>Frustrated Freemen</vt:lpstr>
      <vt:lpstr>Nathaniel Bacon’s Rebellion: 1676</vt:lpstr>
      <vt:lpstr>Bacon’s Rebellion: 1676</vt:lpstr>
      <vt:lpstr>Bacon’s Rebellion</vt:lpstr>
      <vt:lpstr>RESULTS</vt:lpstr>
      <vt:lpstr>The Southern Colonies…</vt:lpstr>
      <vt:lpstr>The Southern Colonies…Carolina</vt:lpstr>
      <vt:lpstr>Southern Colonies</vt:lpstr>
      <vt:lpstr>Colonial Slavery…</vt:lpstr>
      <vt:lpstr>Colonial Slavery</vt:lpstr>
      <vt:lpstr>The “Middle Passage”</vt:lpstr>
      <vt:lpstr>Map: Colonial Slave Trade</vt:lpstr>
      <vt:lpstr>PowerPoint Presentation</vt:lpstr>
      <vt:lpstr>Goods Traded with Africa</vt:lpstr>
      <vt:lpstr>slave codes</vt:lpstr>
      <vt:lpstr>Slave Codes…</vt:lpstr>
      <vt:lpstr>Stono Rebellion (1739)</vt:lpstr>
      <vt:lpstr>Slave Codes</vt:lpstr>
      <vt:lpstr>Slave Codes…</vt:lpstr>
      <vt:lpstr>17th  Century Southern Society</vt:lpstr>
      <vt:lpstr>18th  Century Southern Society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Southern Colonies in the 17th Century</dc:title>
  <dc:creator>Kathleen Krall</dc:creator>
  <cp:lastModifiedBy>Jessica Parfitt</cp:lastModifiedBy>
  <cp:revision>1</cp:revision>
  <dcterms:created xsi:type="dcterms:W3CDTF">2017-08-13T17:35:33Z</dcterms:created>
  <dcterms:modified xsi:type="dcterms:W3CDTF">2018-12-18T19:35:11Z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2014-08-27T00:00:00Z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2017-08-13T00:00:00Z</vt:filetime>
  </property>
</Properties>
</file>