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BE964D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BE964D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BE964D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010400" y="152400"/>
            <a:ext cx="1981200" cy="6556375"/>
          </a:xfrm>
          <a:custGeom>
            <a:avLst/>
            <a:gdLst/>
            <a:ahLst/>
            <a:cxnLst/>
            <a:rect l="l" t="t" r="r" b="b"/>
            <a:pathLst>
              <a:path w="1981200" h="6556375">
                <a:moveTo>
                  <a:pt x="0" y="6556248"/>
                </a:moveTo>
                <a:lnTo>
                  <a:pt x="1981200" y="6556248"/>
                </a:lnTo>
                <a:lnTo>
                  <a:pt x="1981200" y="0"/>
                </a:lnTo>
                <a:lnTo>
                  <a:pt x="0" y="0"/>
                </a:lnTo>
                <a:lnTo>
                  <a:pt x="0" y="6556248"/>
                </a:lnTo>
                <a:close/>
              </a:path>
            </a:pathLst>
          </a:custGeom>
          <a:solidFill>
            <a:srgbClr val="C569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52400" y="153923"/>
            <a:ext cx="6705600" cy="6553200"/>
          </a:xfrm>
          <a:custGeom>
            <a:avLst/>
            <a:gdLst/>
            <a:ahLst/>
            <a:cxnLst/>
            <a:rect l="l" t="t" r="r" b="b"/>
            <a:pathLst>
              <a:path w="6705600" h="6553200">
                <a:moveTo>
                  <a:pt x="0" y="6553200"/>
                </a:moveTo>
                <a:lnTo>
                  <a:pt x="6705600" y="6553200"/>
                </a:lnTo>
                <a:lnTo>
                  <a:pt x="6705600" y="0"/>
                </a:lnTo>
                <a:lnTo>
                  <a:pt x="0" y="0"/>
                </a:lnTo>
                <a:lnTo>
                  <a:pt x="0" y="6553200"/>
                </a:lnTo>
                <a:close/>
              </a:path>
            </a:pathLst>
          </a:custGeom>
          <a:solidFill>
            <a:srgbClr val="5248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08297" y="43637"/>
            <a:ext cx="2237104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BE964D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69644" y="1395730"/>
            <a:ext cx="7004710" cy="3833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15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4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g"/><Relationship Id="rId5" Type="http://schemas.openxmlformats.org/officeDocument/2006/relationships/image" Target="../media/image9.pn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28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image" Target="../media/image63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17" Type="http://schemas.openxmlformats.org/officeDocument/2006/relationships/image" Target="../media/image11.png"/><Relationship Id="rId2" Type="http://schemas.openxmlformats.org/officeDocument/2006/relationships/image" Target="../media/image62.png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g"/><Relationship Id="rId11" Type="http://schemas.openxmlformats.org/officeDocument/2006/relationships/image" Target="../media/image70.png"/><Relationship Id="rId5" Type="http://schemas.openxmlformats.org/officeDocument/2006/relationships/image" Target="../media/image23.png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4" Type="http://schemas.openxmlformats.org/officeDocument/2006/relationships/image" Target="../media/image64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9.png"/><Relationship Id="rId4" Type="http://schemas.openxmlformats.org/officeDocument/2006/relationships/image" Target="../media/image7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86.jp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g"/><Relationship Id="rId5" Type="http://schemas.openxmlformats.org/officeDocument/2006/relationships/image" Target="../media/image9.png"/><Relationship Id="rId4" Type="http://schemas.openxmlformats.org/officeDocument/2006/relationships/image" Target="../media/image8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3.jp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9.png"/><Relationship Id="rId4" Type="http://schemas.openxmlformats.org/officeDocument/2006/relationships/image" Target="../media/image9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g"/><Relationship Id="rId3" Type="http://schemas.openxmlformats.org/officeDocument/2006/relationships/image" Target="../media/image95.png"/><Relationship Id="rId7" Type="http://schemas.openxmlformats.org/officeDocument/2006/relationships/image" Target="../media/image98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.png"/><Relationship Id="rId4" Type="http://schemas.openxmlformats.org/officeDocument/2006/relationships/image" Target="../media/image9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9.png"/><Relationship Id="rId4" Type="http://schemas.openxmlformats.org/officeDocument/2006/relationships/image" Target="../media/image10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2.png"/><Relationship Id="rId7" Type="http://schemas.openxmlformats.org/officeDocument/2006/relationships/image" Target="../media/image10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9.png"/><Relationship Id="rId4" Type="http://schemas.openxmlformats.org/officeDocument/2006/relationships/image" Target="../media/image10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jpg"/><Relationship Id="rId3" Type="http://schemas.openxmlformats.org/officeDocument/2006/relationships/image" Target="../media/image79.png"/><Relationship Id="rId7" Type="http://schemas.openxmlformats.org/officeDocument/2006/relationships/image" Target="../media/image109.jpg"/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2.png"/><Relationship Id="rId7" Type="http://schemas.openxmlformats.org/officeDocument/2006/relationships/image" Target="../media/image115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openxmlformats.org/officeDocument/2006/relationships/image" Target="../media/image118.jpg"/><Relationship Id="rId5" Type="http://schemas.openxmlformats.org/officeDocument/2006/relationships/image" Target="../media/image28.png"/><Relationship Id="rId10" Type="http://schemas.openxmlformats.org/officeDocument/2006/relationships/image" Target="../media/image48.png"/><Relationship Id="rId4" Type="http://schemas.openxmlformats.org/officeDocument/2006/relationships/image" Target="../media/image113.png"/><Relationship Id="rId9" Type="http://schemas.openxmlformats.org/officeDocument/2006/relationships/image" Target="../media/image11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119.png"/><Relationship Id="rId7" Type="http://schemas.openxmlformats.org/officeDocument/2006/relationships/image" Target="../media/image122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Relationship Id="rId9" Type="http://schemas.openxmlformats.org/officeDocument/2006/relationships/image" Target="../media/image123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124.png"/><Relationship Id="rId7" Type="http://schemas.openxmlformats.org/officeDocument/2006/relationships/image" Target="../media/image127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Relationship Id="rId9" Type="http://schemas.openxmlformats.org/officeDocument/2006/relationships/image" Target="../media/image12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jpg"/><Relationship Id="rId5" Type="http://schemas.openxmlformats.org/officeDocument/2006/relationships/image" Target="../media/image28.png"/><Relationship Id="rId4" Type="http://schemas.openxmlformats.org/officeDocument/2006/relationships/image" Target="../media/image1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23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5332" y="2620136"/>
            <a:ext cx="566610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8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THE </a:t>
            </a:r>
            <a:r>
              <a:rPr sz="4200" b="0" spc="1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MIDDLE</a:t>
            </a:r>
            <a:r>
              <a:rPr sz="4200" b="0" spc="434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4200" b="0" spc="1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COLONIES</a:t>
            </a:r>
            <a:endParaRPr sz="42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6784" y="263652"/>
            <a:ext cx="6861048" cy="1374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80972" y="141731"/>
            <a:ext cx="4009644" cy="18028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55064" y="117347"/>
            <a:ext cx="3878579" cy="11628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50891" y="117347"/>
            <a:ext cx="813815" cy="11628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63139" y="757427"/>
            <a:ext cx="2660904" cy="11628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41291" y="757427"/>
            <a:ext cx="813815" cy="11628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970913" y="65023"/>
            <a:ext cx="3216910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2918460" algn="l"/>
              </a:tabLst>
            </a:pPr>
            <a:r>
              <a:rPr sz="4200" spc="-775" dirty="0"/>
              <a:t>N</a:t>
            </a:r>
            <a:r>
              <a:rPr sz="4200" spc="-830" dirty="0"/>
              <a:t>ew</a:t>
            </a:r>
            <a:r>
              <a:rPr sz="4200" spc="-50" dirty="0"/>
              <a:t> </a:t>
            </a:r>
            <a:r>
              <a:rPr sz="4200" spc="-775" dirty="0"/>
              <a:t>N</a:t>
            </a:r>
            <a:r>
              <a:rPr sz="4200" spc="-555" dirty="0"/>
              <a:t>et</a:t>
            </a:r>
            <a:r>
              <a:rPr sz="4200" spc="-780" dirty="0"/>
              <a:t>h</a:t>
            </a:r>
            <a:r>
              <a:rPr sz="4200" spc="-690" dirty="0"/>
              <a:t>erlands</a:t>
            </a:r>
            <a:r>
              <a:rPr sz="4200" dirty="0"/>
              <a:t>	</a:t>
            </a:r>
            <a:r>
              <a:rPr sz="4200" spc="-1360" dirty="0"/>
              <a:t>&amp;</a:t>
            </a:r>
            <a:endParaRPr sz="4200"/>
          </a:p>
          <a:p>
            <a:pPr marL="1905" algn="ctr">
              <a:lnSpc>
                <a:spcPct val="100000"/>
              </a:lnSpc>
            </a:pPr>
            <a:r>
              <a:rPr sz="4200" spc="-815" dirty="0"/>
              <a:t>New  </a:t>
            </a:r>
            <a:r>
              <a:rPr sz="4200" spc="-585" dirty="0"/>
              <a:t> </a:t>
            </a:r>
            <a:r>
              <a:rPr sz="4200" spc="-790" dirty="0"/>
              <a:t>Sweden</a:t>
            </a:r>
            <a:endParaRPr sz="4200"/>
          </a:p>
        </p:txBody>
      </p:sp>
      <p:sp>
        <p:nvSpPr>
          <p:cNvPr id="9" name="object 9"/>
          <p:cNvSpPr/>
          <p:nvPr/>
        </p:nvSpPr>
        <p:spPr>
          <a:xfrm>
            <a:off x="1447800" y="1752638"/>
            <a:ext cx="4154297" cy="46259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6383" y="405384"/>
            <a:ext cx="6861048" cy="673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65960" y="300227"/>
            <a:ext cx="4642103" cy="1053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41576" y="274320"/>
            <a:ext cx="4523232" cy="10530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46064" y="274320"/>
            <a:ext cx="737615" cy="10530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25420" y="224993"/>
            <a:ext cx="3925570" cy="605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-690" dirty="0"/>
              <a:t>Swedes    </a:t>
            </a:r>
            <a:r>
              <a:rPr sz="3800" spc="-515" dirty="0"/>
              <a:t>in  </a:t>
            </a:r>
            <a:r>
              <a:rPr sz="3800" spc="-740" dirty="0"/>
              <a:t>New  </a:t>
            </a:r>
            <a:r>
              <a:rPr sz="3800" spc="-570" dirty="0"/>
              <a:t> </a:t>
            </a:r>
            <a:r>
              <a:rPr sz="3800" spc="-615" dirty="0"/>
              <a:t>Netherlands</a:t>
            </a:r>
            <a:endParaRPr sz="3800"/>
          </a:p>
        </p:txBody>
      </p:sp>
      <p:sp>
        <p:nvSpPr>
          <p:cNvPr id="7" name="object 7"/>
          <p:cNvSpPr/>
          <p:nvPr/>
        </p:nvSpPr>
        <p:spPr>
          <a:xfrm>
            <a:off x="548640" y="1140841"/>
            <a:ext cx="292608" cy="266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640" y="2474341"/>
            <a:ext cx="292608" cy="266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35227" y="1076705"/>
            <a:ext cx="5681980" cy="4561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5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Mid-1600s </a:t>
            </a:r>
            <a:r>
              <a:rPr sz="2500" spc="-5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Sweden </a:t>
            </a:r>
            <a:r>
              <a:rPr sz="25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 Golden </a:t>
            </a:r>
            <a:r>
              <a:rPr sz="2500" spc="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Age  </a:t>
            </a:r>
            <a:r>
              <a:rPr sz="25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settled </a:t>
            </a:r>
            <a:r>
              <a:rPr sz="25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small, under-funded </a:t>
            </a:r>
            <a:r>
              <a:rPr sz="25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colony </a:t>
            </a:r>
            <a:r>
              <a:rPr sz="25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[called  </a:t>
            </a:r>
            <a:r>
              <a:rPr sz="25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“New </a:t>
            </a:r>
            <a:r>
              <a:rPr sz="25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Sweden”] </a:t>
            </a:r>
            <a:r>
              <a:rPr sz="25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near </a:t>
            </a:r>
            <a:r>
              <a:rPr sz="25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New</a:t>
            </a:r>
            <a:r>
              <a:rPr sz="2500" spc="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Netherland.</a:t>
            </a:r>
            <a:endParaRPr sz="2500">
              <a:latin typeface="Franklin Gothic Medium"/>
              <a:cs typeface="Franklin Gothic Medium"/>
            </a:endParaRPr>
          </a:p>
          <a:p>
            <a:pPr marL="12700" marR="2785110">
              <a:lnSpc>
                <a:spcPct val="100000"/>
              </a:lnSpc>
              <a:spcBef>
                <a:spcPts val="1500"/>
              </a:spcBef>
            </a:pPr>
            <a:r>
              <a:rPr sz="25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1655 </a:t>
            </a:r>
            <a:r>
              <a:rPr sz="2500" spc="-5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Dutch under  </a:t>
            </a:r>
            <a:r>
              <a:rPr sz="25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director-general  </a:t>
            </a:r>
            <a:r>
              <a:rPr sz="25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Peter </a:t>
            </a:r>
            <a:r>
              <a:rPr sz="25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Stuyvesant  </a:t>
            </a:r>
            <a:r>
              <a:rPr sz="25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attack </a:t>
            </a:r>
            <a:r>
              <a:rPr sz="25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New</a:t>
            </a:r>
            <a:r>
              <a:rPr sz="2500" spc="-5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Sweden.</a:t>
            </a:r>
            <a:endParaRPr sz="2500">
              <a:latin typeface="Franklin Gothic Medium"/>
              <a:cs typeface="Franklin Gothic Medium"/>
            </a:endParaRPr>
          </a:p>
          <a:p>
            <a:pPr marL="469900" indent="-285115">
              <a:lnSpc>
                <a:spcPct val="100000"/>
              </a:lnSpc>
              <a:spcBef>
                <a:spcPts val="1335"/>
              </a:spcBef>
              <a:buClr>
                <a:srgbClr val="CC0000"/>
              </a:buClr>
              <a:buSzPct val="120454"/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sz="2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Main </a:t>
            </a:r>
            <a:r>
              <a:rPr sz="22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fort </a:t>
            </a:r>
            <a:r>
              <a:rPr sz="22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fell</a:t>
            </a:r>
            <a:r>
              <a:rPr sz="2200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after</a:t>
            </a:r>
            <a:endParaRPr sz="2200">
              <a:latin typeface="Franklin Gothic Medium"/>
              <a:cs typeface="Franklin Gothic Medium"/>
            </a:endParaRPr>
          </a:p>
          <a:p>
            <a:pPr marL="469900">
              <a:lnSpc>
                <a:spcPct val="100000"/>
              </a:lnSpc>
            </a:pPr>
            <a:r>
              <a:rPr sz="2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bloodless</a:t>
            </a:r>
            <a:r>
              <a:rPr sz="2200" spc="-4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siege.</a:t>
            </a:r>
            <a:endParaRPr sz="2200">
              <a:latin typeface="Franklin Gothic Medium"/>
              <a:cs typeface="Franklin Gothic Medium"/>
            </a:endParaRPr>
          </a:p>
          <a:p>
            <a:pPr marL="469900" indent="-285115">
              <a:lnSpc>
                <a:spcPct val="100000"/>
              </a:lnSpc>
              <a:spcBef>
                <a:spcPts val="1320"/>
              </a:spcBef>
              <a:buClr>
                <a:srgbClr val="CC0000"/>
              </a:buClr>
              <a:buSzPct val="118181"/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sz="22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New </a:t>
            </a:r>
            <a:r>
              <a:rPr sz="22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Sweden</a:t>
            </a:r>
            <a:r>
              <a:rPr sz="22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absorbed</a:t>
            </a:r>
            <a:endParaRPr sz="2200">
              <a:latin typeface="Franklin Gothic Medium"/>
              <a:cs typeface="Franklin Gothic Medium"/>
            </a:endParaRPr>
          </a:p>
          <a:p>
            <a:pPr marL="469900">
              <a:lnSpc>
                <a:spcPct val="100000"/>
              </a:lnSpc>
            </a:pPr>
            <a:r>
              <a:rPr sz="22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into </a:t>
            </a:r>
            <a:r>
              <a:rPr sz="22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New</a:t>
            </a:r>
            <a:r>
              <a:rPr sz="22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Netherland.</a:t>
            </a:r>
            <a:endParaRPr sz="2200">
              <a:latin typeface="Franklin Gothic Medium"/>
              <a:cs typeface="Franklin Gothic Medium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324600" y="2819400"/>
            <a:ext cx="2222500" cy="2743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18250" y="2813050"/>
            <a:ext cx="2235200" cy="2755900"/>
          </a:xfrm>
          <a:custGeom>
            <a:avLst/>
            <a:gdLst/>
            <a:ahLst/>
            <a:cxnLst/>
            <a:rect l="l" t="t" r="r" b="b"/>
            <a:pathLst>
              <a:path w="2235200" h="2755900">
                <a:moveTo>
                  <a:pt x="0" y="2755900"/>
                </a:moveTo>
                <a:lnTo>
                  <a:pt x="2235200" y="2755900"/>
                </a:lnTo>
                <a:lnTo>
                  <a:pt x="2235200" y="0"/>
                </a:lnTo>
                <a:lnTo>
                  <a:pt x="0" y="0"/>
                </a:lnTo>
                <a:lnTo>
                  <a:pt x="0" y="2755900"/>
                </a:lnTo>
                <a:close/>
              </a:path>
            </a:pathLst>
          </a:custGeom>
          <a:ln w="12700">
            <a:solidFill>
              <a:srgbClr val="66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1583" y="341375"/>
            <a:ext cx="6861048" cy="11932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7847" y="243840"/>
            <a:ext cx="7344156" cy="9997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1940" y="217931"/>
            <a:ext cx="7231380" cy="9997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25056" y="217931"/>
            <a:ext cx="701040" cy="9997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51789" y="172338"/>
            <a:ext cx="66624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700" dirty="0"/>
              <a:t>New    </a:t>
            </a:r>
            <a:r>
              <a:rPr sz="3600" spc="-585" dirty="0"/>
              <a:t>Netherlands   </a:t>
            </a:r>
            <a:r>
              <a:rPr sz="3600" spc="-655" dirty="0"/>
              <a:t>Becomes    </a:t>
            </a:r>
            <a:r>
              <a:rPr sz="3600" spc="-715" dirty="0"/>
              <a:t>a     </a:t>
            </a:r>
            <a:r>
              <a:rPr sz="3600" spc="-550" dirty="0"/>
              <a:t>British  </a:t>
            </a:r>
            <a:r>
              <a:rPr sz="3600" spc="-650" dirty="0"/>
              <a:t>Royal  </a:t>
            </a:r>
            <a:r>
              <a:rPr sz="3600" spc="-600" dirty="0"/>
              <a:t> </a:t>
            </a:r>
            <a:r>
              <a:rPr sz="3600" spc="-590" dirty="0"/>
              <a:t>Colony</a:t>
            </a:r>
            <a:endParaRPr sz="3600"/>
          </a:p>
        </p:txBody>
      </p:sp>
      <p:sp>
        <p:nvSpPr>
          <p:cNvPr id="7" name="object 7"/>
          <p:cNvSpPr/>
          <p:nvPr/>
        </p:nvSpPr>
        <p:spPr>
          <a:xfrm>
            <a:off x="396240" y="1006475"/>
            <a:ext cx="278891" cy="2560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6240" y="2286635"/>
            <a:ext cx="278891" cy="2560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6240" y="4116959"/>
            <a:ext cx="278891" cy="2560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82827" y="943736"/>
            <a:ext cx="5936615" cy="4794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5971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Charles </a:t>
            </a:r>
            <a:r>
              <a:rPr sz="24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II </a:t>
            </a:r>
            <a:r>
              <a:rPr sz="24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granted </a:t>
            </a:r>
            <a:r>
              <a:rPr sz="24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New Netherland’s </a:t>
            </a:r>
            <a:r>
              <a:rPr sz="24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land </a:t>
            </a:r>
            <a:r>
              <a:rPr sz="24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 </a:t>
            </a:r>
            <a:r>
              <a:rPr sz="24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his </a:t>
            </a:r>
            <a:r>
              <a:rPr sz="24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brother, </a:t>
            </a:r>
            <a:r>
              <a:rPr sz="24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the </a:t>
            </a:r>
            <a:r>
              <a:rPr sz="24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Duke </a:t>
            </a:r>
            <a:r>
              <a:rPr sz="24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of </a:t>
            </a:r>
            <a:r>
              <a:rPr sz="24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York, </a:t>
            </a:r>
            <a:r>
              <a:rPr sz="24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[before </a:t>
            </a:r>
            <a:r>
              <a:rPr sz="24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he  </a:t>
            </a:r>
            <a:r>
              <a:rPr sz="24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controlled </a:t>
            </a:r>
            <a:r>
              <a:rPr sz="24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the</a:t>
            </a:r>
            <a:r>
              <a:rPr sz="2400" spc="-4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area!]</a:t>
            </a:r>
            <a:endParaRPr sz="24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1664 </a:t>
            </a:r>
            <a:r>
              <a:rPr sz="24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English </a:t>
            </a:r>
            <a:r>
              <a:rPr sz="24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soldiers</a:t>
            </a:r>
            <a:r>
              <a:rPr sz="24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arrived.</a:t>
            </a:r>
            <a:endParaRPr sz="2400">
              <a:latin typeface="Franklin Gothic Medium"/>
              <a:cs typeface="Franklin Gothic Medium"/>
            </a:endParaRPr>
          </a:p>
          <a:p>
            <a:pPr marL="469900" indent="-285115">
              <a:lnSpc>
                <a:spcPct val="100000"/>
              </a:lnSpc>
              <a:spcBef>
                <a:spcPts val="1270"/>
              </a:spcBef>
              <a:buClr>
                <a:srgbClr val="CC0000"/>
              </a:buClr>
              <a:buSzPct val="119047"/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sz="2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Dutch had little </a:t>
            </a:r>
            <a:r>
              <a:rPr sz="2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ammunition </a:t>
            </a:r>
            <a:r>
              <a:rPr sz="2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 poor</a:t>
            </a:r>
            <a:r>
              <a:rPr sz="2100" spc="-5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defenses.</a:t>
            </a:r>
            <a:endParaRPr sz="2100">
              <a:latin typeface="Franklin Gothic Medium"/>
              <a:cs typeface="Franklin Gothic Medium"/>
            </a:endParaRPr>
          </a:p>
          <a:p>
            <a:pPr marL="469900" marR="188595" indent="-285115">
              <a:lnSpc>
                <a:spcPct val="100000"/>
              </a:lnSpc>
              <a:spcBef>
                <a:spcPts val="1255"/>
              </a:spcBef>
              <a:buClr>
                <a:srgbClr val="CC0000"/>
              </a:buClr>
              <a:buSzPct val="119047"/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sz="2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Stuyvesant forced </a:t>
            </a:r>
            <a:r>
              <a:rPr sz="2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sz="2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surrender </a:t>
            </a:r>
            <a:r>
              <a:rPr sz="2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without </a:t>
            </a:r>
            <a:r>
              <a:rPr sz="2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firing </a:t>
            </a:r>
            <a:r>
              <a:rPr sz="2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  </a:t>
            </a:r>
            <a:r>
              <a:rPr sz="2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shot.</a:t>
            </a:r>
            <a:endParaRPr sz="21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1425"/>
              </a:spcBef>
            </a:pPr>
            <a:r>
              <a:rPr sz="24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Renamed “New</a:t>
            </a:r>
            <a:r>
              <a:rPr sz="2400" spc="-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York”</a:t>
            </a:r>
            <a:endParaRPr sz="2400">
              <a:latin typeface="Franklin Gothic Medium"/>
              <a:cs typeface="Franklin Gothic Medium"/>
            </a:endParaRPr>
          </a:p>
          <a:p>
            <a:pPr marL="469900" marR="343535" indent="-285115">
              <a:lnSpc>
                <a:spcPct val="100000"/>
              </a:lnSpc>
              <a:spcBef>
                <a:spcPts val="1265"/>
              </a:spcBef>
              <a:buClr>
                <a:srgbClr val="CC0000"/>
              </a:buClr>
              <a:buSzPct val="119047"/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sz="2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England </a:t>
            </a:r>
            <a:r>
              <a:rPr sz="2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gained </a:t>
            </a:r>
            <a:r>
              <a:rPr sz="2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strategic </a:t>
            </a:r>
            <a:r>
              <a:rPr sz="2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harbor </a:t>
            </a:r>
            <a:r>
              <a:rPr sz="2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between </a:t>
            </a:r>
            <a:r>
              <a:rPr sz="2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her  northern &amp; </a:t>
            </a:r>
            <a:r>
              <a:rPr sz="2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southern</a:t>
            </a:r>
            <a:r>
              <a:rPr sz="2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colonies.</a:t>
            </a:r>
            <a:endParaRPr sz="2100">
              <a:latin typeface="Franklin Gothic Medium"/>
              <a:cs typeface="Franklin Gothic Medium"/>
            </a:endParaRPr>
          </a:p>
          <a:p>
            <a:pPr marL="469900" indent="-285115">
              <a:lnSpc>
                <a:spcPct val="100000"/>
              </a:lnSpc>
              <a:spcBef>
                <a:spcPts val="1260"/>
              </a:spcBef>
              <a:buClr>
                <a:srgbClr val="CC0000"/>
              </a:buClr>
              <a:buSzPct val="119047"/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sz="2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England </a:t>
            </a:r>
            <a:r>
              <a:rPr sz="2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now </a:t>
            </a:r>
            <a:r>
              <a:rPr sz="2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controlled the </a:t>
            </a:r>
            <a:r>
              <a:rPr sz="2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Atlantic</a:t>
            </a:r>
            <a:r>
              <a:rPr sz="2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coast!</a:t>
            </a:r>
            <a:endParaRPr sz="21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5384" y="300227"/>
            <a:ext cx="7318248" cy="673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90472" y="195071"/>
            <a:ext cx="5289804" cy="10530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66088" y="169163"/>
            <a:ext cx="5170932" cy="10530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18276" y="169163"/>
            <a:ext cx="737616" cy="10530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49932" y="119837"/>
            <a:ext cx="4575810" cy="605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-695" dirty="0"/>
              <a:t>Duke    </a:t>
            </a:r>
            <a:r>
              <a:rPr sz="3800" spc="-535" dirty="0"/>
              <a:t>of  </a:t>
            </a:r>
            <a:r>
              <a:rPr sz="3800" spc="-725" dirty="0"/>
              <a:t>York’s    </a:t>
            </a:r>
            <a:r>
              <a:rPr sz="3800" spc="-595" dirty="0"/>
              <a:t>Original </a:t>
            </a:r>
            <a:r>
              <a:rPr sz="3800" spc="-434" dirty="0"/>
              <a:t> </a:t>
            </a:r>
            <a:r>
              <a:rPr sz="3800" spc="-685" dirty="0"/>
              <a:t>Charter</a:t>
            </a:r>
            <a:endParaRPr sz="3800"/>
          </a:p>
        </p:txBody>
      </p:sp>
      <p:sp>
        <p:nvSpPr>
          <p:cNvPr id="7" name="object 7"/>
          <p:cNvSpPr/>
          <p:nvPr/>
        </p:nvSpPr>
        <p:spPr>
          <a:xfrm>
            <a:off x="1066800" y="947648"/>
            <a:ext cx="5157724" cy="5410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62037" y="942886"/>
            <a:ext cx="5167630" cy="5419725"/>
          </a:xfrm>
          <a:custGeom>
            <a:avLst/>
            <a:gdLst/>
            <a:ahLst/>
            <a:cxnLst/>
            <a:rect l="l" t="t" r="r" b="b"/>
            <a:pathLst>
              <a:path w="5167630" h="5419725">
                <a:moveTo>
                  <a:pt x="0" y="5419725"/>
                </a:moveTo>
                <a:lnTo>
                  <a:pt x="5167376" y="5419725"/>
                </a:lnTo>
                <a:lnTo>
                  <a:pt x="5167376" y="0"/>
                </a:lnTo>
                <a:lnTo>
                  <a:pt x="0" y="0"/>
                </a:lnTo>
                <a:lnTo>
                  <a:pt x="0" y="5419725"/>
                </a:lnTo>
                <a:close/>
              </a:path>
            </a:pathLst>
          </a:custGeom>
          <a:ln w="9525">
            <a:solidFill>
              <a:srgbClr val="52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0183" y="405384"/>
            <a:ext cx="6861048" cy="765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61388" y="277368"/>
            <a:ext cx="4523232" cy="12161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35479" y="251459"/>
            <a:ext cx="4384548" cy="12161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06796" y="251459"/>
            <a:ext cx="851915" cy="12161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66569" y="196037"/>
            <a:ext cx="36937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850" dirty="0"/>
              <a:t>New    </a:t>
            </a:r>
            <a:r>
              <a:rPr spc="-825" dirty="0"/>
              <a:t>Amsterdam,  </a:t>
            </a:r>
            <a:r>
              <a:rPr spc="-595" dirty="0"/>
              <a:t> </a:t>
            </a:r>
            <a:r>
              <a:rPr spc="-740" dirty="0"/>
              <a:t>1664</a:t>
            </a:r>
          </a:p>
        </p:txBody>
      </p:sp>
      <p:sp>
        <p:nvSpPr>
          <p:cNvPr id="7" name="object 7"/>
          <p:cNvSpPr/>
          <p:nvPr/>
        </p:nvSpPr>
        <p:spPr>
          <a:xfrm>
            <a:off x="533400" y="1981200"/>
            <a:ext cx="6200394" cy="4267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634985"/>
            <a:ext cx="8832215" cy="5045710"/>
          </a:xfrm>
          <a:custGeom>
            <a:avLst/>
            <a:gdLst/>
            <a:ahLst/>
            <a:cxnLst/>
            <a:rect l="l" t="t" r="r" b="b"/>
            <a:pathLst>
              <a:path w="8832215" h="5045709">
                <a:moveTo>
                  <a:pt x="0" y="5045456"/>
                </a:moveTo>
                <a:lnTo>
                  <a:pt x="8831834" y="5045456"/>
                </a:lnTo>
                <a:lnTo>
                  <a:pt x="8831834" y="0"/>
                </a:lnTo>
                <a:lnTo>
                  <a:pt x="0" y="0"/>
                </a:lnTo>
                <a:lnTo>
                  <a:pt x="0" y="5045456"/>
                </a:lnTo>
                <a:close/>
              </a:path>
            </a:pathLst>
          </a:custGeom>
          <a:solidFill>
            <a:srgbClr val="CCD1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152400"/>
            <a:ext cx="8814435" cy="1346835"/>
          </a:xfrm>
          <a:custGeom>
            <a:avLst/>
            <a:gdLst/>
            <a:ahLst/>
            <a:cxnLst/>
            <a:rect l="l" t="t" r="r" b="b"/>
            <a:pathLst>
              <a:path w="8814435" h="1346835">
                <a:moveTo>
                  <a:pt x="0" y="1346453"/>
                </a:moveTo>
                <a:lnTo>
                  <a:pt x="8814054" y="1346453"/>
                </a:lnTo>
                <a:lnTo>
                  <a:pt x="8814054" y="0"/>
                </a:lnTo>
                <a:lnTo>
                  <a:pt x="0" y="0"/>
                </a:lnTo>
                <a:lnTo>
                  <a:pt x="0" y="1346453"/>
                </a:lnTo>
                <a:close/>
              </a:path>
            </a:pathLst>
          </a:custGeom>
          <a:solidFill>
            <a:srgbClr val="5248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69491" y="460248"/>
            <a:ext cx="6861048" cy="7726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89860" y="332231"/>
            <a:ext cx="4056888" cy="12161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63951" y="306324"/>
            <a:ext cx="3304032" cy="12161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46191" y="445008"/>
            <a:ext cx="1274064" cy="8961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89903" y="445008"/>
            <a:ext cx="630935" cy="8961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994786" y="251586"/>
            <a:ext cx="33591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850" dirty="0"/>
              <a:t>New    </a:t>
            </a:r>
            <a:r>
              <a:rPr spc="-930" dirty="0"/>
              <a:t>York      </a:t>
            </a:r>
            <a:r>
              <a:rPr spc="-680" dirty="0"/>
              <a:t>City </a:t>
            </a:r>
            <a:r>
              <a:rPr spc="-405" dirty="0"/>
              <a:t> </a:t>
            </a:r>
            <a:r>
              <a:rPr sz="3200" spc="-455" dirty="0"/>
              <a:t>[1673]</a:t>
            </a:r>
            <a:endParaRPr sz="3200"/>
          </a:p>
        </p:txBody>
      </p:sp>
      <p:sp>
        <p:nvSpPr>
          <p:cNvPr id="10" name="object 10"/>
          <p:cNvSpPr/>
          <p:nvPr/>
        </p:nvSpPr>
        <p:spPr>
          <a:xfrm>
            <a:off x="533400" y="2438400"/>
            <a:ext cx="7570597" cy="2057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7050" y="2432050"/>
            <a:ext cx="7583805" cy="2070100"/>
          </a:xfrm>
          <a:custGeom>
            <a:avLst/>
            <a:gdLst/>
            <a:ahLst/>
            <a:cxnLst/>
            <a:rect l="l" t="t" r="r" b="b"/>
            <a:pathLst>
              <a:path w="7583805" h="2070100">
                <a:moveTo>
                  <a:pt x="0" y="2070100"/>
                </a:moveTo>
                <a:lnTo>
                  <a:pt x="7583297" y="2070100"/>
                </a:lnTo>
                <a:lnTo>
                  <a:pt x="7583297" y="0"/>
                </a:lnTo>
                <a:lnTo>
                  <a:pt x="0" y="0"/>
                </a:lnTo>
                <a:lnTo>
                  <a:pt x="0" y="2070100"/>
                </a:lnTo>
                <a:close/>
              </a:path>
            </a:pathLst>
          </a:custGeom>
          <a:ln w="12700">
            <a:solidFill>
              <a:srgbClr val="52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8827" y="329184"/>
            <a:ext cx="6861048" cy="7040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0575" y="216408"/>
            <a:ext cx="4946904" cy="11064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34667" y="190500"/>
            <a:ext cx="4821935" cy="11064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07379" y="190500"/>
            <a:ext cx="774191" cy="11064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34388" y="139649"/>
            <a:ext cx="418972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675" dirty="0"/>
              <a:t>Dutch   </a:t>
            </a:r>
            <a:r>
              <a:rPr sz="4000" spc="-680" dirty="0"/>
              <a:t>Residue   </a:t>
            </a:r>
            <a:r>
              <a:rPr sz="4000" spc="-545" dirty="0"/>
              <a:t>in  </a:t>
            </a:r>
            <a:r>
              <a:rPr sz="4000" spc="-775" dirty="0"/>
              <a:t>New   </a:t>
            </a:r>
            <a:r>
              <a:rPr sz="4000" spc="-725" dirty="0"/>
              <a:t> </a:t>
            </a:r>
            <a:r>
              <a:rPr sz="4000" spc="-844" dirty="0"/>
              <a:t>York</a:t>
            </a:r>
            <a:endParaRPr sz="4000"/>
          </a:p>
        </p:txBody>
      </p:sp>
      <p:sp>
        <p:nvSpPr>
          <p:cNvPr id="7" name="object 7"/>
          <p:cNvSpPr/>
          <p:nvPr/>
        </p:nvSpPr>
        <p:spPr>
          <a:xfrm>
            <a:off x="1600200" y="1447800"/>
            <a:ext cx="2616200" cy="2819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95374" y="1442974"/>
            <a:ext cx="2625725" cy="2828925"/>
          </a:xfrm>
          <a:custGeom>
            <a:avLst/>
            <a:gdLst/>
            <a:ahLst/>
            <a:cxnLst/>
            <a:rect l="l" t="t" r="r" b="b"/>
            <a:pathLst>
              <a:path w="2625725" h="2828925">
                <a:moveTo>
                  <a:pt x="0" y="2828925"/>
                </a:moveTo>
                <a:lnTo>
                  <a:pt x="2625725" y="2828925"/>
                </a:lnTo>
                <a:lnTo>
                  <a:pt x="2625725" y="0"/>
                </a:lnTo>
                <a:lnTo>
                  <a:pt x="0" y="0"/>
                </a:lnTo>
                <a:lnTo>
                  <a:pt x="0" y="2828925"/>
                </a:lnTo>
                <a:close/>
              </a:path>
            </a:pathLst>
          </a:custGeom>
          <a:ln w="9525">
            <a:solidFill>
              <a:srgbClr val="391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05400" y="2209800"/>
            <a:ext cx="1835150" cy="1905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80432" y="1257300"/>
            <a:ext cx="1235964" cy="5699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26835" y="1289303"/>
            <a:ext cx="318515" cy="3901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54267" y="1257300"/>
            <a:ext cx="403860" cy="5699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16752" y="1257300"/>
            <a:ext cx="1886711" cy="5699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82767" y="1562100"/>
            <a:ext cx="2057399" cy="5699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98792" y="1562100"/>
            <a:ext cx="405383" cy="56997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127752" y="1321053"/>
            <a:ext cx="254635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Early 20</a:t>
            </a:r>
            <a:r>
              <a:rPr sz="1950" baseline="2564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  </a:t>
            </a:r>
            <a:r>
              <a:rPr sz="2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Dutch</a:t>
            </a:r>
            <a:r>
              <a:rPr sz="2000" spc="-2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Revival</a:t>
            </a:r>
            <a:endParaRPr sz="2000">
              <a:latin typeface="Franklin Gothic Medium"/>
              <a:cs typeface="Franklin Gothic Medium"/>
            </a:endParaRPr>
          </a:p>
          <a:p>
            <a:pPr algn="ctr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Building </a:t>
            </a:r>
            <a:r>
              <a:rPr sz="2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</a:t>
            </a:r>
            <a:r>
              <a:rPr sz="2000" spc="-8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NYC.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097268" y="2773679"/>
            <a:ext cx="1417320" cy="56997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400543" y="3078479"/>
            <a:ext cx="746759" cy="56997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805928" y="3078479"/>
            <a:ext cx="405383" cy="56997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48728" y="3383279"/>
            <a:ext cx="851916" cy="56997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859268" y="3383279"/>
            <a:ext cx="405383" cy="56997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244588" y="2837814"/>
            <a:ext cx="103886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3525" marR="5080" indent="-25146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New</a:t>
            </a:r>
            <a:r>
              <a:rPr sz="2000" spc="-10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York  </a:t>
            </a:r>
            <a:r>
              <a:rPr sz="20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City  </a:t>
            </a:r>
            <a:r>
              <a:rPr sz="2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seal.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196339" y="4504944"/>
            <a:ext cx="266700" cy="24536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96339" y="5030723"/>
            <a:ext cx="266700" cy="24536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96339" y="5556503"/>
            <a:ext cx="266700" cy="24536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641094" y="4270095"/>
            <a:ext cx="5752465" cy="1953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169160">
              <a:lnSpc>
                <a:spcPct val="150000"/>
              </a:lnSpc>
              <a:spcBef>
                <a:spcPts val="100"/>
              </a:spcBef>
            </a:pPr>
            <a:r>
              <a:rPr sz="23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Names </a:t>
            </a:r>
            <a:r>
              <a:rPr sz="23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Harlem, Brooklyn  Architecture </a:t>
            </a:r>
            <a:r>
              <a:rPr sz="23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gambrel</a:t>
            </a:r>
            <a:r>
              <a:rPr sz="2300" spc="-10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roof</a:t>
            </a:r>
            <a:endParaRPr sz="23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sz="23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Customs </a:t>
            </a:r>
            <a:r>
              <a:rPr sz="2300" spc="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300" spc="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Easter eggs, Santa Claus, </a:t>
            </a:r>
            <a:r>
              <a:rPr sz="23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waf</a:t>
            </a:r>
            <a:r>
              <a:rPr sz="2300" spc="6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les,</a:t>
            </a:r>
            <a:endParaRPr sz="23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</a:pPr>
            <a:r>
              <a:rPr sz="23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bowling, sleighing, skating, </a:t>
            </a:r>
            <a:r>
              <a:rPr sz="2300" i="1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kolf</a:t>
            </a:r>
            <a:r>
              <a:rPr sz="2300" i="1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[golf].</a:t>
            </a:r>
            <a:endParaRPr sz="23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9885" y="2654884"/>
            <a:ext cx="19062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660" dirty="0">
                <a:solidFill>
                  <a:srgbClr val="FFFF00"/>
                </a:solidFill>
              </a:rPr>
              <a:t>Pennsylvania</a:t>
            </a:r>
            <a:endParaRPr sz="4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2984" y="481583"/>
            <a:ext cx="6861048" cy="673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85644" y="376427"/>
            <a:ext cx="2537460" cy="1053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61260" y="350520"/>
            <a:ext cx="2418588" cy="10530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61103" y="350520"/>
            <a:ext cx="737615" cy="10530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45485" y="301193"/>
            <a:ext cx="1824355" cy="605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-715" dirty="0"/>
              <a:t>The  </a:t>
            </a:r>
            <a:r>
              <a:rPr sz="3800" spc="-595" dirty="0"/>
              <a:t> </a:t>
            </a:r>
            <a:r>
              <a:rPr sz="3800" spc="-700" dirty="0"/>
              <a:t>Quakers</a:t>
            </a:r>
            <a:endParaRPr sz="3800"/>
          </a:p>
        </p:txBody>
      </p:sp>
      <p:sp>
        <p:nvSpPr>
          <p:cNvPr id="7" name="object 7"/>
          <p:cNvSpPr/>
          <p:nvPr/>
        </p:nvSpPr>
        <p:spPr>
          <a:xfrm>
            <a:off x="609600" y="1525524"/>
            <a:ext cx="190500" cy="1920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9600" y="2211323"/>
            <a:ext cx="190500" cy="1920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93139" y="1474977"/>
            <a:ext cx="5278120" cy="469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Called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Quakers because </a:t>
            </a:r>
            <a:r>
              <a:rPr sz="18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they </a:t>
            </a:r>
            <a:r>
              <a:rPr sz="18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“quaked”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during</a:t>
            </a:r>
            <a:r>
              <a:rPr sz="1800" spc="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intense</a:t>
            </a:r>
            <a:endParaRPr sz="18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religious</a:t>
            </a:r>
            <a:r>
              <a:rPr sz="1800" spc="-6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practices.</a:t>
            </a:r>
            <a:endParaRPr sz="18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sz="18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They </a:t>
            </a:r>
            <a:r>
              <a:rPr sz="1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offended religious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&amp; </a:t>
            </a:r>
            <a:r>
              <a:rPr sz="1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secular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leaders in</a:t>
            </a:r>
            <a:r>
              <a:rPr sz="1800" spc="5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England.</a:t>
            </a:r>
            <a:endParaRPr sz="1800">
              <a:latin typeface="Franklin Gothic Medium"/>
              <a:cs typeface="Franklin Gothic Medium"/>
            </a:endParaRPr>
          </a:p>
          <a:p>
            <a:pPr marL="412115" marR="656590" indent="-285115">
              <a:lnSpc>
                <a:spcPct val="100000"/>
              </a:lnSpc>
              <a:spcBef>
                <a:spcPts val="1075"/>
              </a:spcBef>
              <a:buClr>
                <a:srgbClr val="CC0000"/>
              </a:buClr>
              <a:buSzPct val="119444"/>
              <a:buFont typeface="Wingdings"/>
              <a:buChar char=""/>
              <a:tabLst>
                <a:tab pos="412115" algn="l"/>
                <a:tab pos="412750" algn="l"/>
              </a:tabLst>
            </a:pPr>
            <a:r>
              <a:rPr sz="18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Refused </a:t>
            </a:r>
            <a:r>
              <a:rPr sz="18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sz="18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pay </a:t>
            </a:r>
            <a:r>
              <a:rPr sz="18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taxes </a:t>
            </a:r>
            <a:r>
              <a:rPr sz="18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support </a:t>
            </a:r>
            <a:r>
              <a:rPr sz="1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the Church 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of</a:t>
            </a:r>
            <a:r>
              <a:rPr sz="1800" spc="-8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England.</a:t>
            </a:r>
            <a:endParaRPr sz="1800">
              <a:latin typeface="Franklin Gothic Medium"/>
              <a:cs typeface="Franklin Gothic Medium"/>
            </a:endParaRPr>
          </a:p>
          <a:p>
            <a:pPr marL="412115" indent="-285115">
              <a:lnSpc>
                <a:spcPct val="100000"/>
              </a:lnSpc>
              <a:spcBef>
                <a:spcPts val="1080"/>
              </a:spcBef>
              <a:buClr>
                <a:srgbClr val="CC0000"/>
              </a:buClr>
              <a:buSzPct val="119444"/>
              <a:buFont typeface="Wingdings"/>
              <a:buChar char=""/>
              <a:tabLst>
                <a:tab pos="412115" algn="l"/>
                <a:tab pos="412750" algn="l"/>
              </a:tabLst>
            </a:pPr>
            <a:r>
              <a:rPr sz="18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They </a:t>
            </a:r>
            <a:r>
              <a:rPr sz="1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met without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paid</a:t>
            </a:r>
            <a:r>
              <a:rPr sz="1800" spc="-5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clergy</a:t>
            </a:r>
            <a:endParaRPr sz="1800">
              <a:latin typeface="Franklin Gothic Medium"/>
              <a:cs typeface="Franklin Gothic Medium"/>
            </a:endParaRPr>
          </a:p>
          <a:p>
            <a:pPr marL="412115" marR="641350" indent="-285115">
              <a:lnSpc>
                <a:spcPct val="100000"/>
              </a:lnSpc>
              <a:spcBef>
                <a:spcPts val="1080"/>
              </a:spcBef>
              <a:buClr>
                <a:srgbClr val="CC0000"/>
              </a:buClr>
              <a:buSzPct val="119444"/>
              <a:buFont typeface="Wingdings"/>
              <a:buChar char=""/>
              <a:tabLst>
                <a:tab pos="412115" algn="l"/>
                <a:tab pos="412750" algn="l"/>
              </a:tabLst>
            </a:pPr>
            <a:r>
              <a:rPr sz="18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Believed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all </a:t>
            </a:r>
            <a:r>
              <a:rPr sz="1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were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children </a:t>
            </a:r>
            <a:r>
              <a:rPr sz="1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of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God</a:t>
            </a:r>
            <a:r>
              <a:rPr sz="18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refused  </a:t>
            </a:r>
            <a:r>
              <a:rPr sz="18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sz="1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treat the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upper classes with</a:t>
            </a:r>
            <a:r>
              <a:rPr sz="1800" spc="-6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deference.</a:t>
            </a:r>
            <a:endParaRPr sz="1800">
              <a:latin typeface="Franklin Gothic Medium"/>
              <a:cs typeface="Franklin Gothic Medium"/>
            </a:endParaRPr>
          </a:p>
          <a:p>
            <a:pPr marL="869315" lvl="1" indent="-281940">
              <a:lnSpc>
                <a:spcPct val="100000"/>
              </a:lnSpc>
              <a:spcBef>
                <a:spcPts val="1080"/>
              </a:spcBef>
              <a:buClr>
                <a:srgbClr val="663300"/>
              </a:buClr>
              <a:buFont typeface="Wingdings"/>
              <a:buChar char=""/>
              <a:tabLst>
                <a:tab pos="869950" algn="l"/>
              </a:tabLst>
            </a:pPr>
            <a:r>
              <a:rPr sz="18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Keep </a:t>
            </a:r>
            <a:r>
              <a:rPr sz="1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hats</a:t>
            </a:r>
            <a:r>
              <a:rPr sz="1800" spc="-8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on.</a:t>
            </a:r>
            <a:endParaRPr sz="1800">
              <a:latin typeface="Franklin Gothic Medium"/>
              <a:cs typeface="Franklin Gothic Medium"/>
            </a:endParaRPr>
          </a:p>
          <a:p>
            <a:pPr marL="869315" lvl="1" indent="-281940">
              <a:lnSpc>
                <a:spcPct val="100000"/>
              </a:lnSpc>
              <a:spcBef>
                <a:spcPts val="1075"/>
              </a:spcBef>
              <a:buClr>
                <a:srgbClr val="663300"/>
              </a:buClr>
              <a:buFont typeface="Wingdings"/>
              <a:buChar char=""/>
              <a:tabLst>
                <a:tab pos="869950" algn="l"/>
              </a:tabLst>
            </a:pPr>
            <a:r>
              <a:rPr sz="1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Addressed them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as commoners</a:t>
            </a:r>
            <a:r>
              <a:rPr sz="18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endParaRPr sz="1800">
              <a:latin typeface="Wingdings"/>
              <a:cs typeface="Wingdings"/>
            </a:endParaRPr>
          </a:p>
          <a:p>
            <a:pPr marL="869315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”thees”/“thous.”</a:t>
            </a:r>
            <a:endParaRPr sz="1800">
              <a:latin typeface="Franklin Gothic Medium"/>
              <a:cs typeface="Franklin Gothic Medium"/>
            </a:endParaRPr>
          </a:p>
          <a:p>
            <a:pPr marL="869315" lvl="1" indent="-281940">
              <a:lnSpc>
                <a:spcPct val="100000"/>
              </a:lnSpc>
              <a:spcBef>
                <a:spcPts val="1085"/>
              </a:spcBef>
              <a:buClr>
                <a:srgbClr val="663300"/>
              </a:buClr>
              <a:buFont typeface="Wingdings"/>
              <a:buChar char=""/>
              <a:tabLst>
                <a:tab pos="869950" algn="l"/>
              </a:tabLst>
            </a:pPr>
            <a:r>
              <a:rPr sz="18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Wouldn’t take</a:t>
            </a:r>
            <a:r>
              <a:rPr sz="18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oaths.</a:t>
            </a:r>
            <a:endParaRPr sz="1800">
              <a:latin typeface="Franklin Gothic Medium"/>
              <a:cs typeface="Franklin Gothic Medium"/>
            </a:endParaRPr>
          </a:p>
          <a:p>
            <a:pPr marL="869315" lvl="1" indent="-281940">
              <a:lnSpc>
                <a:spcPct val="100000"/>
              </a:lnSpc>
              <a:spcBef>
                <a:spcPts val="1080"/>
              </a:spcBef>
              <a:buClr>
                <a:srgbClr val="663300"/>
              </a:buClr>
              <a:buFont typeface="Wingdings"/>
              <a:buChar char=""/>
              <a:tabLst>
                <a:tab pos="869950" algn="l"/>
              </a:tabLst>
            </a:pPr>
            <a:r>
              <a:rPr sz="1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Pacifists.</a:t>
            </a:r>
            <a:endParaRPr sz="18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19783" y="329184"/>
            <a:ext cx="7165848" cy="6583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09771" y="228600"/>
            <a:ext cx="2924555" cy="1025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83864" y="204215"/>
            <a:ext cx="2808732" cy="10256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89091" y="204215"/>
            <a:ext cx="719327" cy="10256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761994" y="155524"/>
            <a:ext cx="2228850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-715" dirty="0"/>
              <a:t>Quaker  </a:t>
            </a:r>
            <a:r>
              <a:rPr sz="3700" spc="-530" dirty="0"/>
              <a:t> </a:t>
            </a:r>
            <a:r>
              <a:rPr sz="3700" spc="-625" dirty="0"/>
              <a:t>Meeting</a:t>
            </a:r>
            <a:endParaRPr sz="3700"/>
          </a:p>
        </p:txBody>
      </p:sp>
      <p:sp>
        <p:nvSpPr>
          <p:cNvPr id="7" name="object 7"/>
          <p:cNvSpPr/>
          <p:nvPr/>
        </p:nvSpPr>
        <p:spPr>
          <a:xfrm>
            <a:off x="533400" y="1142936"/>
            <a:ext cx="6248400" cy="50689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7050" y="1136713"/>
            <a:ext cx="6261100" cy="5081905"/>
          </a:xfrm>
          <a:custGeom>
            <a:avLst/>
            <a:gdLst/>
            <a:ahLst/>
            <a:cxnLst/>
            <a:rect l="l" t="t" r="r" b="b"/>
            <a:pathLst>
              <a:path w="6261100" h="5081905">
                <a:moveTo>
                  <a:pt x="0" y="5081524"/>
                </a:moveTo>
                <a:lnTo>
                  <a:pt x="6261100" y="5081524"/>
                </a:lnTo>
                <a:lnTo>
                  <a:pt x="6261100" y="0"/>
                </a:lnTo>
                <a:lnTo>
                  <a:pt x="0" y="0"/>
                </a:lnTo>
                <a:lnTo>
                  <a:pt x="0" y="5081524"/>
                </a:lnTo>
                <a:close/>
              </a:path>
            </a:pathLst>
          </a:custGeom>
          <a:ln w="12700">
            <a:solidFill>
              <a:srgbClr val="52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7175" y="2055876"/>
            <a:ext cx="5565648" cy="14371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98091" y="1766316"/>
            <a:ext cx="4896612" cy="23500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96464" y="1656410"/>
            <a:ext cx="3300095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800" spc="-1710" dirty="0">
                <a:solidFill>
                  <a:srgbClr val="FFFF00"/>
                </a:solidFill>
              </a:rPr>
              <a:t>New   </a:t>
            </a:r>
            <a:r>
              <a:rPr sz="8800" spc="-1585" dirty="0">
                <a:solidFill>
                  <a:srgbClr val="FFFF00"/>
                </a:solidFill>
              </a:rPr>
              <a:t> </a:t>
            </a:r>
            <a:r>
              <a:rPr sz="8800" spc="-1864" dirty="0">
                <a:solidFill>
                  <a:srgbClr val="FFFF00"/>
                </a:solidFill>
              </a:rPr>
              <a:t>York</a:t>
            </a:r>
            <a:endParaRPr sz="8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840" y="771144"/>
            <a:ext cx="228600" cy="2453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3840" y="1296924"/>
            <a:ext cx="228600" cy="2453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3840" y="2173223"/>
            <a:ext cx="228600" cy="2453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3840" y="3049523"/>
            <a:ext cx="228600" cy="2453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3840" y="5192267"/>
            <a:ext cx="228600" cy="2453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27380" y="535279"/>
            <a:ext cx="6332220" cy="5787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281679">
              <a:lnSpc>
                <a:spcPct val="150000"/>
              </a:lnSpc>
              <a:spcBef>
                <a:spcPts val="100"/>
              </a:spcBef>
            </a:pPr>
            <a:r>
              <a:rPr sz="23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Aristocratic</a:t>
            </a:r>
            <a:r>
              <a:rPr sz="2300" spc="-9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3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Englishman.  </a:t>
            </a:r>
            <a:r>
              <a:rPr sz="23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1660 </a:t>
            </a:r>
            <a:r>
              <a:rPr sz="23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– </a:t>
            </a:r>
            <a:r>
              <a:rPr sz="23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attracted</a:t>
            </a:r>
            <a:r>
              <a:rPr sz="2300" spc="-114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3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</a:t>
            </a:r>
            <a:endParaRPr sz="23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</a:pPr>
            <a:r>
              <a:rPr sz="23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the </a:t>
            </a:r>
            <a:r>
              <a:rPr sz="23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Quaker</a:t>
            </a:r>
            <a:r>
              <a:rPr sz="2300" spc="-8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3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faith.</a:t>
            </a:r>
            <a:endParaRPr sz="2300">
              <a:latin typeface="Franklin Gothic Medium"/>
              <a:cs typeface="Franklin Gothic Medium"/>
            </a:endParaRPr>
          </a:p>
          <a:p>
            <a:pPr marL="12700" marR="3540125">
              <a:lnSpc>
                <a:spcPct val="100000"/>
              </a:lnSpc>
              <a:spcBef>
                <a:spcPts val="1375"/>
              </a:spcBef>
            </a:pPr>
            <a:r>
              <a:rPr sz="23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Embraced </a:t>
            </a:r>
            <a:r>
              <a:rPr sz="23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Quakerism  </a:t>
            </a:r>
            <a:r>
              <a:rPr sz="23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after military</a:t>
            </a:r>
            <a:r>
              <a:rPr sz="2300" spc="-9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3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service.</a:t>
            </a:r>
            <a:endParaRPr sz="2300">
              <a:latin typeface="Franklin Gothic Medium"/>
              <a:cs typeface="Franklin Gothic Medium"/>
            </a:endParaRPr>
          </a:p>
          <a:p>
            <a:pPr marL="12700" marR="3540125">
              <a:lnSpc>
                <a:spcPct val="100000"/>
              </a:lnSpc>
              <a:spcBef>
                <a:spcPts val="1380"/>
              </a:spcBef>
            </a:pPr>
            <a:r>
              <a:rPr sz="23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1681 </a:t>
            </a:r>
            <a:r>
              <a:rPr sz="2300" spc="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300" spc="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he </a:t>
            </a:r>
            <a:r>
              <a:rPr sz="23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received</a:t>
            </a:r>
            <a:r>
              <a:rPr sz="2300" spc="-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3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  </a:t>
            </a:r>
            <a:r>
              <a:rPr sz="23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grant </a:t>
            </a:r>
            <a:r>
              <a:rPr sz="23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from </a:t>
            </a:r>
            <a:r>
              <a:rPr sz="23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king </a:t>
            </a:r>
            <a:r>
              <a:rPr sz="23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 </a:t>
            </a:r>
            <a:r>
              <a:rPr sz="23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establish </a:t>
            </a:r>
            <a:r>
              <a:rPr sz="23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</a:t>
            </a:r>
            <a:r>
              <a:rPr sz="2300" spc="-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3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colony.</a:t>
            </a:r>
            <a:endParaRPr sz="2300">
              <a:latin typeface="Franklin Gothic Medium"/>
              <a:cs typeface="Franklin Gothic Medium"/>
            </a:endParaRPr>
          </a:p>
          <a:p>
            <a:pPr marL="473075" indent="-285115">
              <a:lnSpc>
                <a:spcPct val="100000"/>
              </a:lnSpc>
              <a:spcBef>
                <a:spcPts val="1215"/>
              </a:spcBef>
              <a:buClr>
                <a:srgbClr val="CC0000"/>
              </a:buClr>
              <a:buSzPct val="120000"/>
              <a:buFont typeface="Wingdings"/>
              <a:buChar char=""/>
              <a:tabLst>
                <a:tab pos="473075" algn="l"/>
                <a:tab pos="473709" algn="l"/>
              </a:tabLst>
            </a:pPr>
            <a:r>
              <a:rPr sz="2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This </a:t>
            </a:r>
            <a:r>
              <a:rPr sz="20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settled </a:t>
            </a:r>
            <a:r>
              <a:rPr sz="2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 debt the </a:t>
            </a:r>
            <a:r>
              <a:rPr sz="20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king </a:t>
            </a:r>
            <a:r>
              <a:rPr sz="20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owed </a:t>
            </a:r>
            <a:r>
              <a:rPr sz="2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his</a:t>
            </a:r>
            <a:r>
              <a:rPr sz="2000" spc="-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father.</a:t>
            </a:r>
            <a:endParaRPr sz="2000">
              <a:latin typeface="Franklin Gothic Medium"/>
              <a:cs typeface="Franklin Gothic Medium"/>
            </a:endParaRPr>
          </a:p>
          <a:p>
            <a:pPr marL="473075" indent="-285115">
              <a:lnSpc>
                <a:spcPct val="100000"/>
              </a:lnSpc>
              <a:spcBef>
                <a:spcPts val="1200"/>
              </a:spcBef>
              <a:buClr>
                <a:srgbClr val="CC0000"/>
              </a:buClr>
              <a:buSzPct val="120000"/>
              <a:buFont typeface="Wingdings"/>
              <a:buChar char=""/>
              <a:tabLst>
                <a:tab pos="473075" algn="l"/>
                <a:tab pos="473709" algn="l"/>
              </a:tabLst>
            </a:pPr>
            <a:r>
              <a:rPr sz="2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Named </a:t>
            </a:r>
            <a:r>
              <a:rPr sz="20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Pennsylvania [“Penn’s </a:t>
            </a:r>
            <a:r>
              <a:rPr sz="20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Woodland”].</a:t>
            </a:r>
            <a:endParaRPr sz="20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1365"/>
              </a:spcBef>
            </a:pPr>
            <a:r>
              <a:rPr sz="23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He sent </a:t>
            </a:r>
            <a:r>
              <a:rPr sz="23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out paid agents and advertised </a:t>
            </a:r>
            <a:r>
              <a:rPr sz="23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2300" spc="-16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3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settlers</a:t>
            </a:r>
            <a:endParaRPr sz="23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</a:pPr>
            <a:r>
              <a:rPr sz="2300" spc="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300" spc="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his </a:t>
            </a:r>
            <a:r>
              <a:rPr sz="23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pamphlets were </a:t>
            </a:r>
            <a:r>
              <a:rPr sz="23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pretty</a:t>
            </a:r>
            <a:r>
              <a:rPr sz="2300" spc="-1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3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honest.</a:t>
            </a:r>
            <a:endParaRPr sz="2300">
              <a:latin typeface="Franklin Gothic Medium"/>
              <a:cs typeface="Franklin Gothic Medium"/>
            </a:endParaRPr>
          </a:p>
          <a:p>
            <a:pPr marL="473075" indent="-285115">
              <a:lnSpc>
                <a:spcPct val="100000"/>
              </a:lnSpc>
              <a:spcBef>
                <a:spcPts val="1175"/>
              </a:spcBef>
              <a:buClr>
                <a:srgbClr val="CC0000"/>
              </a:buClr>
              <a:buSzPct val="120000"/>
              <a:buFont typeface="Wingdings"/>
              <a:buChar char=""/>
              <a:tabLst>
                <a:tab pos="473075" algn="l"/>
                <a:tab pos="473709" algn="l"/>
              </a:tabLst>
            </a:pPr>
            <a:r>
              <a:rPr sz="2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Liberal </a:t>
            </a:r>
            <a:r>
              <a:rPr sz="20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land </a:t>
            </a:r>
            <a:r>
              <a:rPr sz="2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policy </a:t>
            </a:r>
            <a:r>
              <a:rPr sz="20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attracted </a:t>
            </a:r>
            <a:r>
              <a:rPr sz="20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many</a:t>
            </a:r>
            <a:r>
              <a:rPr sz="20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immigrants</a:t>
            </a:r>
            <a:r>
              <a:rPr sz="2000" spc="-5" dirty="0">
                <a:latin typeface="Comic Sans MS"/>
                <a:cs typeface="Comic Sans MS"/>
              </a:rPr>
              <a:t>.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24583" y="252984"/>
            <a:ext cx="6861048" cy="7650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02735" y="124968"/>
            <a:ext cx="3067812" cy="12161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76828" y="99060"/>
            <a:ext cx="2929128" cy="12161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92723" y="99060"/>
            <a:ext cx="851916" cy="12161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745" dirty="0"/>
              <a:t>William </a:t>
            </a:r>
            <a:r>
              <a:rPr spc="-495" dirty="0"/>
              <a:t> </a:t>
            </a:r>
            <a:r>
              <a:rPr spc="-790" dirty="0"/>
              <a:t>Penn</a:t>
            </a:r>
          </a:p>
        </p:txBody>
      </p:sp>
      <p:sp>
        <p:nvSpPr>
          <p:cNvPr id="13" name="object 13"/>
          <p:cNvSpPr/>
          <p:nvPr/>
        </p:nvSpPr>
        <p:spPr>
          <a:xfrm>
            <a:off x="5257800" y="1021333"/>
            <a:ext cx="2516124" cy="3124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52973" y="1016635"/>
            <a:ext cx="2526030" cy="3133725"/>
          </a:xfrm>
          <a:custGeom>
            <a:avLst/>
            <a:gdLst/>
            <a:ahLst/>
            <a:cxnLst/>
            <a:rect l="l" t="t" r="r" b="b"/>
            <a:pathLst>
              <a:path w="2526029" h="3133725">
                <a:moveTo>
                  <a:pt x="0" y="3133725"/>
                </a:moveTo>
                <a:lnTo>
                  <a:pt x="2525649" y="3133725"/>
                </a:lnTo>
                <a:lnTo>
                  <a:pt x="2525649" y="0"/>
                </a:lnTo>
                <a:lnTo>
                  <a:pt x="0" y="0"/>
                </a:lnTo>
                <a:lnTo>
                  <a:pt x="0" y="3133725"/>
                </a:lnTo>
                <a:close/>
              </a:path>
            </a:pathLst>
          </a:custGeom>
          <a:ln w="9525">
            <a:solidFill>
              <a:srgbClr val="66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4983" y="252984"/>
            <a:ext cx="6861048" cy="673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92095" y="147828"/>
            <a:ext cx="4448556" cy="1053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67711" y="121920"/>
            <a:ext cx="4329684" cy="10530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78652" y="121920"/>
            <a:ext cx="737616" cy="10530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51557" y="72339"/>
            <a:ext cx="3731895" cy="605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-685" dirty="0"/>
              <a:t>Royal    </a:t>
            </a:r>
            <a:r>
              <a:rPr sz="3800" spc="-815" dirty="0"/>
              <a:t>Land       </a:t>
            </a:r>
            <a:r>
              <a:rPr sz="3800" spc="-720" dirty="0"/>
              <a:t>Grant    </a:t>
            </a:r>
            <a:r>
              <a:rPr sz="3800" spc="-520" dirty="0"/>
              <a:t>to</a:t>
            </a:r>
            <a:r>
              <a:rPr sz="3800" spc="-280" dirty="0"/>
              <a:t> </a:t>
            </a:r>
            <a:r>
              <a:rPr sz="3800" spc="-680" dirty="0"/>
              <a:t>Penn</a:t>
            </a:r>
            <a:endParaRPr sz="3800"/>
          </a:p>
        </p:txBody>
      </p:sp>
      <p:sp>
        <p:nvSpPr>
          <p:cNvPr id="7" name="object 7"/>
          <p:cNvSpPr/>
          <p:nvPr/>
        </p:nvSpPr>
        <p:spPr>
          <a:xfrm>
            <a:off x="1066800" y="1066800"/>
            <a:ext cx="5943600" cy="5486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62037" y="1062037"/>
            <a:ext cx="5953125" cy="5495925"/>
          </a:xfrm>
          <a:custGeom>
            <a:avLst/>
            <a:gdLst/>
            <a:ahLst/>
            <a:cxnLst/>
            <a:rect l="l" t="t" r="r" b="b"/>
            <a:pathLst>
              <a:path w="5953125" h="5495925">
                <a:moveTo>
                  <a:pt x="0" y="5495925"/>
                </a:moveTo>
                <a:lnTo>
                  <a:pt x="5953125" y="5495925"/>
                </a:lnTo>
                <a:lnTo>
                  <a:pt x="5953125" y="0"/>
                </a:lnTo>
                <a:lnTo>
                  <a:pt x="0" y="0"/>
                </a:lnTo>
                <a:lnTo>
                  <a:pt x="0" y="5495925"/>
                </a:lnTo>
                <a:close/>
              </a:path>
            </a:pathLst>
          </a:custGeom>
          <a:ln w="9525">
            <a:solidFill>
              <a:srgbClr val="66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7783" y="419100"/>
            <a:ext cx="6861048" cy="6751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69948" y="313943"/>
            <a:ext cx="4376928" cy="10530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45564" y="289559"/>
            <a:ext cx="4258056" cy="10530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84876" y="289559"/>
            <a:ext cx="737615" cy="10530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29408" y="239090"/>
            <a:ext cx="3661410" cy="605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-680" dirty="0"/>
              <a:t>Penn    </a:t>
            </a:r>
            <a:r>
              <a:rPr sz="3800" spc="-1225" dirty="0"/>
              <a:t>&amp;</a:t>
            </a:r>
            <a:r>
              <a:rPr sz="3800" spc="-35" dirty="0"/>
              <a:t> </a:t>
            </a:r>
            <a:r>
              <a:rPr sz="3800" spc="-590" dirty="0"/>
              <a:t>Native</a:t>
            </a:r>
            <a:r>
              <a:rPr sz="3800" spc="-245" dirty="0"/>
              <a:t> </a:t>
            </a:r>
            <a:r>
              <a:rPr sz="3800" spc="-690" dirty="0"/>
              <a:t>Americans</a:t>
            </a:r>
            <a:endParaRPr sz="3800"/>
          </a:p>
        </p:txBody>
      </p:sp>
      <p:sp>
        <p:nvSpPr>
          <p:cNvPr id="7" name="object 7"/>
          <p:cNvSpPr/>
          <p:nvPr/>
        </p:nvSpPr>
        <p:spPr>
          <a:xfrm>
            <a:off x="914400" y="1634617"/>
            <a:ext cx="240792" cy="2560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4400" y="2549017"/>
            <a:ext cx="240792" cy="2560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4400" y="3463416"/>
            <a:ext cx="240792" cy="2560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98194" y="1571955"/>
            <a:ext cx="4347845" cy="39293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Bought </a:t>
            </a:r>
            <a:r>
              <a:rPr sz="24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[didn’t </a:t>
            </a:r>
            <a:r>
              <a:rPr sz="24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simply </a:t>
            </a:r>
            <a:r>
              <a:rPr sz="24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take]</a:t>
            </a:r>
            <a:r>
              <a:rPr sz="2400" spc="-5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land</a:t>
            </a:r>
            <a:endParaRPr sz="24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from</a:t>
            </a:r>
            <a:r>
              <a:rPr sz="2400" spc="-5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Indians.</a:t>
            </a:r>
            <a:endParaRPr sz="24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Quakers </a:t>
            </a:r>
            <a:r>
              <a:rPr sz="24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went </a:t>
            </a:r>
            <a:r>
              <a:rPr sz="24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among </a:t>
            </a:r>
            <a:r>
              <a:rPr sz="24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the</a:t>
            </a:r>
            <a:r>
              <a:rPr sz="2400" spc="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Indians</a:t>
            </a:r>
            <a:endParaRPr sz="24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unarmed.</a:t>
            </a:r>
            <a:endParaRPr sz="2400">
              <a:latin typeface="Franklin Gothic Medium"/>
              <a:cs typeface="Franklin Gothic Medium"/>
            </a:endParaRPr>
          </a:p>
          <a:p>
            <a:pPr marL="12700" marR="170180">
              <a:lnSpc>
                <a:spcPct val="100000"/>
              </a:lnSpc>
              <a:spcBef>
                <a:spcPts val="1440"/>
              </a:spcBef>
            </a:pPr>
            <a:r>
              <a:rPr sz="24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BUT…….. </a:t>
            </a:r>
            <a:r>
              <a:rPr sz="24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non-Quaker </a:t>
            </a:r>
            <a:r>
              <a:rPr sz="24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Europeans  flooded</a:t>
            </a:r>
            <a:r>
              <a:rPr sz="2400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PA</a:t>
            </a:r>
            <a:endParaRPr sz="2400">
              <a:latin typeface="Franklin Gothic Medium"/>
              <a:cs typeface="Franklin Gothic Medium"/>
            </a:endParaRPr>
          </a:p>
          <a:p>
            <a:pPr marL="411480" indent="-284480">
              <a:lnSpc>
                <a:spcPct val="100000"/>
              </a:lnSpc>
              <a:spcBef>
                <a:spcPts val="1330"/>
              </a:spcBef>
              <a:buClr>
                <a:srgbClr val="CC0000"/>
              </a:buClr>
              <a:buSzPct val="118181"/>
              <a:buFont typeface="Wingdings"/>
              <a:buChar char=""/>
              <a:tabLst>
                <a:tab pos="411480" algn="l"/>
                <a:tab pos="412115" algn="l"/>
              </a:tabLst>
            </a:pPr>
            <a:r>
              <a:rPr sz="22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Treated </a:t>
            </a:r>
            <a:r>
              <a:rPr sz="22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native </a:t>
            </a:r>
            <a:r>
              <a:rPr sz="2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peoples</a:t>
            </a:r>
            <a:r>
              <a:rPr sz="2200" spc="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poorly.</a:t>
            </a:r>
            <a:endParaRPr sz="2200">
              <a:latin typeface="Franklin Gothic Medium"/>
              <a:cs typeface="Franklin Gothic Medium"/>
            </a:endParaRPr>
          </a:p>
          <a:p>
            <a:pPr marL="411480" marR="99695" indent="-284480">
              <a:lnSpc>
                <a:spcPct val="100000"/>
              </a:lnSpc>
              <a:spcBef>
                <a:spcPts val="1320"/>
              </a:spcBef>
              <a:buClr>
                <a:srgbClr val="CC0000"/>
              </a:buClr>
              <a:buSzPct val="120454"/>
              <a:buFont typeface="Wingdings"/>
              <a:buChar char=""/>
              <a:tabLst>
                <a:tab pos="284480" algn="l"/>
                <a:tab pos="412115" algn="l"/>
              </a:tabLst>
            </a:pPr>
            <a:r>
              <a:rPr sz="22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This </a:t>
            </a:r>
            <a:r>
              <a:rPr sz="2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undermined </a:t>
            </a:r>
            <a:r>
              <a:rPr sz="22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the </a:t>
            </a:r>
            <a:r>
              <a:rPr sz="2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actions</a:t>
            </a:r>
            <a:r>
              <a:rPr sz="2200" spc="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of</a:t>
            </a:r>
            <a:endParaRPr sz="2200">
              <a:latin typeface="Franklin Gothic Medium"/>
              <a:cs typeface="Franklin Gothic Medium"/>
            </a:endParaRPr>
          </a:p>
          <a:p>
            <a:pPr marL="411480">
              <a:lnSpc>
                <a:spcPct val="100000"/>
              </a:lnSpc>
            </a:pPr>
            <a:r>
              <a:rPr sz="2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the</a:t>
            </a:r>
            <a:r>
              <a:rPr sz="2200" spc="-8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Quakers!</a:t>
            </a:r>
            <a:endParaRPr sz="2200">
              <a:latin typeface="Franklin Gothic Medium"/>
              <a:cs typeface="Franklin Gothic Medium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239000" y="1676400"/>
            <a:ext cx="1592199" cy="3860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34173" y="1671573"/>
            <a:ext cx="1602105" cy="3870325"/>
          </a:xfrm>
          <a:custGeom>
            <a:avLst/>
            <a:gdLst/>
            <a:ahLst/>
            <a:cxnLst/>
            <a:rect l="l" t="t" r="r" b="b"/>
            <a:pathLst>
              <a:path w="1602104" h="3870325">
                <a:moveTo>
                  <a:pt x="0" y="3870325"/>
                </a:moveTo>
                <a:lnTo>
                  <a:pt x="1601724" y="3870325"/>
                </a:lnTo>
                <a:lnTo>
                  <a:pt x="1601724" y="0"/>
                </a:lnTo>
                <a:lnTo>
                  <a:pt x="0" y="0"/>
                </a:lnTo>
                <a:lnTo>
                  <a:pt x="0" y="3870325"/>
                </a:lnTo>
                <a:close/>
              </a:path>
            </a:pathLst>
          </a:custGeom>
          <a:ln w="9525">
            <a:solidFill>
              <a:srgbClr val="66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05583" y="220979"/>
            <a:ext cx="5337048" cy="12542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01367" y="115823"/>
            <a:ext cx="3904487" cy="16322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460" y="89915"/>
            <a:ext cx="3785616" cy="10530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42332" y="89915"/>
            <a:ext cx="737615" cy="10530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75460" y="669036"/>
            <a:ext cx="3075432" cy="10530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32147" y="669036"/>
            <a:ext cx="737615" cy="10530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060194" y="40894"/>
            <a:ext cx="3187065" cy="1184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800" spc="-645" dirty="0"/>
              <a:t>Penn’s</a:t>
            </a:r>
            <a:r>
              <a:rPr sz="3800" spc="-340" dirty="0"/>
              <a:t> </a:t>
            </a:r>
            <a:r>
              <a:rPr sz="3800" spc="-680" dirty="0"/>
              <a:t>Treaty </a:t>
            </a:r>
            <a:r>
              <a:rPr sz="3800" spc="-610" dirty="0"/>
              <a:t>with </a:t>
            </a:r>
            <a:r>
              <a:rPr sz="3800" spc="-570" dirty="0"/>
              <a:t>the  </a:t>
            </a:r>
            <a:r>
              <a:rPr sz="3800" spc="-590" dirty="0"/>
              <a:t>Native </a:t>
            </a:r>
            <a:r>
              <a:rPr sz="3800" spc="-465" dirty="0"/>
              <a:t> </a:t>
            </a:r>
            <a:r>
              <a:rPr sz="3800" spc="-690" dirty="0"/>
              <a:t>Americans</a:t>
            </a:r>
            <a:endParaRPr sz="3800"/>
          </a:p>
        </p:txBody>
      </p:sp>
      <p:sp>
        <p:nvSpPr>
          <p:cNvPr id="9" name="object 9"/>
          <p:cNvSpPr/>
          <p:nvPr/>
        </p:nvSpPr>
        <p:spPr>
          <a:xfrm>
            <a:off x="1143000" y="1447800"/>
            <a:ext cx="3816350" cy="4864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38237" y="1443037"/>
            <a:ext cx="3825875" cy="4873625"/>
          </a:xfrm>
          <a:custGeom>
            <a:avLst/>
            <a:gdLst/>
            <a:ahLst/>
            <a:cxnLst/>
            <a:rect l="l" t="t" r="r" b="b"/>
            <a:pathLst>
              <a:path w="3825875" h="4873625">
                <a:moveTo>
                  <a:pt x="0" y="4873625"/>
                </a:moveTo>
                <a:lnTo>
                  <a:pt x="3825875" y="4873625"/>
                </a:lnTo>
                <a:lnTo>
                  <a:pt x="3825875" y="0"/>
                </a:lnTo>
                <a:lnTo>
                  <a:pt x="0" y="0"/>
                </a:lnTo>
                <a:lnTo>
                  <a:pt x="0" y="48736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43800" y="533400"/>
            <a:ext cx="1109662" cy="6019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37450" y="527050"/>
            <a:ext cx="1122680" cy="6032500"/>
          </a:xfrm>
          <a:custGeom>
            <a:avLst/>
            <a:gdLst/>
            <a:ahLst/>
            <a:cxnLst/>
            <a:rect l="l" t="t" r="r" b="b"/>
            <a:pathLst>
              <a:path w="1122679" h="6032500">
                <a:moveTo>
                  <a:pt x="0" y="6032500"/>
                </a:moveTo>
                <a:lnTo>
                  <a:pt x="1122362" y="6032500"/>
                </a:lnTo>
                <a:lnTo>
                  <a:pt x="1122362" y="0"/>
                </a:lnTo>
                <a:lnTo>
                  <a:pt x="0" y="0"/>
                </a:lnTo>
                <a:lnTo>
                  <a:pt x="0" y="6032500"/>
                </a:lnTo>
                <a:close/>
              </a:path>
            </a:pathLst>
          </a:custGeom>
          <a:ln w="12700">
            <a:solidFill>
              <a:srgbClr val="66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19783" y="420623"/>
            <a:ext cx="6861048" cy="673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46020" y="315468"/>
            <a:ext cx="4750308" cy="10530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21635" y="289559"/>
            <a:ext cx="4631436" cy="10530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34328" y="289559"/>
            <a:ext cx="737616" cy="10530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05861" y="240538"/>
            <a:ext cx="4033520" cy="605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-695" dirty="0"/>
              <a:t>Government    </a:t>
            </a:r>
            <a:r>
              <a:rPr sz="3800" spc="-540" dirty="0"/>
              <a:t>of</a:t>
            </a:r>
            <a:r>
              <a:rPr sz="3800" spc="-200" dirty="0"/>
              <a:t> </a:t>
            </a:r>
            <a:r>
              <a:rPr sz="3800" spc="-625" dirty="0"/>
              <a:t>Pennsylvania</a:t>
            </a:r>
            <a:endParaRPr sz="3800"/>
          </a:p>
        </p:txBody>
      </p:sp>
      <p:sp>
        <p:nvSpPr>
          <p:cNvPr id="7" name="object 7"/>
          <p:cNvSpPr/>
          <p:nvPr/>
        </p:nvSpPr>
        <p:spPr>
          <a:xfrm>
            <a:off x="685800" y="1458467"/>
            <a:ext cx="240792" cy="2560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5800" y="2372867"/>
            <a:ext cx="240792" cy="2560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5800" y="2921507"/>
            <a:ext cx="240792" cy="2560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5800" y="3470147"/>
            <a:ext cx="240792" cy="2560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5800" y="4384547"/>
            <a:ext cx="240792" cy="2560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69644" y="1395730"/>
            <a:ext cx="5687060" cy="3833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Representative </a:t>
            </a:r>
            <a:r>
              <a:rPr sz="24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assembly </a:t>
            </a:r>
            <a:r>
              <a:rPr sz="24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elected</a:t>
            </a:r>
            <a:r>
              <a:rPr sz="24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by</a:t>
            </a:r>
            <a:endParaRPr sz="24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landowners.</a:t>
            </a:r>
            <a:endParaRPr sz="24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1435"/>
              </a:spcBef>
            </a:pPr>
            <a:r>
              <a:rPr sz="24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No </a:t>
            </a:r>
            <a:r>
              <a:rPr sz="24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tax-supported</a:t>
            </a:r>
            <a:r>
              <a:rPr sz="2400" spc="-4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church.</a:t>
            </a:r>
            <a:endParaRPr sz="24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Freedom </a:t>
            </a:r>
            <a:r>
              <a:rPr sz="24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worship </a:t>
            </a:r>
            <a:r>
              <a:rPr sz="24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guaranteed </a:t>
            </a:r>
            <a:r>
              <a:rPr sz="24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</a:t>
            </a:r>
            <a:r>
              <a:rPr sz="2400" spc="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all.</a:t>
            </a:r>
            <a:endParaRPr sz="2400">
              <a:latin typeface="Franklin Gothic Medium"/>
              <a:cs typeface="Franklin Gothic Medium"/>
            </a:endParaRPr>
          </a:p>
          <a:p>
            <a:pPr marL="12700" marR="57785">
              <a:lnSpc>
                <a:spcPct val="100000"/>
              </a:lnSpc>
              <a:spcBef>
                <a:spcPts val="1440"/>
              </a:spcBef>
            </a:pPr>
            <a:r>
              <a:rPr sz="24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Forced </a:t>
            </a:r>
            <a:r>
              <a:rPr sz="24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sz="24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deny </a:t>
            </a:r>
            <a:r>
              <a:rPr sz="24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right </a:t>
            </a:r>
            <a:r>
              <a:rPr sz="24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sz="24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vote </a:t>
            </a:r>
            <a:r>
              <a:rPr sz="24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&amp; hold office </a:t>
            </a:r>
            <a:r>
              <a:rPr sz="24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 </a:t>
            </a:r>
            <a:r>
              <a:rPr sz="24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Catholics </a:t>
            </a:r>
            <a:r>
              <a:rPr sz="24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&amp; </a:t>
            </a:r>
            <a:r>
              <a:rPr sz="24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Jews </a:t>
            </a:r>
            <a:r>
              <a:rPr sz="24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by </a:t>
            </a:r>
            <a:r>
              <a:rPr sz="24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English</a:t>
            </a:r>
            <a:r>
              <a:rPr sz="24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govt.</a:t>
            </a:r>
            <a:endParaRPr sz="24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Death penalty </a:t>
            </a:r>
            <a:r>
              <a:rPr sz="24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only </a:t>
            </a:r>
            <a:r>
              <a:rPr sz="24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</a:t>
            </a:r>
            <a:r>
              <a:rPr sz="24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treason </a:t>
            </a:r>
            <a:r>
              <a:rPr sz="24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&amp;</a:t>
            </a:r>
            <a:r>
              <a:rPr sz="2400" spc="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murder.</a:t>
            </a:r>
            <a:endParaRPr sz="2400">
              <a:latin typeface="Franklin Gothic Medium"/>
              <a:cs typeface="Franklin Gothic Medium"/>
            </a:endParaRPr>
          </a:p>
          <a:p>
            <a:pPr marL="411480" indent="-284480">
              <a:lnSpc>
                <a:spcPct val="100000"/>
              </a:lnSpc>
              <a:spcBef>
                <a:spcPts val="1325"/>
              </a:spcBef>
              <a:buClr>
                <a:srgbClr val="CC0000"/>
              </a:buClr>
              <a:buSzPct val="118181"/>
              <a:buFont typeface="Wingdings"/>
              <a:buChar char=""/>
              <a:tabLst>
                <a:tab pos="411480" algn="l"/>
                <a:tab pos="412115" algn="l"/>
              </a:tabLst>
            </a:pPr>
            <a:r>
              <a:rPr sz="22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Compared </a:t>
            </a:r>
            <a:r>
              <a:rPr sz="22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sz="22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200 </a:t>
            </a:r>
            <a:r>
              <a:rPr sz="2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capital crimes in</a:t>
            </a:r>
            <a:r>
              <a:rPr sz="2200" spc="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England!</a:t>
            </a:r>
            <a:endParaRPr sz="22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184" y="557783"/>
            <a:ext cx="6861048" cy="673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33955" y="452627"/>
            <a:ext cx="3793236" cy="1053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9572" y="426719"/>
            <a:ext cx="3674364" cy="10530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65191" y="426719"/>
            <a:ext cx="737615" cy="10530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93417" y="377393"/>
            <a:ext cx="3080385" cy="605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-630" dirty="0"/>
              <a:t>Pennsylvanian </a:t>
            </a:r>
            <a:r>
              <a:rPr sz="3800" spc="-370" dirty="0"/>
              <a:t> </a:t>
            </a:r>
            <a:r>
              <a:rPr sz="3800" spc="-580" dirty="0"/>
              <a:t>Society</a:t>
            </a:r>
            <a:endParaRPr sz="3800"/>
          </a:p>
        </p:txBody>
      </p:sp>
      <p:sp>
        <p:nvSpPr>
          <p:cNvPr id="7" name="object 7"/>
          <p:cNvSpPr/>
          <p:nvPr/>
        </p:nvSpPr>
        <p:spPr>
          <a:xfrm>
            <a:off x="609600" y="1312036"/>
            <a:ext cx="240792" cy="2560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9600" y="2820797"/>
            <a:ext cx="240792" cy="2560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9600" y="3369436"/>
            <a:ext cx="240792" cy="2560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9600" y="3918077"/>
            <a:ext cx="240792" cy="2560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9600" y="4466716"/>
            <a:ext cx="240792" cy="2560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80459" y="5117591"/>
            <a:ext cx="233172" cy="8031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06367" y="5141976"/>
            <a:ext cx="233172" cy="8046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52850" y="5131308"/>
            <a:ext cx="114300" cy="685800"/>
          </a:xfrm>
          <a:custGeom>
            <a:avLst/>
            <a:gdLst/>
            <a:ahLst/>
            <a:cxnLst/>
            <a:rect l="l" t="t" r="r" b="b"/>
            <a:pathLst>
              <a:path w="114300" h="685800">
                <a:moveTo>
                  <a:pt x="38100" y="571449"/>
                </a:moveTo>
                <a:lnTo>
                  <a:pt x="0" y="571449"/>
                </a:lnTo>
                <a:lnTo>
                  <a:pt x="57150" y="685749"/>
                </a:lnTo>
                <a:lnTo>
                  <a:pt x="104775" y="590499"/>
                </a:lnTo>
                <a:lnTo>
                  <a:pt x="38100" y="590499"/>
                </a:lnTo>
                <a:lnTo>
                  <a:pt x="38100" y="571449"/>
                </a:lnTo>
                <a:close/>
              </a:path>
              <a:path w="114300" h="685800">
                <a:moveTo>
                  <a:pt x="76200" y="0"/>
                </a:moveTo>
                <a:lnTo>
                  <a:pt x="38100" y="0"/>
                </a:lnTo>
                <a:lnTo>
                  <a:pt x="38100" y="590499"/>
                </a:lnTo>
                <a:lnTo>
                  <a:pt x="76200" y="590499"/>
                </a:lnTo>
                <a:lnTo>
                  <a:pt x="76200" y="0"/>
                </a:lnTo>
                <a:close/>
              </a:path>
              <a:path w="114300" h="685800">
                <a:moveTo>
                  <a:pt x="114300" y="571449"/>
                </a:moveTo>
                <a:lnTo>
                  <a:pt x="76200" y="571449"/>
                </a:lnTo>
                <a:lnTo>
                  <a:pt x="76200" y="590499"/>
                </a:lnTo>
                <a:lnTo>
                  <a:pt x="104775" y="590499"/>
                </a:lnTo>
                <a:lnTo>
                  <a:pt x="114300" y="571449"/>
                </a:lnTo>
                <a:close/>
              </a:path>
            </a:pathLst>
          </a:custGeom>
          <a:solidFill>
            <a:srgbClr val="A8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93139" y="1146374"/>
            <a:ext cx="5673725" cy="5225415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24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Attracted many </a:t>
            </a:r>
            <a:r>
              <a:rPr sz="24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different</a:t>
            </a:r>
            <a:r>
              <a:rPr sz="2400" spc="5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people</a:t>
            </a:r>
            <a:endParaRPr sz="2400">
              <a:latin typeface="Franklin Gothic Medium"/>
              <a:cs typeface="Franklin Gothic Medium"/>
            </a:endParaRPr>
          </a:p>
          <a:p>
            <a:pPr marL="412115" indent="-285115">
              <a:lnSpc>
                <a:spcPct val="100000"/>
              </a:lnSpc>
              <a:spcBef>
                <a:spcPts val="1270"/>
              </a:spcBef>
              <a:buClr>
                <a:srgbClr val="CC0000"/>
              </a:buClr>
              <a:buSzPct val="119047"/>
              <a:buFont typeface="Wingdings"/>
              <a:buChar char=""/>
              <a:tabLst>
                <a:tab pos="412115" algn="l"/>
                <a:tab pos="412750" algn="l"/>
              </a:tabLst>
            </a:pPr>
            <a:r>
              <a:rPr sz="2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Religious </a:t>
            </a:r>
            <a:r>
              <a:rPr sz="2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misfits from </a:t>
            </a:r>
            <a:r>
              <a:rPr sz="2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other</a:t>
            </a:r>
            <a:r>
              <a:rPr sz="2100" spc="-6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colonies.</a:t>
            </a:r>
            <a:endParaRPr sz="2100">
              <a:latin typeface="Franklin Gothic Medium"/>
              <a:cs typeface="Franklin Gothic Medium"/>
            </a:endParaRPr>
          </a:p>
          <a:p>
            <a:pPr marL="412115" indent="-285115">
              <a:lnSpc>
                <a:spcPct val="100000"/>
              </a:lnSpc>
              <a:spcBef>
                <a:spcPts val="1260"/>
              </a:spcBef>
              <a:buClr>
                <a:srgbClr val="CC0000"/>
              </a:buClr>
              <a:buSzPct val="119047"/>
              <a:buFont typeface="Wingdings"/>
              <a:buChar char=""/>
              <a:tabLst>
                <a:tab pos="412115" algn="l"/>
                <a:tab pos="412750" algn="l"/>
              </a:tabLst>
            </a:pPr>
            <a:r>
              <a:rPr sz="2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Many </a:t>
            </a:r>
            <a:r>
              <a:rPr sz="2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different ethnic</a:t>
            </a:r>
            <a:r>
              <a:rPr sz="2100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groups.</a:t>
            </a:r>
            <a:endParaRPr sz="2100">
              <a:latin typeface="Franklin Gothic Medium"/>
              <a:cs typeface="Franklin Gothic Medium"/>
            </a:endParaRPr>
          </a:p>
          <a:p>
            <a:pPr marL="12700" marR="1351280">
              <a:lnSpc>
                <a:spcPts val="4320"/>
              </a:lnSpc>
              <a:spcBef>
                <a:spcPts val="370"/>
              </a:spcBef>
            </a:pPr>
            <a:r>
              <a:rPr sz="24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No </a:t>
            </a:r>
            <a:r>
              <a:rPr sz="24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provision </a:t>
            </a:r>
            <a:r>
              <a:rPr sz="24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</a:t>
            </a:r>
            <a:r>
              <a:rPr sz="24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military </a:t>
            </a:r>
            <a:r>
              <a:rPr sz="24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defense.  </a:t>
            </a:r>
            <a:r>
              <a:rPr sz="24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No </a:t>
            </a:r>
            <a:r>
              <a:rPr sz="24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restrictions </a:t>
            </a:r>
            <a:r>
              <a:rPr sz="24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on</a:t>
            </a:r>
            <a:r>
              <a:rPr sz="2400" spc="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immigration.</a:t>
            </a:r>
            <a:endParaRPr sz="24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24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No</a:t>
            </a:r>
            <a:r>
              <a:rPr sz="2400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slavery!!</a:t>
            </a:r>
            <a:endParaRPr sz="2400">
              <a:latin typeface="Franklin Gothic Medium"/>
              <a:cs typeface="Franklin Gothic Medium"/>
            </a:endParaRPr>
          </a:p>
          <a:p>
            <a:pPr marL="12700" marR="229870">
              <a:lnSpc>
                <a:spcPct val="100000"/>
              </a:lnSpc>
              <a:spcBef>
                <a:spcPts val="1435"/>
              </a:spcBef>
            </a:pPr>
            <a:r>
              <a:rPr sz="24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“Blue Laws” </a:t>
            </a:r>
            <a:r>
              <a:rPr sz="24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[sumptuary </a:t>
            </a:r>
            <a:r>
              <a:rPr sz="24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laws] </a:t>
            </a:r>
            <a:r>
              <a:rPr sz="24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against  </a:t>
            </a:r>
            <a:r>
              <a:rPr sz="24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stage </a:t>
            </a:r>
            <a:r>
              <a:rPr sz="24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plays, </a:t>
            </a:r>
            <a:r>
              <a:rPr sz="24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cards, </a:t>
            </a:r>
            <a:r>
              <a:rPr sz="24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dice, </a:t>
            </a:r>
            <a:r>
              <a:rPr sz="24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excessive </a:t>
            </a:r>
            <a:r>
              <a:rPr sz="24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hilarity,  </a:t>
            </a:r>
            <a:r>
              <a:rPr sz="24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etc.</a:t>
            </a:r>
            <a:endParaRPr sz="2400">
              <a:latin typeface="Franklin Gothic Medium"/>
              <a:cs typeface="Franklin Gothic Medium"/>
            </a:endParaRPr>
          </a:p>
          <a:p>
            <a:pPr marL="200660" marR="5080" indent="306070">
              <a:lnSpc>
                <a:spcPct val="100000"/>
              </a:lnSpc>
              <a:spcBef>
                <a:spcPts val="1835"/>
              </a:spcBef>
            </a:pP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A society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that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gave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its citizens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economic  opportunity, civil liberty, &amp;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religious</a:t>
            </a:r>
            <a:r>
              <a:rPr sz="2000" spc="-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freedom</a:t>
            </a:r>
            <a:r>
              <a:rPr sz="2000" spc="-5" dirty="0">
                <a:latin typeface="Comic Sans MS"/>
                <a:cs typeface="Comic Sans MS"/>
              </a:rPr>
              <a:t>!!</a:t>
            </a:r>
            <a:endParaRPr sz="2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27575" y="914400"/>
            <a:ext cx="3121025" cy="426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21225" y="908050"/>
            <a:ext cx="3133725" cy="4279900"/>
          </a:xfrm>
          <a:custGeom>
            <a:avLst/>
            <a:gdLst/>
            <a:ahLst/>
            <a:cxnLst/>
            <a:rect l="l" t="t" r="r" b="b"/>
            <a:pathLst>
              <a:path w="3133725" h="4279900">
                <a:moveTo>
                  <a:pt x="0" y="4279900"/>
                </a:moveTo>
                <a:lnTo>
                  <a:pt x="3133725" y="4279900"/>
                </a:lnTo>
                <a:lnTo>
                  <a:pt x="3133725" y="0"/>
                </a:lnTo>
                <a:lnTo>
                  <a:pt x="0" y="0"/>
                </a:lnTo>
                <a:lnTo>
                  <a:pt x="0" y="4279900"/>
                </a:lnTo>
                <a:close/>
              </a:path>
            </a:pathLst>
          </a:custGeom>
          <a:ln w="12700">
            <a:solidFill>
              <a:srgbClr val="52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0183" y="405384"/>
            <a:ext cx="7165848" cy="658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29739" y="304800"/>
            <a:ext cx="5263896" cy="10256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03832" y="278891"/>
            <a:ext cx="5148072" cy="10256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48400" y="278891"/>
            <a:ext cx="719327" cy="10256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981580" y="231089"/>
            <a:ext cx="4566920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-590" dirty="0"/>
              <a:t>Philadelphia   </a:t>
            </a:r>
            <a:r>
              <a:rPr sz="3700" spc="-1200" dirty="0"/>
              <a:t>&amp;</a:t>
            </a:r>
            <a:r>
              <a:rPr sz="3700" spc="-30" dirty="0"/>
              <a:t> </a:t>
            </a:r>
            <a:r>
              <a:rPr sz="3700" spc="-610" dirty="0"/>
              <a:t>Boston </a:t>
            </a:r>
            <a:r>
              <a:rPr sz="3700" spc="-505" dirty="0"/>
              <a:t> </a:t>
            </a:r>
            <a:r>
              <a:rPr sz="3700" spc="-735" dirty="0"/>
              <a:t>Compared</a:t>
            </a:r>
            <a:endParaRPr sz="3700"/>
          </a:p>
        </p:txBody>
      </p:sp>
      <p:sp>
        <p:nvSpPr>
          <p:cNvPr id="9" name="object 9"/>
          <p:cNvSpPr/>
          <p:nvPr/>
        </p:nvSpPr>
        <p:spPr>
          <a:xfrm>
            <a:off x="381000" y="914400"/>
            <a:ext cx="3184525" cy="426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4650" y="908050"/>
            <a:ext cx="3197225" cy="4279900"/>
          </a:xfrm>
          <a:custGeom>
            <a:avLst/>
            <a:gdLst/>
            <a:ahLst/>
            <a:cxnLst/>
            <a:rect l="l" t="t" r="r" b="b"/>
            <a:pathLst>
              <a:path w="3197225" h="4279900">
                <a:moveTo>
                  <a:pt x="0" y="4279900"/>
                </a:moveTo>
                <a:lnTo>
                  <a:pt x="3197225" y="4279900"/>
                </a:lnTo>
                <a:lnTo>
                  <a:pt x="3197225" y="0"/>
                </a:lnTo>
                <a:lnTo>
                  <a:pt x="0" y="0"/>
                </a:lnTo>
                <a:lnTo>
                  <a:pt x="0" y="4279900"/>
                </a:lnTo>
                <a:close/>
              </a:path>
            </a:pathLst>
          </a:custGeom>
          <a:ln w="12700">
            <a:solidFill>
              <a:srgbClr val="52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7700" y="5410200"/>
            <a:ext cx="7239000" cy="9239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1350" y="5403850"/>
            <a:ext cx="7251700" cy="936625"/>
          </a:xfrm>
          <a:custGeom>
            <a:avLst/>
            <a:gdLst/>
            <a:ahLst/>
            <a:cxnLst/>
            <a:rect l="l" t="t" r="r" b="b"/>
            <a:pathLst>
              <a:path w="7251700" h="936625">
                <a:moveTo>
                  <a:pt x="0" y="936625"/>
                </a:moveTo>
                <a:lnTo>
                  <a:pt x="7251700" y="936625"/>
                </a:lnTo>
                <a:lnTo>
                  <a:pt x="7251700" y="0"/>
                </a:lnTo>
                <a:lnTo>
                  <a:pt x="0" y="0"/>
                </a:lnTo>
                <a:lnTo>
                  <a:pt x="0" y="936625"/>
                </a:lnTo>
                <a:close/>
              </a:path>
            </a:pathLst>
          </a:custGeom>
          <a:ln w="12700">
            <a:solidFill>
              <a:srgbClr val="52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" y="248411"/>
            <a:ext cx="6861048" cy="1313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82980" y="120395"/>
            <a:ext cx="5076444" cy="17007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7072" y="94488"/>
            <a:ext cx="4937760" cy="12161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81600" y="94488"/>
            <a:ext cx="851915" cy="12161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59151" y="795527"/>
            <a:ext cx="1309115" cy="9997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80004" y="795527"/>
            <a:ext cx="687323" cy="9997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79064" y="795527"/>
            <a:ext cx="696467" cy="9997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87267" y="795527"/>
            <a:ext cx="1202436" cy="9997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01440" y="795527"/>
            <a:ext cx="701039" cy="9997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287272" y="0"/>
            <a:ext cx="4248150" cy="133223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spc="-865" dirty="0"/>
              <a:t>Urban     </a:t>
            </a:r>
            <a:r>
              <a:rPr spc="-700" dirty="0"/>
              <a:t>Population </a:t>
            </a:r>
            <a:r>
              <a:rPr spc="-615" dirty="0"/>
              <a:t> </a:t>
            </a:r>
            <a:r>
              <a:rPr spc="-844" dirty="0"/>
              <a:t>Growth</a:t>
            </a:r>
          </a:p>
          <a:p>
            <a:pPr marL="3810" algn="ctr">
              <a:lnSpc>
                <a:spcPct val="100000"/>
              </a:lnSpc>
              <a:spcBef>
                <a:spcPts val="305"/>
              </a:spcBef>
            </a:pPr>
            <a:r>
              <a:rPr sz="3600" spc="-605" dirty="0"/>
              <a:t>1650   </a:t>
            </a:r>
            <a:r>
              <a:rPr sz="3600" spc="-434" dirty="0"/>
              <a:t>-</a:t>
            </a:r>
            <a:r>
              <a:rPr sz="3600" spc="-120" dirty="0"/>
              <a:t> </a:t>
            </a:r>
            <a:r>
              <a:rPr sz="3600" spc="-595" dirty="0"/>
              <a:t>1775</a:t>
            </a:r>
            <a:endParaRPr sz="3600"/>
          </a:p>
        </p:txBody>
      </p:sp>
      <p:sp>
        <p:nvSpPr>
          <p:cNvPr id="12" name="object 12"/>
          <p:cNvSpPr/>
          <p:nvPr/>
        </p:nvSpPr>
        <p:spPr>
          <a:xfrm>
            <a:off x="1219200" y="1447800"/>
            <a:ext cx="4460875" cy="48768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14437" y="1443037"/>
            <a:ext cx="4470400" cy="4886325"/>
          </a:xfrm>
          <a:custGeom>
            <a:avLst/>
            <a:gdLst/>
            <a:ahLst/>
            <a:cxnLst/>
            <a:rect l="l" t="t" r="r" b="b"/>
            <a:pathLst>
              <a:path w="4470400" h="4886325">
                <a:moveTo>
                  <a:pt x="0" y="4886325"/>
                </a:moveTo>
                <a:lnTo>
                  <a:pt x="4470400" y="4886325"/>
                </a:lnTo>
                <a:lnTo>
                  <a:pt x="4470400" y="0"/>
                </a:lnTo>
                <a:lnTo>
                  <a:pt x="0" y="0"/>
                </a:lnTo>
                <a:lnTo>
                  <a:pt x="0" y="4886325"/>
                </a:lnTo>
                <a:close/>
              </a:path>
            </a:pathLst>
          </a:custGeom>
          <a:ln w="9525">
            <a:solidFill>
              <a:srgbClr val="52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335279"/>
            <a:ext cx="7165848" cy="6583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06167" y="234695"/>
            <a:ext cx="4767072" cy="1025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80260" y="208788"/>
            <a:ext cx="2218943" cy="10256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95700" y="208788"/>
            <a:ext cx="943355" cy="10256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35552" y="208788"/>
            <a:ext cx="716279" cy="10256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48328" y="208788"/>
            <a:ext cx="2583179" cy="10256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28003" y="208788"/>
            <a:ext cx="719327" cy="10256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358008" y="161289"/>
            <a:ext cx="4069079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-720" dirty="0">
                <a:solidFill>
                  <a:srgbClr val="FFFF00"/>
                </a:solidFill>
              </a:rPr>
              <a:t>New    </a:t>
            </a:r>
            <a:r>
              <a:rPr sz="3700" spc="-665" dirty="0">
                <a:solidFill>
                  <a:srgbClr val="FFFF00"/>
                </a:solidFill>
              </a:rPr>
              <a:t>Jersey    </a:t>
            </a:r>
            <a:r>
              <a:rPr sz="3700" spc="-1040" dirty="0">
                <a:solidFill>
                  <a:srgbClr val="FFFF00"/>
                </a:solidFill>
              </a:rPr>
              <a:t>—</a:t>
            </a:r>
            <a:r>
              <a:rPr sz="3700" spc="-30" dirty="0">
                <a:solidFill>
                  <a:srgbClr val="FFFF00"/>
                </a:solidFill>
              </a:rPr>
              <a:t> </a:t>
            </a:r>
            <a:r>
              <a:rPr sz="3700" spc="-715" dirty="0">
                <a:solidFill>
                  <a:srgbClr val="FFFF00"/>
                </a:solidFill>
              </a:rPr>
              <a:t>PA’s  </a:t>
            </a:r>
            <a:r>
              <a:rPr sz="3700" spc="-570" dirty="0">
                <a:solidFill>
                  <a:srgbClr val="FFFF00"/>
                </a:solidFill>
              </a:rPr>
              <a:t> </a:t>
            </a:r>
            <a:r>
              <a:rPr sz="3700" spc="-620" dirty="0">
                <a:solidFill>
                  <a:srgbClr val="FFFF00"/>
                </a:solidFill>
              </a:rPr>
              <a:t>Neighbor</a:t>
            </a:r>
            <a:endParaRPr sz="3700"/>
          </a:p>
        </p:txBody>
      </p:sp>
      <p:sp>
        <p:nvSpPr>
          <p:cNvPr id="10" name="object 10"/>
          <p:cNvSpPr/>
          <p:nvPr/>
        </p:nvSpPr>
        <p:spPr>
          <a:xfrm>
            <a:off x="1143000" y="1152144"/>
            <a:ext cx="228600" cy="2453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43000" y="2378964"/>
            <a:ext cx="228600" cy="2453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43000" y="5129784"/>
            <a:ext cx="228600" cy="2453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526794" y="1090930"/>
            <a:ext cx="3164205" cy="5056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3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1664 </a:t>
            </a:r>
            <a:r>
              <a:rPr sz="23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aristocratic  proprietors rcvd. the</a:t>
            </a:r>
            <a:r>
              <a:rPr sz="2300" spc="-9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3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area  from </a:t>
            </a:r>
            <a:r>
              <a:rPr sz="23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the </a:t>
            </a:r>
            <a:r>
              <a:rPr sz="23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Duke </a:t>
            </a:r>
            <a:r>
              <a:rPr sz="23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of</a:t>
            </a:r>
            <a:r>
              <a:rPr sz="2300" spc="-10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3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York.</a:t>
            </a:r>
            <a:endParaRPr sz="2300">
              <a:latin typeface="Franklin Gothic Medium"/>
              <a:cs typeface="Franklin Gothic Medium"/>
            </a:endParaRPr>
          </a:p>
          <a:p>
            <a:pPr marL="12700" marR="381000">
              <a:lnSpc>
                <a:spcPct val="100000"/>
              </a:lnSpc>
              <a:spcBef>
                <a:spcPts val="1380"/>
              </a:spcBef>
            </a:pPr>
            <a:r>
              <a:rPr sz="23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Many </a:t>
            </a:r>
            <a:r>
              <a:rPr sz="23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New</a:t>
            </a:r>
            <a:r>
              <a:rPr sz="2300" spc="-9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3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Englanders  </a:t>
            </a:r>
            <a:r>
              <a:rPr sz="23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[because </a:t>
            </a:r>
            <a:r>
              <a:rPr sz="23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of </a:t>
            </a:r>
            <a:r>
              <a:rPr sz="23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worn </a:t>
            </a:r>
            <a:r>
              <a:rPr sz="23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out  </a:t>
            </a:r>
            <a:r>
              <a:rPr sz="23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soil] </a:t>
            </a:r>
            <a:r>
              <a:rPr sz="23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moved </a:t>
            </a:r>
            <a:r>
              <a:rPr sz="23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</a:t>
            </a:r>
            <a:r>
              <a:rPr sz="2300" spc="-114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3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NJ.</a:t>
            </a:r>
            <a:endParaRPr sz="2300">
              <a:latin typeface="Franklin Gothic Medium"/>
              <a:cs typeface="Franklin Gothic Medium"/>
            </a:endParaRPr>
          </a:p>
          <a:p>
            <a:pPr marL="411480" marR="136525" indent="-284480">
              <a:lnSpc>
                <a:spcPct val="100000"/>
              </a:lnSpc>
              <a:spcBef>
                <a:spcPts val="1210"/>
              </a:spcBef>
              <a:buClr>
                <a:srgbClr val="CC0000"/>
              </a:buClr>
              <a:buSzPct val="120000"/>
              <a:buFont typeface="Wingdings"/>
              <a:buChar char=""/>
              <a:tabLst>
                <a:tab pos="411480" algn="l"/>
                <a:tab pos="412115" algn="l"/>
              </a:tabLst>
            </a:pPr>
            <a:r>
              <a:rPr sz="2000" spc="-5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1674 </a:t>
            </a:r>
            <a:r>
              <a:rPr sz="20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West </a:t>
            </a:r>
            <a:r>
              <a:rPr sz="2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NJ </a:t>
            </a:r>
            <a:r>
              <a:rPr sz="20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sold </a:t>
            </a:r>
            <a:r>
              <a:rPr sz="20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 </a:t>
            </a:r>
            <a:r>
              <a:rPr sz="20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Quakers.</a:t>
            </a:r>
            <a:endParaRPr sz="2000">
              <a:latin typeface="Franklin Gothic Medium"/>
              <a:cs typeface="Franklin Gothic Medium"/>
            </a:endParaRPr>
          </a:p>
          <a:p>
            <a:pPr marL="411480" indent="-284480">
              <a:lnSpc>
                <a:spcPct val="100000"/>
              </a:lnSpc>
              <a:spcBef>
                <a:spcPts val="1200"/>
              </a:spcBef>
              <a:buClr>
                <a:srgbClr val="CC0000"/>
              </a:buClr>
              <a:buSzPct val="120000"/>
              <a:buFont typeface="Wingdings"/>
              <a:buChar char=""/>
              <a:tabLst>
                <a:tab pos="411480" algn="l"/>
                <a:tab pos="412115" algn="l"/>
              </a:tabLst>
            </a:pPr>
            <a:r>
              <a:rPr sz="2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East NJ</a:t>
            </a:r>
            <a:r>
              <a:rPr sz="2000" spc="-1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eventually</a:t>
            </a:r>
            <a:endParaRPr sz="2000">
              <a:latin typeface="Franklin Gothic Medium"/>
              <a:cs typeface="Franklin Gothic Medium"/>
            </a:endParaRPr>
          </a:p>
          <a:p>
            <a:pPr marL="411480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acquired </a:t>
            </a:r>
            <a:r>
              <a:rPr sz="20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by</a:t>
            </a:r>
            <a:r>
              <a:rPr sz="2000" spc="-5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Quakers.</a:t>
            </a:r>
            <a:endParaRPr sz="20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1370"/>
              </a:spcBef>
            </a:pPr>
            <a:r>
              <a:rPr sz="23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1702 </a:t>
            </a:r>
            <a:r>
              <a:rPr sz="23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 &amp; W</a:t>
            </a:r>
            <a:r>
              <a:rPr sz="2300" spc="-8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3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NJ</a:t>
            </a:r>
            <a:endParaRPr sz="23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</a:pPr>
            <a:r>
              <a:rPr sz="23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combined </a:t>
            </a:r>
            <a:r>
              <a:rPr sz="23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into </a:t>
            </a:r>
            <a:r>
              <a:rPr sz="23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NJ</a:t>
            </a:r>
            <a:r>
              <a:rPr sz="2300" spc="-114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3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endParaRPr sz="23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</a:pPr>
            <a:r>
              <a:rPr sz="23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created </a:t>
            </a:r>
            <a:r>
              <a:rPr sz="23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one</a:t>
            </a:r>
            <a:r>
              <a:rPr sz="2300" spc="-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3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colony.</a:t>
            </a:r>
            <a:endParaRPr sz="2300">
              <a:latin typeface="Franklin Gothic Medium"/>
              <a:cs typeface="Franklin Gothic Medium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825238" y="1447800"/>
            <a:ext cx="3151123" cy="37338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20411" y="1442974"/>
            <a:ext cx="3161030" cy="3743325"/>
          </a:xfrm>
          <a:custGeom>
            <a:avLst/>
            <a:gdLst/>
            <a:ahLst/>
            <a:cxnLst/>
            <a:rect l="l" t="t" r="r" b="b"/>
            <a:pathLst>
              <a:path w="3161029" h="3743325">
                <a:moveTo>
                  <a:pt x="0" y="3743325"/>
                </a:moveTo>
                <a:lnTo>
                  <a:pt x="3160649" y="3743325"/>
                </a:lnTo>
                <a:lnTo>
                  <a:pt x="3160649" y="0"/>
                </a:lnTo>
                <a:lnTo>
                  <a:pt x="0" y="0"/>
                </a:lnTo>
                <a:lnTo>
                  <a:pt x="0" y="3743325"/>
                </a:lnTo>
                <a:close/>
              </a:path>
            </a:pathLst>
          </a:custGeom>
          <a:ln w="9525">
            <a:solidFill>
              <a:srgbClr val="52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6983" y="342900"/>
            <a:ext cx="7165848" cy="6583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79064" y="242315"/>
            <a:ext cx="4500372" cy="10256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53155" y="216408"/>
            <a:ext cx="1952244" cy="10256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01896" y="216408"/>
            <a:ext cx="943355" cy="10256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41747" y="216408"/>
            <a:ext cx="716279" cy="10256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54523" y="216408"/>
            <a:ext cx="2583179" cy="10256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34200" y="216408"/>
            <a:ext cx="719327" cy="10256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431285" y="168986"/>
            <a:ext cx="3803015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-665" dirty="0">
                <a:solidFill>
                  <a:srgbClr val="FFFF00"/>
                </a:solidFill>
              </a:rPr>
              <a:t>Delaware    </a:t>
            </a:r>
            <a:r>
              <a:rPr sz="3700" spc="-1040" dirty="0">
                <a:solidFill>
                  <a:srgbClr val="FFFF00"/>
                </a:solidFill>
              </a:rPr>
              <a:t>—</a:t>
            </a:r>
            <a:r>
              <a:rPr sz="3700" spc="-30" dirty="0">
                <a:solidFill>
                  <a:srgbClr val="FFFF00"/>
                </a:solidFill>
              </a:rPr>
              <a:t> </a:t>
            </a:r>
            <a:r>
              <a:rPr sz="3700" spc="-715" dirty="0">
                <a:solidFill>
                  <a:srgbClr val="FFFF00"/>
                </a:solidFill>
              </a:rPr>
              <a:t>PA’s  </a:t>
            </a:r>
            <a:r>
              <a:rPr sz="3700" spc="-635" dirty="0">
                <a:solidFill>
                  <a:srgbClr val="FFFF00"/>
                </a:solidFill>
              </a:rPr>
              <a:t> </a:t>
            </a:r>
            <a:r>
              <a:rPr sz="3700" spc="-620" dirty="0">
                <a:solidFill>
                  <a:srgbClr val="FFFF00"/>
                </a:solidFill>
              </a:rPr>
              <a:t>Neighbor</a:t>
            </a:r>
            <a:endParaRPr sz="3700"/>
          </a:p>
        </p:txBody>
      </p:sp>
      <p:sp>
        <p:nvSpPr>
          <p:cNvPr id="10" name="object 10"/>
          <p:cNvSpPr/>
          <p:nvPr/>
        </p:nvSpPr>
        <p:spPr>
          <a:xfrm>
            <a:off x="762000" y="1380744"/>
            <a:ext cx="228600" cy="2453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000" y="2607564"/>
            <a:ext cx="228600" cy="2453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0" y="3483864"/>
            <a:ext cx="228600" cy="2453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0" y="4360164"/>
            <a:ext cx="228600" cy="2453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45844" y="1319530"/>
            <a:ext cx="3047365" cy="40538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032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Named after Lord De</a:t>
            </a:r>
            <a:r>
              <a:rPr sz="2300" spc="-16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3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La  </a:t>
            </a:r>
            <a:r>
              <a:rPr sz="23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Warr </a:t>
            </a:r>
            <a:r>
              <a:rPr sz="23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[harsh </a:t>
            </a:r>
            <a:r>
              <a:rPr sz="2300" spc="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military  </a:t>
            </a:r>
            <a:r>
              <a:rPr sz="23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governor </a:t>
            </a:r>
            <a:r>
              <a:rPr sz="23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of </a:t>
            </a:r>
            <a:r>
              <a:rPr sz="2300" spc="-4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VA </a:t>
            </a:r>
            <a:r>
              <a:rPr sz="23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</a:t>
            </a:r>
            <a:r>
              <a:rPr sz="23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3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1610].</a:t>
            </a:r>
            <a:endParaRPr sz="23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sz="23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Closely associated</a:t>
            </a:r>
            <a:r>
              <a:rPr sz="2300" spc="-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3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with</a:t>
            </a:r>
            <a:endParaRPr sz="23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</a:pPr>
            <a:r>
              <a:rPr sz="23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Penn’s</a:t>
            </a:r>
            <a:r>
              <a:rPr sz="2300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3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colony.</a:t>
            </a:r>
            <a:endParaRPr sz="2300">
              <a:latin typeface="Franklin Gothic Medium"/>
              <a:cs typeface="Franklin Gothic Medium"/>
            </a:endParaRPr>
          </a:p>
          <a:p>
            <a:pPr marL="12700" marR="5080">
              <a:lnSpc>
                <a:spcPct val="100000"/>
              </a:lnSpc>
              <a:spcBef>
                <a:spcPts val="1375"/>
              </a:spcBef>
            </a:pPr>
            <a:r>
              <a:rPr sz="23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1703 </a:t>
            </a:r>
            <a:r>
              <a:rPr sz="23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granted </a:t>
            </a:r>
            <a:r>
              <a:rPr sz="23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its</a:t>
            </a:r>
            <a:r>
              <a:rPr sz="2300" spc="-8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own  </a:t>
            </a:r>
            <a:r>
              <a:rPr sz="23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assembly.</a:t>
            </a:r>
            <a:endParaRPr sz="2300">
              <a:latin typeface="Franklin Gothic Medium"/>
              <a:cs typeface="Franklin Gothic Medium"/>
            </a:endParaRPr>
          </a:p>
          <a:p>
            <a:pPr marL="12700" marR="328295">
              <a:lnSpc>
                <a:spcPct val="99300"/>
              </a:lnSpc>
              <a:spcBef>
                <a:spcPts val="1395"/>
              </a:spcBef>
            </a:pPr>
            <a:r>
              <a:rPr sz="23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Remained </a:t>
            </a:r>
            <a:r>
              <a:rPr sz="23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under </a:t>
            </a:r>
            <a:r>
              <a:rPr sz="23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the  </a:t>
            </a:r>
            <a:r>
              <a:rPr sz="23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control of </a:t>
            </a:r>
            <a:r>
              <a:rPr sz="2300" spc="-5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PA </a:t>
            </a:r>
            <a:r>
              <a:rPr sz="23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until</a:t>
            </a:r>
            <a:r>
              <a:rPr sz="2300" spc="-9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the  </a:t>
            </a:r>
            <a:r>
              <a:rPr sz="23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American</a:t>
            </a:r>
            <a:r>
              <a:rPr sz="2300" spc="-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Revolution</a:t>
            </a:r>
            <a:r>
              <a:rPr sz="2300" spc="-10" dirty="0">
                <a:latin typeface="Comic Sans MS"/>
                <a:cs typeface="Comic Sans MS"/>
              </a:rPr>
              <a:t>.</a:t>
            </a:r>
            <a:endParaRPr sz="2300">
              <a:latin typeface="Comic Sans MS"/>
              <a:cs typeface="Comic Sans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876800" y="1686179"/>
            <a:ext cx="2738501" cy="3429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70450" y="1679829"/>
            <a:ext cx="2751455" cy="3441700"/>
          </a:xfrm>
          <a:custGeom>
            <a:avLst/>
            <a:gdLst/>
            <a:ahLst/>
            <a:cxnLst/>
            <a:rect l="l" t="t" r="r" b="b"/>
            <a:pathLst>
              <a:path w="2751454" h="3441700">
                <a:moveTo>
                  <a:pt x="0" y="3441700"/>
                </a:moveTo>
                <a:lnTo>
                  <a:pt x="2751201" y="3441700"/>
                </a:lnTo>
                <a:lnTo>
                  <a:pt x="2751201" y="0"/>
                </a:lnTo>
                <a:lnTo>
                  <a:pt x="0" y="0"/>
                </a:lnTo>
                <a:lnTo>
                  <a:pt x="0" y="3441700"/>
                </a:lnTo>
                <a:close/>
              </a:path>
            </a:pathLst>
          </a:custGeom>
          <a:ln w="12700">
            <a:solidFill>
              <a:srgbClr val="52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5384" y="329184"/>
            <a:ext cx="7318248" cy="13136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55648" y="222504"/>
            <a:ext cx="4741164" cy="1679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24252" y="139649"/>
            <a:ext cx="4027804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4000" spc="-570" dirty="0"/>
              <a:t>Settling  </a:t>
            </a:r>
            <a:r>
              <a:rPr sz="4000" spc="-600" dirty="0"/>
              <a:t>the </a:t>
            </a:r>
            <a:r>
              <a:rPr sz="4000" spc="-370" dirty="0"/>
              <a:t> </a:t>
            </a:r>
            <a:r>
              <a:rPr sz="4000" spc="-705" dirty="0"/>
              <a:t>Middle</a:t>
            </a:r>
            <a:endParaRPr sz="4000"/>
          </a:p>
          <a:p>
            <a:pPr algn="ctr">
              <a:lnSpc>
                <a:spcPct val="100000"/>
              </a:lnSpc>
            </a:pPr>
            <a:r>
              <a:rPr sz="4000" spc="-575" dirty="0"/>
              <a:t>[or  </a:t>
            </a:r>
            <a:r>
              <a:rPr sz="4000" spc="-655" dirty="0"/>
              <a:t>“Restoration”]  </a:t>
            </a:r>
            <a:r>
              <a:rPr sz="4000" spc="-640" dirty="0"/>
              <a:t> </a:t>
            </a:r>
            <a:r>
              <a:rPr sz="4000" spc="-595" dirty="0"/>
              <a:t>Colonies</a:t>
            </a:r>
            <a:endParaRPr sz="4000"/>
          </a:p>
        </p:txBody>
      </p:sp>
      <p:sp>
        <p:nvSpPr>
          <p:cNvPr id="5" name="object 5"/>
          <p:cNvSpPr/>
          <p:nvPr/>
        </p:nvSpPr>
        <p:spPr>
          <a:xfrm>
            <a:off x="1295400" y="1828800"/>
            <a:ext cx="4794885" cy="4724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90574" y="1824037"/>
            <a:ext cx="4804410" cy="4733925"/>
          </a:xfrm>
          <a:custGeom>
            <a:avLst/>
            <a:gdLst/>
            <a:ahLst/>
            <a:cxnLst/>
            <a:rect l="l" t="t" r="r" b="b"/>
            <a:pathLst>
              <a:path w="4804410" h="4733925">
                <a:moveTo>
                  <a:pt x="0" y="4733925"/>
                </a:moveTo>
                <a:lnTo>
                  <a:pt x="4804410" y="4733925"/>
                </a:lnTo>
                <a:lnTo>
                  <a:pt x="4804410" y="0"/>
                </a:lnTo>
                <a:lnTo>
                  <a:pt x="0" y="0"/>
                </a:lnTo>
                <a:lnTo>
                  <a:pt x="0" y="47339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19783" y="329184"/>
            <a:ext cx="6861048" cy="7650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33927" y="201168"/>
            <a:ext cx="3195828" cy="12161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08020" y="175260"/>
            <a:ext cx="3057144" cy="12161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51932" y="175260"/>
            <a:ext cx="851915" cy="12161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539490" y="119837"/>
            <a:ext cx="23653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735" dirty="0"/>
              <a:t>Ethnic </a:t>
            </a:r>
            <a:r>
              <a:rPr spc="-475" dirty="0"/>
              <a:t> </a:t>
            </a:r>
            <a:r>
              <a:rPr spc="-825" dirty="0"/>
              <a:t>Groups</a:t>
            </a:r>
          </a:p>
        </p:txBody>
      </p:sp>
      <p:sp>
        <p:nvSpPr>
          <p:cNvPr id="7" name="object 7"/>
          <p:cNvSpPr/>
          <p:nvPr/>
        </p:nvSpPr>
        <p:spPr>
          <a:xfrm>
            <a:off x="1181100" y="1319415"/>
            <a:ext cx="7086600" cy="52148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76337" y="1314653"/>
            <a:ext cx="7096125" cy="5224780"/>
          </a:xfrm>
          <a:custGeom>
            <a:avLst/>
            <a:gdLst/>
            <a:ahLst/>
            <a:cxnLst/>
            <a:rect l="l" t="t" r="r" b="b"/>
            <a:pathLst>
              <a:path w="7096125" h="5224780">
                <a:moveTo>
                  <a:pt x="0" y="5224399"/>
                </a:moveTo>
                <a:lnTo>
                  <a:pt x="7096125" y="5224399"/>
                </a:lnTo>
                <a:lnTo>
                  <a:pt x="7096125" y="0"/>
                </a:lnTo>
                <a:lnTo>
                  <a:pt x="0" y="0"/>
                </a:lnTo>
                <a:lnTo>
                  <a:pt x="0" y="5224399"/>
                </a:lnTo>
                <a:close/>
              </a:path>
            </a:pathLst>
          </a:custGeom>
          <a:ln w="9525">
            <a:solidFill>
              <a:srgbClr val="52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184" y="405384"/>
            <a:ext cx="6861048" cy="1252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91867" y="300227"/>
            <a:ext cx="3791711" cy="16322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67483" y="274320"/>
            <a:ext cx="3672840" cy="10530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21579" y="274320"/>
            <a:ext cx="737615" cy="10530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28088" y="853439"/>
            <a:ext cx="3035808" cy="10530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45152" y="853439"/>
            <a:ext cx="737615" cy="10530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251329" y="224993"/>
            <a:ext cx="2961640" cy="1184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800" spc="-665" dirty="0"/>
              <a:t>Old   </a:t>
            </a:r>
            <a:r>
              <a:rPr sz="3800" spc="-620" dirty="0"/>
              <a:t>Netherlanders </a:t>
            </a:r>
            <a:r>
              <a:rPr sz="3800" spc="-380" dirty="0"/>
              <a:t> </a:t>
            </a:r>
            <a:r>
              <a:rPr sz="3800" spc="-605" dirty="0"/>
              <a:t>at</a:t>
            </a:r>
            <a:endParaRPr sz="3800"/>
          </a:p>
          <a:p>
            <a:pPr algn="ctr">
              <a:lnSpc>
                <a:spcPct val="100000"/>
              </a:lnSpc>
            </a:pPr>
            <a:r>
              <a:rPr sz="3800" spc="-735" dirty="0"/>
              <a:t>New  </a:t>
            </a:r>
            <a:r>
              <a:rPr sz="3800" spc="-535" dirty="0"/>
              <a:t> </a:t>
            </a:r>
            <a:r>
              <a:rPr sz="3800" spc="-615" dirty="0"/>
              <a:t>Netherlands</a:t>
            </a:r>
            <a:endParaRPr sz="3800"/>
          </a:p>
        </p:txBody>
      </p:sp>
      <p:sp>
        <p:nvSpPr>
          <p:cNvPr id="9" name="object 9"/>
          <p:cNvSpPr/>
          <p:nvPr/>
        </p:nvSpPr>
        <p:spPr>
          <a:xfrm>
            <a:off x="701040" y="2188336"/>
            <a:ext cx="304800" cy="2880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87932" y="2003931"/>
            <a:ext cx="5697220" cy="3047365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5"/>
              </a:spcBef>
            </a:pPr>
            <a:r>
              <a:rPr sz="27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1600s </a:t>
            </a:r>
            <a:r>
              <a:rPr sz="27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Golden </a:t>
            </a:r>
            <a:r>
              <a:rPr sz="2700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Age </a:t>
            </a:r>
            <a:r>
              <a:rPr sz="27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of </a:t>
            </a:r>
            <a:r>
              <a:rPr sz="27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Dutch</a:t>
            </a:r>
            <a:r>
              <a:rPr sz="27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7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history.</a:t>
            </a:r>
            <a:endParaRPr sz="2700">
              <a:latin typeface="Franklin Gothic Medium"/>
              <a:cs typeface="Franklin Gothic Medium"/>
            </a:endParaRPr>
          </a:p>
          <a:p>
            <a:pPr marL="469265" indent="-284480">
              <a:lnSpc>
                <a:spcPct val="100000"/>
              </a:lnSpc>
              <a:spcBef>
                <a:spcPts val="1450"/>
              </a:spcBef>
              <a:buClr>
                <a:srgbClr val="CC0000"/>
              </a:buClr>
              <a:buSzPct val="118750"/>
              <a:buFont typeface="Wingdings"/>
              <a:buChar char=""/>
              <a:tabLst>
                <a:tab pos="469900" algn="l"/>
              </a:tabLst>
            </a:pPr>
            <a:r>
              <a:rPr sz="24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Major </a:t>
            </a:r>
            <a:r>
              <a:rPr sz="24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commercial and </a:t>
            </a:r>
            <a:r>
              <a:rPr sz="24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naval </a:t>
            </a:r>
            <a:r>
              <a:rPr sz="24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power.</a:t>
            </a:r>
            <a:endParaRPr sz="2400">
              <a:latin typeface="Franklin Gothic Medium"/>
              <a:cs typeface="Franklin Gothic Medium"/>
            </a:endParaRPr>
          </a:p>
          <a:p>
            <a:pPr marL="469265" indent="-284480">
              <a:lnSpc>
                <a:spcPct val="100000"/>
              </a:lnSpc>
              <a:spcBef>
                <a:spcPts val="1440"/>
              </a:spcBef>
              <a:buClr>
                <a:srgbClr val="CC0000"/>
              </a:buClr>
              <a:buSzPct val="118750"/>
              <a:buFont typeface="Wingdings"/>
              <a:buChar char=""/>
              <a:tabLst>
                <a:tab pos="469900" algn="l"/>
              </a:tabLst>
            </a:pPr>
            <a:r>
              <a:rPr sz="24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Challenging England </a:t>
            </a:r>
            <a:r>
              <a:rPr sz="24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on </a:t>
            </a:r>
            <a:r>
              <a:rPr sz="24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the</a:t>
            </a:r>
            <a:r>
              <a:rPr sz="2400" spc="-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seas.</a:t>
            </a:r>
            <a:endParaRPr sz="2400">
              <a:latin typeface="Franklin Gothic Medium"/>
              <a:cs typeface="Franklin Gothic Medium"/>
            </a:endParaRPr>
          </a:p>
          <a:p>
            <a:pPr marL="926465" lvl="1" indent="-281940">
              <a:lnSpc>
                <a:spcPct val="100000"/>
              </a:lnSpc>
              <a:spcBef>
                <a:spcPts val="1270"/>
              </a:spcBef>
              <a:buClr>
                <a:srgbClr val="663300"/>
              </a:buClr>
              <a:buFont typeface="Wingdings"/>
              <a:buChar char=""/>
              <a:tabLst>
                <a:tab pos="927100" algn="l"/>
              </a:tabLst>
            </a:pPr>
            <a:r>
              <a:rPr sz="2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3 </a:t>
            </a:r>
            <a:r>
              <a:rPr sz="2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major </a:t>
            </a:r>
            <a:r>
              <a:rPr sz="2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Anglo-Dutch</a:t>
            </a:r>
            <a:r>
              <a:rPr sz="2100" spc="-10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Wars</a:t>
            </a:r>
            <a:endParaRPr sz="2100">
              <a:latin typeface="Franklin Gothic Medium"/>
              <a:cs typeface="Franklin Gothic Medium"/>
            </a:endParaRPr>
          </a:p>
          <a:p>
            <a:pPr marL="469265" marR="5080" indent="-284480">
              <a:lnSpc>
                <a:spcPct val="100000"/>
              </a:lnSpc>
              <a:spcBef>
                <a:spcPts val="1425"/>
              </a:spcBef>
              <a:buClr>
                <a:srgbClr val="CC0000"/>
              </a:buClr>
              <a:buSzPct val="118750"/>
              <a:buFont typeface="Wingdings"/>
              <a:buChar char=""/>
              <a:tabLst>
                <a:tab pos="469900" algn="l"/>
              </a:tabLst>
            </a:pPr>
            <a:r>
              <a:rPr sz="24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Major colonial </a:t>
            </a:r>
            <a:r>
              <a:rPr sz="24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power </a:t>
            </a:r>
            <a:r>
              <a:rPr sz="24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[mainly </a:t>
            </a:r>
            <a:r>
              <a:rPr sz="24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 </a:t>
            </a:r>
            <a:r>
              <a:rPr sz="24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the East  Indies].</a:t>
            </a:r>
            <a:endParaRPr sz="24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2583" y="329184"/>
            <a:ext cx="6861048" cy="734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13204" y="207263"/>
            <a:ext cx="4716780" cy="11628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87295" y="182879"/>
            <a:ext cx="4585715" cy="11628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90259" y="182879"/>
            <a:ext cx="813815" cy="11628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03145" y="130505"/>
            <a:ext cx="3926204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770" dirty="0"/>
              <a:t>Henry    </a:t>
            </a:r>
            <a:r>
              <a:rPr sz="4200" spc="-720" dirty="0"/>
              <a:t>Hudson’s </a:t>
            </a:r>
            <a:r>
              <a:rPr sz="4200" spc="-555" dirty="0"/>
              <a:t> </a:t>
            </a:r>
            <a:r>
              <a:rPr sz="4200" spc="-740" dirty="0"/>
              <a:t>Voyages</a:t>
            </a:r>
            <a:endParaRPr sz="4200"/>
          </a:p>
        </p:txBody>
      </p:sp>
      <p:sp>
        <p:nvSpPr>
          <p:cNvPr id="7" name="object 7"/>
          <p:cNvSpPr/>
          <p:nvPr/>
        </p:nvSpPr>
        <p:spPr>
          <a:xfrm>
            <a:off x="1371600" y="2438273"/>
            <a:ext cx="1981200" cy="17606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66774" y="2433573"/>
            <a:ext cx="1990725" cy="1770380"/>
          </a:xfrm>
          <a:custGeom>
            <a:avLst/>
            <a:gdLst/>
            <a:ahLst/>
            <a:cxnLst/>
            <a:rect l="l" t="t" r="r" b="b"/>
            <a:pathLst>
              <a:path w="1990725" h="1770379">
                <a:moveTo>
                  <a:pt x="0" y="1770126"/>
                </a:moveTo>
                <a:lnTo>
                  <a:pt x="1990725" y="1770126"/>
                </a:lnTo>
                <a:lnTo>
                  <a:pt x="1990725" y="0"/>
                </a:lnTo>
                <a:lnTo>
                  <a:pt x="0" y="0"/>
                </a:lnTo>
                <a:lnTo>
                  <a:pt x="0" y="1770126"/>
                </a:lnTo>
                <a:close/>
              </a:path>
            </a:pathLst>
          </a:custGeom>
          <a:ln w="9525">
            <a:solidFill>
              <a:srgbClr val="391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67200" y="1382382"/>
            <a:ext cx="3843274" cy="5105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62373" y="1377619"/>
            <a:ext cx="3853179" cy="5114925"/>
          </a:xfrm>
          <a:custGeom>
            <a:avLst/>
            <a:gdLst/>
            <a:ahLst/>
            <a:cxnLst/>
            <a:rect l="l" t="t" r="r" b="b"/>
            <a:pathLst>
              <a:path w="3853179" h="5114925">
                <a:moveTo>
                  <a:pt x="0" y="5114925"/>
                </a:moveTo>
                <a:lnTo>
                  <a:pt x="3852926" y="5114925"/>
                </a:lnTo>
                <a:lnTo>
                  <a:pt x="3852926" y="0"/>
                </a:lnTo>
                <a:lnTo>
                  <a:pt x="0" y="0"/>
                </a:lnTo>
                <a:lnTo>
                  <a:pt x="0" y="5114925"/>
                </a:lnTo>
                <a:close/>
              </a:path>
            </a:pathLst>
          </a:custGeom>
          <a:ln w="9525">
            <a:solidFill>
              <a:srgbClr val="391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5983" y="440436"/>
            <a:ext cx="6861048" cy="734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65348" y="318515"/>
            <a:ext cx="3479292" cy="11628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39439" y="294131"/>
            <a:ext cx="3348228" cy="11628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04915" y="294131"/>
            <a:ext cx="813815" cy="11628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55670" y="241808"/>
            <a:ext cx="268922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815" dirty="0"/>
              <a:t>New   </a:t>
            </a:r>
            <a:r>
              <a:rPr sz="4200" spc="-780" dirty="0"/>
              <a:t> </a:t>
            </a:r>
            <a:r>
              <a:rPr sz="4200" spc="-685" dirty="0"/>
              <a:t>Netherlands</a:t>
            </a:r>
            <a:endParaRPr sz="4200"/>
          </a:p>
        </p:txBody>
      </p:sp>
      <p:sp>
        <p:nvSpPr>
          <p:cNvPr id="7" name="object 7"/>
          <p:cNvSpPr/>
          <p:nvPr/>
        </p:nvSpPr>
        <p:spPr>
          <a:xfrm>
            <a:off x="701040" y="1463039"/>
            <a:ext cx="304800" cy="2880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45844" y="1394205"/>
            <a:ext cx="5335270" cy="3916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5260">
              <a:lnSpc>
                <a:spcPct val="100000"/>
              </a:lnSpc>
              <a:spcBef>
                <a:spcPts val="100"/>
              </a:spcBef>
            </a:pPr>
            <a:r>
              <a:rPr sz="27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New </a:t>
            </a:r>
            <a:r>
              <a:rPr sz="27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Netherlands </a:t>
            </a:r>
            <a:r>
              <a:rPr sz="27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founded </a:t>
            </a:r>
            <a:r>
              <a:rPr sz="27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 </a:t>
            </a:r>
            <a:r>
              <a:rPr sz="27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the  Hudson </a:t>
            </a:r>
            <a:r>
              <a:rPr sz="27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River </a:t>
            </a:r>
            <a:r>
              <a:rPr sz="27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area</a:t>
            </a:r>
            <a:r>
              <a:rPr sz="2700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7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(1623-1624)</a:t>
            </a:r>
            <a:endParaRPr sz="2700">
              <a:latin typeface="Franklin Gothic Medium"/>
              <a:cs typeface="Franklin Gothic Medium"/>
            </a:endParaRPr>
          </a:p>
          <a:p>
            <a:pPr marL="411480" marR="425450" indent="-285115">
              <a:lnSpc>
                <a:spcPct val="100000"/>
              </a:lnSpc>
              <a:spcBef>
                <a:spcPts val="1450"/>
              </a:spcBef>
              <a:buClr>
                <a:srgbClr val="CC0000"/>
              </a:buClr>
              <a:buSzPct val="118750"/>
              <a:buFont typeface="Wingdings"/>
              <a:buChar char=""/>
              <a:tabLst>
                <a:tab pos="412115" algn="l"/>
              </a:tabLst>
            </a:pPr>
            <a:r>
              <a:rPr sz="24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Established </a:t>
            </a:r>
            <a:r>
              <a:rPr sz="24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by </a:t>
            </a:r>
            <a:r>
              <a:rPr sz="24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Dutch </a:t>
            </a:r>
            <a:r>
              <a:rPr sz="24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West </a:t>
            </a:r>
            <a:r>
              <a:rPr sz="24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India  </a:t>
            </a:r>
            <a:r>
              <a:rPr sz="24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Company </a:t>
            </a:r>
            <a:r>
              <a:rPr sz="24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</a:t>
            </a:r>
            <a:r>
              <a:rPr sz="24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quick-profit </a:t>
            </a:r>
            <a:r>
              <a:rPr sz="24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fur</a:t>
            </a:r>
            <a:r>
              <a:rPr sz="2400" spc="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trade.</a:t>
            </a:r>
            <a:endParaRPr sz="2400">
              <a:latin typeface="Franklin Gothic Medium"/>
              <a:cs typeface="Franklin Gothic Medium"/>
            </a:endParaRPr>
          </a:p>
          <a:p>
            <a:pPr marL="868680" marR="69850" lvl="1" indent="-281940">
              <a:lnSpc>
                <a:spcPct val="100000"/>
              </a:lnSpc>
              <a:spcBef>
                <a:spcPts val="1270"/>
              </a:spcBef>
              <a:buClr>
                <a:srgbClr val="663300"/>
              </a:buClr>
              <a:buFont typeface="Wingdings"/>
              <a:buChar char=""/>
              <a:tabLst>
                <a:tab pos="869315" algn="l"/>
              </a:tabLst>
            </a:pPr>
            <a:r>
              <a:rPr sz="2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Company </a:t>
            </a:r>
            <a:r>
              <a:rPr sz="2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wouldn’t </a:t>
            </a:r>
            <a:r>
              <a:rPr sz="2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pay </a:t>
            </a:r>
            <a:r>
              <a:rPr sz="2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much </a:t>
            </a:r>
            <a:r>
              <a:rPr sz="2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attention  </a:t>
            </a:r>
            <a:r>
              <a:rPr sz="2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sz="2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the</a:t>
            </a:r>
            <a:r>
              <a:rPr sz="2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colony.</a:t>
            </a:r>
            <a:endParaRPr sz="2100">
              <a:latin typeface="Franklin Gothic Medium"/>
              <a:cs typeface="Franklin Gothic Medium"/>
            </a:endParaRPr>
          </a:p>
          <a:p>
            <a:pPr marL="411480" indent="-285115">
              <a:lnSpc>
                <a:spcPct val="100000"/>
              </a:lnSpc>
              <a:spcBef>
                <a:spcPts val="1430"/>
              </a:spcBef>
              <a:buClr>
                <a:srgbClr val="CC0000"/>
              </a:buClr>
              <a:buSzPct val="118750"/>
              <a:buFont typeface="Wingdings"/>
              <a:buChar char=""/>
              <a:tabLst>
                <a:tab pos="412115" algn="l"/>
              </a:tabLst>
            </a:pPr>
            <a:r>
              <a:rPr sz="24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Manhattan </a:t>
            </a:r>
            <a:r>
              <a:rPr sz="24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[New</a:t>
            </a:r>
            <a:r>
              <a:rPr sz="24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Amsterdam]</a:t>
            </a:r>
            <a:endParaRPr sz="2400">
              <a:latin typeface="Franklin Gothic Medium"/>
              <a:cs typeface="Franklin Gothic Medium"/>
            </a:endParaRPr>
          </a:p>
          <a:p>
            <a:pPr marL="868680" marR="5080" lvl="1" indent="-281940">
              <a:lnSpc>
                <a:spcPct val="100000"/>
              </a:lnSpc>
              <a:spcBef>
                <a:spcPts val="1270"/>
              </a:spcBef>
              <a:buClr>
                <a:srgbClr val="663300"/>
              </a:buClr>
              <a:buFont typeface="Wingdings"/>
              <a:buChar char=""/>
              <a:tabLst>
                <a:tab pos="869315" algn="l"/>
              </a:tabLst>
            </a:pPr>
            <a:r>
              <a:rPr sz="2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Purchased </a:t>
            </a:r>
            <a:r>
              <a:rPr sz="2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by </a:t>
            </a:r>
            <a:r>
              <a:rPr sz="2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Company for </a:t>
            </a:r>
            <a:r>
              <a:rPr sz="2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pennies per  </a:t>
            </a:r>
            <a:r>
              <a:rPr sz="2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(22,000)</a:t>
            </a:r>
            <a:r>
              <a:rPr sz="2100" spc="-6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acre.</a:t>
            </a:r>
            <a:endParaRPr sz="21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8640" y="1018032"/>
            <a:ext cx="254508" cy="2346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8640" y="2526792"/>
            <a:ext cx="254508" cy="2346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8640" y="4035552"/>
            <a:ext cx="254508" cy="2346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8640" y="4873752"/>
            <a:ext cx="254508" cy="2346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8640" y="5711913"/>
            <a:ext cx="254508" cy="2346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93139" y="959866"/>
            <a:ext cx="5807075" cy="5391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001135">
              <a:lnSpc>
                <a:spcPct val="100000"/>
              </a:lnSpc>
              <a:spcBef>
                <a:spcPts val="95"/>
              </a:spcBef>
            </a:pPr>
            <a:r>
              <a:rPr sz="22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Company </a:t>
            </a:r>
            <a:r>
              <a:rPr sz="22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town  </a:t>
            </a:r>
            <a:r>
              <a:rPr sz="2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run in</a:t>
            </a:r>
            <a:r>
              <a:rPr sz="2200" spc="-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interests  </a:t>
            </a:r>
            <a:r>
              <a:rPr sz="2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of </a:t>
            </a:r>
            <a:r>
              <a:rPr sz="22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the  stockholders.</a:t>
            </a:r>
            <a:endParaRPr sz="2200">
              <a:latin typeface="Franklin Gothic Medium"/>
              <a:cs typeface="Franklin Gothic Medium"/>
            </a:endParaRPr>
          </a:p>
          <a:p>
            <a:pPr marL="12700" marR="4027170">
              <a:lnSpc>
                <a:spcPct val="100000"/>
              </a:lnSpc>
              <a:spcBef>
                <a:spcPts val="1315"/>
              </a:spcBef>
            </a:pPr>
            <a:r>
              <a:rPr sz="2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No </a:t>
            </a:r>
            <a:r>
              <a:rPr sz="22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interest </a:t>
            </a:r>
            <a:r>
              <a:rPr sz="2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  religious  toleration,</a:t>
            </a:r>
            <a:r>
              <a:rPr sz="2200" spc="-8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free</a:t>
            </a:r>
            <a:endParaRPr sz="22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speech, or</a:t>
            </a:r>
            <a:r>
              <a:rPr sz="2200" spc="-8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democracy.</a:t>
            </a:r>
            <a:endParaRPr sz="22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sz="22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Governors appointed </a:t>
            </a:r>
            <a:r>
              <a:rPr sz="22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by </a:t>
            </a:r>
            <a:r>
              <a:rPr sz="22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the </a:t>
            </a:r>
            <a:r>
              <a:rPr sz="22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Company</a:t>
            </a:r>
            <a:r>
              <a:rPr sz="2200" spc="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were</a:t>
            </a:r>
            <a:endParaRPr sz="22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autocratic.</a:t>
            </a:r>
            <a:endParaRPr sz="2200">
              <a:latin typeface="Franklin Gothic Medium"/>
              <a:cs typeface="Franklin Gothic Medium"/>
            </a:endParaRPr>
          </a:p>
          <a:p>
            <a:pPr marL="12700" marR="5080">
              <a:lnSpc>
                <a:spcPct val="100000"/>
              </a:lnSpc>
              <a:spcBef>
                <a:spcPts val="1315"/>
              </a:spcBef>
            </a:pPr>
            <a:r>
              <a:rPr sz="22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Religious </a:t>
            </a:r>
            <a:r>
              <a:rPr sz="2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dissenters against Dutch </a:t>
            </a:r>
            <a:r>
              <a:rPr sz="22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Reformed  Church </a:t>
            </a:r>
            <a:r>
              <a:rPr sz="2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[including Quakers] </a:t>
            </a:r>
            <a:r>
              <a:rPr sz="22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were</a:t>
            </a:r>
            <a:r>
              <a:rPr sz="2200" spc="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persecuted.</a:t>
            </a:r>
            <a:endParaRPr sz="22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2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Local assembly with </a:t>
            </a:r>
            <a:r>
              <a:rPr sz="22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limited power </a:t>
            </a:r>
            <a:r>
              <a:rPr sz="22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sz="22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make</a:t>
            </a:r>
            <a:r>
              <a:rPr sz="2200" spc="5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laws</a:t>
            </a:r>
            <a:endParaRPr sz="22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established after </a:t>
            </a:r>
            <a:r>
              <a:rPr sz="22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repeated </a:t>
            </a:r>
            <a:r>
              <a:rPr sz="22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protests by</a:t>
            </a:r>
            <a:r>
              <a:rPr sz="2200" spc="5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colonists.</a:t>
            </a:r>
            <a:endParaRPr sz="2200">
              <a:latin typeface="Franklin Gothic Medium"/>
              <a:cs typeface="Franklin Gothic Medium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81583" y="256031"/>
            <a:ext cx="7394448" cy="7056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12391" y="144779"/>
            <a:ext cx="5283708" cy="11064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86483" y="118871"/>
            <a:ext cx="5158740" cy="11064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96000" y="118871"/>
            <a:ext cx="774192" cy="11064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885569" y="67436"/>
            <a:ext cx="45300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775" dirty="0"/>
              <a:t>New     </a:t>
            </a:r>
            <a:r>
              <a:rPr sz="4000" spc="-795" dirty="0"/>
              <a:t>Amsterdam     </a:t>
            </a:r>
            <a:r>
              <a:rPr sz="4000" spc="-715" dirty="0"/>
              <a:t>Harbor, </a:t>
            </a:r>
            <a:r>
              <a:rPr sz="4000" spc="-575" dirty="0"/>
              <a:t> </a:t>
            </a:r>
            <a:r>
              <a:rPr sz="4000" spc="-680" dirty="0"/>
              <a:t>1639</a:t>
            </a:r>
            <a:endParaRPr sz="4000"/>
          </a:p>
        </p:txBody>
      </p:sp>
      <p:sp>
        <p:nvSpPr>
          <p:cNvPr id="13" name="object 13"/>
          <p:cNvSpPr/>
          <p:nvPr/>
        </p:nvSpPr>
        <p:spPr>
          <a:xfrm>
            <a:off x="5029200" y="1173225"/>
            <a:ext cx="3810000" cy="23319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24373" y="1168400"/>
            <a:ext cx="3819525" cy="2341880"/>
          </a:xfrm>
          <a:custGeom>
            <a:avLst/>
            <a:gdLst/>
            <a:ahLst/>
            <a:cxnLst/>
            <a:rect l="l" t="t" r="r" b="b"/>
            <a:pathLst>
              <a:path w="3819525" h="2341879">
                <a:moveTo>
                  <a:pt x="0" y="2341499"/>
                </a:moveTo>
                <a:lnTo>
                  <a:pt x="3819525" y="2341499"/>
                </a:lnTo>
                <a:lnTo>
                  <a:pt x="3819525" y="0"/>
                </a:lnTo>
                <a:lnTo>
                  <a:pt x="0" y="0"/>
                </a:lnTo>
                <a:lnTo>
                  <a:pt x="0" y="234149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184" y="297179"/>
            <a:ext cx="6861048" cy="765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80388" y="169163"/>
            <a:ext cx="4523232" cy="12161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54480" y="143255"/>
            <a:ext cx="4384548" cy="12161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25796" y="143255"/>
            <a:ext cx="851915" cy="12161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85569" y="87884"/>
            <a:ext cx="369316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50" dirty="0"/>
              <a:t>New    </a:t>
            </a:r>
            <a:r>
              <a:rPr spc="-825" dirty="0"/>
              <a:t>Amsterdam,  </a:t>
            </a:r>
            <a:r>
              <a:rPr spc="-575" dirty="0"/>
              <a:t> </a:t>
            </a:r>
            <a:r>
              <a:rPr spc="-745" dirty="0"/>
              <a:t>1660</a:t>
            </a:r>
          </a:p>
        </p:txBody>
      </p:sp>
      <p:sp>
        <p:nvSpPr>
          <p:cNvPr id="7" name="object 7"/>
          <p:cNvSpPr/>
          <p:nvPr/>
        </p:nvSpPr>
        <p:spPr>
          <a:xfrm>
            <a:off x="2057400" y="1034669"/>
            <a:ext cx="2971800" cy="22420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52573" y="1029969"/>
            <a:ext cx="2981325" cy="2251710"/>
          </a:xfrm>
          <a:custGeom>
            <a:avLst/>
            <a:gdLst/>
            <a:ahLst/>
            <a:cxnLst/>
            <a:rect l="l" t="t" r="r" b="b"/>
            <a:pathLst>
              <a:path w="2981325" h="2251710">
                <a:moveTo>
                  <a:pt x="0" y="2251582"/>
                </a:moveTo>
                <a:lnTo>
                  <a:pt x="2981325" y="2251582"/>
                </a:lnTo>
                <a:lnTo>
                  <a:pt x="2981325" y="0"/>
                </a:lnTo>
                <a:lnTo>
                  <a:pt x="0" y="0"/>
                </a:lnTo>
                <a:lnTo>
                  <a:pt x="0" y="2251582"/>
                </a:lnTo>
                <a:close/>
              </a:path>
            </a:pathLst>
          </a:custGeom>
          <a:ln w="9525">
            <a:solidFill>
              <a:srgbClr val="66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3439" y="3438144"/>
            <a:ext cx="266700" cy="2453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98194" y="3278663"/>
            <a:ext cx="4838065" cy="230632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23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Characteristics </a:t>
            </a:r>
            <a:r>
              <a:rPr sz="23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of </a:t>
            </a:r>
            <a:r>
              <a:rPr sz="23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New</a:t>
            </a:r>
            <a:r>
              <a:rPr sz="2300" spc="-4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Amsterdam:</a:t>
            </a:r>
            <a:endParaRPr sz="2300">
              <a:latin typeface="Franklin Gothic Medium"/>
              <a:cs typeface="Franklin Gothic Medium"/>
            </a:endParaRPr>
          </a:p>
          <a:p>
            <a:pPr marL="411480" marR="25400" indent="-284480">
              <a:lnSpc>
                <a:spcPct val="100000"/>
              </a:lnSpc>
              <a:spcBef>
                <a:spcPts val="1210"/>
              </a:spcBef>
              <a:buClr>
                <a:srgbClr val="CC0000"/>
              </a:buClr>
              <a:buSzPct val="120000"/>
              <a:buFont typeface="Wingdings"/>
              <a:buChar char=""/>
              <a:tabLst>
                <a:tab pos="411480" algn="l"/>
                <a:tab pos="412115" algn="l"/>
              </a:tabLst>
            </a:pPr>
            <a:r>
              <a:rPr sz="20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Aristocratic </a:t>
            </a:r>
            <a:r>
              <a:rPr sz="20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patroonships [feudal  estates granted </a:t>
            </a:r>
            <a:r>
              <a:rPr sz="20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sz="20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promoters </a:t>
            </a:r>
            <a:r>
              <a:rPr sz="2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who </a:t>
            </a:r>
            <a:r>
              <a:rPr sz="20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would  settle 50 </a:t>
            </a:r>
            <a:r>
              <a:rPr sz="2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people on</a:t>
            </a:r>
            <a:r>
              <a:rPr sz="20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them].</a:t>
            </a:r>
            <a:endParaRPr sz="2000">
              <a:latin typeface="Franklin Gothic Medium"/>
              <a:cs typeface="Franklin Gothic Medium"/>
            </a:endParaRPr>
          </a:p>
          <a:p>
            <a:pPr marL="411480" marR="5080" indent="-284480">
              <a:lnSpc>
                <a:spcPct val="100000"/>
              </a:lnSpc>
              <a:spcBef>
                <a:spcPts val="1200"/>
              </a:spcBef>
              <a:buClr>
                <a:srgbClr val="CC0000"/>
              </a:buClr>
              <a:buSzPct val="120000"/>
              <a:buFont typeface="Wingdings"/>
              <a:buChar char=""/>
              <a:tabLst>
                <a:tab pos="411480" algn="l"/>
                <a:tab pos="412115" algn="l"/>
              </a:tabLst>
            </a:pPr>
            <a:r>
              <a:rPr sz="2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Cosmopolitan </a:t>
            </a:r>
            <a:r>
              <a:rPr sz="20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diverse population</a:t>
            </a:r>
            <a:r>
              <a:rPr sz="2000" spc="-8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with  </a:t>
            </a:r>
            <a:r>
              <a:rPr sz="20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many </a:t>
            </a:r>
            <a:r>
              <a:rPr sz="2000" spc="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different</a:t>
            </a:r>
            <a:r>
              <a:rPr sz="2000" spc="-5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languages.</a:t>
            </a:r>
            <a:endParaRPr sz="20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55520" y="1181100"/>
            <a:ext cx="2142744" cy="1106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49040" y="1181100"/>
            <a:ext cx="774191" cy="11064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61616" y="2095500"/>
            <a:ext cx="2130552" cy="11064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42944" y="2095500"/>
            <a:ext cx="774191" cy="11064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87879" y="3009900"/>
            <a:ext cx="2478023" cy="11064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16679" y="3009900"/>
            <a:ext cx="774191" cy="11064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02279" y="3924300"/>
            <a:ext cx="774192" cy="11064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56232" y="4564379"/>
            <a:ext cx="2944368" cy="8991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67200" y="4564379"/>
            <a:ext cx="655320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386964" y="824763"/>
            <a:ext cx="1848485" cy="2769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67640" algn="just">
              <a:lnSpc>
                <a:spcPct val="150100"/>
              </a:lnSpc>
              <a:spcBef>
                <a:spcPts val="95"/>
              </a:spcBef>
            </a:pPr>
            <a:r>
              <a:rPr sz="4000" spc="-775" dirty="0"/>
              <a:t>New </a:t>
            </a:r>
            <a:r>
              <a:rPr sz="4000" spc="-844" dirty="0"/>
              <a:t>York  </a:t>
            </a:r>
            <a:r>
              <a:rPr sz="4000" spc="-790" dirty="0"/>
              <a:t>Manors </a:t>
            </a:r>
            <a:r>
              <a:rPr sz="4000" spc="-1295" dirty="0"/>
              <a:t>&amp; </a:t>
            </a:r>
            <a:r>
              <a:rPr sz="4000" spc="-990" dirty="0"/>
              <a:t> </a:t>
            </a:r>
            <a:r>
              <a:rPr sz="4000" spc="-860" dirty="0"/>
              <a:t>Land     </a:t>
            </a:r>
            <a:r>
              <a:rPr sz="4000" spc="-825" dirty="0"/>
              <a:t> </a:t>
            </a:r>
            <a:r>
              <a:rPr sz="4000" spc="-720" dirty="0"/>
              <a:t>Grants</a:t>
            </a:r>
            <a:endParaRPr sz="4000"/>
          </a:p>
        </p:txBody>
      </p:sp>
      <p:sp>
        <p:nvSpPr>
          <p:cNvPr id="12" name="object 12"/>
          <p:cNvSpPr txBox="1"/>
          <p:nvPr/>
        </p:nvSpPr>
        <p:spPr>
          <a:xfrm>
            <a:off x="2095880" y="4661153"/>
            <a:ext cx="24390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CC0000"/>
                </a:solidFill>
                <a:latin typeface="Comic Sans MS"/>
                <a:cs typeface="Comic Sans MS"/>
              </a:rPr>
              <a:t>Patroonships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156200" y="152400"/>
            <a:ext cx="3225800" cy="6477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51373" y="147637"/>
            <a:ext cx="3235325" cy="6486525"/>
          </a:xfrm>
          <a:custGeom>
            <a:avLst/>
            <a:gdLst/>
            <a:ahLst/>
            <a:cxnLst/>
            <a:rect l="l" t="t" r="r" b="b"/>
            <a:pathLst>
              <a:path w="3235325" h="6486525">
                <a:moveTo>
                  <a:pt x="0" y="6486525"/>
                </a:moveTo>
                <a:lnTo>
                  <a:pt x="3235325" y="6486525"/>
                </a:lnTo>
                <a:lnTo>
                  <a:pt x="3235325" y="0"/>
                </a:lnTo>
                <a:lnTo>
                  <a:pt x="0" y="0"/>
                </a:lnTo>
                <a:lnTo>
                  <a:pt x="0" y="6486525"/>
                </a:lnTo>
                <a:close/>
              </a:path>
            </a:pathLst>
          </a:custGeom>
          <a:ln w="9525">
            <a:solidFill>
              <a:srgbClr val="52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839</Words>
  <Application>Microsoft Office PowerPoint</Application>
  <PresentationFormat>On-screen Show (4:3)</PresentationFormat>
  <Paragraphs>130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Calibri</vt:lpstr>
      <vt:lpstr>Comic Sans MS</vt:lpstr>
      <vt:lpstr>Franklin Gothic Medium</vt:lpstr>
      <vt:lpstr>Times New Roman</vt:lpstr>
      <vt:lpstr>Wingdings</vt:lpstr>
      <vt:lpstr>Office Theme</vt:lpstr>
      <vt:lpstr>THE MIDDLE COLONIES</vt:lpstr>
      <vt:lpstr>New    York</vt:lpstr>
      <vt:lpstr>Settling  the  Middle [or  “Restoration”]   Colonies</vt:lpstr>
      <vt:lpstr>Old   Netherlanders  at New   Netherlands</vt:lpstr>
      <vt:lpstr>Henry    Hudson’s  Voyages</vt:lpstr>
      <vt:lpstr>New    Netherlands</vt:lpstr>
      <vt:lpstr>New     Amsterdam     Harbor,  1639</vt:lpstr>
      <vt:lpstr>New    Amsterdam,   1660</vt:lpstr>
      <vt:lpstr>New York  Manors &amp;  Land      Grants</vt:lpstr>
      <vt:lpstr>New Netherlands &amp; New   Sweden</vt:lpstr>
      <vt:lpstr>Swedes    in  New   Netherlands</vt:lpstr>
      <vt:lpstr>New    Netherlands   Becomes    a     British  Royal   Colony</vt:lpstr>
      <vt:lpstr>Duke    of  York’s    Original  Charter</vt:lpstr>
      <vt:lpstr>New    Amsterdam,   1664</vt:lpstr>
      <vt:lpstr>New    York      City  [1673]</vt:lpstr>
      <vt:lpstr>Dutch   Residue   in  New    York</vt:lpstr>
      <vt:lpstr>Pennsylvania</vt:lpstr>
      <vt:lpstr>The   Quakers</vt:lpstr>
      <vt:lpstr>Quaker   Meeting</vt:lpstr>
      <vt:lpstr>William  Penn</vt:lpstr>
      <vt:lpstr>Royal    Land       Grant    to Penn</vt:lpstr>
      <vt:lpstr>Penn    &amp; Native Americans</vt:lpstr>
      <vt:lpstr>Penn’s Treaty with the  Native  Americans</vt:lpstr>
      <vt:lpstr>Government    of Pennsylvania</vt:lpstr>
      <vt:lpstr>Pennsylvanian  Society</vt:lpstr>
      <vt:lpstr>Philadelphia   &amp; Boston  Compared</vt:lpstr>
      <vt:lpstr>Urban     Population  Growth 1650   - 1775</vt:lpstr>
      <vt:lpstr>New    Jersey    — PA’s   Neighbor</vt:lpstr>
      <vt:lpstr>Delaware    — PA’s   Neighbor</vt:lpstr>
      <vt:lpstr>Ethnic  Groups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MIDDLE COLONIES</dc:title>
  <dc:creator>Kathleen Krall</dc:creator>
  <cp:lastModifiedBy>Jessica Parfitt</cp:lastModifiedBy>
  <cp:revision>1</cp:revision>
  <dcterms:created xsi:type="dcterms:W3CDTF">2017-08-13T17:53:35Z</dcterms:created>
  <dcterms:modified xsi:type="dcterms:W3CDTF">2018-12-18T19:34:59Z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2014-08-27T00:00:00Z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2017-08-13T00:00:00Z</vt:filetime>
  </property>
</Properties>
</file>