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73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74" r:id="rId14"/>
    <p:sldId id="269" r:id="rId15"/>
    <p:sldId id="270" r:id="rId16"/>
    <p:sldId id="272" r:id="rId17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99743"/>
            <a:ext cx="3194304" cy="11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609343"/>
            <a:ext cx="2913888" cy="11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0821" y="-67868"/>
            <a:ext cx="3102356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5215" y="1125788"/>
            <a:ext cx="7973568" cy="327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13" y="1125727"/>
            <a:ext cx="252349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sz="40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JEFFERSON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1" y="685799"/>
            <a:ext cx="865632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76" y="685799"/>
            <a:ext cx="429767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176" y="685799"/>
            <a:ext cx="865632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413" y="746836"/>
            <a:ext cx="11264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BEBEBE"/>
                </a:solidFill>
                <a:latin typeface="Calibri"/>
                <a:cs typeface="Calibri"/>
              </a:rPr>
              <a:t>1800</a:t>
            </a:r>
            <a:r>
              <a:rPr sz="2000" spc="-20" dirty="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sz="2000" spc="-10" dirty="0">
                <a:solidFill>
                  <a:srgbClr val="BEBEBE"/>
                </a:solidFill>
                <a:latin typeface="Calibri"/>
                <a:cs typeface="Calibri"/>
              </a:rPr>
              <a:t>1816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371" y="2373416"/>
            <a:ext cx="4257040" cy="16624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1809-1817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4000" b="1" dirty="0">
                <a:latin typeface="Calibri"/>
                <a:cs typeface="Calibri"/>
              </a:rPr>
              <a:t>THE </a:t>
            </a:r>
            <a:r>
              <a:rPr sz="4000" b="1" spc="-5" dirty="0">
                <a:latin typeface="Calibri"/>
                <a:cs typeface="Calibri"/>
              </a:rPr>
              <a:t>PRESIDENCY</a:t>
            </a:r>
            <a:r>
              <a:rPr sz="4000" b="1" spc="-17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OF  </a:t>
            </a:r>
            <a:r>
              <a:rPr sz="4000" b="1" spc="-30" dirty="0">
                <a:latin typeface="Calibri"/>
                <a:cs typeface="Calibri"/>
              </a:rPr>
              <a:t>JAMES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MADISON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0679" y="0"/>
            <a:ext cx="3383279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561" y="60325"/>
            <a:ext cx="54876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Madison</a:t>
            </a:r>
            <a:r>
              <a:rPr sz="4400" spc="0" dirty="0"/>
              <a:t> </a:t>
            </a:r>
            <a:r>
              <a:rPr sz="4400" spc="-20" dirty="0"/>
              <a:t>Administration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732900"/>
            <a:ext cx="4648200" cy="40511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5" dirty="0">
                <a:latin typeface="Calibri"/>
                <a:cs typeface="Calibri"/>
              </a:rPr>
              <a:t>Election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 smtClean="0">
                <a:latin typeface="Calibri"/>
                <a:cs typeface="Calibri"/>
              </a:rPr>
              <a:t>1808</a:t>
            </a:r>
            <a:r>
              <a:rPr lang="en-US" spc="-5" dirty="0" smtClean="0">
                <a:latin typeface="Calibri"/>
                <a:cs typeface="Calibri"/>
              </a:rPr>
              <a:t> – Madison vs. Charles Pinckney (Federalist)</a:t>
            </a:r>
          </a:p>
          <a:p>
            <a:pPr marL="814070" lvl="1" indent="-344170"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Embargo leads to Fed seats in Congress</a:t>
            </a:r>
            <a:endParaRPr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10" dirty="0">
                <a:latin typeface="Calibri"/>
                <a:cs typeface="Calibri"/>
              </a:rPr>
              <a:t>Commercial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Warfare</a:t>
            </a:r>
            <a:endParaRPr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pc="-10" dirty="0">
                <a:latin typeface="Calibri"/>
                <a:cs typeface="Calibri"/>
              </a:rPr>
              <a:t>Non-intercourse </a:t>
            </a:r>
            <a:r>
              <a:rPr dirty="0">
                <a:latin typeface="Calibri"/>
                <a:cs typeface="Calibri"/>
              </a:rPr>
              <a:t>Act</a:t>
            </a:r>
            <a:r>
              <a:rPr spc="-1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of</a:t>
            </a:r>
            <a:endParaRPr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pc="0" dirty="0">
                <a:latin typeface="Calibri"/>
                <a:cs typeface="Calibri"/>
              </a:rPr>
              <a:t>1809</a:t>
            </a:r>
            <a:endParaRPr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pc="-25" dirty="0">
                <a:latin typeface="Calibri"/>
                <a:cs typeface="Calibri"/>
              </a:rPr>
              <a:t>Macon’s </a:t>
            </a:r>
            <a:r>
              <a:rPr spc="-5" dirty="0">
                <a:latin typeface="Calibri"/>
                <a:cs typeface="Calibri"/>
              </a:rPr>
              <a:t>Bill </a:t>
            </a:r>
            <a:r>
              <a:rPr dirty="0">
                <a:latin typeface="Calibri"/>
                <a:cs typeface="Calibri"/>
              </a:rPr>
              <a:t>No. 2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(1810</a:t>
            </a:r>
            <a:r>
              <a:rPr spc="-5" dirty="0" smtClean="0">
                <a:latin typeface="Calibri"/>
                <a:cs typeface="Calibri"/>
              </a:rPr>
              <a:t>)</a:t>
            </a:r>
            <a:endParaRPr lang="en-US" spc="-5" dirty="0" smtClean="0">
              <a:latin typeface="Calibri"/>
              <a:cs typeface="Calibri"/>
            </a:endParaRPr>
          </a:p>
          <a:p>
            <a:pPr marL="1213485" lvl="2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5" dirty="0" smtClean="0">
                <a:latin typeface="Calibri"/>
                <a:cs typeface="Calibri"/>
              </a:rPr>
              <a:t>Will resume trade </a:t>
            </a:r>
          </a:p>
          <a:p>
            <a:pPr marL="1213485" lvl="2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5" dirty="0" smtClean="0">
                <a:latin typeface="Calibri"/>
                <a:cs typeface="Calibri"/>
              </a:rPr>
              <a:t>Formal agreement will lead to no trade with foe</a:t>
            </a:r>
            <a:endParaRPr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pc="-20" dirty="0">
                <a:latin typeface="Calibri"/>
                <a:cs typeface="Calibri"/>
              </a:rPr>
              <a:t>Napoleon’s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 smtClean="0">
                <a:latin typeface="Calibri"/>
                <a:cs typeface="Calibri"/>
              </a:rPr>
              <a:t>Deception</a:t>
            </a:r>
            <a:endParaRPr lang="en-US" spc="-10" dirty="0" smtClean="0">
              <a:latin typeface="Calibri"/>
              <a:cs typeface="Calibri"/>
            </a:endParaRPr>
          </a:p>
          <a:p>
            <a:pPr marL="1612900" lvl="3" indent="-228600">
              <a:spcBef>
                <a:spcPts val="4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pc="-10" dirty="0" smtClean="0">
                <a:latin typeface="Calibri"/>
                <a:cs typeface="Calibri"/>
              </a:rPr>
              <a:t>US cuts off trade w Br until 1811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584325"/>
            <a:ext cx="3581400" cy="2791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530" y="159207"/>
            <a:ext cx="60001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British–American</a:t>
            </a:r>
            <a:r>
              <a:rPr sz="4400" spc="55" dirty="0"/>
              <a:t> </a:t>
            </a:r>
            <a:r>
              <a:rPr sz="4400" spc="-55" dirty="0"/>
              <a:t>Tensions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872489"/>
            <a:ext cx="4569156" cy="3975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Causes:</a:t>
            </a:r>
            <a:endParaRPr sz="2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Impressment</a:t>
            </a:r>
            <a:endParaRPr sz="19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20" dirty="0">
                <a:latin typeface="Calibri"/>
                <a:cs typeface="Calibri"/>
              </a:rPr>
              <a:t>America’s </a:t>
            </a:r>
            <a:r>
              <a:rPr sz="1900" spc="-5" dirty="0">
                <a:latin typeface="Calibri"/>
                <a:cs typeface="Calibri"/>
              </a:rPr>
              <a:t>desire </a:t>
            </a:r>
            <a:r>
              <a:rPr sz="1900" spc="-20" dirty="0">
                <a:latin typeface="Calibri"/>
                <a:cs typeface="Calibri"/>
              </a:rPr>
              <a:t>for</a:t>
            </a:r>
            <a:r>
              <a:rPr sz="1900" spc="-5" dirty="0">
                <a:latin typeface="Calibri"/>
                <a:cs typeface="Calibri"/>
              </a:rPr>
              <a:t> Florida</a:t>
            </a:r>
            <a:endParaRPr sz="1900" dirty="0">
              <a:latin typeface="Calibri"/>
              <a:cs typeface="Calibri"/>
            </a:endParaRPr>
          </a:p>
          <a:p>
            <a:pPr marL="756285" marR="123189" lvl="1" indent="-286385">
              <a:lnSpc>
                <a:spcPts val="183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British </a:t>
            </a:r>
            <a:r>
              <a:rPr sz="1900" spc="-10" dirty="0">
                <a:latin typeface="Calibri"/>
                <a:cs typeface="Calibri"/>
              </a:rPr>
              <a:t>trade </a:t>
            </a:r>
            <a:r>
              <a:rPr sz="1900" spc="-5" dirty="0">
                <a:latin typeface="Calibri"/>
                <a:cs typeface="Calibri"/>
              </a:rPr>
              <a:t>policy  blockading European </a:t>
            </a:r>
            <a:r>
              <a:rPr sz="1900" spc="-15" dirty="0">
                <a:latin typeface="Calibri"/>
                <a:cs typeface="Calibri"/>
              </a:rPr>
              <a:t>trade  </a:t>
            </a:r>
            <a:r>
              <a:rPr sz="1900" spc="-10" dirty="0">
                <a:latin typeface="Calibri"/>
                <a:cs typeface="Calibri"/>
              </a:rPr>
              <a:t>w/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America</a:t>
            </a:r>
            <a:endParaRPr sz="19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25" dirty="0">
                <a:latin typeface="Calibri"/>
                <a:cs typeface="Calibri"/>
              </a:rPr>
              <a:t>Western</a:t>
            </a:r>
            <a:r>
              <a:rPr sz="1900" spc="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Expansion</a:t>
            </a:r>
            <a:endParaRPr sz="19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15" dirty="0">
                <a:latin typeface="Calibri"/>
                <a:cs typeface="Calibri"/>
              </a:rPr>
              <a:t>Battle </a:t>
            </a:r>
            <a:r>
              <a:rPr sz="1600" spc="-5" dirty="0">
                <a:latin typeface="Calibri"/>
                <a:cs typeface="Calibri"/>
              </a:rPr>
              <a:t>of Tippecanoe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(1811</a:t>
            </a:r>
            <a:r>
              <a:rPr sz="1600" dirty="0" smtClean="0">
                <a:latin typeface="Calibri"/>
                <a:cs typeface="Calibri"/>
              </a:rPr>
              <a:t>)</a:t>
            </a:r>
            <a:r>
              <a:rPr lang="en-US" sz="1600" dirty="0" smtClean="0">
                <a:latin typeface="Calibri"/>
                <a:cs typeface="Calibri"/>
              </a:rPr>
              <a:t>- failure of Tecumseh forming Indian confederacy</a:t>
            </a:r>
            <a:endParaRPr sz="1600" dirty="0">
              <a:latin typeface="Calibri"/>
              <a:cs typeface="Calibri"/>
            </a:endParaRPr>
          </a:p>
          <a:p>
            <a:pPr marL="1155700" marR="5080" lvl="2" indent="-228600">
              <a:lnSpc>
                <a:spcPct val="80100"/>
              </a:lnSpc>
              <a:spcBef>
                <a:spcPts val="3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10" dirty="0">
                <a:latin typeface="Calibri"/>
                <a:cs typeface="Calibri"/>
              </a:rPr>
              <a:t>British incited </a:t>
            </a:r>
            <a:r>
              <a:rPr sz="1600" spc="-5" dirty="0">
                <a:latin typeface="Calibri"/>
                <a:cs typeface="Calibri"/>
              </a:rPr>
              <a:t>Indians </a:t>
            </a:r>
            <a:r>
              <a:rPr sz="1600" spc="-20" dirty="0">
                <a:latin typeface="Calibri"/>
                <a:cs typeface="Calibri"/>
              </a:rPr>
              <a:t>to  attack </a:t>
            </a:r>
            <a:r>
              <a:rPr sz="1600" spc="-5" dirty="0">
                <a:latin typeface="Calibri"/>
                <a:cs typeface="Calibri"/>
              </a:rPr>
              <a:t>American </a:t>
            </a:r>
            <a:r>
              <a:rPr sz="1600" spc="-10" dirty="0">
                <a:latin typeface="Calibri"/>
                <a:cs typeface="Calibri"/>
              </a:rPr>
              <a:t>settlements 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Indiana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New </a:t>
            </a:r>
            <a:r>
              <a:rPr sz="1600" spc="-20" dirty="0">
                <a:latin typeface="Calibri"/>
                <a:cs typeface="Calibri"/>
              </a:rPr>
              <a:t>States </a:t>
            </a:r>
            <a:r>
              <a:rPr sz="1600" spc="0" dirty="0">
                <a:latin typeface="Calibri"/>
                <a:cs typeface="Calibri"/>
              </a:rPr>
              <a:t>&amp;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Congressmen</a:t>
            </a:r>
            <a:endParaRPr sz="1600" dirty="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400" spc="-20" dirty="0">
                <a:latin typeface="Calibri"/>
                <a:cs typeface="Calibri"/>
              </a:rPr>
              <a:t>“War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Hawks”</a:t>
            </a:r>
            <a:endParaRPr sz="1400" dirty="0">
              <a:latin typeface="Calibri"/>
              <a:cs typeface="Calibri"/>
            </a:endParaRPr>
          </a:p>
          <a:p>
            <a:pPr marL="1612900" lvl="3" indent="-228600">
              <a:lnSpc>
                <a:spcPts val="1664"/>
              </a:lnSpc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400" spc="-15" dirty="0">
                <a:latin typeface="Calibri"/>
                <a:cs typeface="Calibri"/>
              </a:rPr>
              <a:t>Clay </a:t>
            </a:r>
            <a:r>
              <a:rPr sz="1400" spc="-10" dirty="0">
                <a:latin typeface="Calibri"/>
                <a:cs typeface="Calibri"/>
              </a:rPr>
              <a:t>&amp;</a:t>
            </a:r>
            <a:r>
              <a:rPr sz="1400" spc="-15" dirty="0">
                <a:latin typeface="Calibri"/>
                <a:cs typeface="Calibri"/>
              </a:rPr>
              <a:t> Calhoun</a:t>
            </a:r>
            <a:endParaRPr sz="1400" dirty="0">
              <a:latin typeface="Calibri"/>
              <a:cs typeface="Calibri"/>
            </a:endParaRPr>
          </a:p>
          <a:p>
            <a:pPr marL="356870" indent="-344170">
              <a:lnSpc>
                <a:spcPts val="236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Declaration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20" dirty="0">
                <a:latin typeface="Calibri"/>
                <a:cs typeface="Calibri"/>
              </a:rPr>
              <a:t>War</a:t>
            </a:r>
            <a:r>
              <a:rPr sz="2200" spc="-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(June,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1812)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0" y="1508124"/>
            <a:ext cx="3810000" cy="3263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6525"/>
            <a:ext cx="4267200" cy="533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AMSCO </a:t>
            </a:r>
            <a:r>
              <a:rPr lang="en-US" dirty="0" err="1" smtClean="0"/>
              <a:t>pg</a:t>
            </a:r>
            <a:r>
              <a:rPr lang="en-US" dirty="0" smtClean="0"/>
              <a:t> 146 # 7 &amp;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50" dirty="0"/>
              <a:t>War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dirty="0"/>
              <a:t>1812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359436"/>
            <a:ext cx="8958233" cy="4790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Divided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Nation</a:t>
            </a:r>
            <a:endParaRPr sz="1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5" dirty="0">
                <a:latin typeface="Calibri"/>
                <a:cs typeface="Calibri"/>
              </a:rPr>
              <a:t>Election 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1812</a:t>
            </a:r>
          </a:p>
          <a:p>
            <a:pPr marL="1155700" lvl="2" indent="-228600">
              <a:lnSpc>
                <a:spcPts val="1675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Declining </a:t>
            </a:r>
            <a:r>
              <a:rPr sz="1400" spc="-15" dirty="0">
                <a:latin typeface="Calibri"/>
                <a:cs typeface="Calibri"/>
              </a:rPr>
              <a:t>Federalist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5" dirty="0" smtClean="0">
                <a:latin typeface="Calibri"/>
                <a:cs typeface="Calibri"/>
              </a:rPr>
              <a:t>Party</a:t>
            </a:r>
            <a:endParaRPr lang="en-US" sz="1400" spc="-15" dirty="0" smtClean="0">
              <a:latin typeface="Calibri"/>
              <a:cs typeface="Calibri"/>
            </a:endParaRPr>
          </a:p>
          <a:p>
            <a:pPr marL="1155700" lvl="2" indent="-228600">
              <a:lnSpc>
                <a:spcPts val="1675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1400" spc="-15" dirty="0" smtClean="0">
                <a:latin typeface="Calibri"/>
                <a:cs typeface="Calibri"/>
              </a:rPr>
              <a:t>James Madison - reelected</a:t>
            </a:r>
          </a:p>
          <a:p>
            <a:pPr marL="756285" lvl="1" indent="-286385">
              <a:lnSpc>
                <a:spcPts val="20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1400" spc="-5" dirty="0" smtClean="0">
                <a:cs typeface="Calibri"/>
              </a:rPr>
              <a:t>Support for the War</a:t>
            </a:r>
          </a:p>
          <a:p>
            <a:pPr marL="1212850" lvl="2" indent="-285750">
              <a:lnSpc>
                <a:spcPts val="2035"/>
              </a:lnSpc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1400" spc="-5" dirty="0" smtClean="0">
                <a:cs typeface="Calibri"/>
              </a:rPr>
              <a:t>Southern &amp; Western states, Pennsylvania, Vermont</a:t>
            </a:r>
            <a:endParaRPr lang="en-US" sz="1400" dirty="0">
              <a:cs typeface="Calibri"/>
            </a:endParaRPr>
          </a:p>
          <a:p>
            <a:pPr marL="756285" lvl="1" indent="-286385">
              <a:lnSpc>
                <a:spcPts val="20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5" dirty="0" smtClean="0">
                <a:latin typeface="Calibri"/>
                <a:cs typeface="Calibri"/>
              </a:rPr>
              <a:t>Opposition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War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ts val="1515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New </a:t>
            </a:r>
            <a:r>
              <a:rPr sz="1400" spc="-15" dirty="0">
                <a:latin typeface="Calibri"/>
                <a:cs typeface="Calibri"/>
              </a:rPr>
              <a:t>England </a:t>
            </a:r>
            <a:r>
              <a:rPr sz="1400" spc="-15" dirty="0" smtClean="0">
                <a:latin typeface="Calibri"/>
                <a:cs typeface="Calibri"/>
              </a:rPr>
              <a:t>Merchants</a:t>
            </a:r>
            <a:r>
              <a:rPr lang="en-US" sz="1400" spc="-15" dirty="0" smtClean="0">
                <a:latin typeface="Calibri"/>
                <a:cs typeface="Calibri"/>
              </a:rPr>
              <a:t>- making profits from the war between Britain &amp; France also sympathetic to Protestant British</a:t>
            </a:r>
          </a:p>
          <a:p>
            <a:pPr marL="1155700" lvl="2" indent="-228600">
              <a:lnSpc>
                <a:spcPts val="1515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20" dirty="0" smtClean="0">
                <a:latin typeface="Calibri"/>
                <a:cs typeface="Calibri"/>
              </a:rPr>
              <a:t>“</a:t>
            </a:r>
            <a:r>
              <a:rPr sz="1400" spc="-20" dirty="0">
                <a:latin typeface="Calibri"/>
                <a:cs typeface="Calibri"/>
              </a:rPr>
              <a:t>Old</a:t>
            </a:r>
            <a:r>
              <a:rPr sz="1400" spc="-20" dirty="0" smtClean="0">
                <a:latin typeface="Calibri"/>
                <a:cs typeface="Calibri"/>
              </a:rPr>
              <a:t>”</a:t>
            </a:r>
            <a:r>
              <a:rPr lang="en-US" sz="1400" spc="-20" dirty="0" smtClean="0">
                <a:latin typeface="Calibri"/>
                <a:cs typeface="Calibri"/>
              </a:rPr>
              <a:t> </a:t>
            </a:r>
            <a:r>
              <a:rPr sz="1400" spc="-15" dirty="0" smtClean="0">
                <a:latin typeface="Calibri"/>
                <a:cs typeface="Calibri"/>
              </a:rPr>
              <a:t>Democratic-Republicans</a:t>
            </a:r>
            <a:r>
              <a:rPr lang="en-US" sz="1400" spc="-15" dirty="0" smtClean="0">
                <a:latin typeface="Calibri"/>
                <a:cs typeface="Calibri"/>
              </a:rPr>
              <a:t> &amp; </a:t>
            </a:r>
            <a:r>
              <a:rPr sz="1400" spc="-15" dirty="0" smtClean="0">
                <a:latin typeface="Calibri"/>
                <a:cs typeface="Calibri"/>
              </a:rPr>
              <a:t>Federalists</a:t>
            </a:r>
            <a:r>
              <a:rPr lang="en-US" sz="1400" spc="-15" dirty="0" smtClean="0">
                <a:latin typeface="Calibri"/>
                <a:cs typeface="Calibri"/>
              </a:rPr>
              <a:t> – saw it as a scheme to gain more support for the new Democratic –Republicans to conquer Florida and Canada to gain more political support </a:t>
            </a:r>
          </a:p>
          <a:p>
            <a:pPr marL="1155700" lvl="2" indent="-228600">
              <a:lnSpc>
                <a:spcPts val="1515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1400" spc="-15" dirty="0" smtClean="0">
                <a:latin typeface="Calibri"/>
                <a:cs typeface="Calibri"/>
              </a:rPr>
              <a:t>Old vs New – Old believed the war violated the classic commitment to limit federal power &amp; maintain peace</a:t>
            </a:r>
            <a:endParaRPr sz="1400" dirty="0">
              <a:latin typeface="Calibri"/>
              <a:cs typeface="Calibri"/>
            </a:endParaRPr>
          </a:p>
          <a:p>
            <a:pPr marL="356870" indent="-344170">
              <a:lnSpc>
                <a:spcPts val="239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Calibri"/>
                <a:cs typeface="Calibri"/>
              </a:rPr>
              <a:t>The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War</a:t>
            </a:r>
            <a:endParaRPr sz="1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200" spc="-10" dirty="0">
                <a:latin typeface="Calibri"/>
                <a:cs typeface="Calibri"/>
              </a:rPr>
              <a:t>Invasion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Canada</a:t>
            </a:r>
            <a:r>
              <a:rPr lang="en-US" sz="1200" dirty="0" smtClean="0">
                <a:latin typeface="Calibri"/>
                <a:cs typeface="Calibri"/>
              </a:rPr>
              <a:t> – 3 part invasion – only spurred retaliation from British</a:t>
            </a: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200" spc="-10" dirty="0" smtClean="0">
                <a:latin typeface="Calibri"/>
                <a:cs typeface="Calibri"/>
              </a:rPr>
              <a:t>Perry’s</a:t>
            </a:r>
            <a:r>
              <a:rPr sz="1200" spc="-130" dirty="0" smtClean="0">
                <a:latin typeface="Calibri"/>
                <a:cs typeface="Calibri"/>
              </a:rPr>
              <a:t> </a:t>
            </a:r>
            <a:r>
              <a:rPr sz="1200" spc="-5" dirty="0" smtClean="0">
                <a:latin typeface="Calibri"/>
                <a:cs typeface="Calibri"/>
              </a:rPr>
              <a:t>Navy</a:t>
            </a:r>
            <a:r>
              <a:rPr lang="en-US" sz="1200" spc="-5" dirty="0" smtClean="0"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00" spc="-20" dirty="0">
                <a:latin typeface="Calibri"/>
                <a:cs typeface="Calibri"/>
              </a:rPr>
              <a:t>Battle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5" dirty="0">
                <a:latin typeface="Calibri"/>
                <a:cs typeface="Calibri"/>
              </a:rPr>
              <a:t>the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Thames</a:t>
            </a:r>
            <a:r>
              <a:rPr lang="en-US" sz="1200" spc="-10" dirty="0" smtClean="0">
                <a:latin typeface="Calibri"/>
                <a:cs typeface="Calibri"/>
              </a:rPr>
              <a:t> – led by William Henry Harrison (</a:t>
            </a:r>
            <a:r>
              <a:rPr lang="en-US" sz="1200" spc="-10" dirty="0" err="1" smtClean="0">
                <a:latin typeface="Calibri"/>
                <a:cs typeface="Calibri"/>
              </a:rPr>
              <a:t>Gov</a:t>
            </a:r>
            <a:r>
              <a:rPr lang="en-US" sz="1200" spc="-10" dirty="0" smtClean="0">
                <a:latin typeface="Calibri"/>
                <a:cs typeface="Calibri"/>
              </a:rPr>
              <a:t>) - Tecumseh killed – forced British to retreat</a:t>
            </a:r>
            <a:endParaRPr sz="1200" dirty="0">
              <a:latin typeface="Calibri"/>
              <a:cs typeface="Calibri"/>
            </a:endParaRPr>
          </a:p>
          <a:p>
            <a:pPr marL="1155700" lvl="2" indent="-228600">
              <a:lnSpc>
                <a:spcPts val="167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00" spc="-20" dirty="0">
                <a:latin typeface="Calibri"/>
                <a:cs typeface="Calibri"/>
              </a:rPr>
              <a:t>“Old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Ironsides”</a:t>
            </a:r>
            <a:endParaRPr sz="1200" dirty="0">
              <a:latin typeface="Calibri"/>
              <a:cs typeface="Calibri"/>
            </a:endParaRPr>
          </a:p>
          <a:p>
            <a:pPr marL="756285" lvl="1" indent="-286385">
              <a:lnSpc>
                <a:spcPts val="20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200" spc="-10" dirty="0">
                <a:latin typeface="Calibri"/>
                <a:cs typeface="Calibri"/>
              </a:rPr>
              <a:t>Chesapeake </a:t>
            </a:r>
            <a:r>
              <a:rPr sz="1200" spc="-5" dirty="0" smtClean="0">
                <a:latin typeface="Calibri"/>
                <a:cs typeface="Calibri"/>
              </a:rPr>
              <a:t>Campaign</a:t>
            </a:r>
            <a:r>
              <a:rPr lang="en-US" sz="1200" spc="-5" dirty="0" smtClean="0">
                <a:latin typeface="Calibri"/>
                <a:cs typeface="Calibri"/>
              </a:rPr>
              <a:t> – defeat of Napoleon allowed for British to increase forces in North America</a:t>
            </a:r>
            <a:endParaRPr sz="12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00" spc="-15" dirty="0">
                <a:latin typeface="Calibri"/>
                <a:cs typeface="Calibri"/>
              </a:rPr>
              <a:t>Burning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Washington</a:t>
            </a:r>
            <a:endParaRPr sz="1200" dirty="0">
              <a:latin typeface="Calibri"/>
              <a:cs typeface="Calibri"/>
            </a:endParaRPr>
          </a:p>
          <a:p>
            <a:pPr marL="1155700" lvl="2" indent="-228600">
              <a:lnSpc>
                <a:spcPts val="167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00" spc="-15" dirty="0">
                <a:latin typeface="Calibri"/>
                <a:cs typeface="Calibri"/>
              </a:rPr>
              <a:t>Baltimore Saved </a:t>
            </a:r>
            <a:r>
              <a:rPr sz="1200" spc="-10" dirty="0">
                <a:latin typeface="Calibri"/>
                <a:cs typeface="Calibri"/>
              </a:rPr>
              <a:t>(Ft.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McHenry)</a:t>
            </a:r>
            <a:endParaRPr sz="1200" dirty="0">
              <a:latin typeface="Calibri"/>
              <a:cs typeface="Calibri"/>
            </a:endParaRPr>
          </a:p>
          <a:p>
            <a:pPr marL="756285" lvl="1" indent="-286385">
              <a:lnSpc>
                <a:spcPts val="20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200" spc="-5" dirty="0">
                <a:latin typeface="Calibri"/>
                <a:cs typeface="Calibri"/>
              </a:rPr>
              <a:t>Southern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Campaign</a:t>
            </a:r>
            <a:endParaRPr sz="12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00" spc="-20" dirty="0">
                <a:latin typeface="Calibri"/>
                <a:cs typeface="Calibri"/>
              </a:rPr>
              <a:t>Battle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New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5" dirty="0" smtClean="0">
                <a:latin typeface="Calibri"/>
                <a:cs typeface="Calibri"/>
              </a:rPr>
              <a:t>Orleans</a:t>
            </a:r>
            <a:r>
              <a:rPr lang="en-US" sz="1200" spc="-15" dirty="0" smtClean="0">
                <a:latin typeface="Calibri"/>
                <a:cs typeface="Calibri"/>
              </a:rPr>
              <a:t> – Andrew Jackson  - Florida campaign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4034" y="60325"/>
            <a:ext cx="2029966" cy="1850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50" dirty="0"/>
              <a:t>War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dirty="0"/>
              <a:t>1812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687704"/>
            <a:ext cx="8455356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Hartford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Convention</a:t>
            </a:r>
            <a:endParaRPr sz="28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(1814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endParaRPr lang="en-US" sz="2800" spc="-5" dirty="0" smtClean="0">
              <a:latin typeface="Calibri"/>
              <a:cs typeface="Calibri"/>
            </a:endParaRPr>
          </a:p>
          <a:p>
            <a:pPr marL="814070" indent="-457200">
              <a:lnSpc>
                <a:spcPct val="100000"/>
              </a:lnSpc>
              <a:buFontTx/>
              <a:buChar char="-"/>
            </a:pPr>
            <a:r>
              <a:rPr lang="en-US" sz="2800" spc="-5" dirty="0" smtClean="0">
                <a:latin typeface="Calibri"/>
                <a:cs typeface="Calibri"/>
              </a:rPr>
              <a:t>New England – secession</a:t>
            </a:r>
          </a:p>
          <a:p>
            <a:pPr marL="814070" indent="-457200">
              <a:lnSpc>
                <a:spcPct val="100000"/>
              </a:lnSpc>
              <a:buFontTx/>
              <a:buChar char="-"/>
            </a:pPr>
            <a:r>
              <a:rPr lang="en-US" sz="2800" spc="-5" dirty="0" smtClean="0">
                <a:latin typeface="Calibri"/>
                <a:cs typeface="Calibri"/>
              </a:rPr>
              <a:t>2/3 vote on future declarations of war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Death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Federalists</a:t>
            </a:r>
            <a:r>
              <a:rPr lang="en-US" sz="2400" spc="-10" dirty="0" smtClean="0">
                <a:latin typeface="Calibri"/>
                <a:cs typeface="Calibri"/>
              </a:rPr>
              <a:t> – “unpatriotic”</a:t>
            </a:r>
            <a:endParaRPr sz="2400" dirty="0">
              <a:latin typeface="Calibri"/>
              <a:cs typeface="Calibri"/>
            </a:endParaRPr>
          </a:p>
          <a:p>
            <a:pPr marL="356870" marR="511175" indent="-34417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40" dirty="0">
                <a:latin typeface="Calibri"/>
                <a:cs typeface="Calibri"/>
              </a:rPr>
              <a:t>Treaty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Ghent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(1814-  </a:t>
            </a:r>
            <a:r>
              <a:rPr sz="2800" spc="-10" dirty="0">
                <a:latin typeface="Calibri"/>
                <a:cs typeface="Calibri"/>
              </a:rPr>
              <a:t>1815)</a:t>
            </a:r>
            <a:endParaRPr sz="2800" dirty="0">
              <a:latin typeface="Calibri"/>
              <a:cs typeface="Calibri"/>
            </a:endParaRPr>
          </a:p>
          <a:p>
            <a:pPr marL="756285" marR="213995" lvl="1" indent="-286385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“Not one inch 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territory  </a:t>
            </a:r>
            <a:r>
              <a:rPr sz="2400" dirty="0">
                <a:latin typeface="Calibri"/>
                <a:cs typeface="Calibri"/>
              </a:rPr>
              <a:t>ceded 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lost”</a:t>
            </a:r>
            <a:endParaRPr sz="24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America continued to  </a:t>
            </a:r>
            <a:r>
              <a:rPr sz="2400" spc="-10" dirty="0">
                <a:latin typeface="Calibri"/>
                <a:cs typeface="Calibri"/>
              </a:rPr>
              <a:t>expand </a:t>
            </a:r>
            <a:r>
              <a:rPr sz="2400" spc="-15" dirty="0">
                <a:latin typeface="Calibri"/>
                <a:cs typeface="Calibri"/>
              </a:rPr>
              <a:t>westward </a:t>
            </a:r>
            <a:r>
              <a:rPr sz="2400" spc="-5" dirty="0">
                <a:latin typeface="Calibri"/>
                <a:cs typeface="Calibri"/>
              </a:rPr>
              <a:t>as Indian  </a:t>
            </a:r>
            <a:r>
              <a:rPr sz="2400" spc="-10" dirty="0">
                <a:latin typeface="Calibri"/>
                <a:cs typeface="Calibri"/>
              </a:rPr>
              <a:t>defenses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weakened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200" y="593725"/>
            <a:ext cx="3310127" cy="1158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688" y="0"/>
            <a:ext cx="37211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5" dirty="0"/>
              <a:t>Legacy </a:t>
            </a:r>
            <a:r>
              <a:rPr sz="4000" dirty="0"/>
              <a:t>of the</a:t>
            </a:r>
            <a:r>
              <a:rPr sz="4000" spc="-120" dirty="0"/>
              <a:t> </a:t>
            </a:r>
            <a:r>
              <a:rPr sz="4000" spc="-45" dirty="0"/>
              <a:t>War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86004" y="716406"/>
            <a:ext cx="4075429" cy="408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US </a:t>
            </a:r>
            <a:r>
              <a:rPr sz="2000" spc="-5" dirty="0">
                <a:latin typeface="Calibri"/>
                <a:cs typeface="Calibri"/>
              </a:rPr>
              <a:t>Gains </a:t>
            </a:r>
            <a:r>
              <a:rPr sz="2000" spc="-15" dirty="0">
                <a:latin typeface="Calibri"/>
                <a:cs typeface="Calibri"/>
              </a:rPr>
              <a:t>Respect </a:t>
            </a:r>
            <a:r>
              <a:rPr sz="2000" spc="-5" dirty="0">
                <a:latin typeface="Calibri"/>
                <a:cs typeface="Calibri"/>
              </a:rPr>
              <a:t>of Other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Nations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ts val="216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US </a:t>
            </a:r>
            <a:r>
              <a:rPr sz="2000" spc="-5" dirty="0">
                <a:latin typeface="Calibri"/>
                <a:cs typeface="Calibri"/>
              </a:rPr>
              <a:t>accepts Canada </a:t>
            </a:r>
            <a:r>
              <a:rPr sz="2000" spc="-1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part of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British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Empire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ts val="216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Decline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death </a:t>
            </a:r>
            <a:r>
              <a:rPr sz="2000" spc="-5" dirty="0">
                <a:latin typeface="Calibri"/>
                <a:cs typeface="Calibri"/>
              </a:rPr>
              <a:t>of 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Federalist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Party</a:t>
            </a:r>
            <a:endParaRPr sz="2000" dirty="0">
              <a:latin typeface="Calibri"/>
              <a:cs typeface="Calibri"/>
            </a:endParaRPr>
          </a:p>
          <a:p>
            <a:pPr marL="756285" marR="183515" indent="-287020">
              <a:lnSpc>
                <a:spcPct val="80000"/>
              </a:lnSpc>
              <a:spcBef>
                <a:spcPts val="425"/>
              </a:spcBef>
              <a:tabLst>
                <a:tab pos="756285" algn="l"/>
              </a:tabLst>
            </a:pPr>
            <a:r>
              <a:rPr sz="1700" dirty="0">
                <a:latin typeface="Arial"/>
                <a:cs typeface="Arial"/>
              </a:rPr>
              <a:t>–	</a:t>
            </a:r>
            <a:r>
              <a:rPr sz="1700" spc="-5" dirty="0">
                <a:latin typeface="Calibri"/>
                <a:cs typeface="Calibri"/>
              </a:rPr>
              <a:t>Although </a:t>
            </a:r>
            <a:r>
              <a:rPr sz="1700" spc="-10" dirty="0">
                <a:latin typeface="Calibri"/>
                <a:cs typeface="Calibri"/>
              </a:rPr>
              <a:t>precedent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nullification </a:t>
            </a:r>
            <a:r>
              <a:rPr sz="1700" dirty="0">
                <a:latin typeface="Calibri"/>
                <a:cs typeface="Calibri"/>
              </a:rPr>
              <a:t> and </a:t>
            </a:r>
            <a:r>
              <a:rPr sz="1700" spc="-5" dirty="0">
                <a:latin typeface="Calibri"/>
                <a:cs typeface="Calibri"/>
              </a:rPr>
              <a:t>secession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set</a:t>
            </a:r>
            <a:endParaRPr sz="1700" dirty="0">
              <a:latin typeface="Calibri"/>
              <a:cs typeface="Calibri"/>
            </a:endParaRPr>
          </a:p>
          <a:p>
            <a:pPr marL="356870" marR="181610" indent="-344170">
              <a:lnSpc>
                <a:spcPct val="80000"/>
              </a:lnSpc>
              <a:spcBef>
                <a:spcPts val="4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Continued decline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decimation 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American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Indians</a:t>
            </a:r>
            <a:endParaRPr sz="2000" dirty="0">
              <a:latin typeface="Calibri"/>
              <a:cs typeface="Calibri"/>
            </a:endParaRPr>
          </a:p>
          <a:p>
            <a:pPr marL="356870" marR="561340" indent="-34417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Blockade </a:t>
            </a:r>
            <a:r>
              <a:rPr sz="2000" spc="-15" dirty="0">
                <a:latin typeface="Calibri"/>
                <a:cs typeface="Calibri"/>
              </a:rPr>
              <a:t>served </a:t>
            </a:r>
            <a:r>
              <a:rPr sz="2000" spc="-10" dirty="0">
                <a:latin typeface="Calibri"/>
                <a:cs typeface="Calibri"/>
              </a:rPr>
              <a:t>as </a:t>
            </a:r>
            <a:r>
              <a:rPr sz="2000" spc="-20" dirty="0">
                <a:latin typeface="Calibri"/>
                <a:cs typeface="Calibri"/>
              </a:rPr>
              <a:t>catalyst </a:t>
            </a:r>
            <a:r>
              <a:rPr sz="2000" spc="-25" dirty="0">
                <a:latin typeface="Calibri"/>
                <a:cs typeface="Calibri"/>
              </a:rPr>
              <a:t>for  </a:t>
            </a:r>
            <a:r>
              <a:rPr sz="2000" spc="-10" dirty="0">
                <a:latin typeface="Calibri"/>
                <a:cs typeface="Calibri"/>
              </a:rPr>
              <a:t>industrial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self-sufficiency</a:t>
            </a:r>
            <a:endParaRPr sz="2000" dirty="0">
              <a:latin typeface="Calibri"/>
              <a:cs typeface="Calibri"/>
            </a:endParaRPr>
          </a:p>
          <a:p>
            <a:pPr marL="356870" marR="102235" indent="-34417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Emergence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war heroes </a:t>
            </a:r>
            <a:r>
              <a:rPr sz="2000" spc="-10" dirty="0">
                <a:latin typeface="Calibri"/>
                <a:cs typeface="Calibri"/>
              </a:rPr>
              <a:t>(Jackson,  Harrison)</a:t>
            </a:r>
            <a:endParaRPr sz="2000" dirty="0">
              <a:latin typeface="Calibri"/>
              <a:cs typeface="Calibri"/>
            </a:endParaRPr>
          </a:p>
          <a:p>
            <a:pPr marL="356870" marR="5080" indent="-34417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Growth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Nationalism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Western  </a:t>
            </a:r>
            <a:r>
              <a:rPr sz="2000" spc="-10" dirty="0">
                <a:latin typeface="Calibri"/>
                <a:cs typeface="Calibri"/>
              </a:rPr>
              <a:t>Expansion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“Era </a:t>
            </a:r>
            <a:r>
              <a:rPr sz="2000" spc="-5" dirty="0">
                <a:latin typeface="Calibri"/>
                <a:cs typeface="Calibri"/>
              </a:rPr>
              <a:t>of Good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Feelings”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9390" y="728471"/>
            <a:ext cx="3876928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9125"/>
            <a:ext cx="4343400" cy="11079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QUIZ Chapter 7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144 # 1 - 3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072" y="218389"/>
            <a:ext cx="44361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latin typeface="Calisto MT"/>
                <a:cs typeface="Calisto MT"/>
              </a:rPr>
              <a:t>Essential</a:t>
            </a:r>
            <a:r>
              <a:rPr sz="4400" spc="-20" dirty="0">
                <a:latin typeface="Calisto MT"/>
                <a:cs typeface="Calisto MT"/>
              </a:rPr>
              <a:t> </a:t>
            </a:r>
            <a:r>
              <a:rPr sz="4400" spc="-10" dirty="0">
                <a:latin typeface="Calisto MT"/>
                <a:cs typeface="Calisto MT"/>
              </a:rPr>
              <a:t>Question</a:t>
            </a:r>
            <a:endParaRPr sz="440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34" y="1136141"/>
            <a:ext cx="3675379" cy="36830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70"/>
              </a:spcBef>
              <a:tabLst>
                <a:tab pos="1480820" algn="l"/>
              </a:tabLst>
            </a:pPr>
            <a:r>
              <a:rPr sz="2200" spc="-15" dirty="0">
                <a:latin typeface="Calisto MT"/>
                <a:cs typeface="Calisto MT"/>
              </a:rPr>
              <a:t>With </a:t>
            </a:r>
            <a:r>
              <a:rPr sz="2200" dirty="0">
                <a:latin typeface="Calisto MT"/>
                <a:cs typeface="Calisto MT"/>
              </a:rPr>
              <a:t>respect to the  Constitution, </a:t>
            </a:r>
            <a:r>
              <a:rPr sz="2200" spc="-10" dirty="0">
                <a:latin typeface="Calisto MT"/>
                <a:cs typeface="Calisto MT"/>
              </a:rPr>
              <a:t>Jeffersonian  </a:t>
            </a:r>
            <a:r>
              <a:rPr sz="2200" spc="-5" dirty="0">
                <a:latin typeface="Calisto MT"/>
                <a:cs typeface="Calisto MT"/>
              </a:rPr>
              <a:t>Republicans </a:t>
            </a:r>
            <a:r>
              <a:rPr sz="2200" dirty="0">
                <a:latin typeface="Calisto MT"/>
                <a:cs typeface="Calisto MT"/>
              </a:rPr>
              <a:t>are </a:t>
            </a:r>
            <a:r>
              <a:rPr sz="2200" spc="-5" dirty="0">
                <a:latin typeface="Calisto MT"/>
                <a:cs typeface="Calisto MT"/>
              </a:rPr>
              <a:t>usually  </a:t>
            </a:r>
            <a:r>
              <a:rPr sz="2200" dirty="0">
                <a:latin typeface="Calisto MT"/>
                <a:cs typeface="Calisto MT"/>
              </a:rPr>
              <a:t>characterized as strict  constructionists who </a:t>
            </a:r>
            <a:r>
              <a:rPr sz="2200" spc="-10" dirty="0">
                <a:latin typeface="Calisto MT"/>
                <a:cs typeface="Calisto MT"/>
              </a:rPr>
              <a:t>were  </a:t>
            </a:r>
            <a:r>
              <a:rPr sz="2200" dirty="0">
                <a:latin typeface="Calisto MT"/>
                <a:cs typeface="Calisto MT"/>
              </a:rPr>
              <a:t>opposed to the broad  constructionism of the  </a:t>
            </a:r>
            <a:r>
              <a:rPr sz="2200" spc="-20" dirty="0">
                <a:latin typeface="Calisto MT"/>
                <a:cs typeface="Calisto MT"/>
              </a:rPr>
              <a:t>Federalists.	</a:t>
            </a:r>
            <a:r>
              <a:rPr sz="2200" spc="-100" dirty="0">
                <a:latin typeface="Calisto MT"/>
                <a:cs typeface="Calisto MT"/>
              </a:rPr>
              <a:t>To</a:t>
            </a:r>
            <a:r>
              <a:rPr sz="2200" spc="-50" dirty="0">
                <a:latin typeface="Calisto MT"/>
                <a:cs typeface="Calisto MT"/>
              </a:rPr>
              <a:t> </a:t>
            </a:r>
            <a:r>
              <a:rPr sz="2200" dirty="0">
                <a:latin typeface="Calisto MT"/>
                <a:cs typeface="Calisto MT"/>
              </a:rPr>
              <a:t>what</a:t>
            </a:r>
            <a:r>
              <a:rPr sz="2200" spc="-70" dirty="0">
                <a:latin typeface="Calisto MT"/>
                <a:cs typeface="Calisto MT"/>
              </a:rPr>
              <a:t> </a:t>
            </a:r>
            <a:r>
              <a:rPr sz="2200" spc="-5" dirty="0">
                <a:latin typeface="Calisto MT"/>
                <a:cs typeface="Calisto MT"/>
              </a:rPr>
              <a:t>extent  </a:t>
            </a:r>
            <a:r>
              <a:rPr sz="2200" spc="-15" dirty="0">
                <a:latin typeface="Calisto MT"/>
                <a:cs typeface="Calisto MT"/>
              </a:rPr>
              <a:t>was </a:t>
            </a:r>
            <a:r>
              <a:rPr sz="2200" dirty="0">
                <a:latin typeface="Calisto MT"/>
                <a:cs typeface="Calisto MT"/>
              </a:rPr>
              <a:t>this </a:t>
            </a:r>
            <a:r>
              <a:rPr sz="2200" spc="-5" dirty="0">
                <a:latin typeface="Calisto MT"/>
                <a:cs typeface="Calisto MT"/>
              </a:rPr>
              <a:t>characterization </a:t>
            </a:r>
            <a:r>
              <a:rPr sz="2200" dirty="0">
                <a:latin typeface="Calisto MT"/>
                <a:cs typeface="Calisto MT"/>
              </a:rPr>
              <a:t>of  the </a:t>
            </a:r>
            <a:r>
              <a:rPr sz="2200" spc="-5" dirty="0">
                <a:latin typeface="Calisto MT"/>
                <a:cs typeface="Calisto MT"/>
              </a:rPr>
              <a:t>two </a:t>
            </a:r>
            <a:r>
              <a:rPr sz="2200" spc="0" dirty="0">
                <a:latin typeface="Calisto MT"/>
                <a:cs typeface="Calisto MT"/>
              </a:rPr>
              <a:t>parties </a:t>
            </a:r>
            <a:r>
              <a:rPr sz="2200" spc="-5" dirty="0">
                <a:latin typeface="Calisto MT"/>
                <a:cs typeface="Calisto MT"/>
              </a:rPr>
              <a:t>accurate</a:t>
            </a:r>
            <a:r>
              <a:rPr sz="2200" spc="-120" dirty="0">
                <a:latin typeface="Calisto MT"/>
                <a:cs typeface="Calisto MT"/>
              </a:rPr>
              <a:t> </a:t>
            </a:r>
            <a:r>
              <a:rPr sz="2200" dirty="0">
                <a:latin typeface="Calisto MT"/>
                <a:cs typeface="Calisto MT"/>
              </a:rPr>
              <a:t>during  the presidencies of </a:t>
            </a:r>
            <a:r>
              <a:rPr sz="2200" spc="-10" dirty="0">
                <a:latin typeface="Calisto MT"/>
                <a:cs typeface="Calisto MT"/>
              </a:rPr>
              <a:t>Jefferson  </a:t>
            </a:r>
            <a:r>
              <a:rPr sz="2200" dirty="0">
                <a:latin typeface="Calisto MT"/>
                <a:cs typeface="Calisto MT"/>
              </a:rPr>
              <a:t>and</a:t>
            </a:r>
            <a:r>
              <a:rPr sz="2200" spc="-120" dirty="0">
                <a:latin typeface="Calisto MT"/>
                <a:cs typeface="Calisto MT"/>
              </a:rPr>
              <a:t> </a:t>
            </a:r>
            <a:r>
              <a:rPr sz="2200" dirty="0">
                <a:latin typeface="Calisto MT"/>
                <a:cs typeface="Calisto MT"/>
              </a:rPr>
              <a:t>Madison?</a:t>
            </a:r>
          </a:p>
        </p:txBody>
      </p:sp>
      <p:sp>
        <p:nvSpPr>
          <p:cNvPr id="4" name="object 4"/>
          <p:cNvSpPr/>
          <p:nvPr/>
        </p:nvSpPr>
        <p:spPr>
          <a:xfrm>
            <a:off x="4395215" y="1624583"/>
            <a:ext cx="4443984" cy="2676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1371599"/>
            <a:ext cx="4876800" cy="3044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402" y="253441"/>
            <a:ext cx="65214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The </a:t>
            </a:r>
            <a:r>
              <a:rPr sz="4400" spc="-40" dirty="0"/>
              <a:t>Jefferson</a:t>
            </a:r>
            <a:r>
              <a:rPr sz="4400" spc="25" dirty="0"/>
              <a:t> </a:t>
            </a:r>
            <a:r>
              <a:rPr sz="4400" spc="-20" dirty="0"/>
              <a:t>Administration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1647" y="1265084"/>
            <a:ext cx="4319016" cy="3236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499610" indent="-34417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500245" algn="l"/>
                <a:tab pos="4500880" algn="l"/>
              </a:tabLst>
            </a:pPr>
            <a:r>
              <a:rPr spc="-10" dirty="0"/>
              <a:t>Continue</a:t>
            </a:r>
            <a:r>
              <a:rPr spc="0" dirty="0"/>
              <a:t> </a:t>
            </a:r>
            <a:r>
              <a:rPr spc="-15" dirty="0"/>
              <a:t>Neutrality</a:t>
            </a:r>
          </a:p>
          <a:p>
            <a:pPr marL="4612640">
              <a:lnSpc>
                <a:spcPct val="100000"/>
              </a:lnSpc>
              <a:spcBef>
                <a:spcPts val="300"/>
              </a:spcBef>
            </a:pPr>
            <a:r>
              <a:rPr sz="1500" spc="-5" dirty="0"/>
              <a:t>-did </a:t>
            </a:r>
            <a:r>
              <a:rPr sz="1500" dirty="0"/>
              <a:t>not</a:t>
            </a:r>
            <a:r>
              <a:rPr sz="1500" spc="-90" dirty="0"/>
              <a:t> </a:t>
            </a:r>
            <a:r>
              <a:rPr sz="1500" spc="-5" dirty="0"/>
              <a:t>adhere</a:t>
            </a:r>
            <a:endParaRPr sz="1500" dirty="0"/>
          </a:p>
          <a:p>
            <a:pPr marL="4499610" indent="-34417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4500245" algn="l"/>
                <a:tab pos="4500880" algn="l"/>
              </a:tabLst>
            </a:pPr>
            <a:r>
              <a:rPr spc="-15" dirty="0"/>
              <a:t>Encouraged </a:t>
            </a:r>
            <a:r>
              <a:rPr spc="-5" dirty="0"/>
              <a:t>the sale </a:t>
            </a:r>
            <a:r>
              <a:rPr dirty="0"/>
              <a:t>of </a:t>
            </a:r>
            <a:r>
              <a:rPr spc="-15" dirty="0"/>
              <a:t>western</a:t>
            </a:r>
            <a:r>
              <a:rPr spc="100" dirty="0"/>
              <a:t> </a:t>
            </a:r>
            <a:r>
              <a:rPr spc="-10" dirty="0"/>
              <a:t>lands</a:t>
            </a:r>
          </a:p>
          <a:p>
            <a:pPr marL="4499610" indent="-344170">
              <a:lnSpc>
                <a:spcPct val="100000"/>
              </a:lnSpc>
              <a:buFont typeface="Arial"/>
              <a:buChar char="•"/>
              <a:tabLst>
                <a:tab pos="4500245" algn="l"/>
                <a:tab pos="4500880" algn="l"/>
              </a:tabLst>
            </a:pPr>
            <a:r>
              <a:rPr spc="-10" dirty="0"/>
              <a:t>Reduced:</a:t>
            </a:r>
          </a:p>
          <a:p>
            <a:pPr marL="489902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4899660" algn="l"/>
                <a:tab pos="4900295" algn="l"/>
              </a:tabLst>
            </a:pPr>
            <a:r>
              <a:rPr sz="1500" spc="-5" dirty="0">
                <a:latin typeface="Calibri"/>
                <a:cs typeface="Calibri"/>
              </a:rPr>
              <a:t>Military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(3,000)</a:t>
            </a:r>
          </a:p>
          <a:p>
            <a:pPr marL="4899025" lvl="1" indent="-286385">
              <a:lnSpc>
                <a:spcPct val="100000"/>
              </a:lnSpc>
              <a:buFont typeface="Arial"/>
              <a:buChar char="–"/>
              <a:tabLst>
                <a:tab pos="4899660" algn="l"/>
                <a:tab pos="4900295" algn="l"/>
              </a:tabLst>
            </a:pPr>
            <a:r>
              <a:rPr sz="1500" spc="-5" dirty="0">
                <a:latin typeface="Calibri"/>
                <a:cs typeface="Calibri"/>
              </a:rPr>
              <a:t>Bureaucracy</a:t>
            </a:r>
            <a:endParaRPr sz="1500" dirty="0">
              <a:latin typeface="Calibri"/>
              <a:cs typeface="Calibri"/>
            </a:endParaRPr>
          </a:p>
          <a:p>
            <a:pPr marL="4899025" lvl="1" indent="-286385">
              <a:lnSpc>
                <a:spcPct val="100000"/>
              </a:lnSpc>
              <a:buFont typeface="Arial"/>
              <a:buChar char="–"/>
              <a:tabLst>
                <a:tab pos="4899660" algn="l"/>
                <a:tab pos="4900295" algn="l"/>
              </a:tabLst>
            </a:pPr>
            <a:r>
              <a:rPr sz="1500" spc="-10" dirty="0">
                <a:latin typeface="Calibri"/>
                <a:cs typeface="Calibri"/>
              </a:rPr>
              <a:t>Power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0" dirty="0">
                <a:latin typeface="Calibri"/>
                <a:cs typeface="Calibri"/>
              </a:rPr>
              <a:t>the </a:t>
            </a:r>
            <a:r>
              <a:rPr sz="1500" spc="-15" dirty="0">
                <a:latin typeface="Calibri"/>
                <a:cs typeface="Calibri"/>
              </a:rPr>
              <a:t>federal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0" dirty="0">
                <a:latin typeface="Calibri"/>
                <a:cs typeface="Calibri"/>
              </a:rPr>
              <a:t>gov’t</a:t>
            </a:r>
            <a:endParaRPr sz="1500" dirty="0">
              <a:latin typeface="Calibri"/>
              <a:cs typeface="Calibri"/>
            </a:endParaRPr>
          </a:p>
          <a:p>
            <a:pPr marL="4899025" lvl="1" indent="-286385">
              <a:lnSpc>
                <a:spcPct val="100000"/>
              </a:lnSpc>
              <a:buFont typeface="Arial"/>
              <a:buChar char="–"/>
              <a:tabLst>
                <a:tab pos="4899660" algn="l"/>
                <a:tab pos="4900295" algn="l"/>
              </a:tabLst>
            </a:pPr>
            <a:r>
              <a:rPr sz="1500" spc="-10" dirty="0">
                <a:latin typeface="Calibri"/>
                <a:cs typeface="Calibri"/>
              </a:rPr>
              <a:t>Repealed excise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taxes</a:t>
            </a:r>
            <a:endParaRPr sz="1500" dirty="0">
              <a:latin typeface="Calibri"/>
              <a:cs typeface="Calibri"/>
            </a:endParaRPr>
          </a:p>
          <a:p>
            <a:pPr marL="4899025" lvl="1" indent="-286385">
              <a:lnSpc>
                <a:spcPct val="100000"/>
              </a:lnSpc>
              <a:buFont typeface="Arial"/>
              <a:buChar char="–"/>
              <a:tabLst>
                <a:tab pos="4899660" algn="l"/>
                <a:tab pos="4900295" algn="l"/>
              </a:tabLst>
            </a:pPr>
            <a:r>
              <a:rPr sz="1500" spc="-5" dirty="0">
                <a:latin typeface="Calibri"/>
                <a:cs typeface="Calibri"/>
              </a:rPr>
              <a:t>National </a:t>
            </a:r>
            <a:r>
              <a:rPr sz="1500" spc="-5" dirty="0" smtClean="0">
                <a:latin typeface="Calibri"/>
                <a:cs typeface="Calibri"/>
              </a:rPr>
              <a:t>Debt</a:t>
            </a:r>
            <a:r>
              <a:rPr lang="en-US" sz="1500" spc="-5" dirty="0" smtClean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(</a:t>
            </a:r>
            <a:r>
              <a:rPr sz="1500" spc="-5" dirty="0">
                <a:latin typeface="Calibri"/>
                <a:cs typeface="Calibri"/>
              </a:rPr>
              <a:t>did </a:t>
            </a:r>
            <a:r>
              <a:rPr sz="1500" dirty="0">
                <a:latin typeface="Calibri"/>
                <a:cs typeface="Calibri"/>
              </a:rPr>
              <a:t>not</a:t>
            </a:r>
            <a:r>
              <a:rPr sz="1500" spc="-11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eliminate)</a:t>
            </a:r>
            <a:endParaRPr sz="1500" dirty="0">
              <a:latin typeface="Calibri"/>
              <a:cs typeface="Calibri"/>
            </a:endParaRPr>
          </a:p>
          <a:p>
            <a:pPr marL="4899025" lvl="1" indent="-286385">
              <a:lnSpc>
                <a:spcPts val="1795"/>
              </a:lnSpc>
              <a:buFont typeface="Arial"/>
              <a:buChar char="–"/>
              <a:tabLst>
                <a:tab pos="4899660" algn="l"/>
                <a:tab pos="4900295" algn="l"/>
              </a:tabLst>
            </a:pPr>
            <a:r>
              <a:rPr sz="1500" spc="-5" dirty="0">
                <a:latin typeface="Calibri"/>
                <a:cs typeface="Calibri"/>
              </a:rPr>
              <a:t>Government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Jobs</a:t>
            </a:r>
            <a:r>
              <a:rPr lang="en-US" sz="1500" dirty="0" smtClean="0">
                <a:latin typeface="Calibri"/>
                <a:cs typeface="Calibri"/>
              </a:rPr>
              <a:t> eliminate</a:t>
            </a:r>
            <a:endParaRPr sz="1500" dirty="0">
              <a:latin typeface="Calibri"/>
              <a:cs typeface="Calibri"/>
            </a:endParaRPr>
          </a:p>
          <a:p>
            <a:pPr marL="4499610" indent="-344170">
              <a:lnSpc>
                <a:spcPts val="2155"/>
              </a:lnSpc>
              <a:buFont typeface="Arial"/>
              <a:buChar char="•"/>
              <a:tabLst>
                <a:tab pos="4500245" algn="l"/>
                <a:tab pos="4500880" algn="l"/>
              </a:tabLst>
            </a:pPr>
            <a:r>
              <a:rPr spc="-10" dirty="0"/>
              <a:t>Maintained:</a:t>
            </a:r>
          </a:p>
          <a:p>
            <a:pPr marL="489902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4899660" algn="l"/>
                <a:tab pos="4900295" algn="l"/>
              </a:tabLst>
            </a:pPr>
            <a:r>
              <a:rPr sz="1500" spc="-5" dirty="0">
                <a:latin typeface="Calibri"/>
                <a:cs typeface="Calibri"/>
              </a:rPr>
              <a:t>National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Bank</a:t>
            </a:r>
            <a:endParaRPr sz="1500" dirty="0">
              <a:latin typeface="Calibri"/>
              <a:cs typeface="Calibri"/>
            </a:endParaRPr>
          </a:p>
          <a:p>
            <a:pPr marL="4899025" lvl="1" indent="-286385">
              <a:lnSpc>
                <a:spcPct val="100000"/>
              </a:lnSpc>
              <a:buFont typeface="Arial"/>
              <a:buChar char="–"/>
              <a:tabLst>
                <a:tab pos="4899660" algn="l"/>
                <a:tab pos="4900295" algn="l"/>
              </a:tabLst>
            </a:pPr>
            <a:r>
              <a:rPr sz="1500" spc="-5" dirty="0">
                <a:latin typeface="Calibri"/>
                <a:cs typeface="Calibri"/>
              </a:rPr>
              <a:t>Debt-repayment</a:t>
            </a:r>
            <a:r>
              <a:rPr sz="1500" spc="-1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03D3D-8E1F-4E5B-B989-F3765702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22" y="282669"/>
            <a:ext cx="3102356" cy="1107996"/>
          </a:xfrm>
        </p:spPr>
        <p:txBody>
          <a:bodyPr/>
          <a:lstStyle/>
          <a:p>
            <a:pPr algn="ctr"/>
            <a:r>
              <a:rPr lang="en-US" dirty="0"/>
              <a:t>AMSCO </a:t>
            </a:r>
            <a:r>
              <a:rPr lang="en-US" dirty="0" err="1"/>
              <a:t>pg</a:t>
            </a:r>
            <a:r>
              <a:rPr lang="en-US" dirty="0"/>
              <a:t> 145</a:t>
            </a:r>
            <a:br>
              <a:rPr lang="en-US" dirty="0"/>
            </a:br>
            <a:r>
              <a:rPr lang="en-US" dirty="0"/>
              <a:t> # 4 - 6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0B7727-888F-4CFA-9E54-35FCC54D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90665"/>
            <a:ext cx="8077200" cy="27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600" y="8585"/>
            <a:ext cx="43694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45" dirty="0"/>
              <a:t>Western</a:t>
            </a:r>
            <a:r>
              <a:rPr sz="4400" spc="-15" dirty="0"/>
              <a:t> </a:t>
            </a:r>
            <a:r>
              <a:rPr sz="4400" spc="-10" dirty="0"/>
              <a:t>Expansion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71962" y="593725"/>
            <a:ext cx="4032097" cy="452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Importance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Mississippi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River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1795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1500" dirty="0" smtClean="0">
                <a:latin typeface="Calibri"/>
                <a:cs typeface="Calibri"/>
              </a:rPr>
              <a:t>1800 – secret deal </a:t>
            </a:r>
            <a:r>
              <a:rPr lang="en-US" sz="1500" dirty="0" err="1" smtClean="0">
                <a:latin typeface="Calibri"/>
                <a:cs typeface="Calibri"/>
              </a:rPr>
              <a:t>btwn</a:t>
            </a:r>
            <a:r>
              <a:rPr lang="en-US" sz="1500" dirty="0" smtClean="0">
                <a:latin typeface="Calibri"/>
                <a:cs typeface="Calibri"/>
              </a:rPr>
              <a:t> Fr &amp; </a:t>
            </a:r>
            <a:r>
              <a:rPr lang="en-US" sz="1500" dirty="0" err="1" smtClean="0">
                <a:latin typeface="Calibri"/>
                <a:cs typeface="Calibri"/>
              </a:rPr>
              <a:t>Sp</a:t>
            </a:r>
            <a:endParaRPr lang="en-US" sz="1500" dirty="0" smtClean="0">
              <a:latin typeface="Calibri"/>
              <a:cs typeface="Calibri"/>
            </a:endParaRPr>
          </a:p>
          <a:p>
            <a:pPr marL="756285" lvl="1" indent="-286385">
              <a:lnSpc>
                <a:spcPts val="1795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 smtClean="0">
                <a:latin typeface="Calibri"/>
                <a:cs typeface="Calibri"/>
              </a:rPr>
              <a:t>Spain </a:t>
            </a:r>
            <a:r>
              <a:rPr sz="1500" dirty="0">
                <a:latin typeface="Calibri"/>
                <a:cs typeface="Calibri"/>
              </a:rPr>
              <a:t>closes </a:t>
            </a:r>
            <a:r>
              <a:rPr sz="1500" spc="0" dirty="0">
                <a:latin typeface="Calibri"/>
                <a:cs typeface="Calibri"/>
              </a:rPr>
              <a:t>New </a:t>
            </a:r>
            <a:r>
              <a:rPr sz="1500" dirty="0">
                <a:latin typeface="Calibri"/>
                <a:cs typeface="Calibri"/>
              </a:rPr>
              <a:t>Orleans</a:t>
            </a:r>
            <a:r>
              <a:rPr sz="1500" spc="-1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(1802)</a:t>
            </a:r>
          </a:p>
          <a:p>
            <a:pPr marL="356870" marR="276860" indent="-344170" algn="just">
              <a:lnSpc>
                <a:spcPct val="80000"/>
              </a:lnSpc>
              <a:spcBef>
                <a:spcPts val="425"/>
              </a:spcBef>
              <a:buFont typeface="Arial"/>
              <a:buChar char="•"/>
              <a:tabLst>
                <a:tab pos="357505" algn="l"/>
              </a:tabLst>
            </a:pPr>
            <a:r>
              <a:rPr sz="1800" spc="-15" dirty="0">
                <a:latin typeface="Calibri"/>
                <a:cs typeface="Calibri"/>
              </a:rPr>
              <a:t>Native </a:t>
            </a:r>
            <a:r>
              <a:rPr sz="1800" spc="-10" dirty="0">
                <a:latin typeface="Calibri"/>
                <a:cs typeface="Calibri"/>
              </a:rPr>
              <a:t>Americans </a:t>
            </a:r>
            <a:r>
              <a:rPr sz="1800" spc="-15" dirty="0">
                <a:latin typeface="Calibri"/>
                <a:cs typeface="Calibri"/>
              </a:rPr>
              <a:t>were </a:t>
            </a:r>
            <a:r>
              <a:rPr sz="1800" spc="-20" dirty="0">
                <a:latin typeface="Calibri"/>
                <a:cs typeface="Calibri"/>
              </a:rPr>
              <a:t>offered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choice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assimilation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5" dirty="0">
                <a:latin typeface="Calibri"/>
                <a:cs typeface="Calibri"/>
              </a:rPr>
              <a:t>moving  </a:t>
            </a:r>
            <a:r>
              <a:rPr sz="1800" spc="-15" dirty="0">
                <a:latin typeface="Calibri"/>
                <a:cs typeface="Calibri"/>
              </a:rPr>
              <a:t>west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Mississippi</a:t>
            </a:r>
            <a:endParaRPr sz="1800" dirty="0">
              <a:latin typeface="Calibri"/>
              <a:cs typeface="Calibri"/>
            </a:endParaRPr>
          </a:p>
          <a:p>
            <a:pPr marL="356870" indent="-344170">
              <a:lnSpc>
                <a:spcPts val="194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Governor </a:t>
            </a:r>
            <a:r>
              <a:rPr sz="1800" spc="-5" dirty="0">
                <a:latin typeface="Calibri"/>
                <a:cs typeface="Calibri"/>
              </a:rPr>
              <a:t>William Harrison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drove</a:t>
            </a:r>
            <a:endParaRPr sz="1800" dirty="0">
              <a:latin typeface="Calibri"/>
              <a:cs typeface="Calibri"/>
            </a:endParaRPr>
          </a:p>
          <a:p>
            <a:pPr marR="309880" algn="ctr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Indians </a:t>
            </a:r>
            <a:r>
              <a:rPr sz="1800" spc="-5" dirty="0">
                <a:latin typeface="Calibri"/>
                <a:cs typeface="Calibri"/>
              </a:rPr>
              <a:t>out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Prophetstown</a:t>
            </a:r>
            <a:endParaRPr sz="1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Louisiana </a:t>
            </a:r>
            <a:r>
              <a:rPr sz="1800" spc="-10" dirty="0">
                <a:latin typeface="Calibri"/>
                <a:cs typeface="Calibri"/>
              </a:rPr>
              <a:t>Purchase</a:t>
            </a:r>
            <a:r>
              <a:rPr sz="1800" dirty="0">
                <a:latin typeface="Calibri"/>
                <a:cs typeface="Calibri"/>
              </a:rPr>
              <a:t> (1803</a:t>
            </a:r>
            <a:r>
              <a:rPr sz="1800" dirty="0" smtClean="0">
                <a:latin typeface="Calibri"/>
                <a:cs typeface="Calibri"/>
              </a:rPr>
              <a:t>)</a:t>
            </a:r>
            <a:endParaRPr lang="en-US" sz="1800" dirty="0" smtClean="0">
              <a:latin typeface="Calibri"/>
              <a:cs typeface="Calibri"/>
            </a:endParaRPr>
          </a:p>
          <a:p>
            <a:pPr marL="469900" lvl="1">
              <a:tabLst>
                <a:tab pos="356870" algn="l"/>
                <a:tab pos="357505" algn="l"/>
              </a:tabLst>
            </a:pPr>
            <a:r>
              <a:rPr lang="en-US" sz="1600" dirty="0" smtClean="0">
                <a:latin typeface="Calibri"/>
                <a:cs typeface="Calibri"/>
              </a:rPr>
              <a:t>- France doesn’t want land anymore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Calibri"/>
                <a:cs typeface="Calibri"/>
              </a:rPr>
              <a:t>Negotiations:</a:t>
            </a:r>
            <a:endParaRPr sz="1500" dirty="0">
              <a:latin typeface="Calibri"/>
              <a:cs typeface="Calibri"/>
            </a:endParaRPr>
          </a:p>
          <a:p>
            <a:pPr marL="1155700" marR="24765" lvl="2" indent="-228600">
              <a:lnSpc>
                <a:spcPct val="80000"/>
              </a:lnSpc>
              <a:spcBef>
                <a:spcPts val="3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10" dirty="0">
                <a:latin typeface="Calibri"/>
                <a:cs typeface="Calibri"/>
              </a:rPr>
              <a:t>$10 </a:t>
            </a:r>
            <a:r>
              <a:rPr sz="1300" spc="-15" dirty="0">
                <a:latin typeface="Calibri"/>
                <a:cs typeface="Calibri"/>
              </a:rPr>
              <a:t>million </a:t>
            </a:r>
            <a:r>
              <a:rPr sz="1300" spc="-20" dirty="0">
                <a:latin typeface="Calibri"/>
                <a:cs typeface="Calibri"/>
              </a:rPr>
              <a:t>for </a:t>
            </a:r>
            <a:r>
              <a:rPr sz="1300" spc="-5" dirty="0">
                <a:latin typeface="Calibri"/>
                <a:cs typeface="Calibri"/>
              </a:rPr>
              <a:t>New Orleans </a:t>
            </a:r>
            <a:r>
              <a:rPr sz="1300" spc="-10" dirty="0">
                <a:latin typeface="Calibri"/>
                <a:cs typeface="Calibri"/>
              </a:rPr>
              <a:t>and </a:t>
            </a:r>
            <a:r>
              <a:rPr sz="1300" spc="-5" dirty="0">
                <a:latin typeface="Calibri"/>
                <a:cs typeface="Calibri"/>
              </a:rPr>
              <a:t>part  </a:t>
            </a:r>
            <a:r>
              <a:rPr sz="1300" spc="-10" dirty="0">
                <a:latin typeface="Calibri"/>
                <a:cs typeface="Calibri"/>
              </a:rPr>
              <a:t>of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Florida</a:t>
            </a:r>
            <a:endParaRPr sz="1300" dirty="0">
              <a:latin typeface="Calibri"/>
              <a:cs typeface="Calibri"/>
            </a:endParaRPr>
          </a:p>
          <a:p>
            <a:pPr marL="1155700" lvl="2" indent="-228600">
              <a:lnSpc>
                <a:spcPts val="155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300" spc="-15" dirty="0">
                <a:latin typeface="Calibri"/>
                <a:cs typeface="Calibri"/>
              </a:rPr>
              <a:t>Reply? $15 </a:t>
            </a:r>
            <a:r>
              <a:rPr sz="1300" spc="-10" dirty="0">
                <a:latin typeface="Calibri"/>
                <a:cs typeface="Calibri"/>
              </a:rPr>
              <a:t>million </a:t>
            </a:r>
            <a:r>
              <a:rPr sz="1300" spc="-20" dirty="0">
                <a:latin typeface="Calibri"/>
                <a:cs typeface="Calibri"/>
              </a:rPr>
              <a:t>for </a:t>
            </a:r>
            <a:r>
              <a:rPr sz="1300" spc="-5" dirty="0">
                <a:latin typeface="Calibri"/>
                <a:cs typeface="Calibri"/>
              </a:rPr>
              <a:t>all </a:t>
            </a:r>
            <a:r>
              <a:rPr sz="1300" spc="-10" dirty="0">
                <a:latin typeface="Calibri"/>
                <a:cs typeface="Calibri"/>
              </a:rPr>
              <a:t>of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Louisiana</a:t>
            </a:r>
            <a:endParaRPr sz="1300" dirty="0">
              <a:latin typeface="Calibri"/>
              <a:cs typeface="Calibri"/>
            </a:endParaRPr>
          </a:p>
          <a:p>
            <a:pPr marL="756285" lvl="1" indent="-286385">
              <a:lnSpc>
                <a:spcPts val="17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Calibri"/>
                <a:cs typeface="Calibri"/>
              </a:rPr>
              <a:t>Constitutional?</a:t>
            </a:r>
            <a:endParaRPr sz="1500" dirty="0">
              <a:latin typeface="Calibri"/>
              <a:cs typeface="Calibri"/>
            </a:endParaRPr>
          </a:p>
          <a:p>
            <a:pPr marL="756285" lvl="1" indent="-286385">
              <a:lnSpc>
                <a:spcPts val="162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Calibri"/>
                <a:cs typeface="Calibri"/>
              </a:rPr>
              <a:t>Most </a:t>
            </a:r>
            <a:r>
              <a:rPr sz="1500" spc="-5" dirty="0">
                <a:latin typeface="Calibri"/>
                <a:cs typeface="Calibri"/>
              </a:rPr>
              <a:t>territory was </a:t>
            </a:r>
            <a:r>
              <a:rPr sz="1500" spc="-10" dirty="0">
                <a:latin typeface="Calibri"/>
                <a:cs typeface="Calibri"/>
              </a:rPr>
              <a:t>west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0" dirty="0">
                <a:latin typeface="Calibri"/>
                <a:cs typeface="Calibri"/>
              </a:rPr>
              <a:t>New</a:t>
            </a:r>
            <a:endParaRPr sz="1500" dirty="0">
              <a:latin typeface="Calibri"/>
              <a:cs typeface="Calibri"/>
            </a:endParaRPr>
          </a:p>
          <a:p>
            <a:pPr marL="756285">
              <a:lnSpc>
                <a:spcPts val="1620"/>
              </a:lnSpc>
            </a:pPr>
            <a:r>
              <a:rPr sz="1500" dirty="0">
                <a:latin typeface="Calibri"/>
                <a:cs typeface="Calibri"/>
              </a:rPr>
              <a:t>Orleans</a:t>
            </a:r>
          </a:p>
          <a:p>
            <a:pPr marL="756285" lvl="1" indent="-286385">
              <a:lnSpc>
                <a:spcPts val="162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5" dirty="0" smtClean="0">
                <a:latin typeface="Calibri"/>
                <a:cs typeface="Calibri"/>
              </a:rPr>
              <a:t>Jefferson </a:t>
            </a:r>
            <a:r>
              <a:rPr sz="1500" spc="-10" dirty="0" smtClean="0">
                <a:latin typeface="Calibri"/>
                <a:cs typeface="Calibri"/>
              </a:rPr>
              <a:t>wanted </a:t>
            </a:r>
            <a:r>
              <a:rPr sz="1500" spc="0" dirty="0" smtClean="0">
                <a:latin typeface="Calibri"/>
                <a:cs typeface="Calibri"/>
              </a:rPr>
              <a:t>a </a:t>
            </a:r>
            <a:r>
              <a:rPr sz="1500" dirty="0" smtClean="0">
                <a:latin typeface="Calibri"/>
                <a:cs typeface="Calibri"/>
              </a:rPr>
              <a:t>port </a:t>
            </a:r>
            <a:r>
              <a:rPr sz="1500" spc="-10" dirty="0" smtClean="0">
                <a:latin typeface="Calibri"/>
                <a:cs typeface="Calibri"/>
              </a:rPr>
              <a:t>to </a:t>
            </a:r>
            <a:r>
              <a:rPr sz="1500" spc="-5" dirty="0" smtClean="0">
                <a:latin typeface="Calibri"/>
                <a:cs typeface="Calibri"/>
              </a:rPr>
              <a:t>provide</a:t>
            </a:r>
            <a:r>
              <a:rPr sz="1500" spc="-45" dirty="0" smtClean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an</a:t>
            </a:r>
          </a:p>
          <a:p>
            <a:pPr marL="756285">
              <a:lnSpc>
                <a:spcPts val="1620"/>
              </a:lnSpc>
            </a:pPr>
            <a:r>
              <a:rPr sz="1500" spc="-5" dirty="0" smtClean="0">
                <a:latin typeface="Calibri"/>
                <a:cs typeface="Calibri"/>
              </a:rPr>
              <a:t>outlet </a:t>
            </a:r>
            <a:r>
              <a:rPr sz="1500" spc="-10" dirty="0" smtClean="0">
                <a:latin typeface="Calibri"/>
                <a:cs typeface="Calibri"/>
              </a:rPr>
              <a:t>for western</a:t>
            </a:r>
            <a:r>
              <a:rPr sz="1500" spc="-25" dirty="0" smtClean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crops</a:t>
            </a:r>
            <a:endParaRPr sz="1500" dirty="0" smtClean="0">
              <a:latin typeface="Calibri"/>
              <a:cs typeface="Calibri"/>
            </a:endParaRPr>
          </a:p>
          <a:p>
            <a:pPr marL="756285" lvl="1" indent="-286385">
              <a:lnSpc>
                <a:spcPts val="162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 smtClean="0">
                <a:latin typeface="Calibri"/>
                <a:cs typeface="Calibri"/>
              </a:rPr>
              <a:t>Lewis </a:t>
            </a:r>
            <a:r>
              <a:rPr sz="1500" dirty="0">
                <a:latin typeface="Calibri"/>
                <a:cs typeface="Calibri"/>
              </a:rPr>
              <a:t>and Clark </a:t>
            </a:r>
            <a:r>
              <a:rPr sz="1500" spc="-5" dirty="0">
                <a:latin typeface="Calibri"/>
                <a:cs typeface="Calibri"/>
              </a:rPr>
              <a:t>Expedition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</a:t>
            </a:r>
            <a:r>
              <a:rPr sz="1500" spc="-5" dirty="0" smtClean="0">
                <a:latin typeface="Calibri"/>
                <a:cs typeface="Calibri"/>
              </a:rPr>
              <a:t>1804-</a:t>
            </a:r>
            <a:r>
              <a:rPr lang="en-US" sz="1500" spc="-5" dirty="0" smtClean="0">
                <a:latin typeface="Calibri"/>
                <a:cs typeface="Calibri"/>
              </a:rPr>
              <a:t> 1806)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986015"/>
            <a:ext cx="4791455" cy="3189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47" y="233883"/>
            <a:ext cx="3963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The </a:t>
            </a:r>
            <a:r>
              <a:rPr sz="4000" spc="-10" dirty="0"/>
              <a:t>Marshall</a:t>
            </a:r>
            <a:r>
              <a:rPr sz="4000" spc="-114" dirty="0"/>
              <a:t> </a:t>
            </a:r>
            <a:r>
              <a:rPr sz="4000" spc="-5" dirty="0"/>
              <a:t>Court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8600" y="1127125"/>
            <a:ext cx="7998156" cy="378757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Federalist judges still in federal courts – can only be removed through impeachment</a:t>
            </a:r>
          </a:p>
          <a:p>
            <a:pPr marL="356870" indent="-344170">
              <a:lnSpc>
                <a:spcPct val="100000"/>
              </a:lnSpc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5" dirty="0" smtClean="0">
                <a:latin typeface="Calibri"/>
                <a:cs typeface="Calibri"/>
              </a:rPr>
              <a:t>Adams</a:t>
            </a:r>
            <a:r>
              <a:rPr spc="-5" dirty="0">
                <a:latin typeface="Calibri"/>
                <a:cs typeface="Calibri"/>
              </a:rPr>
              <a:t>’ “Midnight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Judges</a:t>
            </a:r>
            <a:r>
              <a:rPr spc="-5" dirty="0" smtClean="0">
                <a:latin typeface="Calibri"/>
                <a:cs typeface="Calibri"/>
              </a:rPr>
              <a:t>”</a:t>
            </a:r>
            <a:endParaRPr lang="en-US" spc="-5" dirty="0" smtClean="0">
              <a:latin typeface="Calibri"/>
              <a:cs typeface="Calibri"/>
            </a:endParaRPr>
          </a:p>
          <a:p>
            <a:pPr marL="814070" lvl="1" indent="-344170"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Jefferson – instructs Madison - don’t deliver commissions </a:t>
            </a:r>
          </a:p>
          <a:p>
            <a:pPr marL="814070" lvl="1" indent="-344170"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Marbury sues</a:t>
            </a:r>
          </a:p>
          <a:p>
            <a:pPr marL="814070" lvl="1" indent="-344170"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Marshall: under Judiciary Act Marbury should receive commission, however the Courts were given more power than the Constitution allows, so unconstitutional – no commission given (no more Federalist judges)</a:t>
            </a:r>
          </a:p>
          <a:p>
            <a:pPr marL="814070" lvl="1" indent="-344170"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Establishes judicial review</a:t>
            </a:r>
          </a:p>
          <a:p>
            <a:pPr marL="814070" lvl="1" indent="-344170"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Impeachment </a:t>
            </a:r>
          </a:p>
          <a:p>
            <a:pPr marL="1271270" lvl="2" indent="-344170"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Alien &amp; Sedition Acts</a:t>
            </a:r>
          </a:p>
          <a:p>
            <a:pPr marL="1271270" lvl="2" indent="-344170">
              <a:spcBef>
                <a:spcPts val="41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5" dirty="0" smtClean="0">
                <a:latin typeface="Calibri"/>
                <a:cs typeface="Calibri"/>
              </a:rPr>
              <a:t>2 more Federalist judges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3011424" cy="120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60325"/>
            <a:ext cx="392620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5" dirty="0"/>
              <a:t>Partisan</a:t>
            </a:r>
            <a:r>
              <a:rPr sz="4000" spc="-85" dirty="0"/>
              <a:t> </a:t>
            </a:r>
            <a:r>
              <a:rPr sz="4000" dirty="0"/>
              <a:t>Squabbles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6200" y="697230"/>
            <a:ext cx="4952999" cy="423654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Election of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1804</a:t>
            </a:r>
            <a:r>
              <a:rPr lang="en-US" sz="2000" dirty="0" smtClean="0">
                <a:latin typeface="Calibri"/>
                <a:cs typeface="Calibri"/>
              </a:rPr>
              <a:t> (176 – 14) Jefferson as President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0" dirty="0">
                <a:latin typeface="Calibri"/>
                <a:cs typeface="Calibri"/>
              </a:rPr>
              <a:t>Federalist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Conspiracy</a:t>
            </a:r>
            <a:r>
              <a:rPr lang="en-US" sz="2000" spc="-15" dirty="0" smtClean="0">
                <a:latin typeface="Calibri"/>
                <a:cs typeface="Calibri"/>
              </a:rPr>
              <a:t> &amp; </a:t>
            </a:r>
            <a:r>
              <a:rPr sz="2000" spc="-5" dirty="0" smtClean="0">
                <a:latin typeface="Calibri"/>
                <a:cs typeface="Calibri"/>
              </a:rPr>
              <a:t>Burr </a:t>
            </a:r>
            <a:r>
              <a:rPr sz="2000" spc="-15" dirty="0">
                <a:latin typeface="Calibri"/>
                <a:cs typeface="Calibri"/>
              </a:rPr>
              <a:t>vs.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Hamilton</a:t>
            </a:r>
            <a:r>
              <a:rPr lang="en-US" sz="2000" spc="-10" dirty="0" smtClean="0">
                <a:latin typeface="Calibri"/>
                <a:cs typeface="Calibri"/>
              </a:rPr>
              <a:t> – run for governor of NY</a:t>
            </a:r>
          </a:p>
          <a:p>
            <a:pPr marL="1213485" lvl="2" indent="-286385">
              <a:spcBef>
                <a:spcPts val="2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10" dirty="0" smtClean="0">
                <a:latin typeface="Calibri"/>
                <a:cs typeface="Calibri"/>
              </a:rPr>
              <a:t>Burr: united NY w/NE states then lead the group to secede from the nation</a:t>
            </a:r>
          </a:p>
          <a:p>
            <a:pPr marL="1213485" lvl="2" indent="-286385">
              <a:spcBef>
                <a:spcPts val="2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10" dirty="0" smtClean="0">
                <a:latin typeface="Calibri"/>
                <a:cs typeface="Calibri"/>
              </a:rPr>
              <a:t>Abandonment of Dem/Rep values</a:t>
            </a:r>
            <a:endParaRPr sz="2000" dirty="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Duel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- Burr shoots and kills Hamilton</a:t>
            </a:r>
            <a:endParaRPr sz="2000" dirty="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Burr’s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Treason</a:t>
            </a:r>
            <a:r>
              <a:rPr lang="en-US" sz="2000" spc="-30" dirty="0" smtClean="0">
                <a:latin typeface="Calibri"/>
                <a:cs typeface="Calibri"/>
              </a:rPr>
              <a:t> – plan to take Mexico from Spain, unite w/ LA with Burr as ruler</a:t>
            </a:r>
            <a:endParaRPr lang="en-US" sz="2000" dirty="0">
              <a:latin typeface="Calibri"/>
              <a:cs typeface="Calibri"/>
            </a:endParaRPr>
          </a:p>
          <a:p>
            <a:pPr marL="814705" lvl="1" indent="-344805"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 smtClean="0">
                <a:latin typeface="Calibri"/>
                <a:cs typeface="Calibri"/>
              </a:rPr>
              <a:t>ended </a:t>
            </a:r>
            <a:r>
              <a:rPr sz="2000" spc="-5" dirty="0">
                <a:latin typeface="Calibri"/>
                <a:cs typeface="Calibri"/>
              </a:rPr>
              <a:t>in his </a:t>
            </a:r>
            <a:r>
              <a:rPr sz="2000" spc="-10" dirty="0">
                <a:latin typeface="Calibri"/>
                <a:cs typeface="Calibri"/>
              </a:rPr>
              <a:t>acquittal because </a:t>
            </a:r>
            <a:r>
              <a:rPr sz="2000" dirty="0">
                <a:latin typeface="Calibri"/>
                <a:cs typeface="Calibri"/>
              </a:rPr>
              <a:t>of  </a:t>
            </a:r>
            <a:r>
              <a:rPr sz="2000" spc="-10" dirty="0">
                <a:latin typeface="Calibri"/>
                <a:cs typeface="Calibri"/>
              </a:rPr>
              <a:t>strict </a:t>
            </a:r>
            <a:r>
              <a:rPr sz="2000" spc="-15" dirty="0">
                <a:latin typeface="Calibri"/>
                <a:cs typeface="Calibri"/>
              </a:rPr>
              <a:t>standards </a:t>
            </a:r>
            <a:r>
              <a:rPr sz="2000" spc="-10" dirty="0">
                <a:latin typeface="Calibri"/>
                <a:cs typeface="Calibri"/>
              </a:rPr>
              <a:t>that could </a:t>
            </a:r>
            <a:r>
              <a:rPr sz="2000" spc="-5" dirty="0">
                <a:latin typeface="Calibri"/>
                <a:cs typeface="Calibri"/>
              </a:rPr>
              <a:t>not be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742944" cy="271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73095"/>
            <a:ext cx="3742944" cy="2392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51389"/>
            <a:ext cx="32994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Foreign</a:t>
            </a:r>
            <a:r>
              <a:rPr sz="4400" spc="-35" dirty="0"/>
              <a:t> Affairs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746714"/>
            <a:ext cx="4953000" cy="4383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Calibri"/>
                <a:cs typeface="Calibri"/>
              </a:rPr>
              <a:t>Barbary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Pirates</a:t>
            </a:r>
            <a:endParaRPr sz="2800" dirty="0">
              <a:latin typeface="Calibri"/>
              <a:cs typeface="Calibri"/>
            </a:endParaRPr>
          </a:p>
          <a:p>
            <a:pPr marL="756285" marR="428625" lvl="1" indent="-286385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Precedent – pay tribute</a:t>
            </a:r>
          </a:p>
          <a:p>
            <a:pPr marL="756285" marR="428625" lvl="1" indent="-286385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 smtClean="0">
                <a:latin typeface="Calibri"/>
                <a:cs typeface="Calibri"/>
              </a:rPr>
              <a:t>Navy </a:t>
            </a:r>
            <a:r>
              <a:rPr sz="2400" dirty="0">
                <a:latin typeface="Calibri"/>
                <a:cs typeface="Calibri"/>
              </a:rPr>
              <a:t>@ </a:t>
            </a:r>
            <a:r>
              <a:rPr sz="2400" spc="-20" dirty="0">
                <a:latin typeface="Calibri"/>
                <a:cs typeface="Calibri"/>
              </a:rPr>
              <a:t>Tripoli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(1801-  1805</a:t>
            </a:r>
            <a:r>
              <a:rPr sz="2400" dirty="0" smtClean="0">
                <a:latin typeface="Calibri"/>
                <a:cs typeface="Calibri"/>
              </a:rPr>
              <a:t>)</a:t>
            </a:r>
            <a:endParaRPr lang="en-US" sz="2400" dirty="0" smtClean="0">
              <a:latin typeface="Calibri"/>
              <a:cs typeface="Calibri"/>
            </a:endParaRPr>
          </a:p>
          <a:p>
            <a:pPr marL="756285" marR="428625" lvl="1" indent="-286385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400" dirty="0" smtClean="0">
                <a:latin typeface="Calibri"/>
                <a:cs typeface="Calibri"/>
              </a:rPr>
              <a:t>Respect gained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Challenges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Neutrality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British ship (</a:t>
            </a:r>
            <a:r>
              <a:rPr lang="en-US" sz="2400" i="1" spc="-15" dirty="0" smtClean="0">
                <a:latin typeface="Calibri"/>
                <a:cs typeface="Calibri"/>
              </a:rPr>
              <a:t>Leopold) </a:t>
            </a:r>
            <a:r>
              <a:rPr lang="en-US" sz="2400" spc="-15" dirty="0" smtClean="0">
                <a:latin typeface="Calibri"/>
                <a:cs typeface="Calibri"/>
              </a:rPr>
              <a:t>fired on </a:t>
            </a:r>
            <a:r>
              <a:rPr sz="2400" i="1" spc="-15" dirty="0" smtClean="0">
                <a:latin typeface="Calibri"/>
                <a:cs typeface="Calibri"/>
              </a:rPr>
              <a:t>Chesapeake </a:t>
            </a:r>
            <a:r>
              <a:rPr lang="en-US" sz="2400" spc="-10" dirty="0" smtClean="0">
                <a:latin typeface="Calibri"/>
                <a:cs typeface="Calibri"/>
              </a:rPr>
              <a:t> - 3 killed, 4 impressed </a:t>
            </a:r>
            <a:r>
              <a:rPr sz="2400" spc="-5" dirty="0" smtClean="0">
                <a:latin typeface="Calibri"/>
                <a:cs typeface="Calibri"/>
              </a:rPr>
              <a:t>(1807</a:t>
            </a:r>
            <a:r>
              <a:rPr sz="2400" spc="-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Embargo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1807</a:t>
            </a:r>
            <a:r>
              <a:rPr lang="en-US" sz="2400" dirty="0" smtClean="0">
                <a:latin typeface="Calibri"/>
                <a:cs typeface="Calibri"/>
              </a:rPr>
              <a:t> – effects on economy?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1431925"/>
            <a:ext cx="3703320" cy="2925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778</Words>
  <Application>Microsoft Office PowerPoint</Application>
  <PresentationFormat>Custom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Calisto MT</vt:lpstr>
      <vt:lpstr>Office Theme</vt:lpstr>
      <vt:lpstr>THE AGE OF JEFFERSON</vt:lpstr>
      <vt:lpstr>QUIZ Chapter 7 pg 144 # 1 - 3</vt:lpstr>
      <vt:lpstr>Essential Question</vt:lpstr>
      <vt:lpstr>The Jefferson Administration</vt:lpstr>
      <vt:lpstr>AMSCO pg 145  # 4 - 6</vt:lpstr>
      <vt:lpstr>Western Expansion</vt:lpstr>
      <vt:lpstr>The Marshall Court</vt:lpstr>
      <vt:lpstr>Partisan Squabbles</vt:lpstr>
      <vt:lpstr>Foreign Affairs</vt:lpstr>
      <vt:lpstr>PowerPoint Presentation</vt:lpstr>
      <vt:lpstr>Madison Administration</vt:lpstr>
      <vt:lpstr>British–American Tensions</vt:lpstr>
      <vt:lpstr> AMSCO pg 146 # 7 &amp; 8</vt:lpstr>
      <vt:lpstr>The War of 1812</vt:lpstr>
      <vt:lpstr>The War of 1812</vt:lpstr>
      <vt:lpstr>Legacy of the War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ARHS</dc:creator>
  <cp:lastModifiedBy>Jessica Parfitt</cp:lastModifiedBy>
  <cp:revision>12</cp:revision>
  <dcterms:created xsi:type="dcterms:W3CDTF">2017-10-01T17:21:51Z</dcterms:created>
  <dcterms:modified xsi:type="dcterms:W3CDTF">2018-12-18T19:40:41Z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2017-10-01T00:00:00Z</vt:filetime>
  </property>
</Properties>
</file>