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10758" y="960357"/>
            <a:ext cx="67945" cy="273685"/>
          </a:xfrm>
          <a:custGeom>
            <a:avLst/>
            <a:gdLst/>
            <a:ahLst/>
            <a:cxnLst/>
            <a:rect l="l" t="t" r="r" b="b"/>
            <a:pathLst>
              <a:path w="67944" h="273684">
                <a:moveTo>
                  <a:pt x="0" y="0"/>
                </a:moveTo>
                <a:lnTo>
                  <a:pt x="67665" y="0"/>
                </a:lnTo>
                <a:lnTo>
                  <a:pt x="67665" y="273546"/>
                </a:lnTo>
                <a:lnTo>
                  <a:pt x="0" y="273546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5562" y="259537"/>
            <a:ext cx="599287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921207"/>
            <a:ext cx="8071510" cy="3596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71" y="230324"/>
            <a:ext cx="5156200" cy="15474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000" spc="-10" dirty="0"/>
              <a:t>1816-1848</a:t>
            </a:r>
            <a:endParaRPr sz="2000"/>
          </a:p>
          <a:p>
            <a:pPr marL="12700" marR="5080">
              <a:lnSpc>
                <a:spcPct val="100000"/>
              </a:lnSpc>
              <a:spcBef>
                <a:spcPts val="610"/>
              </a:spcBef>
            </a:pPr>
            <a:r>
              <a:rPr b="1" spc="-30" dirty="0">
                <a:latin typeface="Calibri"/>
                <a:cs typeface="Calibri"/>
              </a:rPr>
              <a:t>NATIONALISM </a:t>
            </a:r>
            <a:r>
              <a:rPr b="1" dirty="0">
                <a:latin typeface="Calibri"/>
                <a:cs typeface="Calibri"/>
              </a:rPr>
              <a:t>AND  </a:t>
            </a:r>
            <a:r>
              <a:rPr b="1" spc="-15" dirty="0">
                <a:latin typeface="Calibri"/>
                <a:cs typeface="Calibri"/>
              </a:rPr>
              <a:t>ECONOMIC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30" y="0"/>
            <a:ext cx="311721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37870">
              <a:lnSpc>
                <a:spcPct val="100000"/>
              </a:lnSpc>
              <a:spcBef>
                <a:spcPts val="90"/>
              </a:spcBef>
            </a:pPr>
            <a:r>
              <a:rPr sz="3200" b="1" spc="-15" dirty="0">
                <a:latin typeface="Calibri"/>
                <a:cs typeface="Calibri"/>
              </a:rPr>
              <a:t>Economic  </a:t>
            </a:r>
            <a:r>
              <a:rPr sz="3200" b="1" spc="-10" dirty="0">
                <a:latin typeface="Calibri"/>
                <a:cs typeface="Calibri"/>
              </a:rPr>
              <a:t>Nationalism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(con.)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505" y="1044320"/>
            <a:ext cx="3051175" cy="3803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Industrial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Growth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Calibri"/>
                <a:cs typeface="Calibri"/>
              </a:rPr>
              <a:t>Mechanical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inventions</a:t>
            </a:r>
            <a:endParaRPr sz="1500">
              <a:latin typeface="Calibri"/>
              <a:cs typeface="Calibri"/>
            </a:endParaRPr>
          </a:p>
          <a:p>
            <a:pPr marL="1155700" marR="5080" lvl="2" indent="-228600">
              <a:lnSpc>
                <a:spcPts val="1250"/>
              </a:lnSpc>
              <a:spcBef>
                <a:spcPts val="3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300" spc="-15" dirty="0">
                <a:latin typeface="Calibri"/>
                <a:cs typeface="Calibri"/>
              </a:rPr>
              <a:t>Interchangeable </a:t>
            </a:r>
            <a:r>
              <a:rPr sz="1300" spc="-5" dirty="0">
                <a:latin typeface="Calibri"/>
                <a:cs typeface="Calibri"/>
              </a:rPr>
              <a:t>parts &amp; </a:t>
            </a:r>
            <a:r>
              <a:rPr sz="1300" spc="-10" dirty="0">
                <a:latin typeface="Calibri"/>
                <a:cs typeface="Calibri"/>
              </a:rPr>
              <a:t>the  </a:t>
            </a:r>
            <a:r>
              <a:rPr sz="1300" spc="-20" dirty="0">
                <a:latin typeface="Calibri"/>
                <a:cs typeface="Calibri"/>
              </a:rPr>
              <a:t>cotton </a:t>
            </a:r>
            <a:r>
              <a:rPr sz="1300" spc="-10" dirty="0">
                <a:latin typeface="Calibri"/>
                <a:cs typeface="Calibri"/>
              </a:rPr>
              <a:t>gin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(Whitney)</a:t>
            </a:r>
            <a:endParaRPr sz="1300">
              <a:latin typeface="Calibri"/>
              <a:cs typeface="Calibri"/>
            </a:endParaRPr>
          </a:p>
          <a:p>
            <a:pPr marL="1155700" lvl="2" indent="-228600">
              <a:lnSpc>
                <a:spcPts val="1405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300" spc="-25" dirty="0">
                <a:latin typeface="Calibri"/>
                <a:cs typeface="Calibri"/>
              </a:rPr>
              <a:t>Water </a:t>
            </a:r>
            <a:r>
              <a:rPr sz="1300" spc="-10" dirty="0">
                <a:latin typeface="Calibri"/>
                <a:cs typeface="Calibri"/>
              </a:rPr>
              <a:t>powered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spinning</a:t>
            </a:r>
            <a:endParaRPr sz="1300">
              <a:latin typeface="Calibri"/>
              <a:cs typeface="Calibri"/>
            </a:endParaRPr>
          </a:p>
          <a:p>
            <a:pPr marR="97155" algn="ctr">
              <a:lnSpc>
                <a:spcPts val="1400"/>
              </a:lnSpc>
            </a:pPr>
            <a:r>
              <a:rPr sz="1300" spc="-10" dirty="0">
                <a:latin typeface="Calibri"/>
                <a:cs typeface="Calibri"/>
              </a:rPr>
              <a:t>machines</a:t>
            </a:r>
            <a:endParaRPr sz="1300">
              <a:latin typeface="Calibri"/>
              <a:cs typeface="Calibri"/>
            </a:endParaRPr>
          </a:p>
          <a:p>
            <a:pPr marL="756285" lvl="1" indent="-286385">
              <a:lnSpc>
                <a:spcPts val="17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10" dirty="0">
                <a:latin typeface="Calibri"/>
                <a:cs typeface="Calibri"/>
              </a:rPr>
              <a:t>Factory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Mill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System</a:t>
            </a:r>
            <a:endParaRPr sz="15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300" spc="-5" dirty="0">
                <a:latin typeface="Calibri"/>
                <a:cs typeface="Calibri"/>
              </a:rPr>
              <a:t>Samuel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Slater</a:t>
            </a:r>
            <a:endParaRPr sz="1300">
              <a:latin typeface="Calibri"/>
              <a:cs typeface="Calibri"/>
            </a:endParaRPr>
          </a:p>
          <a:p>
            <a:pPr marL="1613535" marR="32384" lvl="3" indent="-229235">
              <a:lnSpc>
                <a:spcPct val="80000"/>
              </a:lnSpc>
              <a:spcBef>
                <a:spcPts val="270"/>
              </a:spcBef>
              <a:buFont typeface="Arial"/>
              <a:buChar char="–"/>
              <a:tabLst>
                <a:tab pos="1612900" algn="l"/>
                <a:tab pos="1614170" algn="l"/>
              </a:tabLst>
            </a:pPr>
            <a:r>
              <a:rPr sz="1100" dirty="0">
                <a:latin typeface="Calibri"/>
                <a:cs typeface="Calibri"/>
              </a:rPr>
              <a:t>NE </a:t>
            </a:r>
            <a:r>
              <a:rPr sz="1100" spc="-5" dirty="0">
                <a:latin typeface="Calibri"/>
                <a:cs typeface="Calibri"/>
              </a:rPr>
              <a:t>Emerges </a:t>
            </a:r>
            <a:r>
              <a:rPr sz="1100" dirty="0">
                <a:latin typeface="Calibri"/>
                <a:cs typeface="Calibri"/>
              </a:rPr>
              <a:t>as </a:t>
            </a:r>
            <a:r>
              <a:rPr sz="1100" spc="-5" dirty="0">
                <a:latin typeface="Calibri"/>
                <a:cs typeface="Calibri"/>
              </a:rPr>
              <a:t>industrial  center</a:t>
            </a:r>
            <a:endParaRPr sz="1100">
              <a:latin typeface="Calibri"/>
              <a:cs typeface="Calibri"/>
            </a:endParaRPr>
          </a:p>
          <a:p>
            <a:pPr marL="1155700" lvl="2" indent="-228600">
              <a:lnSpc>
                <a:spcPts val="155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300" spc="-10" dirty="0">
                <a:latin typeface="Calibri"/>
                <a:cs typeface="Calibri"/>
              </a:rPr>
              <a:t>Labor</a:t>
            </a:r>
            <a:endParaRPr sz="1300">
              <a:latin typeface="Calibri"/>
              <a:cs typeface="Calibri"/>
            </a:endParaRPr>
          </a:p>
          <a:p>
            <a:pPr marL="1613535" lvl="3" indent="-22923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1612900" algn="l"/>
                <a:tab pos="1614170" algn="l"/>
              </a:tabLst>
            </a:pPr>
            <a:r>
              <a:rPr sz="1100" spc="-5" dirty="0">
                <a:latin typeface="Calibri"/>
                <a:cs typeface="Calibri"/>
              </a:rPr>
              <a:t>Immigrants</a:t>
            </a:r>
            <a:endParaRPr sz="1100">
              <a:latin typeface="Calibri"/>
              <a:cs typeface="Calibri"/>
            </a:endParaRPr>
          </a:p>
          <a:p>
            <a:pPr marL="1613535" lvl="3" indent="-229235">
              <a:lnSpc>
                <a:spcPct val="100000"/>
              </a:lnSpc>
              <a:buFont typeface="Arial"/>
              <a:buChar char="–"/>
              <a:tabLst>
                <a:tab pos="1612900" algn="l"/>
                <a:tab pos="1614170" algn="l"/>
              </a:tabLst>
            </a:pPr>
            <a:r>
              <a:rPr sz="1100" dirty="0">
                <a:latin typeface="Calibri"/>
                <a:cs typeface="Calibri"/>
              </a:rPr>
              <a:t>Women &amp;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children</a:t>
            </a:r>
            <a:endParaRPr sz="1100">
              <a:latin typeface="Calibri"/>
              <a:cs typeface="Calibri"/>
            </a:endParaRPr>
          </a:p>
          <a:p>
            <a:pPr marL="1842135">
              <a:lnSpc>
                <a:spcPct val="100000"/>
              </a:lnSpc>
              <a:tabLst>
                <a:tab pos="2070100" algn="l"/>
              </a:tabLst>
            </a:pPr>
            <a:r>
              <a:rPr sz="1100" dirty="0">
                <a:latin typeface="Arial"/>
                <a:cs typeface="Arial"/>
              </a:rPr>
              <a:t>»	</a:t>
            </a:r>
            <a:r>
              <a:rPr sz="1100" b="1" spc="-5" dirty="0">
                <a:latin typeface="Calibri"/>
                <a:cs typeface="Calibri"/>
              </a:rPr>
              <a:t>Lowell</a:t>
            </a:r>
            <a:r>
              <a:rPr sz="1100" b="1" spc="-8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System</a:t>
            </a:r>
            <a:endParaRPr sz="1100">
              <a:latin typeface="Calibri"/>
              <a:cs typeface="Calibri"/>
            </a:endParaRPr>
          </a:p>
          <a:p>
            <a:pPr marL="1613535" lvl="3" indent="-229235">
              <a:lnSpc>
                <a:spcPts val="1305"/>
              </a:lnSpc>
              <a:buFont typeface="Arial"/>
              <a:buChar char="–"/>
              <a:tabLst>
                <a:tab pos="1612900" algn="l"/>
                <a:tab pos="1614170" algn="l"/>
              </a:tabLst>
            </a:pPr>
            <a:r>
              <a:rPr sz="1100" dirty="0">
                <a:latin typeface="Calibri"/>
                <a:cs typeface="Calibri"/>
              </a:rPr>
              <a:t>Weak early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unions</a:t>
            </a:r>
            <a:endParaRPr sz="1100">
              <a:latin typeface="Calibri"/>
              <a:cs typeface="Calibri"/>
            </a:endParaRPr>
          </a:p>
          <a:p>
            <a:pPr marL="356870" indent="-344170">
              <a:lnSpc>
                <a:spcPts val="214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Commercial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Agriculture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latin typeface="Calibri"/>
                <a:cs typeface="Calibri"/>
              </a:rPr>
              <a:t>Cheap </a:t>
            </a:r>
            <a:r>
              <a:rPr sz="1500" spc="-5" dirty="0">
                <a:latin typeface="Calibri"/>
                <a:cs typeface="Calibri"/>
              </a:rPr>
              <a:t>land </a:t>
            </a:r>
            <a:r>
              <a:rPr sz="1500" spc="0" dirty="0">
                <a:latin typeface="Calibri"/>
                <a:cs typeface="Calibri"/>
              </a:rPr>
              <a:t>&amp;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credit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10" dirty="0">
                <a:latin typeface="Calibri"/>
                <a:cs typeface="Calibri"/>
              </a:rPr>
              <a:t>Improved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transportation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latin typeface="Calibri"/>
                <a:cs typeface="Calibri"/>
              </a:rPr>
              <a:t>Birth of “king</a:t>
            </a:r>
            <a:r>
              <a:rPr sz="1500" spc="-1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cotton”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90646" y="1045463"/>
            <a:ext cx="2048764" cy="391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59" y="2356103"/>
            <a:ext cx="3672840" cy="2785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59" y="36575"/>
            <a:ext cx="3672839" cy="2228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Effects </a:t>
            </a:r>
            <a:r>
              <a:rPr spc="-5" dirty="0"/>
              <a:t>of </a:t>
            </a:r>
            <a:r>
              <a:rPr dirty="0"/>
              <a:t>the </a:t>
            </a:r>
            <a:r>
              <a:rPr spc="-30" dirty="0"/>
              <a:t>Market</a:t>
            </a:r>
            <a:r>
              <a:rPr dirty="0"/>
              <a:t> </a:t>
            </a:r>
            <a:r>
              <a:rPr spc="-20" dirty="0"/>
              <a:t>Revolution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921207"/>
            <a:ext cx="3852545" cy="3596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-5" dirty="0">
                <a:latin typeface="Calibri"/>
                <a:cs typeface="Calibri"/>
              </a:rPr>
              <a:t>Social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-10" dirty="0">
                <a:latin typeface="Calibri"/>
                <a:cs typeface="Calibri"/>
              </a:rPr>
              <a:t>Increased </a:t>
            </a:r>
            <a:r>
              <a:rPr sz="1300" spc="-15" dirty="0">
                <a:latin typeface="Calibri"/>
                <a:cs typeface="Calibri"/>
              </a:rPr>
              <a:t>standard </a:t>
            </a:r>
            <a:r>
              <a:rPr sz="1300" spc="-10" dirty="0">
                <a:latin typeface="Calibri"/>
                <a:cs typeface="Calibri"/>
              </a:rPr>
              <a:t>of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living</a:t>
            </a:r>
            <a:endParaRPr sz="13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-15" dirty="0">
                <a:latin typeface="Calibri"/>
                <a:cs typeface="Calibri"/>
              </a:rPr>
              <a:t>Immigrants </a:t>
            </a:r>
            <a:r>
              <a:rPr sz="1300" spc="-5" dirty="0">
                <a:latin typeface="Calibri"/>
                <a:cs typeface="Calibri"/>
              </a:rPr>
              <a:t>&amp;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Nativism</a:t>
            </a:r>
            <a:endParaRPr sz="13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-15" dirty="0">
                <a:latin typeface="Calibri"/>
                <a:cs typeface="Calibri"/>
              </a:rPr>
              <a:t>Women</a:t>
            </a:r>
            <a:endParaRPr sz="13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100" dirty="0">
                <a:latin typeface="Calibri"/>
                <a:cs typeface="Calibri"/>
              </a:rPr>
              <a:t>Cult </a:t>
            </a:r>
            <a:r>
              <a:rPr sz="1100" spc="-5" dirty="0">
                <a:latin typeface="Calibri"/>
                <a:cs typeface="Calibri"/>
              </a:rPr>
              <a:t>of domesticity vs. </a:t>
            </a:r>
            <a:r>
              <a:rPr sz="1100" dirty="0">
                <a:latin typeface="Calibri"/>
                <a:cs typeface="Calibri"/>
              </a:rPr>
              <a:t>women in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workplace</a:t>
            </a:r>
            <a:endParaRPr sz="1100">
              <a:latin typeface="Calibri"/>
              <a:cs typeface="Calibri"/>
            </a:endParaRPr>
          </a:p>
          <a:p>
            <a:pPr marL="1155700" lvl="2" indent="-228600">
              <a:lnSpc>
                <a:spcPts val="131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100" spc="-5" dirty="0">
                <a:latin typeface="Calibri"/>
                <a:cs typeface="Calibri"/>
              </a:rPr>
              <a:t>Decreasing </a:t>
            </a:r>
            <a:r>
              <a:rPr sz="1100" dirty="0">
                <a:latin typeface="Calibri"/>
                <a:cs typeface="Calibri"/>
              </a:rPr>
              <a:t>family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size</a:t>
            </a:r>
            <a:endParaRPr sz="1100">
              <a:latin typeface="Calibri"/>
              <a:cs typeface="Calibri"/>
            </a:endParaRPr>
          </a:p>
          <a:p>
            <a:pPr marL="756285" lvl="1" indent="-286385">
              <a:lnSpc>
                <a:spcPts val="155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-10" dirty="0">
                <a:latin typeface="Calibri"/>
                <a:cs typeface="Calibri"/>
              </a:rPr>
              <a:t>Mobility</a:t>
            </a:r>
            <a:endParaRPr sz="1300">
              <a:latin typeface="Calibri"/>
              <a:cs typeface="Calibri"/>
            </a:endParaRPr>
          </a:p>
          <a:p>
            <a:pPr marL="1155700" lvl="2" indent="-228600">
              <a:lnSpc>
                <a:spcPts val="1315"/>
              </a:lnSpc>
              <a:spcBef>
                <a:spcPts val="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100" spc="-5" dirty="0">
                <a:latin typeface="Calibri"/>
                <a:cs typeface="Calibri"/>
              </a:rPr>
              <a:t>Increasing </a:t>
            </a:r>
            <a:r>
              <a:rPr sz="1100" dirty="0">
                <a:latin typeface="Calibri"/>
                <a:cs typeface="Calibri"/>
              </a:rPr>
              <a:t>wealth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gap</a:t>
            </a:r>
            <a:endParaRPr sz="1100">
              <a:latin typeface="Calibri"/>
              <a:cs typeface="Calibri"/>
            </a:endParaRPr>
          </a:p>
          <a:p>
            <a:pPr marL="756285" lvl="1" indent="-286385">
              <a:lnSpc>
                <a:spcPts val="155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-15" dirty="0">
                <a:latin typeface="Calibri"/>
                <a:cs typeface="Calibri"/>
              </a:rPr>
              <a:t>Slavery</a:t>
            </a:r>
            <a:endParaRPr sz="1300">
              <a:latin typeface="Calibri"/>
              <a:cs typeface="Calibri"/>
            </a:endParaRPr>
          </a:p>
          <a:p>
            <a:pPr marL="356870" indent="-344170">
              <a:lnSpc>
                <a:spcPts val="179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-5" dirty="0">
                <a:latin typeface="Calibri"/>
                <a:cs typeface="Calibri"/>
              </a:rPr>
              <a:t>Economic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-15" dirty="0">
                <a:latin typeface="Calibri"/>
                <a:cs typeface="Calibri"/>
              </a:rPr>
              <a:t>Cottage </a:t>
            </a:r>
            <a:r>
              <a:rPr sz="1300" spc="-5" dirty="0">
                <a:latin typeface="Wingdings"/>
                <a:cs typeface="Wingdings"/>
              </a:rPr>
              <a:t>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Market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System</a:t>
            </a:r>
            <a:endParaRPr sz="1300">
              <a:latin typeface="Calibri"/>
              <a:cs typeface="Calibri"/>
            </a:endParaRPr>
          </a:p>
          <a:p>
            <a:pPr marL="756285" lvl="1" indent="-286385">
              <a:lnSpc>
                <a:spcPts val="155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-10" dirty="0">
                <a:latin typeface="Calibri"/>
                <a:cs typeface="Calibri"/>
              </a:rPr>
              <a:t>Rise of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Capitalism</a:t>
            </a:r>
            <a:endParaRPr sz="1300">
              <a:latin typeface="Calibri"/>
              <a:cs typeface="Calibri"/>
            </a:endParaRPr>
          </a:p>
          <a:p>
            <a:pPr marL="356870" indent="-344170">
              <a:lnSpc>
                <a:spcPts val="179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-5" dirty="0">
                <a:latin typeface="Calibri"/>
                <a:cs typeface="Calibri"/>
              </a:rPr>
              <a:t>Continued </a:t>
            </a:r>
            <a:r>
              <a:rPr sz="1500" spc="-15" dirty="0">
                <a:latin typeface="Calibri"/>
                <a:cs typeface="Calibri"/>
              </a:rPr>
              <a:t>Western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Expansion</a:t>
            </a:r>
            <a:endParaRPr sz="15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-10" dirty="0">
                <a:latin typeface="Calibri"/>
                <a:cs typeface="Calibri"/>
              </a:rPr>
              <a:t>Political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-10" dirty="0">
                <a:latin typeface="Calibri"/>
                <a:cs typeface="Calibri"/>
              </a:rPr>
              <a:t>Second </a:t>
            </a:r>
            <a:r>
              <a:rPr sz="1300" spc="-5" dirty="0">
                <a:latin typeface="Calibri"/>
                <a:cs typeface="Calibri"/>
              </a:rPr>
              <a:t>party </a:t>
            </a:r>
            <a:r>
              <a:rPr sz="1300" spc="-25" dirty="0">
                <a:latin typeface="Calibri"/>
                <a:cs typeface="Calibri"/>
              </a:rPr>
              <a:t>system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created</a:t>
            </a:r>
            <a:endParaRPr sz="1300">
              <a:latin typeface="Calibri"/>
              <a:cs typeface="Calibri"/>
            </a:endParaRPr>
          </a:p>
          <a:p>
            <a:pPr marL="1155700" lvl="2" indent="-228600">
              <a:lnSpc>
                <a:spcPts val="1315"/>
              </a:lnSpc>
              <a:spcBef>
                <a:spcPts val="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100" spc="-5" dirty="0">
                <a:latin typeface="Calibri"/>
                <a:cs typeface="Calibri"/>
              </a:rPr>
              <a:t>Better economy=more voter interest</a:t>
            </a:r>
            <a:endParaRPr sz="1100">
              <a:latin typeface="Calibri"/>
              <a:cs typeface="Calibri"/>
            </a:endParaRPr>
          </a:p>
          <a:p>
            <a:pPr marL="756285" lvl="1" indent="-286385">
              <a:lnSpc>
                <a:spcPts val="155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-10" dirty="0">
                <a:latin typeface="Calibri"/>
                <a:cs typeface="Calibri"/>
              </a:rPr>
              <a:t>Renewed Sectional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Struggles</a:t>
            </a:r>
            <a:endParaRPr sz="13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-10" dirty="0">
                <a:latin typeface="Calibri"/>
                <a:cs typeface="Calibri"/>
              </a:rPr>
              <a:t>Reemergence of </a:t>
            </a:r>
            <a:r>
              <a:rPr sz="1300" spc="-15" dirty="0">
                <a:latin typeface="Calibri"/>
                <a:cs typeface="Calibri"/>
              </a:rPr>
              <a:t>States’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Rights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4155" y="1200911"/>
            <a:ext cx="4095623" cy="338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1927" y="2249423"/>
            <a:ext cx="4386072" cy="2895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895" y="10744"/>
            <a:ext cx="42037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Essential</a:t>
            </a:r>
            <a:r>
              <a:rPr sz="4400" spc="-50" dirty="0"/>
              <a:t> </a:t>
            </a:r>
            <a:r>
              <a:rPr sz="4400" spc="-10" dirty="0"/>
              <a:t>Question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9292" y="829767"/>
            <a:ext cx="7924165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  <a:tab pos="4120515" algn="l"/>
              </a:tabLst>
            </a:pPr>
            <a:r>
              <a:rPr sz="2800" spc="0" dirty="0">
                <a:latin typeface="Calibri"/>
                <a:cs typeface="Calibri"/>
              </a:rPr>
              <a:t>Both </a:t>
            </a:r>
            <a:r>
              <a:rPr sz="2800" spc="-5" dirty="0">
                <a:latin typeface="Calibri"/>
                <a:cs typeface="Calibri"/>
              </a:rPr>
              <a:t>nationalism and </a:t>
            </a:r>
            <a:r>
              <a:rPr sz="2800" dirty="0">
                <a:latin typeface="Calibri"/>
                <a:cs typeface="Calibri"/>
              </a:rPr>
              <a:t>sectionalism </a:t>
            </a:r>
            <a:r>
              <a:rPr sz="2800" spc="-10" dirty="0">
                <a:latin typeface="Calibri"/>
                <a:cs typeface="Calibri"/>
              </a:rPr>
              <a:t>increased </a:t>
            </a:r>
            <a:r>
              <a:rPr sz="2800" spc="-5" dirty="0">
                <a:latin typeface="Calibri"/>
                <a:cs typeface="Calibri"/>
              </a:rPr>
              <a:t>during  the </a:t>
            </a:r>
            <a:r>
              <a:rPr sz="2800" spc="-15" dirty="0">
                <a:latin typeface="Calibri"/>
                <a:cs typeface="Calibri"/>
              </a:rPr>
              <a:t>Era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Good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Feelings.	</a:t>
            </a:r>
            <a:r>
              <a:rPr sz="2800" dirty="0">
                <a:latin typeface="Calibri"/>
                <a:cs typeface="Calibri"/>
              </a:rPr>
              <a:t>How </a:t>
            </a:r>
            <a:r>
              <a:rPr sz="2800" spc="-5" dirty="0">
                <a:latin typeface="Calibri"/>
                <a:cs typeface="Calibri"/>
              </a:rPr>
              <a:t>did both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these  </a:t>
            </a:r>
            <a:r>
              <a:rPr sz="2800" spc="-10" dirty="0">
                <a:latin typeface="Calibri"/>
                <a:cs typeface="Calibri"/>
              </a:rPr>
              <a:t>beliefs develop </a:t>
            </a:r>
            <a:r>
              <a:rPr sz="2800" spc="-25" dirty="0">
                <a:latin typeface="Calibri"/>
                <a:cs typeface="Calibri"/>
              </a:rPr>
              <a:t>concurrently,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did </a:t>
            </a:r>
            <a:r>
              <a:rPr sz="2800" dirty="0">
                <a:latin typeface="Calibri"/>
                <a:cs typeface="Calibri"/>
              </a:rPr>
              <a:t>one </a:t>
            </a:r>
            <a:r>
              <a:rPr sz="2800" spc="-10" dirty="0">
                <a:latin typeface="Calibri"/>
                <a:cs typeface="Calibri"/>
              </a:rPr>
              <a:t>become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greater </a:t>
            </a:r>
            <a:r>
              <a:rPr sz="2800" spc="-10" dirty="0">
                <a:latin typeface="Calibri"/>
                <a:cs typeface="Calibri"/>
              </a:rPr>
              <a:t>importance </a:t>
            </a:r>
            <a:r>
              <a:rPr sz="2800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economics </a:t>
            </a:r>
            <a:r>
              <a:rPr sz="2800" spc="-5" dirty="0">
                <a:latin typeface="Calibri"/>
                <a:cs typeface="Calibri"/>
              </a:rPr>
              <a:t>and politics of  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period?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361" y="253441"/>
            <a:ext cx="5633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The </a:t>
            </a:r>
            <a:r>
              <a:rPr sz="4400" spc="-40" dirty="0"/>
              <a:t>Era </a:t>
            </a:r>
            <a:r>
              <a:rPr sz="4400" spc="-5" dirty="0"/>
              <a:t>of Good</a:t>
            </a:r>
            <a:r>
              <a:rPr sz="4400" spc="60" dirty="0"/>
              <a:t> </a:t>
            </a:r>
            <a:r>
              <a:rPr sz="4400" spc="-20" dirty="0"/>
              <a:t>Feelings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6600" y="1026921"/>
            <a:ext cx="3792220" cy="26666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Election of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1816</a:t>
            </a:r>
            <a:endParaRPr sz="20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spc="-5" dirty="0">
                <a:latin typeface="Calibri"/>
                <a:cs typeface="Calibri"/>
              </a:rPr>
              <a:t>End of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Federalists</a:t>
            </a:r>
            <a:endParaRPr sz="1700" dirty="0">
              <a:latin typeface="Calibri"/>
              <a:cs typeface="Calibri"/>
            </a:endParaRPr>
          </a:p>
          <a:p>
            <a:pPr marL="756285" marR="5080" lvl="1" indent="-286385">
              <a:lnSpc>
                <a:spcPct val="80000"/>
              </a:lnSpc>
              <a:spcBef>
                <a:spcPts val="4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spc="-10" dirty="0">
                <a:latin typeface="Calibri"/>
                <a:cs typeface="Calibri"/>
              </a:rPr>
              <a:t>Monroe only loses </a:t>
            </a:r>
            <a:r>
              <a:rPr sz="1700" dirty="0">
                <a:latin typeface="Calibri"/>
                <a:cs typeface="Calibri"/>
              </a:rPr>
              <a:t>1 </a:t>
            </a:r>
            <a:r>
              <a:rPr sz="1700" spc="-10" dirty="0">
                <a:latin typeface="Calibri"/>
                <a:cs typeface="Calibri"/>
              </a:rPr>
              <a:t>electoral </a:t>
            </a:r>
            <a:r>
              <a:rPr sz="1700" spc="-15" dirty="0">
                <a:latin typeface="Calibri"/>
                <a:cs typeface="Calibri"/>
              </a:rPr>
              <a:t>vote  </a:t>
            </a:r>
            <a:r>
              <a:rPr sz="1700" spc="-5" dirty="0">
                <a:latin typeface="Calibri"/>
                <a:cs typeface="Calibri"/>
              </a:rPr>
              <a:t>in </a:t>
            </a:r>
            <a:r>
              <a:rPr sz="1700" dirty="0">
                <a:latin typeface="Calibri"/>
                <a:cs typeface="Calibri"/>
              </a:rPr>
              <a:t>1820 </a:t>
            </a:r>
            <a:r>
              <a:rPr sz="1700" spc="-5" dirty="0">
                <a:latin typeface="Calibri"/>
                <a:cs typeface="Calibri"/>
              </a:rPr>
              <a:t>(John </a:t>
            </a:r>
            <a:r>
              <a:rPr sz="1700" dirty="0">
                <a:latin typeface="Calibri"/>
                <a:cs typeface="Calibri"/>
              </a:rPr>
              <a:t>Q.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Adams)</a:t>
            </a:r>
          </a:p>
          <a:p>
            <a:pPr marL="356870" indent="-344170">
              <a:lnSpc>
                <a:spcPts val="239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James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Monroe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Themes:</a:t>
            </a:r>
            <a:endParaRPr sz="20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spc="-10" dirty="0">
                <a:latin typeface="Calibri"/>
                <a:cs typeface="Calibri"/>
              </a:rPr>
              <a:t>Nationalism</a:t>
            </a:r>
            <a:endParaRPr sz="17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spc="-5" dirty="0">
                <a:latin typeface="Calibri"/>
                <a:cs typeface="Calibri"/>
              </a:rPr>
              <a:t>One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party?</a:t>
            </a: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spc="-10" dirty="0">
                <a:latin typeface="Calibri"/>
                <a:cs typeface="Calibri"/>
              </a:rPr>
              <a:t>Manifest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Destiny</a:t>
            </a:r>
            <a:endParaRPr sz="17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20" dirty="0">
                <a:latin typeface="Calibri"/>
                <a:cs typeface="Calibri"/>
              </a:rPr>
              <a:t>Western </a:t>
            </a:r>
            <a:r>
              <a:rPr sz="1400" spc="-10" dirty="0">
                <a:latin typeface="Calibri"/>
                <a:cs typeface="Calibri"/>
              </a:rPr>
              <a:t>&amp; </a:t>
            </a:r>
            <a:r>
              <a:rPr sz="1400" spc="-15" dirty="0">
                <a:latin typeface="Calibri"/>
                <a:cs typeface="Calibri"/>
              </a:rPr>
              <a:t>Economic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Expansion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97679" y="1204340"/>
            <a:ext cx="4389120" cy="3208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4717" y="0"/>
            <a:ext cx="27381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Nationalism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491" y="578840"/>
            <a:ext cx="8921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300" spc="-5" dirty="0">
                <a:latin typeface="Calibri"/>
                <a:cs typeface="Calibri"/>
              </a:rPr>
              <a:t>C</a:t>
            </a:r>
            <a:r>
              <a:rPr sz="1300" spc="-15" dirty="0">
                <a:latin typeface="Calibri"/>
                <a:cs typeface="Calibri"/>
              </a:rPr>
              <a:t>ul</a:t>
            </a:r>
            <a:r>
              <a:rPr sz="1300" spc="-5" dirty="0">
                <a:latin typeface="Calibri"/>
                <a:cs typeface="Calibri"/>
              </a:rPr>
              <a:t>t</a:t>
            </a:r>
            <a:r>
              <a:rPr sz="1300" spc="-20" dirty="0">
                <a:latin typeface="Calibri"/>
                <a:cs typeface="Calibri"/>
              </a:rPr>
              <a:t>u</a:t>
            </a: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spc="-5" dirty="0">
                <a:latin typeface="Calibri"/>
                <a:cs typeface="Calibri"/>
              </a:rPr>
              <a:t>al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385" y="810647"/>
            <a:ext cx="59901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100" dirty="0">
                <a:latin typeface="Arial"/>
                <a:cs typeface="Arial"/>
              </a:rPr>
              <a:t>–	</a:t>
            </a:r>
            <a:r>
              <a:rPr sz="1600" spc="-5" dirty="0">
                <a:latin typeface="Calibri"/>
                <a:cs typeface="Calibri"/>
              </a:rPr>
              <a:t>Nationalism </a:t>
            </a:r>
            <a:r>
              <a:rPr sz="1600" dirty="0">
                <a:latin typeface="Calibri"/>
                <a:cs typeface="Calibri"/>
              </a:rPr>
              <a:t>&amp; </a:t>
            </a:r>
            <a:r>
              <a:rPr sz="1600" spc="-5" dirty="0">
                <a:latin typeface="Calibri"/>
                <a:cs typeface="Calibri"/>
              </a:rPr>
              <a:t>Patriotism </a:t>
            </a:r>
            <a:r>
              <a:rPr sz="1600" dirty="0">
                <a:latin typeface="Calibri"/>
                <a:cs typeface="Calibri"/>
              </a:rPr>
              <a:t>emerge in </a:t>
            </a:r>
            <a:r>
              <a:rPr sz="1600" spc="-5" dirty="0">
                <a:latin typeface="Calibri"/>
                <a:cs typeface="Calibri"/>
              </a:rPr>
              <a:t>art, literature,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education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95" y="981377"/>
            <a:ext cx="4854505" cy="49821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5" dirty="0">
                <a:latin typeface="Calibri"/>
                <a:cs typeface="Calibri"/>
              </a:rPr>
              <a:t>Economic</a:t>
            </a:r>
            <a:endParaRPr sz="1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95"/>
              </a:spcBef>
            </a:pPr>
            <a:r>
              <a:rPr sz="1400" spc="-5" dirty="0">
                <a:latin typeface="Calibri"/>
                <a:cs typeface="Calibri"/>
              </a:rPr>
              <a:t>-Interstate Commerce (see Gibbons vs.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Ogden)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1439347"/>
            <a:ext cx="639795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Clay’s </a:t>
            </a:r>
            <a:r>
              <a:rPr sz="1400" dirty="0">
                <a:latin typeface="Calibri"/>
                <a:cs typeface="Calibri"/>
              </a:rPr>
              <a:t>American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System</a:t>
            </a:r>
          </a:p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Tariff of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1816</a:t>
            </a:r>
            <a:r>
              <a:rPr lang="en-US" sz="1400" spc="-10" dirty="0">
                <a:latin typeface="Calibri"/>
                <a:cs typeface="Calibri"/>
              </a:rPr>
              <a:t> – raised taxes for sole purpose of protecting American manufacturing</a:t>
            </a:r>
            <a:endParaRPr sz="1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Panic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1819</a:t>
            </a:r>
            <a:r>
              <a:rPr lang="en-US" sz="1400" spc="-10" dirty="0">
                <a:latin typeface="Calibri"/>
                <a:cs typeface="Calibri"/>
              </a:rPr>
              <a:t> – 2</a:t>
            </a:r>
            <a:r>
              <a:rPr lang="en-US" sz="1400" spc="-10" baseline="30000" dirty="0">
                <a:latin typeface="Calibri"/>
                <a:cs typeface="Calibri"/>
              </a:rPr>
              <a:t>nd</a:t>
            </a:r>
            <a:r>
              <a:rPr lang="en-US" sz="1400" spc="-10" dirty="0">
                <a:latin typeface="Calibri"/>
                <a:cs typeface="Calibri"/>
              </a:rPr>
              <a:t> BUS – tightened credit – banks closed, unemployment, bankruptcies, debtors , foreclosure on western farms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09" y="2271756"/>
            <a:ext cx="216217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30" dirty="0">
                <a:latin typeface="Calibri"/>
                <a:cs typeface="Calibri"/>
              </a:rPr>
              <a:t>P</a:t>
            </a:r>
            <a:r>
              <a:rPr sz="1400" spc="-2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li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cal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666" y="2550295"/>
            <a:ext cx="412177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100" dirty="0">
                <a:latin typeface="Arial"/>
                <a:cs typeface="Arial"/>
              </a:rPr>
              <a:t>–	</a:t>
            </a:r>
            <a:r>
              <a:rPr sz="1400" dirty="0">
                <a:latin typeface="Calibri"/>
                <a:cs typeface="Calibri"/>
              </a:rPr>
              <a:t>Split in </a:t>
            </a:r>
            <a:r>
              <a:rPr sz="1400" spc="-5" dirty="0">
                <a:latin typeface="Calibri"/>
                <a:cs typeface="Calibri"/>
              </a:rPr>
              <a:t>the Democratic-Republican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495" y="3014779"/>
            <a:ext cx="4799553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300" spc="-10" dirty="0">
                <a:latin typeface="Calibri"/>
                <a:cs typeface="Calibri"/>
              </a:rPr>
              <a:t>J</a:t>
            </a:r>
            <a:r>
              <a:rPr sz="1300" spc="-15" dirty="0">
                <a:latin typeface="Calibri"/>
                <a:cs typeface="Calibri"/>
              </a:rPr>
              <a:t>udi</a:t>
            </a:r>
            <a:r>
              <a:rPr sz="1300" spc="-5" dirty="0">
                <a:latin typeface="Calibri"/>
                <a:cs typeface="Calibri"/>
              </a:rPr>
              <a:t>c</a:t>
            </a:r>
            <a:r>
              <a:rPr sz="1300" spc="-15" dirty="0">
                <a:latin typeface="Calibri"/>
                <a:cs typeface="Calibri"/>
              </a:rPr>
              <a:t>i</a:t>
            </a:r>
            <a:r>
              <a:rPr sz="1300" spc="-5" dirty="0">
                <a:latin typeface="Calibri"/>
                <a:cs typeface="Calibri"/>
              </a:rPr>
              <a:t>al</a:t>
            </a:r>
            <a:r>
              <a:rPr lang="en-US" sz="1300" spc="-5" dirty="0">
                <a:latin typeface="Calibri"/>
                <a:cs typeface="Calibri"/>
              </a:rPr>
              <a:t> – Marshall Court – central government strength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424" y="3254681"/>
            <a:ext cx="1548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100" dirty="0">
                <a:latin typeface="Arial"/>
                <a:cs typeface="Arial"/>
              </a:rPr>
              <a:t>–	</a:t>
            </a:r>
            <a:r>
              <a:rPr sz="1100" b="1" spc="-5" dirty="0">
                <a:latin typeface="Calibri"/>
                <a:cs typeface="Calibri"/>
              </a:rPr>
              <a:t>Marbury vs.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Madison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8013" y="3273771"/>
            <a:ext cx="2820035" cy="3016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ts val="96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000" b="1" dirty="0">
                <a:latin typeface="Calibri"/>
                <a:cs typeface="Calibri"/>
              </a:rPr>
              <a:t>Established principle of </a:t>
            </a:r>
            <a:r>
              <a:rPr sz="1000" b="1" u="sng" dirty="0">
                <a:latin typeface="Calibri"/>
                <a:cs typeface="Calibri"/>
              </a:rPr>
              <a:t>judicial </a:t>
            </a:r>
            <a:r>
              <a:rPr sz="1000" b="1" u="sng" spc="-5" dirty="0">
                <a:latin typeface="Calibri"/>
                <a:cs typeface="Calibri"/>
              </a:rPr>
              <a:t>review</a:t>
            </a:r>
            <a:r>
              <a:rPr sz="1000" b="1" spc="-14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(enforced  checks </a:t>
            </a:r>
            <a:r>
              <a:rPr sz="1000" b="1" spc="0" dirty="0">
                <a:latin typeface="Calibri"/>
                <a:cs typeface="Calibri"/>
              </a:rPr>
              <a:t>and</a:t>
            </a:r>
            <a:r>
              <a:rPr sz="1000" b="1" spc="-1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balances)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244" y="3594179"/>
            <a:ext cx="4873956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100" i="1" spc="-5" dirty="0">
                <a:latin typeface="Calibri"/>
                <a:cs typeface="Calibri"/>
              </a:rPr>
              <a:t>Fletcher </a:t>
            </a:r>
            <a:r>
              <a:rPr sz="1100" i="1" dirty="0">
                <a:latin typeface="Calibri"/>
                <a:cs typeface="Calibri"/>
              </a:rPr>
              <a:t>v. Peck</a:t>
            </a:r>
            <a:r>
              <a:rPr sz="1100" i="1" spc="-7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(1810)</a:t>
            </a:r>
            <a:r>
              <a:rPr lang="en-US" sz="1100" spc="-10" dirty="0">
                <a:latin typeface="Calibri"/>
                <a:cs typeface="Calibri"/>
              </a:rPr>
              <a:t> – 1</a:t>
            </a:r>
            <a:r>
              <a:rPr lang="en-US" sz="1100" spc="-10" baseline="30000" dirty="0">
                <a:latin typeface="Calibri"/>
                <a:cs typeface="Calibri"/>
              </a:rPr>
              <a:t>st</a:t>
            </a:r>
            <a:r>
              <a:rPr lang="en-US" sz="1100" spc="-10" dirty="0">
                <a:latin typeface="Calibri"/>
                <a:cs typeface="Calibri"/>
              </a:rPr>
              <a:t> time state law declared unconstitutional - contracts</a:t>
            </a:r>
            <a:endParaRPr sz="11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100" i="1" spc="-5" dirty="0">
                <a:latin typeface="Calibri"/>
                <a:cs typeface="Calibri"/>
              </a:rPr>
              <a:t>Dartmouth </a:t>
            </a:r>
            <a:r>
              <a:rPr sz="1100" i="1" dirty="0">
                <a:latin typeface="Calibri"/>
                <a:cs typeface="Calibri"/>
              </a:rPr>
              <a:t>v. Woodward</a:t>
            </a:r>
            <a:r>
              <a:rPr sz="1100" i="1" spc="-1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(1819)</a:t>
            </a:r>
            <a:r>
              <a:rPr lang="en-US" sz="1100" spc="-10" dirty="0">
                <a:latin typeface="Calibri"/>
                <a:cs typeface="Calibri"/>
              </a:rPr>
              <a:t> – privately chartered vs. public</a:t>
            </a:r>
            <a:endParaRPr sz="11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100" b="1" i="1" spc="-5" dirty="0">
                <a:latin typeface="Calibri"/>
                <a:cs typeface="Calibri"/>
              </a:rPr>
              <a:t>McCulloch </a:t>
            </a:r>
            <a:r>
              <a:rPr sz="1100" b="1" i="1" dirty="0">
                <a:latin typeface="Calibri"/>
                <a:cs typeface="Calibri"/>
              </a:rPr>
              <a:t>v. </a:t>
            </a:r>
            <a:r>
              <a:rPr sz="1100" b="1" i="1" spc="-5" dirty="0">
                <a:latin typeface="Calibri"/>
                <a:cs typeface="Calibri"/>
              </a:rPr>
              <a:t>Maryland</a:t>
            </a:r>
            <a:r>
              <a:rPr sz="1100" b="1" i="1" spc="-6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(1819)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3495" y="4156865"/>
            <a:ext cx="4151927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dirty="0">
                <a:latin typeface="Calibri"/>
                <a:cs typeface="Calibri"/>
              </a:rPr>
              <a:t>2</a:t>
            </a:r>
            <a:r>
              <a:rPr lang="en-US" sz="1400" baseline="30000" dirty="0">
                <a:latin typeface="Calibri"/>
                <a:cs typeface="Calibri"/>
              </a:rPr>
              <a:t>nd</a:t>
            </a:r>
            <a:r>
              <a:rPr lang="en-US" sz="1400" dirty="0">
                <a:latin typeface="Calibri"/>
                <a:cs typeface="Calibri"/>
              </a:rPr>
              <a:t> BUS – in MD, could not tax federal institution </a:t>
            </a: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Established </a:t>
            </a:r>
            <a:r>
              <a:rPr sz="1400" spc="-5" dirty="0">
                <a:latin typeface="Calibri"/>
                <a:cs typeface="Calibri"/>
              </a:rPr>
              <a:t>implied </a:t>
            </a:r>
            <a:r>
              <a:rPr sz="1400" dirty="0">
                <a:latin typeface="Calibri"/>
                <a:cs typeface="Calibri"/>
              </a:rPr>
              <a:t>power of judicial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branch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8625" y="4581231"/>
            <a:ext cx="172973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100" b="1" i="1" spc="-10" dirty="0">
                <a:latin typeface="Calibri"/>
                <a:cs typeface="Calibri"/>
              </a:rPr>
              <a:t>Gibbons </a:t>
            </a:r>
            <a:r>
              <a:rPr sz="1100" b="1" i="1" dirty="0">
                <a:latin typeface="Calibri"/>
                <a:cs typeface="Calibri"/>
              </a:rPr>
              <a:t>v. </a:t>
            </a:r>
            <a:r>
              <a:rPr sz="1100" b="1" i="1" spc="-5" dirty="0">
                <a:latin typeface="Calibri"/>
                <a:cs typeface="Calibri"/>
              </a:rPr>
              <a:t>Ogden</a:t>
            </a:r>
            <a:r>
              <a:rPr sz="1100" b="1" i="1" spc="-3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(1821)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3494" y="4762206"/>
            <a:ext cx="3664473" cy="3009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ts val="96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000" b="1" i="1" spc="-5" dirty="0">
                <a:latin typeface="Calibri"/>
                <a:cs typeface="Calibri"/>
              </a:rPr>
              <a:t>Extended </a:t>
            </a:r>
            <a:r>
              <a:rPr sz="1000" b="1" i="1" dirty="0">
                <a:latin typeface="Calibri"/>
                <a:cs typeface="Calibri"/>
              </a:rPr>
              <a:t>federal government’s </a:t>
            </a:r>
            <a:r>
              <a:rPr sz="1000" b="1" i="1" spc="-5" dirty="0">
                <a:latin typeface="Calibri"/>
                <a:cs typeface="Calibri"/>
              </a:rPr>
              <a:t>ability </a:t>
            </a:r>
            <a:r>
              <a:rPr sz="1000" b="1" i="1" dirty="0">
                <a:latin typeface="Calibri"/>
                <a:cs typeface="Calibri"/>
              </a:rPr>
              <a:t>to</a:t>
            </a:r>
            <a:r>
              <a:rPr sz="1000" b="1" i="1" spc="-12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regulate  interstate</a:t>
            </a:r>
            <a:r>
              <a:rPr sz="1000" b="1" i="1" spc="-11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commerce</a:t>
            </a:r>
            <a:r>
              <a:rPr lang="en-US" sz="1000" b="1" i="1" dirty="0">
                <a:latin typeface="Calibri"/>
                <a:cs typeface="Calibri"/>
              </a:rPr>
              <a:t> to avoid monopolies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72200" y="2308901"/>
            <a:ext cx="2893948" cy="2558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66884" y="861195"/>
            <a:ext cx="217711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 marR="5080" indent="-3448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200" spc="-10" dirty="0">
                <a:latin typeface="Calibri"/>
                <a:cs typeface="Calibri"/>
              </a:rPr>
              <a:t>Build Infrastructure: roads </a:t>
            </a:r>
            <a:r>
              <a:rPr sz="1200" dirty="0">
                <a:latin typeface="Calibri"/>
                <a:cs typeface="Calibri"/>
              </a:rPr>
              <a:t>&amp;  </a:t>
            </a:r>
            <a:r>
              <a:rPr sz="1200" spc="-5" dirty="0">
                <a:latin typeface="Calibri"/>
                <a:cs typeface="Calibri"/>
              </a:rPr>
              <a:t>canals </a:t>
            </a:r>
            <a:r>
              <a:rPr sz="1200" spc="-10" dirty="0">
                <a:latin typeface="Calibri"/>
                <a:cs typeface="Calibri"/>
              </a:rPr>
              <a:t>(internal  improvements)</a:t>
            </a:r>
            <a:endParaRPr lang="en-US" sz="1200" spc="-1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r>
              <a:rPr lang="en-US" sz="1200" spc="-10" dirty="0">
                <a:latin typeface="Calibri"/>
                <a:cs typeface="Calibri"/>
              </a:rPr>
              <a:t>    -debate over  constitutionality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6870" algn="l"/>
                <a:tab pos="357505" algn="l"/>
              </a:tabLst>
            </a:pPr>
            <a:r>
              <a:rPr lang="en-US" sz="1200" spc="-10" dirty="0">
                <a:latin typeface="Calibri"/>
                <a:cs typeface="Calibri"/>
              </a:rPr>
              <a:t>2.       </a:t>
            </a:r>
            <a:r>
              <a:rPr sz="1200" spc="-10" dirty="0">
                <a:latin typeface="Calibri"/>
                <a:cs typeface="Calibri"/>
              </a:rPr>
              <a:t>Protective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Tariffs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6870" algn="l"/>
                <a:tab pos="357505" algn="l"/>
              </a:tabLst>
            </a:pPr>
            <a:r>
              <a:rPr lang="en-US" sz="1200" spc="-10" dirty="0">
                <a:latin typeface="Calibri"/>
                <a:cs typeface="Calibri"/>
              </a:rPr>
              <a:t>3.      </a:t>
            </a:r>
            <a:r>
              <a:rPr sz="1200" spc="-10" dirty="0">
                <a:latin typeface="Calibri"/>
                <a:cs typeface="Calibri"/>
              </a:rPr>
              <a:t>National </a:t>
            </a:r>
            <a:r>
              <a:rPr sz="1200" spc="-5" dirty="0">
                <a:latin typeface="Calibri"/>
                <a:cs typeface="Calibri"/>
              </a:rPr>
              <a:t>Bank: </a:t>
            </a: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spc="-15" baseline="24305" dirty="0">
                <a:latin typeface="Calibri"/>
                <a:cs typeface="Calibri"/>
              </a:rPr>
              <a:t>nd</a:t>
            </a:r>
            <a:r>
              <a:rPr sz="1200" spc="202" baseline="243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55367" y="1171601"/>
            <a:ext cx="3820198" cy="393278"/>
          </a:xfrm>
          <a:custGeom>
            <a:avLst/>
            <a:gdLst/>
            <a:ahLst/>
            <a:cxnLst/>
            <a:rect l="l" t="t" r="r" b="b"/>
            <a:pathLst>
              <a:path w="3656329" h="1358900">
                <a:moveTo>
                  <a:pt x="1831621" y="757427"/>
                </a:moveTo>
                <a:lnTo>
                  <a:pt x="1806575" y="757427"/>
                </a:lnTo>
                <a:lnTo>
                  <a:pt x="1805939" y="759205"/>
                </a:lnTo>
                <a:lnTo>
                  <a:pt x="1777491" y="814831"/>
                </a:lnTo>
                <a:lnTo>
                  <a:pt x="1729613" y="872108"/>
                </a:lnTo>
                <a:lnTo>
                  <a:pt x="1699005" y="900556"/>
                </a:lnTo>
                <a:lnTo>
                  <a:pt x="1664207" y="928624"/>
                </a:lnTo>
                <a:lnTo>
                  <a:pt x="1625091" y="956309"/>
                </a:lnTo>
                <a:lnTo>
                  <a:pt x="1582292" y="983614"/>
                </a:lnTo>
                <a:lnTo>
                  <a:pt x="1535684" y="1010412"/>
                </a:lnTo>
                <a:lnTo>
                  <a:pt x="1485646" y="1036446"/>
                </a:lnTo>
                <a:lnTo>
                  <a:pt x="1432178" y="1061974"/>
                </a:lnTo>
                <a:lnTo>
                  <a:pt x="1375410" y="1086612"/>
                </a:lnTo>
                <a:lnTo>
                  <a:pt x="1315719" y="1110488"/>
                </a:lnTo>
                <a:lnTo>
                  <a:pt x="1252981" y="1133475"/>
                </a:lnTo>
                <a:lnTo>
                  <a:pt x="1187830" y="1155572"/>
                </a:lnTo>
                <a:lnTo>
                  <a:pt x="1120013" y="1176654"/>
                </a:lnTo>
                <a:lnTo>
                  <a:pt x="1049781" y="1196720"/>
                </a:lnTo>
                <a:lnTo>
                  <a:pt x="977391" y="1215643"/>
                </a:lnTo>
                <a:lnTo>
                  <a:pt x="903097" y="1233424"/>
                </a:lnTo>
                <a:lnTo>
                  <a:pt x="826897" y="1249933"/>
                </a:lnTo>
                <a:lnTo>
                  <a:pt x="748918" y="1265174"/>
                </a:lnTo>
                <a:lnTo>
                  <a:pt x="669543" y="1279016"/>
                </a:lnTo>
                <a:lnTo>
                  <a:pt x="588772" y="1291589"/>
                </a:lnTo>
                <a:lnTo>
                  <a:pt x="506856" y="1302512"/>
                </a:lnTo>
                <a:lnTo>
                  <a:pt x="424052" y="1311909"/>
                </a:lnTo>
                <a:lnTo>
                  <a:pt x="340232" y="1319910"/>
                </a:lnTo>
                <a:lnTo>
                  <a:pt x="255777" y="1326133"/>
                </a:lnTo>
                <a:lnTo>
                  <a:pt x="170941" y="1330578"/>
                </a:lnTo>
                <a:lnTo>
                  <a:pt x="85597" y="1333372"/>
                </a:lnTo>
                <a:lnTo>
                  <a:pt x="0" y="1334262"/>
                </a:lnTo>
                <a:lnTo>
                  <a:pt x="253" y="1358645"/>
                </a:lnTo>
                <a:lnTo>
                  <a:pt x="85851" y="1357756"/>
                </a:lnTo>
                <a:lnTo>
                  <a:pt x="171703" y="1354963"/>
                </a:lnTo>
                <a:lnTo>
                  <a:pt x="257047" y="1350517"/>
                </a:lnTo>
                <a:lnTo>
                  <a:pt x="342010" y="1344167"/>
                </a:lnTo>
                <a:lnTo>
                  <a:pt x="426212" y="1336293"/>
                </a:lnTo>
                <a:lnTo>
                  <a:pt x="509650" y="1326641"/>
                </a:lnTo>
                <a:lnTo>
                  <a:pt x="591947" y="1315719"/>
                </a:lnTo>
                <a:lnTo>
                  <a:pt x="673353" y="1303146"/>
                </a:lnTo>
                <a:lnTo>
                  <a:pt x="753237" y="1289177"/>
                </a:lnTo>
                <a:lnTo>
                  <a:pt x="831468" y="1273809"/>
                </a:lnTo>
                <a:lnTo>
                  <a:pt x="908303" y="1257300"/>
                </a:lnTo>
                <a:lnTo>
                  <a:pt x="983106" y="1239392"/>
                </a:lnTo>
                <a:lnTo>
                  <a:pt x="1056004" y="1220215"/>
                </a:lnTo>
                <a:lnTo>
                  <a:pt x="1126616" y="1200150"/>
                </a:lnTo>
                <a:lnTo>
                  <a:pt x="1195069" y="1178814"/>
                </a:lnTo>
                <a:lnTo>
                  <a:pt x="1260855" y="1156589"/>
                </a:lnTo>
                <a:lnTo>
                  <a:pt x="1324102" y="1133347"/>
                </a:lnTo>
                <a:lnTo>
                  <a:pt x="1384427" y="1109217"/>
                </a:lnTo>
                <a:lnTo>
                  <a:pt x="1441830" y="1084326"/>
                </a:lnTo>
                <a:lnTo>
                  <a:pt x="1496060" y="1058544"/>
                </a:lnTo>
                <a:lnTo>
                  <a:pt x="1546987" y="1032001"/>
                </a:lnTo>
                <a:lnTo>
                  <a:pt x="1594357" y="1004824"/>
                </a:lnTo>
                <a:lnTo>
                  <a:pt x="1638173" y="976883"/>
                </a:lnTo>
                <a:lnTo>
                  <a:pt x="1678177" y="948563"/>
                </a:lnTo>
                <a:lnTo>
                  <a:pt x="1714246" y="919479"/>
                </a:lnTo>
                <a:lnTo>
                  <a:pt x="1746123" y="890015"/>
                </a:lnTo>
                <a:lnTo>
                  <a:pt x="1773809" y="860043"/>
                </a:lnTo>
                <a:lnTo>
                  <a:pt x="1796923" y="829437"/>
                </a:lnTo>
                <a:lnTo>
                  <a:pt x="1829053" y="766952"/>
                </a:lnTo>
                <a:lnTo>
                  <a:pt x="1829180" y="766444"/>
                </a:lnTo>
                <a:lnTo>
                  <a:pt x="1829435" y="765937"/>
                </a:lnTo>
                <a:lnTo>
                  <a:pt x="1829562" y="765301"/>
                </a:lnTo>
                <a:lnTo>
                  <a:pt x="1831621" y="757427"/>
                </a:lnTo>
                <a:close/>
              </a:path>
              <a:path w="3656329" h="1358900">
                <a:moveTo>
                  <a:pt x="1806132" y="758469"/>
                </a:moveTo>
                <a:lnTo>
                  <a:pt x="1805819" y="759205"/>
                </a:lnTo>
                <a:lnTo>
                  <a:pt x="1806132" y="758469"/>
                </a:lnTo>
                <a:close/>
              </a:path>
              <a:path w="3656329" h="1358900">
                <a:moveTo>
                  <a:pt x="1806575" y="757427"/>
                </a:moveTo>
                <a:lnTo>
                  <a:pt x="1806132" y="758469"/>
                </a:lnTo>
                <a:lnTo>
                  <a:pt x="1805939" y="759205"/>
                </a:lnTo>
                <a:lnTo>
                  <a:pt x="1806575" y="757427"/>
                </a:lnTo>
                <a:close/>
              </a:path>
              <a:path w="3656329" h="1358900">
                <a:moveTo>
                  <a:pt x="1838049" y="729106"/>
                </a:moveTo>
                <a:lnTo>
                  <a:pt x="1813814" y="729106"/>
                </a:lnTo>
                <a:lnTo>
                  <a:pt x="1813432" y="731012"/>
                </a:lnTo>
                <a:lnTo>
                  <a:pt x="1806132" y="758469"/>
                </a:lnTo>
                <a:lnTo>
                  <a:pt x="1806575" y="757427"/>
                </a:lnTo>
                <a:lnTo>
                  <a:pt x="1831621" y="757427"/>
                </a:lnTo>
                <a:lnTo>
                  <a:pt x="1837436" y="735202"/>
                </a:lnTo>
                <a:lnTo>
                  <a:pt x="1837689" y="733805"/>
                </a:lnTo>
                <a:lnTo>
                  <a:pt x="1837689" y="733170"/>
                </a:lnTo>
                <a:lnTo>
                  <a:pt x="1838049" y="729106"/>
                </a:lnTo>
                <a:close/>
              </a:path>
              <a:path w="3656329" h="1358900">
                <a:moveTo>
                  <a:pt x="1813492" y="730334"/>
                </a:moveTo>
                <a:lnTo>
                  <a:pt x="1813315" y="731012"/>
                </a:lnTo>
                <a:lnTo>
                  <a:pt x="1813492" y="730334"/>
                </a:lnTo>
                <a:close/>
              </a:path>
              <a:path w="3656329" h="1358900">
                <a:moveTo>
                  <a:pt x="1813814" y="729106"/>
                </a:moveTo>
                <a:lnTo>
                  <a:pt x="1813492" y="730334"/>
                </a:lnTo>
                <a:lnTo>
                  <a:pt x="1813432" y="731012"/>
                </a:lnTo>
                <a:lnTo>
                  <a:pt x="1813814" y="729106"/>
                </a:lnTo>
                <a:close/>
              </a:path>
              <a:path w="3656329" h="1358900">
                <a:moveTo>
                  <a:pt x="3586942" y="45895"/>
                </a:moveTo>
                <a:lnTo>
                  <a:pt x="3484499" y="48767"/>
                </a:lnTo>
                <a:lnTo>
                  <a:pt x="3399028" y="53339"/>
                </a:lnTo>
                <a:lnTo>
                  <a:pt x="3314191" y="59562"/>
                </a:lnTo>
                <a:lnTo>
                  <a:pt x="3229864" y="67563"/>
                </a:lnTo>
                <a:lnTo>
                  <a:pt x="3146679" y="77088"/>
                </a:lnTo>
                <a:lnTo>
                  <a:pt x="3064129" y="88137"/>
                </a:lnTo>
                <a:lnTo>
                  <a:pt x="2982976" y="100710"/>
                </a:lnTo>
                <a:lnTo>
                  <a:pt x="2903092" y="114680"/>
                </a:lnTo>
                <a:lnTo>
                  <a:pt x="2824734" y="129920"/>
                </a:lnTo>
                <a:lnTo>
                  <a:pt x="2748026" y="146557"/>
                </a:lnTo>
                <a:lnTo>
                  <a:pt x="2673223" y="164464"/>
                </a:lnTo>
                <a:lnTo>
                  <a:pt x="2600198" y="183514"/>
                </a:lnTo>
                <a:lnTo>
                  <a:pt x="2529586" y="203707"/>
                </a:lnTo>
                <a:lnTo>
                  <a:pt x="2461132" y="225043"/>
                </a:lnTo>
                <a:lnTo>
                  <a:pt x="2395347" y="247268"/>
                </a:lnTo>
                <a:lnTo>
                  <a:pt x="2332101" y="270509"/>
                </a:lnTo>
                <a:lnTo>
                  <a:pt x="2271776" y="294639"/>
                </a:lnTo>
                <a:lnTo>
                  <a:pt x="2214372" y="319658"/>
                </a:lnTo>
                <a:lnTo>
                  <a:pt x="2160016" y="345439"/>
                </a:lnTo>
                <a:lnTo>
                  <a:pt x="2109089" y="372109"/>
                </a:lnTo>
                <a:lnTo>
                  <a:pt x="2061590" y="399288"/>
                </a:lnTo>
                <a:lnTo>
                  <a:pt x="2017776" y="427227"/>
                </a:lnTo>
                <a:lnTo>
                  <a:pt x="1977643" y="455802"/>
                </a:lnTo>
                <a:lnTo>
                  <a:pt x="1941576" y="484885"/>
                </a:lnTo>
                <a:lnTo>
                  <a:pt x="1909699" y="514476"/>
                </a:lnTo>
                <a:lnTo>
                  <a:pt x="1882013" y="544702"/>
                </a:lnTo>
                <a:lnTo>
                  <a:pt x="1858772" y="575437"/>
                </a:lnTo>
                <a:lnTo>
                  <a:pt x="1827529" y="636777"/>
                </a:lnTo>
                <a:lnTo>
                  <a:pt x="1827276" y="637285"/>
                </a:lnTo>
                <a:lnTo>
                  <a:pt x="1827149" y="637920"/>
                </a:lnTo>
                <a:lnTo>
                  <a:pt x="1826894" y="638428"/>
                </a:lnTo>
                <a:lnTo>
                  <a:pt x="1819148" y="668654"/>
                </a:lnTo>
                <a:lnTo>
                  <a:pt x="1818893" y="669289"/>
                </a:lnTo>
                <a:lnTo>
                  <a:pt x="1813492" y="730334"/>
                </a:lnTo>
                <a:lnTo>
                  <a:pt x="1813814" y="729106"/>
                </a:lnTo>
                <a:lnTo>
                  <a:pt x="1838049" y="729106"/>
                </a:lnTo>
                <a:lnTo>
                  <a:pt x="1842855" y="674751"/>
                </a:lnTo>
                <a:lnTo>
                  <a:pt x="1843024" y="672845"/>
                </a:lnTo>
                <a:lnTo>
                  <a:pt x="1843260" y="672845"/>
                </a:lnTo>
                <a:lnTo>
                  <a:pt x="1850092" y="646302"/>
                </a:lnTo>
                <a:lnTo>
                  <a:pt x="1849881" y="646302"/>
                </a:lnTo>
                <a:lnTo>
                  <a:pt x="1850516" y="644651"/>
                </a:lnTo>
                <a:lnTo>
                  <a:pt x="1862836" y="616330"/>
                </a:lnTo>
                <a:lnTo>
                  <a:pt x="1879853" y="588009"/>
                </a:lnTo>
                <a:lnTo>
                  <a:pt x="1927605" y="530987"/>
                </a:lnTo>
                <a:lnTo>
                  <a:pt x="1958213" y="502792"/>
                </a:lnTo>
                <a:lnTo>
                  <a:pt x="1993011" y="474725"/>
                </a:lnTo>
                <a:lnTo>
                  <a:pt x="2031873" y="447039"/>
                </a:lnTo>
                <a:lnTo>
                  <a:pt x="2074672" y="419862"/>
                </a:lnTo>
                <a:lnTo>
                  <a:pt x="2121154" y="393191"/>
                </a:lnTo>
                <a:lnTo>
                  <a:pt x="2171318" y="367029"/>
                </a:lnTo>
                <a:lnTo>
                  <a:pt x="2224786" y="341756"/>
                </a:lnTo>
                <a:lnTo>
                  <a:pt x="2281428" y="317118"/>
                </a:lnTo>
                <a:lnTo>
                  <a:pt x="2341117" y="293242"/>
                </a:lnTo>
                <a:lnTo>
                  <a:pt x="2403729" y="270128"/>
                </a:lnTo>
                <a:lnTo>
                  <a:pt x="2469006" y="248030"/>
                </a:lnTo>
                <a:lnTo>
                  <a:pt x="2536825" y="227075"/>
                </a:lnTo>
                <a:lnTo>
                  <a:pt x="2606929" y="207009"/>
                </a:lnTo>
                <a:lnTo>
                  <a:pt x="2679318" y="188087"/>
                </a:lnTo>
                <a:lnTo>
                  <a:pt x="2753741" y="170306"/>
                </a:lnTo>
                <a:lnTo>
                  <a:pt x="2829941" y="153796"/>
                </a:lnTo>
                <a:lnTo>
                  <a:pt x="2907791" y="138556"/>
                </a:lnTo>
                <a:lnTo>
                  <a:pt x="2987166" y="124713"/>
                </a:lnTo>
                <a:lnTo>
                  <a:pt x="3067939" y="112140"/>
                </a:lnTo>
                <a:lnTo>
                  <a:pt x="3149854" y="101218"/>
                </a:lnTo>
                <a:lnTo>
                  <a:pt x="3232657" y="91820"/>
                </a:lnTo>
                <a:lnTo>
                  <a:pt x="3316478" y="83946"/>
                </a:lnTo>
                <a:lnTo>
                  <a:pt x="3400932" y="77596"/>
                </a:lnTo>
                <a:lnTo>
                  <a:pt x="3485768" y="73151"/>
                </a:lnTo>
                <a:lnTo>
                  <a:pt x="3571113" y="70357"/>
                </a:lnTo>
                <a:lnTo>
                  <a:pt x="3587220" y="70190"/>
                </a:lnTo>
                <a:lnTo>
                  <a:pt x="3607906" y="57834"/>
                </a:lnTo>
                <a:lnTo>
                  <a:pt x="3586942" y="45895"/>
                </a:lnTo>
                <a:close/>
              </a:path>
              <a:path w="3656329" h="1358900">
                <a:moveTo>
                  <a:pt x="1843024" y="672845"/>
                </a:moveTo>
                <a:lnTo>
                  <a:pt x="1842769" y="674751"/>
                </a:lnTo>
                <a:lnTo>
                  <a:pt x="1842900" y="674244"/>
                </a:lnTo>
                <a:lnTo>
                  <a:pt x="1843024" y="672845"/>
                </a:lnTo>
                <a:close/>
              </a:path>
              <a:path w="3656329" h="1358900">
                <a:moveTo>
                  <a:pt x="1842900" y="674244"/>
                </a:moveTo>
                <a:lnTo>
                  <a:pt x="1842769" y="674751"/>
                </a:lnTo>
                <a:lnTo>
                  <a:pt x="1842900" y="674244"/>
                </a:lnTo>
                <a:close/>
              </a:path>
              <a:path w="3656329" h="1358900">
                <a:moveTo>
                  <a:pt x="1843260" y="672845"/>
                </a:moveTo>
                <a:lnTo>
                  <a:pt x="1843024" y="672845"/>
                </a:lnTo>
                <a:lnTo>
                  <a:pt x="1842900" y="674244"/>
                </a:lnTo>
                <a:lnTo>
                  <a:pt x="1843260" y="672845"/>
                </a:lnTo>
                <a:close/>
              </a:path>
              <a:path w="3656329" h="1358900">
                <a:moveTo>
                  <a:pt x="1850516" y="644651"/>
                </a:moveTo>
                <a:lnTo>
                  <a:pt x="1849881" y="646302"/>
                </a:lnTo>
                <a:lnTo>
                  <a:pt x="1850401" y="645101"/>
                </a:lnTo>
                <a:lnTo>
                  <a:pt x="1850516" y="644651"/>
                </a:lnTo>
                <a:close/>
              </a:path>
              <a:path w="3656329" h="1358900">
                <a:moveTo>
                  <a:pt x="1850401" y="645101"/>
                </a:moveTo>
                <a:lnTo>
                  <a:pt x="1849881" y="646302"/>
                </a:lnTo>
                <a:lnTo>
                  <a:pt x="1850092" y="646302"/>
                </a:lnTo>
                <a:lnTo>
                  <a:pt x="1850401" y="645101"/>
                </a:lnTo>
                <a:close/>
              </a:path>
              <a:path w="3656329" h="1358900">
                <a:moveTo>
                  <a:pt x="1850595" y="644651"/>
                </a:moveTo>
                <a:lnTo>
                  <a:pt x="1850401" y="645101"/>
                </a:lnTo>
                <a:lnTo>
                  <a:pt x="1850595" y="644651"/>
                </a:lnTo>
                <a:close/>
              </a:path>
              <a:path w="3656329" h="1358900">
                <a:moveTo>
                  <a:pt x="3635347" y="45338"/>
                </a:moveTo>
                <a:lnTo>
                  <a:pt x="3632073" y="45338"/>
                </a:lnTo>
                <a:lnTo>
                  <a:pt x="3632327" y="69722"/>
                </a:lnTo>
                <a:lnTo>
                  <a:pt x="3587220" y="70190"/>
                </a:lnTo>
                <a:lnTo>
                  <a:pt x="3550157" y="92328"/>
                </a:lnTo>
                <a:lnTo>
                  <a:pt x="3544442" y="95884"/>
                </a:lnTo>
                <a:lnTo>
                  <a:pt x="3542538" y="103377"/>
                </a:lnTo>
                <a:lnTo>
                  <a:pt x="3545966" y="109092"/>
                </a:lnTo>
                <a:lnTo>
                  <a:pt x="3549396" y="114934"/>
                </a:lnTo>
                <a:lnTo>
                  <a:pt x="3556889" y="116712"/>
                </a:lnTo>
                <a:lnTo>
                  <a:pt x="3562730" y="113283"/>
                </a:lnTo>
                <a:lnTo>
                  <a:pt x="3656329" y="57276"/>
                </a:lnTo>
                <a:lnTo>
                  <a:pt x="3635347" y="45338"/>
                </a:lnTo>
                <a:close/>
              </a:path>
              <a:path w="3656329" h="1358900">
                <a:moveTo>
                  <a:pt x="3607906" y="57834"/>
                </a:moveTo>
                <a:lnTo>
                  <a:pt x="3587220" y="70190"/>
                </a:lnTo>
                <a:lnTo>
                  <a:pt x="3632327" y="69722"/>
                </a:lnTo>
                <a:lnTo>
                  <a:pt x="3632311" y="68199"/>
                </a:lnTo>
                <a:lnTo>
                  <a:pt x="3626104" y="68199"/>
                </a:lnTo>
                <a:lnTo>
                  <a:pt x="3607906" y="57834"/>
                </a:lnTo>
                <a:close/>
              </a:path>
              <a:path w="3656329" h="1358900">
                <a:moveTo>
                  <a:pt x="3625850" y="47116"/>
                </a:moveTo>
                <a:lnTo>
                  <a:pt x="3607906" y="57834"/>
                </a:lnTo>
                <a:lnTo>
                  <a:pt x="3626104" y="68199"/>
                </a:lnTo>
                <a:lnTo>
                  <a:pt x="3625850" y="47116"/>
                </a:lnTo>
                <a:close/>
              </a:path>
              <a:path w="3656329" h="1358900">
                <a:moveTo>
                  <a:pt x="3632091" y="47116"/>
                </a:moveTo>
                <a:lnTo>
                  <a:pt x="3625850" y="47116"/>
                </a:lnTo>
                <a:lnTo>
                  <a:pt x="3626104" y="68199"/>
                </a:lnTo>
                <a:lnTo>
                  <a:pt x="3632311" y="68199"/>
                </a:lnTo>
                <a:lnTo>
                  <a:pt x="3632091" y="47116"/>
                </a:lnTo>
                <a:close/>
              </a:path>
              <a:path w="3656329" h="1358900">
                <a:moveTo>
                  <a:pt x="3632073" y="45338"/>
                </a:moveTo>
                <a:lnTo>
                  <a:pt x="3586942" y="45895"/>
                </a:lnTo>
                <a:lnTo>
                  <a:pt x="3607906" y="57834"/>
                </a:lnTo>
                <a:lnTo>
                  <a:pt x="3625850" y="47116"/>
                </a:lnTo>
                <a:lnTo>
                  <a:pt x="3632091" y="47116"/>
                </a:lnTo>
                <a:lnTo>
                  <a:pt x="3632073" y="45338"/>
                </a:lnTo>
                <a:close/>
              </a:path>
              <a:path w="3656329" h="1358900">
                <a:moveTo>
                  <a:pt x="3555618" y="0"/>
                </a:moveTo>
                <a:lnTo>
                  <a:pt x="3548253" y="2031"/>
                </a:lnTo>
                <a:lnTo>
                  <a:pt x="3544824" y="7874"/>
                </a:lnTo>
                <a:lnTo>
                  <a:pt x="3541522" y="13715"/>
                </a:lnTo>
                <a:lnTo>
                  <a:pt x="3543554" y="21208"/>
                </a:lnTo>
                <a:lnTo>
                  <a:pt x="3586942" y="45895"/>
                </a:lnTo>
                <a:lnTo>
                  <a:pt x="3632073" y="45338"/>
                </a:lnTo>
                <a:lnTo>
                  <a:pt x="3635347" y="45338"/>
                </a:lnTo>
                <a:lnTo>
                  <a:pt x="355561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056" y="594301"/>
            <a:ext cx="3408679" cy="4560222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Examples</a:t>
            </a:r>
            <a:endParaRPr sz="1800" dirty="0">
              <a:latin typeface="Calibri"/>
              <a:cs typeface="Calibri"/>
            </a:endParaRPr>
          </a:p>
          <a:p>
            <a:pPr marL="457200" lvl="1" indent="-100330">
              <a:lnSpc>
                <a:spcPct val="100000"/>
              </a:lnSpc>
              <a:spcBef>
                <a:spcPts val="300"/>
              </a:spcBef>
              <a:buChar char="-"/>
              <a:tabLst>
                <a:tab pos="457834" algn="l"/>
              </a:tabLst>
            </a:pPr>
            <a:r>
              <a:rPr sz="1500" spc="-5" dirty="0">
                <a:latin typeface="Calibri"/>
                <a:cs typeface="Calibri"/>
              </a:rPr>
              <a:t>Louisiana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Territory</a:t>
            </a:r>
            <a:endParaRPr sz="1500" dirty="0">
              <a:latin typeface="Calibri"/>
              <a:cs typeface="Calibri"/>
            </a:endParaRPr>
          </a:p>
          <a:p>
            <a:pPr marL="457200" lvl="1" indent="-100330">
              <a:lnSpc>
                <a:spcPct val="100000"/>
              </a:lnSpc>
              <a:spcBef>
                <a:spcPts val="75"/>
              </a:spcBef>
              <a:buChar char="-"/>
              <a:tabLst>
                <a:tab pos="457834" algn="l"/>
              </a:tabLst>
            </a:pPr>
            <a:r>
              <a:rPr sz="1500" dirty="0">
                <a:latin typeface="Calibri"/>
                <a:cs typeface="Calibri"/>
              </a:rPr>
              <a:t>New Orleans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Purchase</a:t>
            </a:r>
            <a:endParaRPr sz="1500" dirty="0">
              <a:latin typeface="Calibri"/>
              <a:cs typeface="Calibri"/>
            </a:endParaRPr>
          </a:p>
          <a:p>
            <a:pPr marL="457200" lvl="1" indent="-100330">
              <a:lnSpc>
                <a:spcPct val="100000"/>
              </a:lnSpc>
              <a:buChar char="-"/>
              <a:tabLst>
                <a:tab pos="457834" algn="l"/>
              </a:tabLst>
            </a:pPr>
            <a:r>
              <a:rPr sz="1500" dirty="0">
                <a:latin typeface="Calibri"/>
                <a:cs typeface="Calibri"/>
              </a:rPr>
              <a:t>Missouri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Compromise</a:t>
            </a:r>
            <a:endParaRPr sz="1500" dirty="0">
              <a:latin typeface="Calibri"/>
              <a:cs typeface="Calibri"/>
            </a:endParaRPr>
          </a:p>
          <a:p>
            <a:pPr marL="457200" lvl="1" indent="-100330">
              <a:lnSpc>
                <a:spcPts val="1795"/>
              </a:lnSpc>
              <a:buChar char="-"/>
              <a:tabLst>
                <a:tab pos="457834" algn="l"/>
              </a:tabLst>
            </a:pPr>
            <a:r>
              <a:rPr sz="1500" spc="-5" dirty="0">
                <a:latin typeface="Calibri"/>
                <a:cs typeface="Calibri"/>
              </a:rPr>
              <a:t>Florida Purchase </a:t>
            </a:r>
            <a:r>
              <a:rPr sz="1500" dirty="0">
                <a:latin typeface="Calibri"/>
                <a:cs typeface="Calibri"/>
              </a:rPr>
              <a:t>(Adams-Onis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Treaty)</a:t>
            </a:r>
            <a:endParaRPr sz="1500" dirty="0">
              <a:latin typeface="Calibri"/>
              <a:cs typeface="Calibri"/>
            </a:endParaRPr>
          </a:p>
          <a:p>
            <a:pPr marL="356870" indent="-344170">
              <a:lnSpc>
                <a:spcPts val="215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Causes</a:t>
            </a:r>
            <a:endParaRPr sz="1800" dirty="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Calibri"/>
                <a:cs typeface="Calibri"/>
              </a:rPr>
              <a:t>Acquisition </a:t>
            </a:r>
            <a:r>
              <a:rPr sz="1500" dirty="0">
                <a:latin typeface="Calibri"/>
                <a:cs typeface="Calibri"/>
              </a:rPr>
              <a:t>of Indian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Land</a:t>
            </a:r>
            <a:endParaRPr sz="1500" dirty="0">
              <a:latin typeface="Calibri"/>
              <a:cs typeface="Calibri"/>
            </a:endParaRPr>
          </a:p>
          <a:p>
            <a:pPr marL="1155700" lvl="1" indent="-228600">
              <a:lnSpc>
                <a:spcPts val="1560"/>
              </a:lnSpc>
              <a:spcBef>
                <a:spcPts val="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300" spc="-10" dirty="0">
                <a:latin typeface="Calibri"/>
                <a:cs typeface="Calibri"/>
              </a:rPr>
              <a:t>Harrison </a:t>
            </a:r>
            <a:r>
              <a:rPr sz="1300" spc="-5" dirty="0">
                <a:latin typeface="Calibri"/>
                <a:cs typeface="Calibri"/>
              </a:rPr>
              <a:t>&amp;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Jackson</a:t>
            </a:r>
            <a:endParaRPr sz="1300" dirty="0">
              <a:latin typeface="Calibri"/>
              <a:cs typeface="Calibri"/>
            </a:endParaRPr>
          </a:p>
          <a:p>
            <a:pPr marL="756285" indent="-286385">
              <a:lnSpc>
                <a:spcPts val="18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Calibri"/>
                <a:cs typeface="Calibri"/>
              </a:rPr>
              <a:t>Economic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Pressures</a:t>
            </a:r>
            <a:endParaRPr sz="1500" dirty="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300" spc="-5" dirty="0">
                <a:latin typeface="Calibri"/>
                <a:cs typeface="Calibri"/>
              </a:rPr>
              <a:t>Need </a:t>
            </a:r>
            <a:r>
              <a:rPr sz="1300" spc="-20" dirty="0">
                <a:latin typeface="Calibri"/>
                <a:cs typeface="Calibri"/>
              </a:rPr>
              <a:t>for </a:t>
            </a:r>
            <a:r>
              <a:rPr sz="1300" spc="-10" dirty="0">
                <a:latin typeface="Calibri"/>
                <a:cs typeface="Calibri"/>
              </a:rPr>
              <a:t>land </a:t>
            </a:r>
            <a:r>
              <a:rPr sz="1300" spc="-5" dirty="0">
                <a:latin typeface="Calibri"/>
                <a:cs typeface="Calibri"/>
              </a:rPr>
              <a:t>– cash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crops</a:t>
            </a:r>
            <a:endParaRPr sz="1300" dirty="0">
              <a:latin typeface="Calibri"/>
              <a:cs typeface="Calibri"/>
            </a:endParaRPr>
          </a:p>
          <a:p>
            <a:pPr marL="1612900" lvl="2" indent="-228600">
              <a:lnSpc>
                <a:spcPts val="1315"/>
              </a:lnSpc>
              <a:spcBef>
                <a:spcPts val="5"/>
              </a:spcBef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100" spc="-10" dirty="0">
                <a:latin typeface="Calibri"/>
                <a:cs typeface="Calibri"/>
              </a:rPr>
              <a:t>Tobacco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cotton</a:t>
            </a:r>
            <a:endParaRPr sz="1100" dirty="0">
              <a:latin typeface="Calibri"/>
              <a:cs typeface="Calibri"/>
            </a:endParaRPr>
          </a:p>
          <a:p>
            <a:pPr marL="1155700" lvl="1" indent="-228600">
              <a:lnSpc>
                <a:spcPts val="155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300" spc="-15" dirty="0">
                <a:latin typeface="Calibri"/>
                <a:cs typeface="Calibri"/>
              </a:rPr>
              <a:t>Improved</a:t>
            </a:r>
            <a:r>
              <a:rPr sz="1300" spc="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Transportation</a:t>
            </a:r>
            <a:endParaRPr sz="1300" dirty="0">
              <a:latin typeface="Calibri"/>
              <a:cs typeface="Calibri"/>
            </a:endParaRPr>
          </a:p>
          <a:p>
            <a:pPr marL="1612900" lvl="2" indent="-228600">
              <a:lnSpc>
                <a:spcPts val="1315"/>
              </a:lnSpc>
              <a:spcBef>
                <a:spcPts val="10"/>
              </a:spcBef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100" dirty="0">
                <a:latin typeface="Calibri"/>
                <a:cs typeface="Calibri"/>
              </a:rPr>
              <a:t>Canals, </a:t>
            </a:r>
            <a:r>
              <a:rPr sz="1100" spc="-5" dirty="0">
                <a:latin typeface="Calibri"/>
                <a:cs typeface="Calibri"/>
              </a:rPr>
              <a:t>roads, steamboats,</a:t>
            </a:r>
            <a:r>
              <a:rPr sz="1100" spc="-1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RR’s</a:t>
            </a:r>
            <a:endParaRPr sz="1100" dirty="0">
              <a:latin typeface="Calibri"/>
              <a:cs typeface="Calibri"/>
            </a:endParaRPr>
          </a:p>
          <a:p>
            <a:pPr marL="1155700" lvl="1" indent="-228600">
              <a:lnSpc>
                <a:spcPts val="155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300" spc="-15" dirty="0">
                <a:latin typeface="Calibri"/>
                <a:cs typeface="Calibri"/>
              </a:rPr>
              <a:t>Immigration</a:t>
            </a:r>
            <a:endParaRPr sz="1300" dirty="0">
              <a:latin typeface="Calibri"/>
              <a:cs typeface="Calibri"/>
            </a:endParaRPr>
          </a:p>
          <a:p>
            <a:pPr marL="1612900" lvl="2" indent="-228600">
              <a:lnSpc>
                <a:spcPts val="1305"/>
              </a:lnSpc>
              <a:spcBef>
                <a:spcPts val="10"/>
              </a:spcBef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100" dirty="0">
                <a:latin typeface="Calibri"/>
                <a:cs typeface="Calibri"/>
              </a:rPr>
              <a:t>Irish &amp;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German</a:t>
            </a:r>
          </a:p>
          <a:p>
            <a:pPr marL="356870" indent="-344170">
              <a:lnSpc>
                <a:spcPts val="214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Issues </a:t>
            </a:r>
            <a:r>
              <a:rPr sz="1800" spc="-20" dirty="0">
                <a:latin typeface="Calibri"/>
                <a:cs typeface="Calibri"/>
              </a:rPr>
              <a:t>w/Western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latin typeface="Calibri"/>
                <a:cs typeface="Calibri"/>
              </a:rPr>
              <a:t>“Cheap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0" dirty="0">
                <a:latin typeface="Calibri"/>
                <a:cs typeface="Calibri"/>
              </a:rPr>
              <a:t>money”</a:t>
            </a:r>
            <a:r>
              <a:rPr lang="en-US" sz="1500" spc="0" dirty="0">
                <a:latin typeface="Calibri"/>
                <a:cs typeface="Calibri"/>
              </a:rPr>
              <a:t> – easy credit from state banks</a:t>
            </a:r>
            <a:endParaRPr sz="15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latin typeface="Calibri"/>
                <a:cs typeface="Calibri"/>
              </a:rPr>
              <a:t>Cheap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Land</a:t>
            </a:r>
            <a:endParaRPr sz="15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10" dirty="0">
                <a:latin typeface="Calibri"/>
                <a:cs typeface="Calibri"/>
              </a:rPr>
              <a:t>Improved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Transportation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2567" y="1162684"/>
            <a:ext cx="5239512" cy="3289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1650" y="0"/>
            <a:ext cx="56032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/>
              <a:t>Early </a:t>
            </a:r>
            <a:r>
              <a:rPr sz="4400" spc="-45" dirty="0"/>
              <a:t>Western</a:t>
            </a:r>
            <a:r>
              <a:rPr sz="4400" spc="40" dirty="0"/>
              <a:t> </a:t>
            </a:r>
            <a:r>
              <a:rPr sz="4400" spc="-10" dirty="0"/>
              <a:t>Expansion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3530" y="0"/>
            <a:ext cx="59982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/>
              <a:t>Missouri </a:t>
            </a:r>
            <a:r>
              <a:rPr sz="4000" spc="-10" dirty="0"/>
              <a:t>Compromise</a:t>
            </a:r>
            <a:r>
              <a:rPr sz="4000" spc="-35" dirty="0"/>
              <a:t> </a:t>
            </a:r>
            <a:r>
              <a:rPr sz="4000" dirty="0"/>
              <a:t>(1820)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5056" y="724280"/>
            <a:ext cx="3330144" cy="4446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5" dirty="0">
                <a:latin typeface="Calibri"/>
                <a:cs typeface="Calibri"/>
              </a:rPr>
              <a:t>North-South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Balance</a:t>
            </a:r>
            <a:endParaRPr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-10" dirty="0">
                <a:latin typeface="Calibri"/>
                <a:cs typeface="Calibri"/>
              </a:rPr>
              <a:t>Representation</a:t>
            </a:r>
            <a:endParaRPr dirty="0">
              <a:latin typeface="Calibri"/>
              <a:cs typeface="Calibri"/>
            </a:endParaRPr>
          </a:p>
          <a:p>
            <a:pPr marL="756285" lvl="1" indent="-286385">
              <a:lnSpc>
                <a:spcPts val="17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-10" dirty="0">
                <a:latin typeface="Calibri"/>
                <a:cs typeface="Calibri"/>
              </a:rPr>
              <a:t>Slavery</a:t>
            </a:r>
            <a:endParaRPr dirty="0">
              <a:latin typeface="Calibri"/>
              <a:cs typeface="Calibri"/>
            </a:endParaRPr>
          </a:p>
          <a:p>
            <a:pPr marL="356870" indent="-344170">
              <a:lnSpc>
                <a:spcPts val="215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25" dirty="0">
                <a:latin typeface="Calibri"/>
                <a:cs typeface="Calibri"/>
              </a:rPr>
              <a:t>Tallmadge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Amendment</a:t>
            </a:r>
            <a:endParaRPr dirty="0">
              <a:latin typeface="Calibri"/>
              <a:cs typeface="Calibri"/>
            </a:endParaRPr>
          </a:p>
          <a:p>
            <a:pPr marL="756285" marR="552450" lvl="1" indent="-286385">
              <a:lnSpc>
                <a:spcPct val="80000"/>
              </a:lnSpc>
              <a:spcBef>
                <a:spcPts val="3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Prohibit further </a:t>
            </a:r>
            <a:r>
              <a:rPr spc="-10" dirty="0">
                <a:latin typeface="Calibri"/>
                <a:cs typeface="Calibri"/>
              </a:rPr>
              <a:t>slavery </a:t>
            </a:r>
            <a:r>
              <a:rPr spc="-5" dirty="0">
                <a:latin typeface="Calibri"/>
                <a:cs typeface="Calibri"/>
              </a:rPr>
              <a:t>in  </a:t>
            </a:r>
            <a:r>
              <a:rPr dirty="0">
                <a:latin typeface="Calibri"/>
                <a:cs typeface="Calibri"/>
              </a:rPr>
              <a:t>Missouri</a:t>
            </a:r>
          </a:p>
          <a:p>
            <a:pPr marL="756285" lvl="1" indent="-286385">
              <a:lnSpc>
                <a:spcPts val="17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-10" dirty="0">
                <a:latin typeface="Calibri"/>
                <a:cs typeface="Calibri"/>
              </a:rPr>
              <a:t>Require </a:t>
            </a:r>
            <a:r>
              <a:rPr spc="-5" dirty="0">
                <a:latin typeface="Calibri"/>
                <a:cs typeface="Calibri"/>
              </a:rPr>
              <a:t>gradual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emancipation</a:t>
            </a:r>
            <a:endParaRPr dirty="0">
              <a:latin typeface="Calibri"/>
              <a:cs typeface="Calibri"/>
            </a:endParaRPr>
          </a:p>
          <a:p>
            <a:pPr marL="356870" indent="-344170">
              <a:lnSpc>
                <a:spcPts val="215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20" dirty="0">
                <a:latin typeface="Calibri"/>
                <a:cs typeface="Calibri"/>
              </a:rPr>
              <a:t>Clay’s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Proposals</a:t>
            </a:r>
            <a:endParaRPr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Admit </a:t>
            </a:r>
            <a:r>
              <a:rPr dirty="0">
                <a:latin typeface="Calibri"/>
                <a:cs typeface="Calibri"/>
              </a:rPr>
              <a:t>Missouri as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slave-holding</a:t>
            </a:r>
            <a:endParaRPr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Admit </a:t>
            </a:r>
            <a:r>
              <a:rPr dirty="0">
                <a:latin typeface="Calibri"/>
                <a:cs typeface="Calibri"/>
              </a:rPr>
              <a:t>Maine </a:t>
            </a:r>
            <a:r>
              <a:rPr spc="0" dirty="0">
                <a:latin typeface="Calibri"/>
                <a:cs typeface="Calibri"/>
              </a:rPr>
              <a:t>as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free</a:t>
            </a:r>
            <a:endParaRPr dirty="0">
              <a:latin typeface="Calibri"/>
              <a:cs typeface="Calibri"/>
            </a:endParaRPr>
          </a:p>
          <a:p>
            <a:pPr marL="756285" lvl="1" indent="-286385">
              <a:lnSpc>
                <a:spcPts val="17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Prohibit </a:t>
            </a:r>
            <a:r>
              <a:rPr spc="-10" dirty="0">
                <a:latin typeface="Calibri"/>
                <a:cs typeface="Calibri"/>
              </a:rPr>
              <a:t>slavery above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36º30’</a:t>
            </a:r>
            <a:endParaRPr dirty="0">
              <a:latin typeface="Calibri"/>
              <a:cs typeface="Calibri"/>
            </a:endParaRPr>
          </a:p>
          <a:p>
            <a:pPr marL="356870" indent="-344170">
              <a:lnSpc>
                <a:spcPts val="215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10" dirty="0">
                <a:latin typeface="Calibri"/>
                <a:cs typeface="Calibri"/>
              </a:rPr>
              <a:t>Results:</a:t>
            </a:r>
            <a:endParaRPr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Nationalism </a:t>
            </a:r>
            <a:r>
              <a:rPr dirty="0">
                <a:latin typeface="Calibri"/>
                <a:cs typeface="Calibri"/>
              </a:rPr>
              <a:t>vs.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Sectionalism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61664" y="899159"/>
            <a:ext cx="5401945" cy="3438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654" y="0"/>
            <a:ext cx="29972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15" dirty="0"/>
              <a:t>Foreign</a:t>
            </a:r>
            <a:r>
              <a:rPr sz="4000" spc="-110" dirty="0"/>
              <a:t> </a:t>
            </a:r>
            <a:r>
              <a:rPr sz="4000" spc="-30" dirty="0"/>
              <a:t>Affairs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4504" y="829767"/>
            <a:ext cx="5225696" cy="371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Canada</a:t>
            </a:r>
            <a:endParaRPr sz="16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Rush-Bagot </a:t>
            </a:r>
            <a:r>
              <a:rPr sz="1600" spc="-10" dirty="0">
                <a:latin typeface="Calibri"/>
                <a:cs typeface="Calibri"/>
              </a:rPr>
              <a:t>Agreement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(1817)</a:t>
            </a:r>
            <a:endParaRPr lang="en-US" sz="1600" dirty="0">
              <a:latin typeface="Calibri"/>
              <a:cs typeface="Calibri"/>
            </a:endParaRPr>
          </a:p>
          <a:p>
            <a:pPr marL="1213485" lvl="2" indent="-286385"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1600" dirty="0">
                <a:latin typeface="Calibri"/>
                <a:cs typeface="Calibri"/>
              </a:rPr>
              <a:t>Borders between British Canada &amp; US</a:t>
            </a:r>
            <a:endParaRPr sz="1600" dirty="0">
              <a:latin typeface="Calibri"/>
              <a:cs typeface="Calibri"/>
            </a:endParaRPr>
          </a:p>
          <a:p>
            <a:pPr marL="756285" lvl="1" indent="-286385">
              <a:lnSpc>
                <a:spcPts val="20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25" dirty="0">
                <a:latin typeface="Calibri"/>
                <a:cs typeface="Calibri"/>
              </a:rPr>
              <a:t>Treaty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1818</a:t>
            </a:r>
            <a:r>
              <a:rPr lang="en-US" sz="1600" dirty="0">
                <a:latin typeface="Calibri"/>
                <a:cs typeface="Calibri"/>
              </a:rPr>
              <a:t> </a:t>
            </a:r>
          </a:p>
          <a:p>
            <a:pPr marL="1213485" lvl="2" indent="-286385">
              <a:lnSpc>
                <a:spcPts val="20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1600" dirty="0">
                <a:latin typeface="Calibri"/>
                <a:cs typeface="Calibri"/>
              </a:rPr>
              <a:t>Joint fishing rights, joint occupation of Oregon Country – 10 years, 49</a:t>
            </a:r>
            <a:r>
              <a:rPr lang="en-US" sz="1600" baseline="30000" dirty="0">
                <a:latin typeface="Calibri"/>
                <a:cs typeface="Calibri"/>
              </a:rPr>
              <a:t>th</a:t>
            </a:r>
            <a:r>
              <a:rPr lang="en-US" sz="1600" dirty="0">
                <a:latin typeface="Calibri"/>
                <a:cs typeface="Calibri"/>
              </a:rPr>
              <a:t> parallel boundary line</a:t>
            </a:r>
            <a:endParaRPr sz="1600" dirty="0">
              <a:latin typeface="Calibri"/>
              <a:cs typeface="Calibri"/>
            </a:endParaRPr>
          </a:p>
          <a:p>
            <a:pPr marL="356870" indent="-344170">
              <a:lnSpc>
                <a:spcPts val="239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600" spc="-10" dirty="0">
                <a:latin typeface="Calibri"/>
                <a:cs typeface="Calibri"/>
              </a:rPr>
              <a:t>Florida</a:t>
            </a:r>
            <a:endParaRPr sz="16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First </a:t>
            </a:r>
            <a:r>
              <a:rPr sz="1600" spc="-5" dirty="0">
                <a:latin typeface="Calibri"/>
                <a:cs typeface="Calibri"/>
              </a:rPr>
              <a:t>Seminole </a:t>
            </a:r>
            <a:r>
              <a:rPr sz="1600" spc="-20" dirty="0">
                <a:latin typeface="Calibri"/>
                <a:cs typeface="Calibri"/>
              </a:rPr>
              <a:t>War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(1817-1818)</a:t>
            </a:r>
          </a:p>
          <a:p>
            <a:pPr marL="756285" lvl="1" indent="-286385">
              <a:lnSpc>
                <a:spcPts val="20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Florida Purchase </a:t>
            </a:r>
            <a:r>
              <a:rPr sz="1600" spc="-25" dirty="0">
                <a:latin typeface="Calibri"/>
                <a:cs typeface="Calibri"/>
              </a:rPr>
              <a:t>Treaty</a:t>
            </a:r>
            <a:r>
              <a:rPr lang="en-US" sz="1600" spc="-25" dirty="0">
                <a:latin typeface="Calibri"/>
                <a:cs typeface="Calibri"/>
              </a:rPr>
              <a:t> (Adams-</a:t>
            </a:r>
            <a:r>
              <a:rPr lang="en-US" sz="1600" spc="-25" dirty="0" err="1">
                <a:latin typeface="Calibri"/>
                <a:cs typeface="Calibri"/>
              </a:rPr>
              <a:t>Onis</a:t>
            </a:r>
            <a:r>
              <a:rPr lang="en-US" sz="1600" spc="-25" dirty="0">
                <a:latin typeface="Calibri"/>
                <a:cs typeface="Calibri"/>
              </a:rPr>
              <a:t> Treaty)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(1819)</a:t>
            </a:r>
          </a:p>
          <a:p>
            <a:pPr marL="356870" indent="-344170">
              <a:lnSpc>
                <a:spcPts val="239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600" b="1" spc="-10" dirty="0">
                <a:latin typeface="Calibri"/>
                <a:cs typeface="Calibri"/>
              </a:rPr>
              <a:t>Monroe </a:t>
            </a:r>
            <a:r>
              <a:rPr sz="1600" b="1" spc="-5" dirty="0">
                <a:latin typeface="Calibri"/>
                <a:cs typeface="Calibri"/>
              </a:rPr>
              <a:t>Doctrine </a:t>
            </a:r>
            <a:r>
              <a:rPr sz="1600" spc="-10" dirty="0">
                <a:latin typeface="Calibri"/>
                <a:cs typeface="Calibri"/>
              </a:rPr>
              <a:t>(1823)</a:t>
            </a:r>
            <a:endParaRPr sz="1600" dirty="0">
              <a:latin typeface="Calibri"/>
              <a:cs typeface="Calibri"/>
            </a:endParaRPr>
          </a:p>
          <a:p>
            <a:pPr marL="756285" marR="5080" lvl="1" indent="-286385">
              <a:lnSpc>
                <a:spcPct val="80000"/>
              </a:lnSpc>
              <a:spcBef>
                <a:spcPts val="4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Response </a:t>
            </a:r>
            <a:r>
              <a:rPr sz="1600" spc="-15" dirty="0">
                <a:latin typeface="Calibri"/>
                <a:cs typeface="Calibri"/>
              </a:rPr>
              <a:t>to: </a:t>
            </a:r>
            <a:r>
              <a:rPr sz="1600" spc="-5" dirty="0">
                <a:latin typeface="Calibri"/>
                <a:cs typeface="Calibri"/>
              </a:rPr>
              <a:t>Russian </a:t>
            </a:r>
            <a:r>
              <a:rPr sz="1600" spc="-10" dirty="0">
                <a:latin typeface="Calibri"/>
                <a:cs typeface="Calibri"/>
              </a:rPr>
              <a:t>presence </a:t>
            </a:r>
            <a:r>
              <a:rPr sz="1600" spc="-5" dirty="0">
                <a:latin typeface="Calibri"/>
                <a:cs typeface="Calibri"/>
              </a:rPr>
              <a:t>in  Alaska, Spanish </a:t>
            </a:r>
            <a:r>
              <a:rPr sz="1600" spc="-15" dirty="0">
                <a:latin typeface="Calibri"/>
                <a:cs typeface="Calibri"/>
              </a:rPr>
              <a:t>involvement </a:t>
            </a:r>
            <a:r>
              <a:rPr sz="1600" spc="-5" dirty="0">
                <a:latin typeface="Calibri"/>
                <a:cs typeface="Calibri"/>
              </a:rPr>
              <a:t>in  </a:t>
            </a:r>
            <a:r>
              <a:rPr sz="1600" spc="-10" dirty="0">
                <a:latin typeface="Calibri"/>
                <a:cs typeface="Calibri"/>
              </a:rPr>
              <a:t>Latin </a:t>
            </a:r>
            <a:r>
              <a:rPr sz="1600" spc="-5" dirty="0">
                <a:latin typeface="Calibri"/>
                <a:cs typeface="Calibri"/>
              </a:rPr>
              <a:t>America, ties w/British  trade</a:t>
            </a:r>
            <a:endParaRPr sz="16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dirty="0">
                <a:latin typeface="Calibri"/>
                <a:cs typeface="Calibri"/>
              </a:rPr>
              <a:t>Impact:</a:t>
            </a:r>
          </a:p>
          <a:p>
            <a:pPr marL="1155700" lvl="2" indent="-228600">
              <a:lnSpc>
                <a:spcPts val="1510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10" dirty="0">
                <a:latin typeface="Calibri"/>
                <a:cs typeface="Calibri"/>
              </a:rPr>
              <a:t>Declared US position in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world</a:t>
            </a:r>
            <a:endParaRPr sz="1600" dirty="0">
              <a:latin typeface="Calibri"/>
              <a:cs typeface="Calibri"/>
            </a:endParaRPr>
          </a:p>
          <a:p>
            <a:pPr marL="1155700">
              <a:lnSpc>
                <a:spcPts val="1510"/>
              </a:lnSpc>
            </a:pPr>
            <a:r>
              <a:rPr sz="1600" spc="-15" dirty="0">
                <a:latin typeface="Calibri"/>
                <a:cs typeface="Calibri"/>
              </a:rPr>
              <a:t>affairs </a:t>
            </a:r>
            <a:r>
              <a:rPr sz="1600" spc="-10" dirty="0">
                <a:latin typeface="Calibri"/>
                <a:cs typeface="Calibri"/>
              </a:rPr>
              <a:t>(although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unenforceable)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844936"/>
            <a:ext cx="3646169" cy="2752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F60F5-D3A0-4A97-BF89-040DFC0D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AMSCO </a:t>
            </a:r>
            <a:r>
              <a:rPr lang="en-US" dirty="0" err="1"/>
              <a:t>pg</a:t>
            </a:r>
            <a:r>
              <a:rPr lang="en-US" dirty="0"/>
              <a:t> 168 # 4 - 6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A1151B-C066-451C-8249-E044C2E9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48" y="1110878"/>
            <a:ext cx="7622303" cy="29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1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339" y="0"/>
            <a:ext cx="206057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90"/>
              </a:spcBef>
            </a:pPr>
            <a:r>
              <a:rPr sz="3200" b="1" spc="-15" dirty="0">
                <a:latin typeface="Calibri"/>
                <a:cs typeface="Calibri"/>
              </a:rPr>
              <a:t>Economic  </a:t>
            </a:r>
            <a:r>
              <a:rPr sz="3200" b="1" spc="-5" dirty="0">
                <a:latin typeface="Calibri"/>
                <a:cs typeface="Calibri"/>
              </a:rPr>
              <a:t>Na</a:t>
            </a:r>
            <a:r>
              <a:rPr sz="3200" b="1" spc="-20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i</a:t>
            </a:r>
            <a:r>
              <a:rPr sz="3200" b="1" spc="0" dirty="0">
                <a:latin typeface="Calibri"/>
                <a:cs typeface="Calibri"/>
              </a:rPr>
              <a:t>o</a:t>
            </a:r>
            <a:r>
              <a:rPr sz="3200" b="1" spc="-15" dirty="0">
                <a:latin typeface="Calibri"/>
                <a:cs typeface="Calibri"/>
              </a:rPr>
              <a:t>n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ism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505" y="1012338"/>
            <a:ext cx="3339465" cy="39312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Population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Growth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Doubling </a:t>
            </a:r>
            <a:r>
              <a:rPr sz="2000" spc="-20" dirty="0">
                <a:latin typeface="Calibri"/>
                <a:cs typeface="Calibri"/>
              </a:rPr>
              <a:t>every </a:t>
            </a:r>
            <a:r>
              <a:rPr sz="2000" spc="-5" dirty="0">
                <a:latin typeface="Calibri"/>
                <a:cs typeface="Calibri"/>
              </a:rPr>
              <a:t>25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years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Transportation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Roads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(turnpikes)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spc="-10" dirty="0">
                <a:latin typeface="Calibri"/>
                <a:cs typeface="Calibri"/>
              </a:rPr>
              <a:t>National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(Cumberland)</a:t>
            </a:r>
            <a:endParaRPr sz="1700">
              <a:latin typeface="Calibri"/>
              <a:cs typeface="Calibri"/>
            </a:endParaRPr>
          </a:p>
          <a:p>
            <a:pPr marL="756285" lvl="1" indent="-286385">
              <a:lnSpc>
                <a:spcPts val="2280"/>
              </a:lnSpc>
              <a:spcBef>
                <a:spcPts val="2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Canals </a:t>
            </a:r>
            <a:r>
              <a:rPr sz="2000" spc="-10" dirty="0">
                <a:latin typeface="Calibri"/>
                <a:cs typeface="Calibri"/>
              </a:rPr>
              <a:t>(who </a:t>
            </a:r>
            <a:r>
              <a:rPr sz="2000" spc="-5" dirty="0">
                <a:latin typeface="Calibri"/>
                <a:cs typeface="Calibri"/>
              </a:rPr>
              <a:t>did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they</a:t>
            </a:r>
            <a:endParaRPr sz="2000">
              <a:latin typeface="Calibri"/>
              <a:cs typeface="Calibri"/>
            </a:endParaRPr>
          </a:p>
          <a:p>
            <a:pPr marR="891540" algn="ctr">
              <a:lnSpc>
                <a:spcPts val="2280"/>
              </a:lnSpc>
            </a:pPr>
            <a:r>
              <a:rPr sz="2000" spc="-15" dirty="0">
                <a:latin typeface="Calibri"/>
                <a:cs typeface="Calibri"/>
              </a:rPr>
              <a:t>benefit?)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dirty="0">
                <a:latin typeface="Calibri"/>
                <a:cs typeface="Calibri"/>
              </a:rPr>
              <a:t>Erie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Canal</a:t>
            </a:r>
            <a:endParaRPr sz="17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Steamboats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spc="-20" dirty="0">
                <a:latin typeface="Calibri"/>
                <a:cs typeface="Calibri"/>
              </a:rPr>
              <a:t>Fulton’s </a:t>
            </a:r>
            <a:r>
              <a:rPr sz="1700" spc="-10" dirty="0">
                <a:latin typeface="Calibri"/>
                <a:cs typeface="Calibri"/>
              </a:rPr>
              <a:t>Clermont</a:t>
            </a:r>
            <a:r>
              <a:rPr sz="1700" spc="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(1807)</a:t>
            </a:r>
            <a:endParaRPr sz="17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Railroads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spc="-15" dirty="0">
                <a:latin typeface="Calibri"/>
                <a:cs typeface="Calibri"/>
              </a:rPr>
              <a:t>Largely private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lines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0540" y="118871"/>
            <a:ext cx="3230117" cy="217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15840" y="2325623"/>
            <a:ext cx="3688079" cy="2791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562</Words>
  <Application>Microsoft Office PowerPoint</Application>
  <PresentationFormat>Custom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1816-1848 NATIONALISM AND  ECONOMIC DEVELOPMENT</vt:lpstr>
      <vt:lpstr>Essential Question</vt:lpstr>
      <vt:lpstr>The Era of Good Feelings</vt:lpstr>
      <vt:lpstr>Nationalism</vt:lpstr>
      <vt:lpstr>Early Western Expansion</vt:lpstr>
      <vt:lpstr>Missouri Compromise (1820)</vt:lpstr>
      <vt:lpstr>Foreign Affairs</vt:lpstr>
      <vt:lpstr>AMSCO pg 168 # 4 - 6 </vt:lpstr>
      <vt:lpstr>Economic  Nationalism</vt:lpstr>
      <vt:lpstr>Economic  Nationalism (con.)</vt:lpstr>
      <vt:lpstr>Effects of the Market Revolution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and Economic Development</dc:title>
  <dc:creator>ARHS</dc:creator>
  <cp:lastModifiedBy>Jessica Parfitt</cp:lastModifiedBy>
  <cp:revision>5</cp:revision>
  <dcterms:created xsi:type="dcterms:W3CDTF">2017-10-01T20:35:46Z</dcterms:created>
  <dcterms:modified xsi:type="dcterms:W3CDTF">2018-12-18T19:41:14Z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2017-10-02T00:00:00Z</vt:filetime>
  </property>
</Properties>
</file>