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2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87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87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2068" y="1167764"/>
            <a:ext cx="2633345" cy="2662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15688" y="1161364"/>
            <a:ext cx="3256915" cy="2588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87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4114800"/>
          </a:xfrm>
          <a:custGeom>
            <a:avLst/>
            <a:gdLst/>
            <a:ahLst/>
            <a:cxnLst/>
            <a:rect l="l" t="t" r="r" b="b"/>
            <a:pathLst>
              <a:path w="685800" h="4114800">
                <a:moveTo>
                  <a:pt x="0" y="4114800"/>
                </a:moveTo>
                <a:lnTo>
                  <a:pt x="685800" y="4114800"/>
                </a:lnTo>
                <a:lnTo>
                  <a:pt x="685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4629911"/>
            <a:ext cx="685800" cy="515620"/>
          </a:xfrm>
          <a:custGeom>
            <a:avLst/>
            <a:gdLst/>
            <a:ahLst/>
            <a:cxnLst/>
            <a:rect l="l" t="t" r="r" b="b"/>
            <a:pathLst>
              <a:path w="685800" h="515620">
                <a:moveTo>
                  <a:pt x="0" y="515111"/>
                </a:moveTo>
                <a:lnTo>
                  <a:pt x="685800" y="515111"/>
                </a:lnTo>
                <a:lnTo>
                  <a:pt x="685800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4114800"/>
            <a:ext cx="685800" cy="515620"/>
          </a:xfrm>
          <a:custGeom>
            <a:avLst/>
            <a:gdLst/>
            <a:ahLst/>
            <a:cxnLst/>
            <a:rect l="l" t="t" r="r" b="b"/>
            <a:pathLst>
              <a:path w="685800" h="515620">
                <a:moveTo>
                  <a:pt x="0" y="515112"/>
                </a:moveTo>
                <a:lnTo>
                  <a:pt x="685800" y="515112"/>
                </a:lnTo>
                <a:lnTo>
                  <a:pt x="685800" y="0"/>
                </a:lnTo>
                <a:lnTo>
                  <a:pt x="0" y="0"/>
                </a:lnTo>
                <a:lnTo>
                  <a:pt x="0" y="51511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33400" y="487679"/>
            <a:ext cx="7403592" cy="422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4114800"/>
          </a:xfrm>
          <a:custGeom>
            <a:avLst/>
            <a:gdLst/>
            <a:ahLst/>
            <a:cxnLst/>
            <a:rect l="l" t="t" r="r" b="b"/>
            <a:pathLst>
              <a:path w="685800" h="4114800">
                <a:moveTo>
                  <a:pt x="0" y="4114800"/>
                </a:moveTo>
                <a:lnTo>
                  <a:pt x="685800" y="4114800"/>
                </a:lnTo>
                <a:lnTo>
                  <a:pt x="685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4629911"/>
            <a:ext cx="685800" cy="515620"/>
          </a:xfrm>
          <a:custGeom>
            <a:avLst/>
            <a:gdLst/>
            <a:ahLst/>
            <a:cxnLst/>
            <a:rect l="l" t="t" r="r" b="b"/>
            <a:pathLst>
              <a:path w="685800" h="515620">
                <a:moveTo>
                  <a:pt x="0" y="515111"/>
                </a:moveTo>
                <a:lnTo>
                  <a:pt x="685800" y="515111"/>
                </a:lnTo>
                <a:lnTo>
                  <a:pt x="685800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4114800"/>
            <a:ext cx="685800" cy="515620"/>
          </a:xfrm>
          <a:custGeom>
            <a:avLst/>
            <a:gdLst/>
            <a:ahLst/>
            <a:cxnLst/>
            <a:rect l="l" t="t" r="r" b="b"/>
            <a:pathLst>
              <a:path w="685800" h="515620">
                <a:moveTo>
                  <a:pt x="0" y="515112"/>
                </a:moveTo>
                <a:lnTo>
                  <a:pt x="685800" y="515112"/>
                </a:lnTo>
                <a:lnTo>
                  <a:pt x="685800" y="0"/>
                </a:lnTo>
                <a:lnTo>
                  <a:pt x="0" y="0"/>
                </a:lnTo>
                <a:lnTo>
                  <a:pt x="0" y="51511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44" y="302209"/>
            <a:ext cx="8071510" cy="636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F487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261617"/>
            <a:ext cx="8242300" cy="2963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433" y="13951"/>
            <a:ext cx="4029075" cy="147193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6000" spc="-100" dirty="0"/>
              <a:t>S</a:t>
            </a:r>
            <a:r>
              <a:rPr sz="6000" spc="-95" dirty="0"/>
              <a:t>e</a:t>
            </a:r>
            <a:r>
              <a:rPr sz="6000" spc="-105" dirty="0"/>
              <a:t>c</a:t>
            </a:r>
            <a:r>
              <a:rPr sz="6000" spc="-90" dirty="0"/>
              <a:t>t</a:t>
            </a:r>
            <a:r>
              <a:rPr sz="6000" spc="-110" dirty="0"/>
              <a:t>i</a:t>
            </a:r>
            <a:r>
              <a:rPr sz="6000" spc="-90" dirty="0"/>
              <a:t>o</a:t>
            </a:r>
            <a:r>
              <a:rPr sz="6000" spc="-85" dirty="0"/>
              <a:t>n</a:t>
            </a:r>
            <a:r>
              <a:rPr sz="6000" spc="-100" dirty="0"/>
              <a:t>a</a:t>
            </a:r>
            <a:r>
              <a:rPr sz="6000" spc="-95" dirty="0"/>
              <a:t>l</a:t>
            </a:r>
            <a:r>
              <a:rPr sz="6000" spc="-110" dirty="0"/>
              <a:t>is</a:t>
            </a:r>
            <a:r>
              <a:rPr sz="6000" dirty="0"/>
              <a:t>m</a:t>
            </a:r>
            <a:endParaRPr sz="6000"/>
          </a:p>
          <a:p>
            <a:pPr marL="5016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1820-1860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46376" y="1280159"/>
            <a:ext cx="6172200" cy="382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53162"/>
            <a:ext cx="3182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Nature </a:t>
            </a:r>
            <a:r>
              <a:rPr sz="3600" spc="-45" dirty="0"/>
              <a:t>of</a:t>
            </a:r>
            <a:r>
              <a:rPr sz="3600" spc="-455" dirty="0"/>
              <a:t> </a:t>
            </a:r>
            <a:r>
              <a:rPr sz="3600" spc="-105" dirty="0"/>
              <a:t>Slavery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94208" y="657652"/>
            <a:ext cx="3241675" cy="42716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Font typeface="Arial"/>
              <a:buChar char="•"/>
              <a:tabLst>
                <a:tab pos="119380" algn="l"/>
              </a:tabLst>
            </a:pPr>
            <a:r>
              <a:rPr sz="1600" spc="-15" dirty="0">
                <a:latin typeface="Calibri"/>
                <a:cs typeface="Calibri"/>
              </a:rPr>
              <a:t>Slave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Life</a:t>
            </a:r>
            <a:endParaRPr sz="1600">
              <a:latin typeface="Calibri"/>
              <a:cs typeface="Calibri"/>
            </a:endParaRPr>
          </a:p>
          <a:p>
            <a:pPr marL="256540" lvl="1" indent="-106680">
              <a:lnSpc>
                <a:spcPct val="100000"/>
              </a:lnSpc>
              <a:spcBef>
                <a:spcPts val="315"/>
              </a:spcBef>
              <a:buClr>
                <a:srgbClr val="C0504D"/>
              </a:buClr>
              <a:buFont typeface="Arial"/>
              <a:buChar char="•"/>
              <a:tabLst>
                <a:tab pos="256540" algn="l"/>
              </a:tabLst>
            </a:pPr>
            <a:r>
              <a:rPr sz="1400" spc="-15" dirty="0">
                <a:latin typeface="Calibri"/>
                <a:cs typeface="Calibri"/>
              </a:rPr>
              <a:t>varied by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plantation</a:t>
            </a:r>
            <a:endParaRPr sz="14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90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10" dirty="0">
                <a:latin typeface="Calibri"/>
                <a:cs typeface="Calibri"/>
              </a:rPr>
              <a:t>harsh </a:t>
            </a:r>
            <a:r>
              <a:rPr sz="1300" spc="-20" dirty="0">
                <a:latin typeface="Calibri"/>
                <a:cs typeface="Calibri"/>
              </a:rPr>
              <a:t>to </a:t>
            </a:r>
            <a:r>
              <a:rPr sz="1300" spc="-10" dirty="0">
                <a:latin typeface="Calibri"/>
                <a:cs typeface="Calibri"/>
              </a:rPr>
              <a:t>humane</a:t>
            </a:r>
            <a:r>
              <a:rPr sz="1300" spc="-8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treatment</a:t>
            </a:r>
            <a:endParaRPr sz="1300">
              <a:latin typeface="Calibri"/>
              <a:cs typeface="Calibri"/>
            </a:endParaRPr>
          </a:p>
          <a:p>
            <a:pPr marL="256540" lvl="1" indent="-106680">
              <a:lnSpc>
                <a:spcPct val="100000"/>
              </a:lnSpc>
              <a:spcBef>
                <a:spcPts val="305"/>
              </a:spcBef>
              <a:buClr>
                <a:srgbClr val="C0504D"/>
              </a:buClr>
              <a:buFont typeface="Arial"/>
              <a:buChar char="•"/>
              <a:tabLst>
                <a:tab pos="256540" algn="l"/>
              </a:tabLst>
            </a:pPr>
            <a:r>
              <a:rPr sz="1400" spc="-15" dirty="0">
                <a:latin typeface="Calibri"/>
                <a:cs typeface="Calibri"/>
              </a:rPr>
              <a:t>development 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20" dirty="0">
                <a:latin typeface="Calibri"/>
                <a:cs typeface="Calibri"/>
              </a:rPr>
              <a:t>slave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culture</a:t>
            </a:r>
            <a:endParaRPr sz="14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90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15" dirty="0">
                <a:latin typeface="Calibri"/>
                <a:cs typeface="Calibri"/>
              </a:rPr>
              <a:t>religion</a:t>
            </a:r>
            <a:endParaRPr sz="13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85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20" dirty="0">
                <a:latin typeface="Calibri"/>
                <a:cs typeface="Calibri"/>
              </a:rPr>
              <a:t>slave</a:t>
            </a:r>
            <a:r>
              <a:rPr sz="1300" spc="-8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hymnals</a:t>
            </a:r>
            <a:endParaRPr sz="13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65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15" dirty="0">
                <a:latin typeface="Calibri"/>
                <a:cs typeface="Calibri"/>
              </a:rPr>
              <a:t>retention </a:t>
            </a:r>
            <a:r>
              <a:rPr sz="1300" spc="-10" dirty="0">
                <a:latin typeface="Calibri"/>
                <a:cs typeface="Calibri"/>
              </a:rPr>
              <a:t>of</a:t>
            </a:r>
            <a:r>
              <a:rPr sz="1300" spc="-7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kinship</a:t>
            </a:r>
            <a:endParaRPr sz="1300">
              <a:latin typeface="Calibri"/>
              <a:cs typeface="Calibri"/>
            </a:endParaRPr>
          </a:p>
          <a:p>
            <a:pPr marL="119380" indent="-106680">
              <a:lnSpc>
                <a:spcPct val="100000"/>
              </a:lnSpc>
              <a:spcBef>
                <a:spcPts val="300"/>
              </a:spcBef>
              <a:buClr>
                <a:srgbClr val="4F81BC"/>
              </a:buClr>
              <a:buFont typeface="Arial"/>
              <a:buChar char="•"/>
              <a:tabLst>
                <a:tab pos="119380" algn="l"/>
              </a:tabLst>
            </a:pPr>
            <a:r>
              <a:rPr sz="1600" spc="-15" dirty="0">
                <a:latin typeface="Calibri"/>
                <a:cs typeface="Calibri"/>
              </a:rPr>
              <a:t>Resistance</a:t>
            </a:r>
            <a:endParaRPr sz="1600">
              <a:latin typeface="Calibri"/>
              <a:cs typeface="Calibri"/>
            </a:endParaRPr>
          </a:p>
          <a:p>
            <a:pPr marL="256540" lvl="1" indent="-106680">
              <a:lnSpc>
                <a:spcPct val="100000"/>
              </a:lnSpc>
              <a:spcBef>
                <a:spcPts val="300"/>
              </a:spcBef>
              <a:buClr>
                <a:srgbClr val="C0504D"/>
              </a:buClr>
              <a:buFont typeface="Arial"/>
              <a:buChar char="•"/>
              <a:tabLst>
                <a:tab pos="256540" algn="l"/>
              </a:tabLst>
            </a:pPr>
            <a:r>
              <a:rPr sz="1400" spc="-15" dirty="0">
                <a:latin typeface="Calibri"/>
                <a:cs typeface="Calibri"/>
              </a:rPr>
              <a:t>Routine:  slowdowns, sabotage,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escape</a:t>
            </a:r>
            <a:endParaRPr sz="1400">
              <a:latin typeface="Calibri"/>
              <a:cs typeface="Calibri"/>
            </a:endParaRPr>
          </a:p>
          <a:p>
            <a:pPr marL="256540" lvl="1" indent="-106680">
              <a:lnSpc>
                <a:spcPct val="100000"/>
              </a:lnSpc>
              <a:spcBef>
                <a:spcPts val="310"/>
              </a:spcBef>
              <a:buClr>
                <a:srgbClr val="C0504D"/>
              </a:buClr>
              <a:buFont typeface="Arial"/>
              <a:buChar char="•"/>
              <a:tabLst>
                <a:tab pos="256540" algn="l"/>
              </a:tabLst>
            </a:pPr>
            <a:r>
              <a:rPr sz="1400" spc="-10" dirty="0">
                <a:latin typeface="Calibri"/>
                <a:cs typeface="Calibri"/>
              </a:rPr>
              <a:t>Uprisings/Rebellions:</a:t>
            </a:r>
            <a:endParaRPr sz="14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90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15" dirty="0">
                <a:latin typeface="Calibri"/>
                <a:cs typeface="Calibri"/>
              </a:rPr>
              <a:t>Vesey</a:t>
            </a:r>
            <a:r>
              <a:rPr sz="1300" spc="-12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(1822)</a:t>
            </a:r>
            <a:endParaRPr sz="13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90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20" dirty="0">
                <a:latin typeface="Calibri"/>
                <a:cs typeface="Calibri"/>
              </a:rPr>
              <a:t>Turner</a:t>
            </a:r>
            <a:r>
              <a:rPr sz="1300" spc="-8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(1831)</a:t>
            </a:r>
            <a:endParaRPr sz="1300">
              <a:latin typeface="Calibri"/>
              <a:cs typeface="Calibri"/>
            </a:endParaRPr>
          </a:p>
          <a:p>
            <a:pPr marL="119380" indent="-106680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Arial"/>
              <a:buChar char="•"/>
              <a:tabLst>
                <a:tab pos="119380" algn="l"/>
              </a:tabLst>
            </a:pPr>
            <a:r>
              <a:rPr sz="1600" spc="-20" dirty="0">
                <a:latin typeface="Calibri"/>
                <a:cs typeface="Calibri"/>
              </a:rPr>
              <a:t>Effects:</a:t>
            </a:r>
            <a:endParaRPr sz="1600">
              <a:latin typeface="Calibri"/>
              <a:cs typeface="Calibri"/>
            </a:endParaRPr>
          </a:p>
          <a:p>
            <a:pPr marL="256540" lvl="1" indent="-106680">
              <a:lnSpc>
                <a:spcPct val="100000"/>
              </a:lnSpc>
              <a:spcBef>
                <a:spcPts val="295"/>
              </a:spcBef>
              <a:buClr>
                <a:srgbClr val="C0504D"/>
              </a:buClr>
              <a:buFont typeface="Arial"/>
              <a:buChar char="•"/>
              <a:tabLst>
                <a:tab pos="256540" algn="l"/>
              </a:tabLst>
            </a:pPr>
            <a:r>
              <a:rPr sz="1400" spc="-10" dirty="0">
                <a:latin typeface="Calibri"/>
                <a:cs typeface="Calibri"/>
              </a:rPr>
              <a:t>Southern </a:t>
            </a:r>
            <a:r>
              <a:rPr sz="1400" spc="-20" dirty="0">
                <a:latin typeface="Calibri"/>
                <a:cs typeface="Calibri"/>
              </a:rPr>
              <a:t>States tighten  </a:t>
            </a:r>
            <a:r>
              <a:rPr sz="1400" spc="-15" dirty="0">
                <a:latin typeface="Calibri"/>
                <a:cs typeface="Calibri"/>
              </a:rPr>
              <a:t>strict </a:t>
            </a:r>
            <a:r>
              <a:rPr sz="1400" spc="-20" dirty="0">
                <a:latin typeface="Calibri"/>
                <a:cs typeface="Calibri"/>
              </a:rPr>
              <a:t>slave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codes</a:t>
            </a:r>
            <a:endParaRPr sz="1400">
              <a:latin typeface="Calibri"/>
              <a:cs typeface="Calibri"/>
            </a:endParaRPr>
          </a:p>
          <a:p>
            <a:pPr marL="256540" lvl="1" indent="-106680">
              <a:lnSpc>
                <a:spcPct val="100000"/>
              </a:lnSpc>
              <a:spcBef>
                <a:spcPts val="309"/>
              </a:spcBef>
              <a:buClr>
                <a:srgbClr val="C0504D"/>
              </a:buClr>
              <a:buFont typeface="Arial"/>
              <a:buChar char="•"/>
              <a:tabLst>
                <a:tab pos="256540" algn="l"/>
              </a:tabLst>
            </a:pPr>
            <a:r>
              <a:rPr sz="1400" spc="-15" dirty="0">
                <a:latin typeface="Calibri"/>
                <a:cs typeface="Calibri"/>
              </a:rPr>
              <a:t>Polarized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nation:</a:t>
            </a:r>
            <a:endParaRPr sz="14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95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10" dirty="0">
                <a:latin typeface="Calibri"/>
                <a:cs typeface="Calibri"/>
              </a:rPr>
              <a:t>Northerners became </a:t>
            </a:r>
            <a:r>
              <a:rPr sz="1300" spc="-5" dirty="0">
                <a:latin typeface="Calibri"/>
                <a:cs typeface="Calibri"/>
              </a:rPr>
              <a:t>critical </a:t>
            </a:r>
            <a:r>
              <a:rPr sz="1300" spc="-10" dirty="0">
                <a:latin typeface="Calibri"/>
                <a:cs typeface="Calibri"/>
              </a:rPr>
              <a:t>of</a:t>
            </a:r>
            <a:r>
              <a:rPr sz="1300" spc="-7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institution</a:t>
            </a:r>
            <a:endParaRPr sz="13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85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10" dirty="0">
                <a:latin typeface="Calibri"/>
                <a:cs typeface="Calibri"/>
              </a:rPr>
              <a:t>Southerners became </a:t>
            </a:r>
            <a:r>
              <a:rPr sz="1300" spc="-15" dirty="0">
                <a:latin typeface="Calibri"/>
                <a:cs typeface="Calibri"/>
              </a:rPr>
              <a:t>more</a:t>
            </a:r>
            <a:r>
              <a:rPr sz="1300" spc="-12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defensive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0376" y="480745"/>
            <a:ext cx="5111496" cy="4311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53162"/>
            <a:ext cx="31388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Southern</a:t>
            </a:r>
            <a:r>
              <a:rPr sz="3600" spc="-315" dirty="0"/>
              <a:t> </a:t>
            </a:r>
            <a:r>
              <a:rPr sz="3600" spc="-85" dirty="0"/>
              <a:t>Society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2853" y="671712"/>
            <a:ext cx="2914650" cy="399724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13030" indent="-100330">
              <a:lnSpc>
                <a:spcPct val="100000"/>
              </a:lnSpc>
              <a:spcBef>
                <a:spcPts val="370"/>
              </a:spcBef>
              <a:buClr>
                <a:srgbClr val="4F81BC"/>
              </a:buClr>
              <a:buFont typeface="Arial"/>
              <a:buChar char="•"/>
              <a:tabLst>
                <a:tab pos="113664" algn="l"/>
              </a:tabLst>
            </a:pPr>
            <a:r>
              <a:rPr sz="1600" spc="-10" dirty="0">
                <a:latin typeface="Calibri"/>
                <a:cs typeface="Calibri"/>
              </a:rPr>
              <a:t>Free African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Americans</a:t>
            </a:r>
            <a:endParaRPr sz="1600" dirty="0">
              <a:latin typeface="Calibri"/>
              <a:cs typeface="Calibri"/>
            </a:endParaRPr>
          </a:p>
          <a:p>
            <a:pPr marL="243840" lvl="1" indent="-100330">
              <a:lnSpc>
                <a:spcPct val="100000"/>
              </a:lnSpc>
              <a:spcBef>
                <a:spcPts val="220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5" dirty="0">
                <a:latin typeface="Calibri"/>
                <a:cs typeface="Calibri"/>
              </a:rPr>
              <a:t>Roughly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250,000</a:t>
            </a:r>
            <a:endParaRPr sz="1400" dirty="0">
              <a:latin typeface="Calibri"/>
              <a:cs typeface="Calibri"/>
            </a:endParaRPr>
          </a:p>
          <a:p>
            <a:pPr marL="243840" lvl="1" indent="-100330">
              <a:lnSpc>
                <a:spcPct val="100000"/>
              </a:lnSpc>
              <a:spcBef>
                <a:spcPts val="190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0" dirty="0">
                <a:latin typeface="Calibri"/>
                <a:cs typeface="Calibri"/>
              </a:rPr>
              <a:t>could own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property</a:t>
            </a:r>
            <a:endParaRPr sz="1400" dirty="0">
              <a:latin typeface="Calibri"/>
              <a:cs typeface="Calibri"/>
            </a:endParaRPr>
          </a:p>
          <a:p>
            <a:pPr marL="243840" lvl="1" indent="-100330">
              <a:lnSpc>
                <a:spcPct val="100000"/>
              </a:lnSpc>
              <a:spcBef>
                <a:spcPts val="215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0" dirty="0">
                <a:latin typeface="Calibri"/>
                <a:cs typeface="Calibri"/>
              </a:rPr>
              <a:t>could not</a:t>
            </a:r>
            <a:r>
              <a:rPr sz="1400" spc="-25" dirty="0">
                <a:latin typeface="Calibri"/>
                <a:cs typeface="Calibri"/>
              </a:rPr>
              <a:t> vote</a:t>
            </a:r>
            <a:endParaRPr sz="1400" dirty="0">
              <a:latin typeface="Calibri"/>
              <a:cs typeface="Calibri"/>
            </a:endParaRPr>
          </a:p>
          <a:p>
            <a:pPr marL="243840" lvl="1" indent="-100330">
              <a:lnSpc>
                <a:spcPct val="100000"/>
              </a:lnSpc>
              <a:spcBef>
                <a:spcPts val="195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0" dirty="0">
                <a:latin typeface="Calibri"/>
                <a:cs typeface="Calibri"/>
              </a:rPr>
              <a:t>had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spc="-20" dirty="0">
                <a:latin typeface="Calibri"/>
                <a:cs typeface="Calibri"/>
              </a:rPr>
              <a:t>prove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status</a:t>
            </a:r>
            <a:endParaRPr sz="1400" dirty="0">
              <a:latin typeface="Calibri"/>
              <a:cs typeface="Calibri"/>
            </a:endParaRPr>
          </a:p>
          <a:p>
            <a:pPr marL="113030" indent="-100330">
              <a:lnSpc>
                <a:spcPct val="100000"/>
              </a:lnSpc>
              <a:spcBef>
                <a:spcPts val="185"/>
              </a:spcBef>
              <a:buClr>
                <a:srgbClr val="4F81BC"/>
              </a:buClr>
              <a:buFont typeface="Arial"/>
              <a:buChar char="•"/>
              <a:tabLst>
                <a:tab pos="113664" algn="l"/>
              </a:tabLst>
            </a:pPr>
            <a:r>
              <a:rPr sz="1600" spc="-10" dirty="0">
                <a:latin typeface="Calibri"/>
                <a:cs typeface="Calibri"/>
              </a:rPr>
              <a:t>White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Society</a:t>
            </a:r>
            <a:endParaRPr sz="1600" dirty="0">
              <a:latin typeface="Calibri"/>
              <a:cs typeface="Calibri"/>
            </a:endParaRPr>
          </a:p>
          <a:p>
            <a:pPr marL="243840" lvl="1" indent="-100330">
              <a:lnSpc>
                <a:spcPct val="100000"/>
              </a:lnSpc>
              <a:spcBef>
                <a:spcPts val="225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0" dirty="0">
                <a:latin typeface="Calibri"/>
                <a:cs typeface="Calibri"/>
              </a:rPr>
              <a:t>Rigid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Hierarchy</a:t>
            </a:r>
            <a:endParaRPr sz="1400" dirty="0">
              <a:latin typeface="Calibri"/>
              <a:cs typeface="Calibri"/>
            </a:endParaRPr>
          </a:p>
          <a:p>
            <a:pPr marL="405765" lvl="2" indent="-100965">
              <a:lnSpc>
                <a:spcPct val="100000"/>
              </a:lnSpc>
              <a:spcBef>
                <a:spcPts val="220"/>
              </a:spcBef>
              <a:buClr>
                <a:srgbClr val="9BBA58"/>
              </a:buClr>
              <a:buFont typeface="Arial"/>
              <a:buChar char="•"/>
              <a:tabLst>
                <a:tab pos="406400" algn="l"/>
              </a:tabLst>
            </a:pPr>
            <a:r>
              <a:rPr sz="1200" dirty="0">
                <a:latin typeface="Calibri"/>
                <a:cs typeface="Calibri"/>
              </a:rPr>
              <a:t>Aristocracy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(Planters)</a:t>
            </a:r>
            <a:endParaRPr sz="1200" dirty="0">
              <a:latin typeface="Calibri"/>
              <a:cs typeface="Calibri"/>
            </a:endParaRPr>
          </a:p>
          <a:p>
            <a:pPr marL="405765" lvl="2" indent="-100965">
              <a:lnSpc>
                <a:spcPct val="100000"/>
              </a:lnSpc>
              <a:spcBef>
                <a:spcPts val="235"/>
              </a:spcBef>
              <a:buClr>
                <a:srgbClr val="9BBA58"/>
              </a:buClr>
              <a:buFont typeface="Arial"/>
              <a:buChar char="•"/>
              <a:tabLst>
                <a:tab pos="406400" algn="l"/>
              </a:tabLst>
            </a:pPr>
            <a:r>
              <a:rPr sz="1200" dirty="0">
                <a:latin typeface="Calibri"/>
                <a:cs typeface="Calibri"/>
              </a:rPr>
              <a:t>Farmers</a:t>
            </a:r>
          </a:p>
          <a:p>
            <a:pPr marL="405765" lvl="2" indent="-100965">
              <a:lnSpc>
                <a:spcPct val="100000"/>
              </a:lnSpc>
              <a:spcBef>
                <a:spcPts val="240"/>
              </a:spcBef>
              <a:buClr>
                <a:srgbClr val="9BBA58"/>
              </a:buClr>
              <a:buFont typeface="Arial"/>
              <a:buChar char="•"/>
              <a:tabLst>
                <a:tab pos="406400" algn="l"/>
              </a:tabLst>
            </a:pPr>
            <a:r>
              <a:rPr sz="1200" dirty="0">
                <a:latin typeface="Calibri"/>
                <a:cs typeface="Calibri"/>
              </a:rPr>
              <a:t>Poor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Whites</a:t>
            </a:r>
          </a:p>
          <a:p>
            <a:pPr marL="405765" lvl="2" indent="-100965">
              <a:lnSpc>
                <a:spcPct val="100000"/>
              </a:lnSpc>
              <a:spcBef>
                <a:spcPts val="240"/>
              </a:spcBef>
              <a:buClr>
                <a:srgbClr val="9BBA58"/>
              </a:buClr>
              <a:buFont typeface="Arial"/>
              <a:buChar char="•"/>
              <a:tabLst>
                <a:tab pos="406400" algn="l"/>
              </a:tabLst>
            </a:pPr>
            <a:r>
              <a:rPr sz="1200" spc="0" dirty="0">
                <a:latin typeface="Calibri"/>
                <a:cs typeface="Calibri"/>
              </a:rPr>
              <a:t>“Mountain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People”</a:t>
            </a:r>
          </a:p>
          <a:p>
            <a:pPr marL="405765" lvl="2" indent="-100965">
              <a:lnSpc>
                <a:spcPct val="100000"/>
              </a:lnSpc>
              <a:spcBef>
                <a:spcPts val="240"/>
              </a:spcBef>
              <a:buClr>
                <a:srgbClr val="9BBA58"/>
              </a:buClr>
              <a:buFont typeface="Arial"/>
              <a:buChar char="•"/>
              <a:tabLst>
                <a:tab pos="406400" algn="l"/>
              </a:tabLst>
            </a:pPr>
            <a:r>
              <a:rPr sz="1200" spc="0" dirty="0">
                <a:latin typeface="Calibri"/>
                <a:cs typeface="Calibri"/>
              </a:rPr>
              <a:t>Cities</a:t>
            </a:r>
            <a:endParaRPr sz="1200" dirty="0">
              <a:latin typeface="Calibri"/>
              <a:cs typeface="Calibri"/>
            </a:endParaRPr>
          </a:p>
          <a:p>
            <a:pPr marL="527685" lvl="3" indent="-100965">
              <a:lnSpc>
                <a:spcPct val="100000"/>
              </a:lnSpc>
              <a:spcBef>
                <a:spcPts val="235"/>
              </a:spcBef>
              <a:buClr>
                <a:srgbClr val="8063A1"/>
              </a:buClr>
              <a:buFont typeface="Arial"/>
              <a:buChar char="•"/>
              <a:tabLst>
                <a:tab pos="528320" algn="l"/>
              </a:tabLst>
            </a:pPr>
            <a:r>
              <a:rPr sz="1200" spc="0" dirty="0">
                <a:latin typeface="Calibri"/>
                <a:cs typeface="Calibri"/>
              </a:rPr>
              <a:t>small populations compared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North</a:t>
            </a:r>
            <a:endParaRPr sz="1200" dirty="0">
              <a:latin typeface="Calibri"/>
              <a:cs typeface="Calibri"/>
            </a:endParaRPr>
          </a:p>
          <a:p>
            <a:pPr marL="113030" indent="-100330">
              <a:lnSpc>
                <a:spcPct val="100000"/>
              </a:lnSpc>
              <a:spcBef>
                <a:spcPts val="170"/>
              </a:spcBef>
              <a:buClr>
                <a:srgbClr val="4F81BC"/>
              </a:buClr>
              <a:buFont typeface="Arial"/>
              <a:buChar char="•"/>
              <a:tabLst>
                <a:tab pos="113664" algn="l"/>
              </a:tabLst>
            </a:pPr>
            <a:r>
              <a:rPr sz="1600" spc="-5" dirty="0">
                <a:latin typeface="Calibri"/>
                <a:cs typeface="Calibri"/>
              </a:rPr>
              <a:t>Southern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Thought</a:t>
            </a:r>
            <a:endParaRPr sz="1600" dirty="0">
              <a:latin typeface="Calibri"/>
              <a:cs typeface="Calibri"/>
            </a:endParaRPr>
          </a:p>
          <a:p>
            <a:pPr marL="243840" lvl="1" indent="-100330">
              <a:lnSpc>
                <a:spcPct val="100000"/>
              </a:lnSpc>
              <a:spcBef>
                <a:spcPts val="185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5" dirty="0">
                <a:latin typeface="Calibri"/>
                <a:cs typeface="Calibri"/>
              </a:rPr>
              <a:t>Education</a:t>
            </a:r>
            <a:endParaRPr sz="1400" dirty="0">
              <a:latin typeface="Calibri"/>
              <a:cs typeface="Calibri"/>
            </a:endParaRPr>
          </a:p>
          <a:p>
            <a:pPr marL="405765" lvl="2" indent="-100965">
              <a:lnSpc>
                <a:spcPct val="100000"/>
              </a:lnSpc>
              <a:spcBef>
                <a:spcPts val="245"/>
              </a:spcBef>
              <a:buClr>
                <a:srgbClr val="9BBA58"/>
              </a:buClr>
              <a:buFont typeface="Arial"/>
              <a:buChar char="•"/>
              <a:tabLst>
                <a:tab pos="406400" algn="l"/>
              </a:tabLst>
            </a:pPr>
            <a:r>
              <a:rPr sz="1200" spc="0" dirty="0">
                <a:latin typeface="Calibri"/>
                <a:cs typeface="Calibri"/>
              </a:rPr>
              <a:t>higher education only </a:t>
            </a:r>
            <a:r>
              <a:rPr sz="1200" dirty="0">
                <a:latin typeface="Calibri"/>
                <a:cs typeface="Calibri"/>
              </a:rPr>
              <a:t>for </a:t>
            </a:r>
            <a:r>
              <a:rPr sz="1200" spc="5" dirty="0">
                <a:latin typeface="Calibri"/>
                <a:cs typeface="Calibri"/>
              </a:rPr>
              <a:t>the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wealthy</a:t>
            </a:r>
          </a:p>
          <a:p>
            <a:pPr marL="243840" lvl="1" indent="-100330">
              <a:lnSpc>
                <a:spcPct val="100000"/>
              </a:lnSpc>
              <a:spcBef>
                <a:spcPts val="204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0" dirty="0">
                <a:latin typeface="Calibri"/>
                <a:cs typeface="Calibri"/>
              </a:rPr>
              <a:t>Religion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5953" y="591311"/>
            <a:ext cx="3562350" cy="4102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53162"/>
            <a:ext cx="1750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The</a:t>
            </a:r>
            <a:r>
              <a:rPr sz="3600" spc="-310" dirty="0"/>
              <a:t> </a:t>
            </a:r>
            <a:r>
              <a:rPr sz="3600" spc="-135" dirty="0"/>
              <a:t>West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4189" y="650240"/>
            <a:ext cx="2821305" cy="44922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310"/>
              </a:spcBef>
              <a:buClr>
                <a:srgbClr val="4F81BC"/>
              </a:buClr>
              <a:buFont typeface="Arial"/>
              <a:buChar char="•"/>
              <a:tabLst>
                <a:tab pos="149860" algn="l"/>
              </a:tabLst>
            </a:pPr>
            <a:r>
              <a:rPr sz="1900" spc="-10" dirty="0">
                <a:latin typeface="Calibri"/>
                <a:cs typeface="Calibri"/>
              </a:rPr>
              <a:t>American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Indians</a:t>
            </a:r>
          </a:p>
          <a:p>
            <a:pPr marL="326390" lvl="1" indent="-137160">
              <a:lnSpc>
                <a:spcPct val="100000"/>
              </a:lnSpc>
              <a:spcBef>
                <a:spcPts val="195"/>
              </a:spcBef>
              <a:buClr>
                <a:srgbClr val="C0504D"/>
              </a:buClr>
              <a:buFont typeface="Arial"/>
              <a:buChar char="•"/>
              <a:tabLst>
                <a:tab pos="327025" algn="l"/>
              </a:tabLst>
            </a:pPr>
            <a:r>
              <a:rPr sz="1700" spc="-15" dirty="0">
                <a:latin typeface="Calibri"/>
                <a:cs typeface="Calibri"/>
              </a:rPr>
              <a:t>Exodus </a:t>
            </a:r>
            <a:r>
              <a:rPr sz="1700" spc="-10" dirty="0">
                <a:latin typeface="Calibri"/>
                <a:cs typeface="Calibri"/>
              </a:rPr>
              <a:t>to Great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Plains</a:t>
            </a:r>
            <a:endParaRPr sz="1700" dirty="0">
              <a:latin typeface="Calibri"/>
              <a:cs typeface="Calibri"/>
            </a:endParaRPr>
          </a:p>
          <a:p>
            <a:pPr marL="546100" lvl="2" indent="-137160">
              <a:lnSpc>
                <a:spcPct val="100000"/>
              </a:lnSpc>
              <a:spcBef>
                <a:spcPts val="219"/>
              </a:spcBef>
              <a:buClr>
                <a:srgbClr val="9BBA58"/>
              </a:buClr>
              <a:buFont typeface="Arial"/>
              <a:buChar char="•"/>
              <a:tabLst>
                <a:tab pos="546100" algn="l"/>
              </a:tabLst>
            </a:pPr>
            <a:r>
              <a:rPr sz="1600" dirty="0">
                <a:latin typeface="Calibri"/>
                <a:cs typeface="Calibri"/>
              </a:rPr>
              <a:t>Impact </a:t>
            </a:r>
            <a:r>
              <a:rPr sz="1600" spc="-5" dirty="0">
                <a:latin typeface="Calibri"/>
                <a:cs typeface="Calibri"/>
              </a:rPr>
              <a:t>of the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Horse</a:t>
            </a:r>
            <a:endParaRPr sz="1600" dirty="0">
              <a:latin typeface="Calibri"/>
              <a:cs typeface="Calibri"/>
            </a:endParaRPr>
          </a:p>
          <a:p>
            <a:pPr marL="546100" lvl="2" indent="-137160">
              <a:lnSpc>
                <a:spcPct val="100000"/>
              </a:lnSpc>
              <a:spcBef>
                <a:spcPts val="190"/>
              </a:spcBef>
              <a:buClr>
                <a:srgbClr val="9BBA58"/>
              </a:buClr>
              <a:buFont typeface="Arial"/>
              <a:buChar char="•"/>
              <a:tabLst>
                <a:tab pos="546100" algn="l"/>
              </a:tabLst>
            </a:pPr>
            <a:r>
              <a:rPr sz="1600" dirty="0">
                <a:latin typeface="Calibri"/>
                <a:cs typeface="Calibri"/>
              </a:rPr>
              <a:t>Major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Tribes:</a:t>
            </a:r>
            <a:endParaRPr sz="1600" dirty="0">
              <a:latin typeface="Calibri"/>
              <a:cs typeface="Calibri"/>
            </a:endParaRPr>
          </a:p>
          <a:p>
            <a:pPr marL="710565" lvl="3" indent="-137160">
              <a:lnSpc>
                <a:spcPct val="100000"/>
              </a:lnSpc>
              <a:spcBef>
                <a:spcPts val="215"/>
              </a:spcBef>
              <a:buClr>
                <a:srgbClr val="8063A1"/>
              </a:buClr>
              <a:buFont typeface="Arial"/>
              <a:buChar char="•"/>
              <a:tabLst>
                <a:tab pos="711200" algn="l"/>
              </a:tabLst>
            </a:pPr>
            <a:r>
              <a:rPr sz="1600" spc="-5" dirty="0">
                <a:latin typeface="Calibri"/>
                <a:cs typeface="Calibri"/>
              </a:rPr>
              <a:t>Cheyenne</a:t>
            </a:r>
            <a:endParaRPr sz="1600" dirty="0">
              <a:latin typeface="Calibri"/>
              <a:cs typeface="Calibri"/>
            </a:endParaRPr>
          </a:p>
          <a:p>
            <a:pPr marL="710565" lvl="3" indent="-137160">
              <a:lnSpc>
                <a:spcPct val="100000"/>
              </a:lnSpc>
              <a:spcBef>
                <a:spcPts val="215"/>
              </a:spcBef>
              <a:buClr>
                <a:srgbClr val="8063A1"/>
              </a:buClr>
              <a:buFont typeface="Arial"/>
              <a:buChar char="•"/>
              <a:tabLst>
                <a:tab pos="711200" algn="l"/>
              </a:tabLst>
            </a:pPr>
            <a:r>
              <a:rPr sz="1600" spc="-5" dirty="0">
                <a:latin typeface="Calibri"/>
                <a:cs typeface="Calibri"/>
              </a:rPr>
              <a:t>Sioux</a:t>
            </a:r>
            <a:endParaRPr sz="1600" dirty="0">
              <a:latin typeface="Calibri"/>
              <a:cs typeface="Calibri"/>
            </a:endParaRPr>
          </a:p>
          <a:p>
            <a:pPr marL="149860" indent="-137160">
              <a:lnSpc>
                <a:spcPct val="100000"/>
              </a:lnSpc>
              <a:spcBef>
                <a:spcPts val="155"/>
              </a:spcBef>
              <a:buClr>
                <a:srgbClr val="4F81BC"/>
              </a:buClr>
              <a:buFont typeface="Arial"/>
              <a:buChar char="•"/>
              <a:tabLst>
                <a:tab pos="149860" algn="l"/>
              </a:tabLst>
            </a:pPr>
            <a:r>
              <a:rPr sz="1900" dirty="0">
                <a:latin typeface="Calibri"/>
                <a:cs typeface="Calibri"/>
              </a:rPr>
              <a:t>The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Frontier</a:t>
            </a:r>
            <a:endParaRPr sz="1900" dirty="0">
              <a:latin typeface="Calibri"/>
              <a:cs typeface="Calibri"/>
            </a:endParaRPr>
          </a:p>
          <a:p>
            <a:pPr marL="326390" lvl="1" indent="-137160">
              <a:lnSpc>
                <a:spcPct val="100000"/>
              </a:lnSpc>
              <a:spcBef>
                <a:spcPts val="200"/>
              </a:spcBef>
              <a:buClr>
                <a:srgbClr val="C0504D"/>
              </a:buClr>
              <a:buFont typeface="Arial"/>
              <a:buChar char="•"/>
              <a:tabLst>
                <a:tab pos="327025" algn="l"/>
              </a:tabLst>
            </a:pPr>
            <a:r>
              <a:rPr sz="1700" spc="-10" dirty="0">
                <a:latin typeface="Calibri"/>
                <a:cs typeface="Calibri"/>
              </a:rPr>
              <a:t>Mountain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Men</a:t>
            </a:r>
            <a:endParaRPr sz="1700" dirty="0">
              <a:latin typeface="Calibri"/>
              <a:cs typeface="Calibri"/>
            </a:endParaRPr>
          </a:p>
          <a:p>
            <a:pPr marL="546100" lvl="2" indent="-137160">
              <a:lnSpc>
                <a:spcPct val="100000"/>
              </a:lnSpc>
              <a:spcBef>
                <a:spcPts val="220"/>
              </a:spcBef>
              <a:buClr>
                <a:srgbClr val="9BBA58"/>
              </a:buClr>
              <a:buFont typeface="Arial"/>
              <a:buChar char="•"/>
              <a:tabLst>
                <a:tab pos="546100" algn="l"/>
              </a:tabLst>
            </a:pPr>
            <a:r>
              <a:rPr sz="1600" spc="-10" dirty="0">
                <a:latin typeface="Calibri"/>
                <a:cs typeface="Calibri"/>
              </a:rPr>
              <a:t>Beckwourth, </a:t>
            </a:r>
            <a:r>
              <a:rPr sz="1600" spc="-5" dirty="0">
                <a:latin typeface="Calibri"/>
                <a:cs typeface="Calibri"/>
              </a:rPr>
              <a:t>Smith,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Bridger</a:t>
            </a:r>
            <a:endParaRPr sz="1600" dirty="0">
              <a:latin typeface="Calibri"/>
              <a:cs typeface="Calibri"/>
            </a:endParaRPr>
          </a:p>
          <a:p>
            <a:pPr marL="326390" lvl="1" indent="-137160">
              <a:lnSpc>
                <a:spcPct val="100000"/>
              </a:lnSpc>
              <a:spcBef>
                <a:spcPts val="190"/>
              </a:spcBef>
              <a:buClr>
                <a:srgbClr val="C0504D"/>
              </a:buClr>
              <a:buFont typeface="Arial"/>
              <a:buChar char="•"/>
              <a:tabLst>
                <a:tab pos="327025" algn="l"/>
              </a:tabLst>
            </a:pP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Homestead</a:t>
            </a:r>
            <a:endParaRPr sz="1700" dirty="0">
              <a:latin typeface="Calibri"/>
              <a:cs typeface="Calibri"/>
            </a:endParaRPr>
          </a:p>
          <a:p>
            <a:pPr marL="326390" lvl="1" indent="-137160">
              <a:lnSpc>
                <a:spcPct val="100000"/>
              </a:lnSpc>
              <a:spcBef>
                <a:spcPts val="190"/>
              </a:spcBef>
              <a:buClr>
                <a:srgbClr val="C0504D"/>
              </a:buClr>
              <a:buFont typeface="Arial"/>
              <a:buChar char="•"/>
              <a:tabLst>
                <a:tab pos="327025" algn="l"/>
              </a:tabLst>
            </a:pPr>
            <a:r>
              <a:rPr sz="1700" spc="-10" dirty="0">
                <a:latin typeface="Calibri"/>
                <a:cs typeface="Calibri"/>
              </a:rPr>
              <a:t>White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Settlers</a:t>
            </a:r>
            <a:endParaRPr sz="1700" dirty="0">
              <a:latin typeface="Calibri"/>
              <a:cs typeface="Calibri"/>
            </a:endParaRPr>
          </a:p>
          <a:p>
            <a:pPr marL="546100" lvl="2" indent="-137160">
              <a:lnSpc>
                <a:spcPct val="100000"/>
              </a:lnSpc>
              <a:spcBef>
                <a:spcPts val="220"/>
              </a:spcBef>
              <a:buClr>
                <a:srgbClr val="9BBA58"/>
              </a:buClr>
              <a:buFont typeface="Arial"/>
              <a:buChar char="•"/>
              <a:tabLst>
                <a:tab pos="546100" algn="l"/>
              </a:tabLst>
            </a:pPr>
            <a:r>
              <a:rPr sz="1600" spc="-15" dirty="0">
                <a:latin typeface="Calibri"/>
                <a:cs typeface="Calibri"/>
              </a:rPr>
              <a:t>Role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Women</a:t>
            </a:r>
            <a:r>
              <a:rPr lang="en-US" sz="1600" spc="-15" dirty="0">
                <a:latin typeface="Calibri"/>
                <a:cs typeface="Calibri"/>
              </a:rPr>
              <a:t> – short life span</a:t>
            </a:r>
            <a:endParaRPr sz="1600" dirty="0">
              <a:latin typeface="Calibri"/>
              <a:cs typeface="Calibri"/>
            </a:endParaRPr>
          </a:p>
          <a:p>
            <a:pPr marL="546100" lvl="2" indent="-137160">
              <a:lnSpc>
                <a:spcPct val="100000"/>
              </a:lnSpc>
              <a:spcBef>
                <a:spcPts val="190"/>
              </a:spcBef>
              <a:buClr>
                <a:srgbClr val="9BBA58"/>
              </a:buClr>
              <a:buFont typeface="Arial"/>
              <a:buChar char="•"/>
              <a:tabLst>
                <a:tab pos="546100" algn="l"/>
              </a:tabLst>
            </a:pPr>
            <a:r>
              <a:rPr sz="1600" spc="-15" dirty="0">
                <a:latin typeface="Calibri"/>
                <a:cs typeface="Calibri"/>
              </a:rPr>
              <a:t>Environmental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Damage</a:t>
            </a:r>
            <a:endParaRPr sz="1600" dirty="0">
              <a:latin typeface="Calibri"/>
              <a:cs typeface="Calibri"/>
            </a:endParaRPr>
          </a:p>
          <a:p>
            <a:pPr marL="710565" lvl="3" indent="-137160">
              <a:lnSpc>
                <a:spcPct val="100000"/>
              </a:lnSpc>
              <a:spcBef>
                <a:spcPts val="215"/>
              </a:spcBef>
              <a:buClr>
                <a:srgbClr val="8063A1"/>
              </a:buClr>
              <a:buFont typeface="Arial"/>
              <a:buChar char="•"/>
              <a:tabLst>
                <a:tab pos="711200" algn="l"/>
              </a:tabLst>
            </a:pPr>
            <a:r>
              <a:rPr sz="1600" dirty="0">
                <a:latin typeface="Calibri"/>
                <a:cs typeface="Calibri"/>
              </a:rPr>
              <a:t>land</a:t>
            </a:r>
          </a:p>
          <a:p>
            <a:pPr marL="710565" lvl="3" indent="-137160">
              <a:lnSpc>
                <a:spcPct val="100000"/>
              </a:lnSpc>
              <a:spcBef>
                <a:spcPts val="215"/>
              </a:spcBef>
              <a:buClr>
                <a:srgbClr val="8063A1"/>
              </a:buClr>
              <a:buFont typeface="Arial"/>
              <a:buChar char="•"/>
              <a:tabLst>
                <a:tab pos="711200" algn="l"/>
              </a:tabLst>
            </a:pPr>
            <a:r>
              <a:rPr sz="1600" spc="-15" dirty="0">
                <a:latin typeface="Calibri"/>
                <a:cs typeface="Calibri"/>
              </a:rPr>
              <a:t>wildlife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28288" y="2456687"/>
            <a:ext cx="4572000" cy="267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8744" y="31876"/>
            <a:ext cx="3432048" cy="2386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369569"/>
            <a:ext cx="67005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10" dirty="0"/>
              <a:t>Advances</a:t>
            </a:r>
            <a:r>
              <a:rPr sz="3200" spc="-215" dirty="0"/>
              <a:t> </a:t>
            </a:r>
            <a:r>
              <a:rPr sz="3200" spc="-55" dirty="0"/>
              <a:t>in</a:t>
            </a:r>
            <a:r>
              <a:rPr sz="3200" spc="-190" dirty="0"/>
              <a:t> </a:t>
            </a:r>
            <a:r>
              <a:rPr sz="3200" spc="-95" dirty="0"/>
              <a:t>technology</a:t>
            </a:r>
            <a:r>
              <a:rPr sz="3200" spc="-235" dirty="0"/>
              <a:t> </a:t>
            </a:r>
            <a:r>
              <a:rPr sz="3200" spc="-10" dirty="0"/>
              <a:t>&amp;</a:t>
            </a:r>
            <a:r>
              <a:rPr sz="3200" spc="-195" dirty="0"/>
              <a:t> </a:t>
            </a:r>
            <a:r>
              <a:rPr sz="3200" spc="-110" dirty="0"/>
              <a:t>Transportation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2068" y="1161364"/>
            <a:ext cx="3174365" cy="2588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1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Development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mechanized textile  </a:t>
            </a:r>
            <a:r>
              <a:rPr sz="2800" dirty="0">
                <a:latin typeface="Calibri"/>
                <a:cs typeface="Calibri"/>
              </a:rPr>
              <a:t>mills in </a:t>
            </a:r>
            <a:r>
              <a:rPr sz="2800" spc="-5" dirty="0">
                <a:latin typeface="Calibri"/>
                <a:cs typeface="Calibri"/>
              </a:rPr>
              <a:t>England and  Eli </a:t>
            </a:r>
            <a:r>
              <a:rPr sz="2800" spc="-15" dirty="0">
                <a:latin typeface="Calibri"/>
                <a:cs typeface="Calibri"/>
              </a:rPr>
              <a:t>Whitney’s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Cotton  </a:t>
            </a:r>
            <a:r>
              <a:rPr sz="2800" dirty="0">
                <a:latin typeface="Calibri"/>
                <a:cs typeface="Calibri"/>
              </a:rPr>
              <a:t>Gin </a:t>
            </a:r>
            <a:r>
              <a:rPr sz="2800" spc="-5" dirty="0">
                <a:latin typeface="Calibri"/>
                <a:cs typeface="Calibri"/>
              </a:rPr>
              <a:t>made </a:t>
            </a:r>
            <a:r>
              <a:rPr sz="2800" spc="-15" dirty="0">
                <a:latin typeface="Calibri"/>
                <a:cs typeface="Calibri"/>
              </a:rPr>
              <a:t>Cotton  </a:t>
            </a:r>
            <a:r>
              <a:rPr sz="2800" dirty="0">
                <a:latin typeface="Calibri"/>
                <a:cs typeface="Calibri"/>
              </a:rPr>
              <a:t>Cloth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affordable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1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Advances </a:t>
            </a:r>
            <a:r>
              <a:rPr dirty="0"/>
              <a:t>in  </a:t>
            </a:r>
            <a:r>
              <a:rPr spc="-10" dirty="0"/>
              <a:t>transportation </a:t>
            </a:r>
            <a:r>
              <a:rPr dirty="0"/>
              <a:t>led</a:t>
            </a:r>
            <a:r>
              <a:rPr spc="-70" dirty="0"/>
              <a:t> </a:t>
            </a:r>
            <a:r>
              <a:rPr spc="-15" dirty="0"/>
              <a:t>to  </a:t>
            </a:r>
            <a:r>
              <a:rPr spc="-10" dirty="0"/>
              <a:t>more settlement </a:t>
            </a:r>
            <a:r>
              <a:rPr dirty="0"/>
              <a:t>in  </a:t>
            </a:r>
            <a:r>
              <a:rPr spc="-5" dirty="0"/>
              <a:t>the </a:t>
            </a:r>
            <a:r>
              <a:rPr spc="-25" dirty="0"/>
              <a:t>West </a:t>
            </a:r>
            <a:r>
              <a:rPr dirty="0"/>
              <a:t>along with  </a:t>
            </a:r>
            <a:r>
              <a:rPr spc="-5" dirty="0"/>
              <a:t>increased demands  </a:t>
            </a:r>
            <a:r>
              <a:rPr spc="-15" dirty="0"/>
              <a:t>for</a:t>
            </a:r>
            <a:r>
              <a:rPr spc="-65" dirty="0"/>
              <a:t> </a:t>
            </a:r>
            <a:r>
              <a:rPr spc="-20" dirty="0"/>
              <a:t>cotton.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627253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spc="-110" dirty="0"/>
              <a:t>U.S. </a:t>
            </a:r>
            <a:r>
              <a:rPr sz="4600" spc="-95" dirty="0"/>
              <a:t>Manufacturing</a:t>
            </a:r>
            <a:r>
              <a:rPr sz="4600" spc="-430" dirty="0"/>
              <a:t> </a:t>
            </a:r>
            <a:r>
              <a:rPr sz="4600" spc="-85" dirty="0"/>
              <a:t>(1860)</a:t>
            </a:r>
            <a:endParaRPr sz="4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261617"/>
          <a:ext cx="6712583" cy="283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8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6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59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Establishments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Employees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Atlantic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69,831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900,107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$1,213,897,518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Old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Northwest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33,335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188,651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$346,675,290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South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27,779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166,803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$248,090,580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West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8,777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50,204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$71,229,989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302209"/>
            <a:ext cx="55911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Population </a:t>
            </a:r>
            <a:r>
              <a:rPr spc="-60" dirty="0"/>
              <a:t>and</a:t>
            </a:r>
            <a:r>
              <a:rPr spc="-420" dirty="0"/>
              <a:t> </a:t>
            </a:r>
            <a:r>
              <a:rPr spc="-90" dirty="0"/>
              <a:t>Occupation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Increase </a:t>
            </a:r>
            <a:r>
              <a:rPr spc="-15" dirty="0"/>
              <a:t>surge </a:t>
            </a:r>
            <a:r>
              <a:rPr spc="-5" dirty="0"/>
              <a:t>of  </a:t>
            </a:r>
            <a:r>
              <a:rPr spc="-10" dirty="0"/>
              <a:t>Immigration </a:t>
            </a:r>
            <a:r>
              <a:rPr dirty="0"/>
              <a:t>due</a:t>
            </a:r>
            <a:r>
              <a:rPr spc="-110" dirty="0"/>
              <a:t> </a:t>
            </a:r>
            <a:r>
              <a:rPr spc="-10" dirty="0"/>
              <a:t>to  </a:t>
            </a:r>
            <a:r>
              <a:rPr spc="-5" dirty="0"/>
              <a:t>developments </a:t>
            </a:r>
            <a:r>
              <a:rPr dirty="0"/>
              <a:t>in  </a:t>
            </a:r>
            <a:r>
              <a:rPr spc="-10" dirty="0"/>
              <a:t>transportation</a:t>
            </a: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dirty="0"/>
              <a:t>1832</a:t>
            </a:r>
          </a:p>
          <a:p>
            <a:pPr marL="536575" lvl="1" indent="-228600">
              <a:lnSpc>
                <a:spcPct val="100000"/>
              </a:lnSpc>
              <a:spcBef>
                <a:spcPts val="490"/>
              </a:spcBef>
              <a:buClr>
                <a:srgbClr val="C0504D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10" dirty="0">
                <a:latin typeface="Calibri"/>
                <a:cs typeface="Calibri"/>
              </a:rPr>
              <a:t>Germans- </a:t>
            </a:r>
            <a:r>
              <a:rPr sz="2000" spc="-35" dirty="0">
                <a:latin typeface="Calibri"/>
                <a:cs typeface="Calibri"/>
              </a:rPr>
              <a:t>West</a:t>
            </a:r>
            <a:endParaRPr sz="2000">
              <a:latin typeface="Calibri"/>
              <a:cs typeface="Calibri"/>
            </a:endParaRPr>
          </a:p>
          <a:p>
            <a:pPr marL="536575" lvl="1" indent="-228600">
              <a:lnSpc>
                <a:spcPct val="100000"/>
              </a:lnSpc>
              <a:spcBef>
                <a:spcPts val="480"/>
              </a:spcBef>
              <a:buClr>
                <a:srgbClr val="C0504D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5" dirty="0">
                <a:latin typeface="Calibri"/>
                <a:cs typeface="Calibri"/>
              </a:rPr>
              <a:t>Irish-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North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5688" y="1167764"/>
            <a:ext cx="326262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Small villages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towns</a:t>
            </a:r>
            <a:endParaRPr sz="2400">
              <a:latin typeface="Calibri"/>
              <a:cs typeface="Calibri"/>
            </a:endParaRPr>
          </a:p>
          <a:p>
            <a:pPr marL="121285"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grew into </a:t>
            </a:r>
            <a:r>
              <a:rPr sz="2400" dirty="0">
                <a:latin typeface="Calibri"/>
                <a:cs typeface="Calibri"/>
              </a:rPr>
              <a:t>thriving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2464" y="1975103"/>
            <a:ext cx="4364736" cy="316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7567" y="1493519"/>
            <a:ext cx="5138928" cy="3651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443738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spc="-85" dirty="0"/>
              <a:t>Essential</a:t>
            </a:r>
            <a:r>
              <a:rPr sz="4600" spc="-325" dirty="0"/>
              <a:t> </a:t>
            </a:r>
            <a:r>
              <a:rPr sz="4600" spc="-85" dirty="0"/>
              <a:t>Question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652068" y="1215339"/>
            <a:ext cx="7341234" cy="1033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10"/>
              </a:spcBef>
              <a:buClr>
                <a:srgbClr val="4F81BC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Compare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contrast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characteristics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5" dirty="0">
                <a:latin typeface="Calibri"/>
                <a:cs typeface="Calibri"/>
              </a:rPr>
              <a:t>influences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  </a:t>
            </a:r>
            <a:r>
              <a:rPr sz="2200" spc="-5" dirty="0">
                <a:latin typeface="Calibri"/>
                <a:cs typeface="Calibri"/>
              </a:rPr>
              <a:t>three </a:t>
            </a:r>
            <a:r>
              <a:rPr sz="2200" dirty="0">
                <a:latin typeface="Calibri"/>
                <a:cs typeface="Calibri"/>
              </a:rPr>
              <a:t>major sections </a:t>
            </a:r>
            <a:r>
              <a:rPr sz="2200" spc="0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United </a:t>
            </a:r>
            <a:r>
              <a:rPr sz="2200" spc="-15" dirty="0">
                <a:latin typeface="Calibri"/>
                <a:cs typeface="Calibri"/>
              </a:rPr>
              <a:t>States </a:t>
            </a:r>
            <a:r>
              <a:rPr sz="2200" spc="-5" dirty="0">
                <a:latin typeface="Calibri"/>
                <a:cs typeface="Calibri"/>
              </a:rPr>
              <a:t>by </a:t>
            </a:r>
            <a:r>
              <a:rPr sz="2200" dirty="0">
                <a:latin typeface="Calibri"/>
                <a:cs typeface="Calibri"/>
              </a:rPr>
              <a:t>the mid-19</a:t>
            </a:r>
            <a:r>
              <a:rPr sz="2175" baseline="24904" dirty="0">
                <a:latin typeface="Calibri"/>
                <a:cs typeface="Calibri"/>
              </a:rPr>
              <a:t>th 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century.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93421"/>
            <a:ext cx="540893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spc="-75" dirty="0"/>
              <a:t>Causes </a:t>
            </a:r>
            <a:r>
              <a:rPr sz="4600" spc="-50" dirty="0"/>
              <a:t>of</a:t>
            </a:r>
            <a:r>
              <a:rPr sz="4600" spc="-465" dirty="0"/>
              <a:t> </a:t>
            </a:r>
            <a:r>
              <a:rPr sz="4600" spc="-90" dirty="0"/>
              <a:t>Sectionalism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840130" y="1138123"/>
            <a:ext cx="3330575" cy="29292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Loyalty 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Social </a:t>
            </a:r>
            <a:r>
              <a:rPr sz="2800" spc="0" dirty="0">
                <a:latin typeface="Calibri"/>
                <a:cs typeface="Calibri"/>
              </a:rPr>
              <a:t>&amp;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cultural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differences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Economic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differences</a:t>
            </a:r>
            <a:endParaRPr sz="2800">
              <a:latin typeface="Calibri"/>
              <a:cs typeface="Calibri"/>
            </a:endParaRPr>
          </a:p>
          <a:p>
            <a:pPr marL="241300" marR="494665" indent="-228600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Federal </a:t>
            </a:r>
            <a:r>
              <a:rPr sz="2800" spc="-10" dirty="0">
                <a:latin typeface="Calibri"/>
                <a:cs typeface="Calibri"/>
              </a:rPr>
              <a:t>vs.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States’  </a:t>
            </a:r>
            <a:r>
              <a:rPr sz="2800" spc="-5" dirty="0">
                <a:latin typeface="Calibri"/>
                <a:cs typeface="Calibri"/>
              </a:rPr>
              <a:t>Rights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09159" y="832103"/>
            <a:ext cx="3322320" cy="409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04343"/>
            <a:ext cx="21513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65" dirty="0"/>
              <a:t>The</a:t>
            </a:r>
            <a:r>
              <a:rPr spc="-310" dirty="0"/>
              <a:t> </a:t>
            </a:r>
            <a:r>
              <a:rPr spc="-70" dirty="0"/>
              <a:t>North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181" y="999489"/>
            <a:ext cx="3438525" cy="3770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F81BC"/>
                </a:solidFill>
                <a:latin typeface="Arial"/>
                <a:cs typeface="Arial"/>
              </a:rPr>
              <a:t>•</a:t>
            </a:r>
            <a:r>
              <a:rPr sz="2400" spc="-5" dirty="0">
                <a:latin typeface="Calibri"/>
                <a:cs typeface="Calibri"/>
              </a:rPr>
              <a:t>Northeast,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Mid-Atlantic,</a:t>
            </a:r>
            <a:endParaRPr sz="2400">
              <a:latin typeface="Calibri"/>
              <a:cs typeface="Calibri"/>
            </a:endParaRPr>
          </a:p>
          <a:p>
            <a:pPr marL="110489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Old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Northwest</a:t>
            </a:r>
            <a:endParaRPr sz="240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210"/>
              </a:spcBef>
            </a:pPr>
            <a:r>
              <a:rPr sz="2000" spc="-5" dirty="0">
                <a:solidFill>
                  <a:srgbClr val="C0504D"/>
                </a:solidFill>
                <a:latin typeface="Arial"/>
                <a:cs typeface="Arial"/>
              </a:rPr>
              <a:t>•</a:t>
            </a:r>
            <a:r>
              <a:rPr sz="2000" spc="-5" dirty="0">
                <a:latin typeface="Calibri"/>
                <a:cs typeface="Calibri"/>
              </a:rPr>
              <a:t>Commonalities: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25"/>
              </a:spcBef>
            </a:pPr>
            <a:r>
              <a:rPr sz="1800" spc="10" dirty="0">
                <a:solidFill>
                  <a:srgbClr val="9BBA58"/>
                </a:solidFill>
                <a:latin typeface="Arial"/>
                <a:cs typeface="Arial"/>
              </a:rPr>
              <a:t>•</a:t>
            </a:r>
            <a:r>
              <a:rPr sz="1800" spc="10" dirty="0">
                <a:latin typeface="Calibri"/>
                <a:cs typeface="Calibri"/>
              </a:rPr>
              <a:t>Bound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transportation</a:t>
            </a:r>
            <a:endParaRPr sz="1800">
              <a:latin typeface="Calibri"/>
              <a:cs typeface="Calibri"/>
            </a:endParaRPr>
          </a:p>
          <a:p>
            <a:pPr marL="3968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advances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95"/>
              </a:spcBef>
            </a:pPr>
            <a:r>
              <a:rPr sz="1800" spc="-5" dirty="0">
                <a:solidFill>
                  <a:srgbClr val="9BBA58"/>
                </a:solidFill>
                <a:latin typeface="Arial"/>
                <a:cs typeface="Arial"/>
              </a:rPr>
              <a:t>•</a:t>
            </a:r>
            <a:r>
              <a:rPr sz="1800" spc="-5" dirty="0">
                <a:latin typeface="Calibri"/>
                <a:cs typeface="Calibri"/>
              </a:rPr>
              <a:t>Industrialization and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commercial</a:t>
            </a:r>
            <a:endParaRPr sz="1800">
              <a:latin typeface="Calibri"/>
              <a:cs typeface="Calibri"/>
            </a:endParaRPr>
          </a:p>
          <a:p>
            <a:pPr marL="3968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farming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15"/>
              </a:spcBef>
            </a:pPr>
            <a:r>
              <a:rPr sz="1800" spc="0" dirty="0">
                <a:solidFill>
                  <a:srgbClr val="9BBA58"/>
                </a:solidFill>
                <a:latin typeface="Arial"/>
                <a:cs typeface="Arial"/>
              </a:rPr>
              <a:t>•</a:t>
            </a:r>
            <a:r>
              <a:rPr sz="1800" spc="0" dirty="0">
                <a:latin typeface="Calibri"/>
                <a:cs typeface="Calibri"/>
              </a:rPr>
              <a:t>Prohibition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slavery </a:t>
            </a:r>
            <a:r>
              <a:rPr sz="1800" spc="-5" dirty="0">
                <a:latin typeface="Calibri"/>
                <a:cs typeface="Calibri"/>
              </a:rPr>
              <a:t>(most)</a:t>
            </a:r>
            <a:endParaRPr sz="180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180"/>
              </a:spcBef>
            </a:pPr>
            <a:r>
              <a:rPr sz="2000" spc="-10" dirty="0">
                <a:solidFill>
                  <a:srgbClr val="C0504D"/>
                </a:solidFill>
                <a:latin typeface="Arial"/>
                <a:cs typeface="Arial"/>
              </a:rPr>
              <a:t>•</a:t>
            </a:r>
            <a:r>
              <a:rPr sz="2000" spc="-10" dirty="0">
                <a:latin typeface="Calibri"/>
                <a:cs typeface="Calibri"/>
              </a:rPr>
              <a:t>Characteristics: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00"/>
              </a:spcBef>
            </a:pPr>
            <a:r>
              <a:rPr sz="1800" spc="10" dirty="0">
                <a:solidFill>
                  <a:srgbClr val="9BBA58"/>
                </a:solidFill>
                <a:latin typeface="Arial"/>
                <a:cs typeface="Arial"/>
              </a:rPr>
              <a:t>•</a:t>
            </a:r>
            <a:r>
              <a:rPr sz="1800" spc="10" dirty="0">
                <a:latin typeface="Calibri"/>
                <a:cs typeface="Calibri"/>
              </a:rPr>
              <a:t>Most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populous</a:t>
            </a:r>
            <a:endParaRPr sz="1800">
              <a:latin typeface="Calibri"/>
              <a:cs typeface="Calibri"/>
            </a:endParaRPr>
          </a:p>
          <a:p>
            <a:pPr marL="41529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rgbClr val="8063A1"/>
                </a:solidFill>
                <a:latin typeface="Arial"/>
                <a:cs typeface="Arial"/>
              </a:rPr>
              <a:t>•</a:t>
            </a:r>
            <a:r>
              <a:rPr sz="1800" spc="-380" dirty="0">
                <a:solidFill>
                  <a:srgbClr val="8063A1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Calibri"/>
                <a:cs typeface="Calibri"/>
              </a:rPr>
              <a:t>High </a:t>
            </a:r>
            <a:r>
              <a:rPr sz="1800" spc="-20" dirty="0">
                <a:latin typeface="Calibri"/>
                <a:cs typeface="Calibri"/>
              </a:rPr>
              <a:t>birthrate</a:t>
            </a:r>
            <a:endParaRPr sz="1800">
              <a:latin typeface="Calibri"/>
              <a:cs typeface="Calibri"/>
            </a:endParaRPr>
          </a:p>
          <a:p>
            <a:pPr marL="415290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solidFill>
                  <a:srgbClr val="8063A1"/>
                </a:solidFill>
                <a:latin typeface="Arial"/>
                <a:cs typeface="Arial"/>
              </a:rPr>
              <a:t>•</a:t>
            </a:r>
            <a:r>
              <a:rPr sz="1800" spc="-320" dirty="0">
                <a:solidFill>
                  <a:srgbClr val="8063A1"/>
                </a:solidFill>
                <a:latin typeface="Arial"/>
                <a:cs typeface="Arial"/>
              </a:rPr>
              <a:t> </a:t>
            </a:r>
            <a:r>
              <a:rPr sz="1800" spc="-15" dirty="0">
                <a:latin typeface="Calibri"/>
                <a:cs typeface="Calibri"/>
              </a:rPr>
              <a:t>Large </a:t>
            </a:r>
            <a:r>
              <a:rPr sz="1800" dirty="0">
                <a:latin typeface="Calibri"/>
                <a:cs typeface="Calibri"/>
              </a:rPr>
              <a:t># of </a:t>
            </a:r>
            <a:r>
              <a:rPr sz="1800" spc="-15" dirty="0">
                <a:latin typeface="Calibri"/>
                <a:cs typeface="Calibri"/>
              </a:rPr>
              <a:t>immigrants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7808" y="412927"/>
            <a:ext cx="5202936" cy="432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04343"/>
            <a:ext cx="21513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65" dirty="0"/>
              <a:t>The</a:t>
            </a:r>
            <a:r>
              <a:rPr spc="-310" dirty="0"/>
              <a:t> </a:t>
            </a:r>
            <a:r>
              <a:rPr spc="-70" dirty="0"/>
              <a:t>North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181" y="971209"/>
            <a:ext cx="3135630" cy="358647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spc="-5" dirty="0">
                <a:solidFill>
                  <a:srgbClr val="4F81BC"/>
                </a:solidFill>
                <a:latin typeface="Arial"/>
                <a:cs typeface="Arial"/>
              </a:rPr>
              <a:t>•</a:t>
            </a:r>
            <a:r>
              <a:rPr sz="2000" spc="-5" dirty="0">
                <a:latin typeface="Calibri"/>
                <a:cs typeface="Calibri"/>
              </a:rPr>
              <a:t>Industrial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Northeast</a:t>
            </a:r>
            <a:endParaRPr sz="2000" dirty="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220"/>
              </a:spcBef>
            </a:pPr>
            <a:r>
              <a:rPr sz="1800" dirty="0">
                <a:solidFill>
                  <a:srgbClr val="C0504D"/>
                </a:solidFill>
                <a:latin typeface="Arial"/>
                <a:cs typeface="Arial"/>
              </a:rPr>
              <a:t>•</a:t>
            </a:r>
            <a:r>
              <a:rPr sz="1800" dirty="0">
                <a:latin typeface="Calibri"/>
                <a:cs typeface="Calibri"/>
              </a:rPr>
              <a:t>Organized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Labor</a:t>
            </a:r>
            <a:r>
              <a:rPr lang="en-US" sz="1800" spc="-5" dirty="0">
                <a:latin typeface="Calibri"/>
                <a:cs typeface="Calibri"/>
              </a:rPr>
              <a:t> - factories</a:t>
            </a:r>
            <a:endParaRPr sz="1800" dirty="0">
              <a:latin typeface="Calibri"/>
              <a:cs typeface="Calibri"/>
            </a:endParaRPr>
          </a:p>
          <a:p>
            <a:pPr marL="369570" indent="-97790">
              <a:lnSpc>
                <a:spcPct val="100000"/>
              </a:lnSpc>
              <a:spcBef>
                <a:spcPts val="200"/>
              </a:spcBef>
              <a:buClr>
                <a:srgbClr val="9BBA58"/>
              </a:buClr>
              <a:buFont typeface="Arial"/>
              <a:buChar char="•"/>
              <a:tabLst>
                <a:tab pos="370205" algn="l"/>
              </a:tabLst>
            </a:pPr>
            <a:r>
              <a:rPr sz="1600" spc="-10" dirty="0">
                <a:latin typeface="Calibri"/>
                <a:cs typeface="Calibri"/>
              </a:rPr>
              <a:t>National </a:t>
            </a:r>
            <a:r>
              <a:rPr sz="1600" spc="-20" dirty="0">
                <a:latin typeface="Calibri"/>
                <a:cs typeface="Calibri"/>
              </a:rPr>
              <a:t>Trades’ </a:t>
            </a:r>
            <a:r>
              <a:rPr sz="1600" spc="-5" dirty="0">
                <a:latin typeface="Calibri"/>
                <a:cs typeface="Calibri"/>
              </a:rPr>
              <a:t>Union </a:t>
            </a:r>
            <a:r>
              <a:rPr sz="1600" dirty="0">
                <a:latin typeface="Calibri"/>
                <a:cs typeface="Calibri"/>
              </a:rPr>
              <a:t>(1837)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</a:p>
          <a:p>
            <a:pPr marL="36957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failure</a:t>
            </a:r>
            <a:endParaRPr sz="1600" dirty="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185"/>
              </a:spcBef>
            </a:pPr>
            <a:r>
              <a:rPr sz="1800" spc="10" dirty="0">
                <a:solidFill>
                  <a:srgbClr val="C0504D"/>
                </a:solidFill>
                <a:latin typeface="Arial"/>
                <a:cs typeface="Arial"/>
              </a:rPr>
              <a:t>•</a:t>
            </a:r>
            <a:r>
              <a:rPr sz="1800" spc="10" dirty="0">
                <a:latin typeface="Calibri"/>
                <a:cs typeface="Calibri"/>
              </a:rPr>
              <a:t>Urban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Life</a:t>
            </a:r>
            <a:endParaRPr sz="1800" dirty="0">
              <a:latin typeface="Calibri"/>
              <a:cs typeface="Calibri"/>
            </a:endParaRPr>
          </a:p>
          <a:p>
            <a:pPr marL="396875" indent="-97790">
              <a:lnSpc>
                <a:spcPct val="100000"/>
              </a:lnSpc>
              <a:spcBef>
                <a:spcPts val="220"/>
              </a:spcBef>
              <a:buClr>
                <a:srgbClr val="9BBA58"/>
              </a:buClr>
              <a:buFont typeface="Arial"/>
              <a:buChar char="•"/>
              <a:tabLst>
                <a:tab pos="397510" algn="l"/>
              </a:tabLst>
            </a:pPr>
            <a:r>
              <a:rPr sz="1600" spc="-10" dirty="0">
                <a:latin typeface="Calibri"/>
                <a:cs typeface="Calibri"/>
              </a:rPr>
              <a:t>expansion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population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—&gt;</a:t>
            </a:r>
            <a:endParaRPr sz="1600" dirty="0">
              <a:latin typeface="Calibri"/>
              <a:cs typeface="Calibri"/>
            </a:endParaRPr>
          </a:p>
          <a:p>
            <a:pPr marL="39687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expansion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slums</a:t>
            </a:r>
            <a:endParaRPr sz="1600" dirty="0">
              <a:latin typeface="Calibri"/>
              <a:cs typeface="Calibri"/>
            </a:endParaRPr>
          </a:p>
          <a:p>
            <a:pPr marL="515620" lvl="1" indent="-100330">
              <a:lnSpc>
                <a:spcPct val="100000"/>
              </a:lnSpc>
              <a:spcBef>
                <a:spcPts val="190"/>
              </a:spcBef>
              <a:buClr>
                <a:srgbClr val="8063A1"/>
              </a:buClr>
              <a:buFont typeface="Arial"/>
              <a:buChar char="•"/>
              <a:tabLst>
                <a:tab pos="516255" algn="l"/>
              </a:tabLst>
            </a:pPr>
            <a:r>
              <a:rPr sz="1600" spc="-5" dirty="0">
                <a:latin typeface="Calibri"/>
                <a:cs typeface="Calibri"/>
              </a:rPr>
              <a:t>poor </a:t>
            </a:r>
            <a:r>
              <a:rPr sz="1600" spc="-10" dirty="0">
                <a:latin typeface="Calibri"/>
                <a:cs typeface="Calibri"/>
              </a:rPr>
              <a:t>sanitation, </a:t>
            </a:r>
            <a:r>
              <a:rPr sz="1600" spc="-5" dirty="0">
                <a:latin typeface="Calibri"/>
                <a:cs typeface="Calibri"/>
              </a:rPr>
              <a:t>disease,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high</a:t>
            </a:r>
            <a:endParaRPr sz="1600" dirty="0">
              <a:latin typeface="Calibri"/>
              <a:cs typeface="Calibri"/>
            </a:endParaRPr>
          </a:p>
          <a:p>
            <a:pPr marL="51562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crime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rates</a:t>
            </a:r>
            <a:endParaRPr sz="1600" dirty="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180"/>
              </a:spcBef>
            </a:pPr>
            <a:r>
              <a:rPr sz="1800" spc="5" dirty="0">
                <a:solidFill>
                  <a:srgbClr val="C0504D"/>
                </a:solidFill>
                <a:latin typeface="Arial"/>
                <a:cs typeface="Arial"/>
              </a:rPr>
              <a:t>•</a:t>
            </a:r>
            <a:r>
              <a:rPr sz="1800" spc="5" dirty="0">
                <a:latin typeface="Calibri"/>
                <a:cs typeface="Calibri"/>
              </a:rPr>
              <a:t>African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Americans</a:t>
            </a:r>
            <a:endParaRPr sz="1800" dirty="0">
              <a:latin typeface="Calibri"/>
              <a:cs typeface="Calibri"/>
            </a:endParaRPr>
          </a:p>
          <a:p>
            <a:pPr marL="396875" indent="-97790">
              <a:lnSpc>
                <a:spcPct val="100000"/>
              </a:lnSpc>
              <a:spcBef>
                <a:spcPts val="225"/>
              </a:spcBef>
              <a:buClr>
                <a:srgbClr val="9BBA58"/>
              </a:buClr>
              <a:buFont typeface="Arial"/>
              <a:buChar char="•"/>
              <a:tabLst>
                <a:tab pos="397510" algn="l"/>
              </a:tabLst>
            </a:pPr>
            <a:r>
              <a:rPr sz="1600" dirty="0">
                <a:latin typeface="Calibri"/>
                <a:cs typeface="Calibri"/>
              </a:rPr>
              <a:t>1%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population </a:t>
            </a:r>
            <a:r>
              <a:rPr sz="1600" spc="-5" dirty="0">
                <a:latin typeface="Calibri"/>
                <a:cs typeface="Calibri"/>
              </a:rPr>
              <a:t>but </a:t>
            </a:r>
            <a:r>
              <a:rPr sz="1600" dirty="0">
                <a:latin typeface="Calibri"/>
                <a:cs typeface="Calibri"/>
              </a:rPr>
              <a:t>50%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free</a:t>
            </a:r>
            <a:endParaRPr sz="1600" dirty="0">
              <a:latin typeface="Calibri"/>
              <a:cs typeface="Calibri"/>
            </a:endParaRPr>
          </a:p>
          <a:p>
            <a:pPr marL="39687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blacks</a:t>
            </a:r>
            <a:endParaRPr sz="1600" dirty="0">
              <a:latin typeface="Calibri"/>
              <a:cs typeface="Calibri"/>
            </a:endParaRPr>
          </a:p>
          <a:p>
            <a:pPr marL="396875" indent="-97790">
              <a:lnSpc>
                <a:spcPct val="100000"/>
              </a:lnSpc>
              <a:spcBef>
                <a:spcPts val="195"/>
              </a:spcBef>
              <a:buClr>
                <a:srgbClr val="9BBA58"/>
              </a:buClr>
              <a:buFont typeface="Arial"/>
              <a:buChar char="•"/>
              <a:tabLst>
                <a:tab pos="397510" algn="l"/>
              </a:tabLst>
            </a:pPr>
            <a:r>
              <a:rPr sz="1600" dirty="0">
                <a:latin typeface="Calibri"/>
                <a:cs typeface="Calibri"/>
              </a:rPr>
              <a:t>2nd </a:t>
            </a:r>
            <a:r>
              <a:rPr sz="1600" spc="-5" dirty="0">
                <a:latin typeface="Calibri"/>
                <a:cs typeface="Calibri"/>
              </a:rPr>
              <a:t>class,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non-citizens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5511" y="412927"/>
            <a:ext cx="5202936" cy="432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137871"/>
            <a:ext cx="5062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The </a:t>
            </a:r>
            <a:r>
              <a:rPr sz="3600" spc="-100" dirty="0"/>
              <a:t>Agricultural</a:t>
            </a:r>
            <a:r>
              <a:rPr sz="3600" spc="-445" dirty="0"/>
              <a:t> </a:t>
            </a:r>
            <a:r>
              <a:rPr sz="3600" spc="-100" dirty="0"/>
              <a:t>Northwest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5828" y="994692"/>
            <a:ext cx="3699510" cy="340487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43510" indent="-130810">
              <a:lnSpc>
                <a:spcPct val="100000"/>
              </a:lnSpc>
              <a:spcBef>
                <a:spcPts val="445"/>
              </a:spcBef>
              <a:buClr>
                <a:srgbClr val="4F81BC"/>
              </a:buClr>
              <a:buFont typeface="Arial"/>
              <a:buChar char="•"/>
              <a:tabLst>
                <a:tab pos="144145" algn="l"/>
              </a:tabLst>
            </a:pPr>
            <a:r>
              <a:rPr sz="2000" spc="-10" dirty="0">
                <a:latin typeface="Calibri"/>
                <a:cs typeface="Calibri"/>
              </a:rPr>
              <a:t>Old </a:t>
            </a:r>
            <a:r>
              <a:rPr sz="2000" spc="-15" dirty="0">
                <a:latin typeface="Calibri"/>
                <a:cs typeface="Calibri"/>
              </a:rPr>
              <a:t>Northwest </a:t>
            </a:r>
            <a:r>
              <a:rPr sz="1600" spc="-5" dirty="0">
                <a:latin typeface="Calibri"/>
                <a:cs typeface="Calibri"/>
              </a:rPr>
              <a:t>(OH, IN, </a:t>
            </a:r>
            <a:r>
              <a:rPr sz="1600" spc="0" dirty="0">
                <a:latin typeface="Calibri"/>
                <a:cs typeface="Calibri"/>
              </a:rPr>
              <a:t>IL, </a:t>
            </a:r>
            <a:r>
              <a:rPr sz="1600" dirty="0">
                <a:latin typeface="Calibri"/>
                <a:cs typeface="Calibri"/>
              </a:rPr>
              <a:t>MI, WI,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MN)</a:t>
            </a:r>
            <a:endParaRPr sz="1600">
              <a:latin typeface="Calibri"/>
              <a:cs typeface="Calibri"/>
            </a:endParaRPr>
          </a:p>
          <a:p>
            <a:pPr marL="314325" lvl="1" indent="-131445">
              <a:lnSpc>
                <a:spcPct val="100000"/>
              </a:lnSpc>
              <a:spcBef>
                <a:spcPts val="320"/>
              </a:spcBef>
              <a:buClr>
                <a:srgbClr val="C0504D"/>
              </a:buClr>
              <a:buFont typeface="Arial"/>
              <a:buChar char="•"/>
              <a:tabLst>
                <a:tab pos="314960" algn="l"/>
              </a:tabLst>
            </a:pPr>
            <a:r>
              <a:rPr sz="1800" spc="-5" dirty="0">
                <a:latin typeface="Calibri"/>
                <a:cs typeface="Calibri"/>
              </a:rPr>
              <a:t>Tied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North </a:t>
            </a:r>
            <a:r>
              <a:rPr sz="1800" spc="-15" dirty="0">
                <a:latin typeface="Calibri"/>
                <a:cs typeface="Calibri"/>
              </a:rPr>
              <a:t>East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5" dirty="0">
                <a:latin typeface="Calibri"/>
                <a:cs typeface="Calibri"/>
              </a:rPr>
              <a:t>result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of:</a:t>
            </a:r>
            <a:endParaRPr sz="1800">
              <a:latin typeface="Calibri"/>
              <a:cs typeface="Calibri"/>
            </a:endParaRPr>
          </a:p>
          <a:p>
            <a:pPr marL="521334" lvl="2" indent="-130810">
              <a:lnSpc>
                <a:spcPct val="100000"/>
              </a:lnSpc>
              <a:spcBef>
                <a:spcPts val="295"/>
              </a:spcBef>
              <a:buClr>
                <a:srgbClr val="9BBA58"/>
              </a:buClr>
              <a:buFont typeface="Arial"/>
              <a:buChar char="•"/>
              <a:tabLst>
                <a:tab pos="521970" algn="l"/>
              </a:tabLst>
            </a:pPr>
            <a:r>
              <a:rPr sz="1600" spc="-10" dirty="0">
                <a:latin typeface="Calibri"/>
                <a:cs typeface="Calibri"/>
              </a:rPr>
              <a:t>military </a:t>
            </a:r>
            <a:r>
              <a:rPr sz="1600" spc="-5" dirty="0">
                <a:latin typeface="Calibri"/>
                <a:cs typeface="Calibri"/>
              </a:rPr>
              <a:t>campaigns </a:t>
            </a:r>
            <a:r>
              <a:rPr sz="1600" spc="-10" dirty="0">
                <a:latin typeface="Calibri"/>
                <a:cs typeface="Calibri"/>
              </a:rPr>
              <a:t>against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Indians</a:t>
            </a:r>
            <a:endParaRPr sz="1600">
              <a:latin typeface="Calibri"/>
              <a:cs typeface="Calibri"/>
            </a:endParaRPr>
          </a:p>
          <a:p>
            <a:pPr marL="521334" lvl="2" indent="-130810">
              <a:lnSpc>
                <a:spcPct val="100000"/>
              </a:lnSpc>
              <a:spcBef>
                <a:spcPts val="309"/>
              </a:spcBef>
              <a:buClr>
                <a:srgbClr val="9BBA58"/>
              </a:buClr>
              <a:buFont typeface="Arial"/>
              <a:buChar char="•"/>
              <a:tabLst>
                <a:tab pos="521970" algn="l"/>
              </a:tabLst>
            </a:pPr>
            <a:r>
              <a:rPr sz="1600" spc="-5" dirty="0">
                <a:latin typeface="Calibri"/>
                <a:cs typeface="Calibri"/>
              </a:rPr>
              <a:t>building of </a:t>
            </a:r>
            <a:r>
              <a:rPr sz="1600" spc="-10" dirty="0">
                <a:latin typeface="Calibri"/>
                <a:cs typeface="Calibri"/>
              </a:rPr>
              <a:t>canals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railroads</a:t>
            </a:r>
            <a:endParaRPr sz="1600">
              <a:latin typeface="Calibri"/>
              <a:cs typeface="Calibri"/>
            </a:endParaRPr>
          </a:p>
          <a:p>
            <a:pPr marL="143510" indent="-130810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Arial"/>
              <a:buChar char="•"/>
              <a:tabLst>
                <a:tab pos="144145" algn="l"/>
              </a:tabLst>
            </a:pPr>
            <a:r>
              <a:rPr sz="2000" spc="-10" dirty="0">
                <a:latin typeface="Calibri"/>
                <a:cs typeface="Calibri"/>
              </a:rPr>
              <a:t>Agriculture</a:t>
            </a:r>
            <a:endParaRPr sz="2000">
              <a:latin typeface="Calibri"/>
              <a:cs typeface="Calibri"/>
            </a:endParaRPr>
          </a:p>
          <a:p>
            <a:pPr marL="314325" lvl="1" indent="-131445">
              <a:lnSpc>
                <a:spcPct val="100000"/>
              </a:lnSpc>
              <a:spcBef>
                <a:spcPts val="320"/>
              </a:spcBef>
              <a:buClr>
                <a:srgbClr val="C0504D"/>
              </a:buClr>
              <a:buFont typeface="Arial"/>
              <a:buChar char="•"/>
              <a:tabLst>
                <a:tab pos="314960" algn="l"/>
              </a:tabLst>
            </a:pPr>
            <a:r>
              <a:rPr sz="1800" spc="-10" dirty="0">
                <a:latin typeface="Calibri"/>
                <a:cs typeface="Calibri"/>
              </a:rPr>
              <a:t>New </a:t>
            </a:r>
            <a:r>
              <a:rPr sz="1800" spc="-15" dirty="0">
                <a:latin typeface="Calibri"/>
                <a:cs typeface="Calibri"/>
              </a:rPr>
              <a:t>inventions </a:t>
            </a:r>
            <a:r>
              <a:rPr sz="1800" spc="-5" dirty="0">
                <a:latin typeface="Calibri"/>
                <a:cs typeface="Calibri"/>
              </a:rPr>
              <a:t>lead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  <a:p>
            <a:pPr marL="521334" lvl="2" indent="-130810">
              <a:lnSpc>
                <a:spcPct val="100000"/>
              </a:lnSpc>
              <a:spcBef>
                <a:spcPts val="295"/>
              </a:spcBef>
              <a:buClr>
                <a:srgbClr val="9BBA58"/>
              </a:buClr>
              <a:buFont typeface="Arial"/>
              <a:buChar char="•"/>
              <a:tabLst>
                <a:tab pos="521970" algn="l"/>
              </a:tabLst>
            </a:pPr>
            <a:r>
              <a:rPr sz="1600" spc="-5" dirty="0">
                <a:latin typeface="Calibri"/>
                <a:cs typeface="Calibri"/>
              </a:rPr>
              <a:t>McCormick </a:t>
            </a:r>
            <a:r>
              <a:rPr sz="1600" spc="-30" dirty="0">
                <a:latin typeface="Calibri"/>
                <a:cs typeface="Calibri"/>
              </a:rPr>
              <a:t>reaper, </a:t>
            </a:r>
            <a:r>
              <a:rPr sz="1600" spc="-10" dirty="0">
                <a:latin typeface="Calibri"/>
                <a:cs typeface="Calibri"/>
              </a:rPr>
              <a:t>Deere </a:t>
            </a:r>
            <a:r>
              <a:rPr sz="1600" spc="-15" dirty="0">
                <a:latin typeface="Calibri"/>
                <a:cs typeface="Calibri"/>
              </a:rPr>
              <a:t>steel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plow</a:t>
            </a:r>
            <a:endParaRPr sz="1600">
              <a:latin typeface="Calibri"/>
              <a:cs typeface="Calibri"/>
            </a:endParaRPr>
          </a:p>
          <a:p>
            <a:pPr marL="143510" indent="-130810">
              <a:lnSpc>
                <a:spcPct val="100000"/>
              </a:lnSpc>
              <a:spcBef>
                <a:spcPts val="295"/>
              </a:spcBef>
              <a:buClr>
                <a:srgbClr val="4F81BC"/>
              </a:buClr>
              <a:buFont typeface="Arial"/>
              <a:buChar char="•"/>
              <a:tabLst>
                <a:tab pos="144145" algn="l"/>
              </a:tabLst>
            </a:pPr>
            <a:r>
              <a:rPr sz="2000" spc="-10" dirty="0">
                <a:latin typeface="Calibri"/>
                <a:cs typeface="Calibri"/>
              </a:rPr>
              <a:t>New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Cities</a:t>
            </a:r>
            <a:endParaRPr sz="2000">
              <a:latin typeface="Calibri"/>
              <a:cs typeface="Calibri"/>
            </a:endParaRPr>
          </a:p>
          <a:p>
            <a:pPr marL="314325" lvl="1" indent="-131445">
              <a:lnSpc>
                <a:spcPct val="100000"/>
              </a:lnSpc>
              <a:spcBef>
                <a:spcPts val="290"/>
              </a:spcBef>
              <a:buClr>
                <a:srgbClr val="C0504D"/>
              </a:buClr>
              <a:buFont typeface="Arial"/>
              <a:buChar char="•"/>
              <a:tabLst>
                <a:tab pos="314960" algn="l"/>
              </a:tabLst>
            </a:pPr>
            <a:r>
              <a:rPr sz="1800" spc="-15" dirty="0">
                <a:latin typeface="Calibri"/>
                <a:cs typeface="Calibri"/>
              </a:rPr>
              <a:t>Buffalo, </a:t>
            </a:r>
            <a:r>
              <a:rPr sz="1800" spc="-10" dirty="0">
                <a:latin typeface="Calibri"/>
                <a:cs typeface="Calibri"/>
              </a:rPr>
              <a:t>Cleveland, Detroit, </a:t>
            </a:r>
            <a:r>
              <a:rPr sz="1800" spc="-5" dirty="0">
                <a:latin typeface="Calibri"/>
                <a:cs typeface="Calibri"/>
              </a:rPr>
              <a:t>St.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Louis,</a:t>
            </a:r>
            <a:endParaRPr sz="18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Chicago</a:t>
            </a:r>
            <a:endParaRPr sz="1800">
              <a:latin typeface="Calibri"/>
              <a:cs typeface="Calibri"/>
            </a:endParaRPr>
          </a:p>
          <a:p>
            <a:pPr marL="521334" lvl="2" indent="-130810">
              <a:lnSpc>
                <a:spcPct val="100000"/>
              </a:lnSpc>
              <a:spcBef>
                <a:spcPts val="320"/>
              </a:spcBef>
              <a:buClr>
                <a:srgbClr val="9BBA58"/>
              </a:buClr>
              <a:buFont typeface="Arial"/>
              <a:buChar char="•"/>
              <a:tabLst>
                <a:tab pos="521970" algn="l"/>
              </a:tabLst>
            </a:pPr>
            <a:r>
              <a:rPr sz="1600" spc="-10" dirty="0">
                <a:latin typeface="Calibri"/>
                <a:cs typeface="Calibri"/>
              </a:rPr>
              <a:t>distribution/shipping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points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0623" y="1319034"/>
            <a:ext cx="4160520" cy="2775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3367" y="0"/>
            <a:ext cx="6580631" cy="5145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878" y="137871"/>
            <a:ext cx="2353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Immigration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46684" y="742190"/>
            <a:ext cx="2842895" cy="42519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1920" indent="-10922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Font typeface="Arial"/>
              <a:buChar char="•"/>
              <a:tabLst>
                <a:tab pos="122555" algn="l"/>
              </a:tabLst>
            </a:pPr>
            <a:r>
              <a:rPr sz="1600" spc="-5" dirty="0">
                <a:latin typeface="Calibri"/>
                <a:cs typeface="Calibri"/>
              </a:rPr>
              <a:t>Causes of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Influx:</a:t>
            </a:r>
            <a:endParaRPr sz="1600">
              <a:latin typeface="Calibri"/>
              <a:cs typeface="Calibri"/>
            </a:endParaRPr>
          </a:p>
          <a:p>
            <a:pPr marL="265430" marR="163195" lvl="1" indent="-109855">
              <a:lnSpc>
                <a:spcPts val="1510"/>
              </a:lnSpc>
              <a:spcBef>
                <a:spcPts val="340"/>
              </a:spcBef>
              <a:buClr>
                <a:srgbClr val="C0504D"/>
              </a:buClr>
              <a:buFont typeface="Arial"/>
              <a:buChar char="•"/>
              <a:tabLst>
                <a:tab pos="266065" algn="l"/>
              </a:tabLst>
            </a:pPr>
            <a:r>
              <a:rPr sz="1400" spc="-15" dirty="0">
                <a:latin typeface="Calibri"/>
                <a:cs typeface="Calibri"/>
              </a:rPr>
              <a:t>inexpensive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15" dirty="0">
                <a:latin typeface="Calibri"/>
                <a:cs typeface="Calibri"/>
              </a:rPr>
              <a:t>expedited </a:t>
            </a:r>
            <a:r>
              <a:rPr sz="1400" spc="-5" dirty="0">
                <a:latin typeface="Calibri"/>
                <a:cs typeface="Calibri"/>
              </a:rPr>
              <a:t>ocean  </a:t>
            </a:r>
            <a:r>
              <a:rPr sz="1400" spc="-20" dirty="0">
                <a:latin typeface="Calibri"/>
                <a:cs typeface="Calibri"/>
              </a:rPr>
              <a:t>travel</a:t>
            </a:r>
            <a:endParaRPr sz="1400">
              <a:latin typeface="Calibri"/>
              <a:cs typeface="Calibri"/>
            </a:endParaRPr>
          </a:p>
          <a:p>
            <a:pPr marL="265430" lvl="1" indent="-109855">
              <a:lnSpc>
                <a:spcPct val="100000"/>
              </a:lnSpc>
              <a:spcBef>
                <a:spcPts val="114"/>
              </a:spcBef>
              <a:buClr>
                <a:srgbClr val="C0504D"/>
              </a:buClr>
              <a:buFont typeface="Arial"/>
              <a:buChar char="•"/>
              <a:tabLst>
                <a:tab pos="266065" algn="l"/>
              </a:tabLst>
            </a:pPr>
            <a:r>
              <a:rPr sz="1400" spc="-15" dirty="0">
                <a:latin typeface="Calibri"/>
                <a:cs typeface="Calibri"/>
              </a:rPr>
              <a:t>famines </a:t>
            </a:r>
            <a:r>
              <a:rPr sz="1400" spc="-10" dirty="0">
                <a:latin typeface="Calibri"/>
                <a:cs typeface="Calibri"/>
              </a:rPr>
              <a:t>and political </a:t>
            </a:r>
            <a:r>
              <a:rPr sz="1400" spc="-20" dirty="0">
                <a:latin typeface="Calibri"/>
                <a:cs typeface="Calibri"/>
              </a:rPr>
              <a:t>unrest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(push)</a:t>
            </a:r>
            <a:endParaRPr sz="1400">
              <a:latin typeface="Calibri"/>
              <a:cs typeface="Calibri"/>
            </a:endParaRPr>
          </a:p>
          <a:p>
            <a:pPr marL="265430" lvl="1" indent="-109855">
              <a:lnSpc>
                <a:spcPct val="100000"/>
              </a:lnSpc>
              <a:spcBef>
                <a:spcPts val="114"/>
              </a:spcBef>
              <a:buClr>
                <a:srgbClr val="C0504D"/>
              </a:buClr>
              <a:buFont typeface="Arial"/>
              <a:buChar char="•"/>
              <a:tabLst>
                <a:tab pos="266065" algn="l"/>
              </a:tabLst>
            </a:pPr>
            <a:r>
              <a:rPr sz="1400" spc="-10" dirty="0">
                <a:latin typeface="Calibri"/>
                <a:cs typeface="Calibri"/>
              </a:rPr>
              <a:t>economic </a:t>
            </a:r>
            <a:r>
              <a:rPr sz="1400" spc="-15" dirty="0">
                <a:latin typeface="Calibri"/>
                <a:cs typeface="Calibri"/>
              </a:rPr>
              <a:t>opportunity  </a:t>
            </a:r>
            <a:r>
              <a:rPr sz="1400" spc="-10" dirty="0">
                <a:latin typeface="Calibri"/>
                <a:cs typeface="Calibri"/>
              </a:rPr>
              <a:t>in </a:t>
            </a:r>
            <a:r>
              <a:rPr sz="1400" spc="-15" dirty="0">
                <a:latin typeface="Calibri"/>
                <a:cs typeface="Calibri"/>
              </a:rPr>
              <a:t>U.S.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(pull)</a:t>
            </a:r>
            <a:endParaRPr sz="1400">
              <a:latin typeface="Calibri"/>
              <a:cs typeface="Calibri"/>
            </a:endParaRPr>
          </a:p>
          <a:p>
            <a:pPr marL="121920" indent="-109220">
              <a:lnSpc>
                <a:spcPct val="100000"/>
              </a:lnSpc>
              <a:spcBef>
                <a:spcPts val="85"/>
              </a:spcBef>
              <a:buClr>
                <a:srgbClr val="4F81BC"/>
              </a:buClr>
              <a:buFont typeface="Arial"/>
              <a:buChar char="•"/>
              <a:tabLst>
                <a:tab pos="122555" algn="l"/>
              </a:tabLst>
            </a:pPr>
            <a:r>
              <a:rPr sz="1600" spc="-15" dirty="0">
                <a:latin typeface="Calibri"/>
                <a:cs typeface="Calibri"/>
              </a:rPr>
              <a:t>Largest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Groups:</a:t>
            </a:r>
            <a:endParaRPr sz="1600">
              <a:latin typeface="Calibri"/>
              <a:cs typeface="Calibri"/>
            </a:endParaRPr>
          </a:p>
          <a:p>
            <a:pPr marL="265430" lvl="1" indent="-109855">
              <a:lnSpc>
                <a:spcPct val="100000"/>
              </a:lnSpc>
              <a:spcBef>
                <a:spcPts val="145"/>
              </a:spcBef>
              <a:buClr>
                <a:srgbClr val="C0504D"/>
              </a:buClr>
              <a:buFont typeface="Arial"/>
              <a:buChar char="•"/>
              <a:tabLst>
                <a:tab pos="266065" algn="l"/>
              </a:tabLst>
            </a:pPr>
            <a:r>
              <a:rPr sz="1400" spc="-10" dirty="0">
                <a:latin typeface="Calibri"/>
                <a:cs typeface="Calibri"/>
              </a:rPr>
              <a:t>Irish</a:t>
            </a:r>
            <a:endParaRPr sz="1400">
              <a:latin typeface="Calibri"/>
              <a:cs typeface="Calibri"/>
            </a:endParaRPr>
          </a:p>
          <a:p>
            <a:pPr marL="441959" lvl="2" indent="-109220">
              <a:lnSpc>
                <a:spcPct val="100000"/>
              </a:lnSpc>
              <a:spcBef>
                <a:spcPts val="145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5" dirty="0">
                <a:latin typeface="Calibri"/>
                <a:cs typeface="Calibri"/>
              </a:rPr>
              <a:t>potato</a:t>
            </a:r>
            <a:r>
              <a:rPr sz="1350" spc="-7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famine</a:t>
            </a:r>
            <a:endParaRPr sz="1350">
              <a:latin typeface="Calibri"/>
              <a:cs typeface="Calibri"/>
            </a:endParaRPr>
          </a:p>
          <a:p>
            <a:pPr marL="441959" lvl="2" indent="-109220">
              <a:lnSpc>
                <a:spcPct val="100000"/>
              </a:lnSpc>
              <a:spcBef>
                <a:spcPts val="130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settled </a:t>
            </a:r>
            <a:r>
              <a:rPr sz="1350" spc="-5" dirty="0">
                <a:latin typeface="Calibri"/>
                <a:cs typeface="Calibri"/>
              </a:rPr>
              <a:t>in</a:t>
            </a:r>
            <a:r>
              <a:rPr sz="1350" spc="-9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cities</a:t>
            </a:r>
            <a:endParaRPr sz="1350">
              <a:latin typeface="Calibri"/>
              <a:cs typeface="Calibri"/>
            </a:endParaRPr>
          </a:p>
          <a:p>
            <a:pPr marL="573405" lvl="3" indent="-109855">
              <a:lnSpc>
                <a:spcPct val="100000"/>
              </a:lnSpc>
              <a:spcBef>
                <a:spcPts val="160"/>
              </a:spcBef>
              <a:buClr>
                <a:srgbClr val="8063A1"/>
              </a:buClr>
              <a:buFont typeface="Arial"/>
              <a:buChar char="•"/>
              <a:tabLst>
                <a:tab pos="574040" algn="l"/>
              </a:tabLst>
            </a:pPr>
            <a:r>
              <a:rPr sz="1200" spc="-55" dirty="0">
                <a:latin typeface="Calibri"/>
                <a:cs typeface="Calibri"/>
              </a:rPr>
              <a:t>NY, </a:t>
            </a:r>
            <a:r>
              <a:rPr sz="1200" spc="-10" dirty="0">
                <a:latin typeface="Calibri"/>
                <a:cs typeface="Calibri"/>
              </a:rPr>
              <a:t>Boston,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Philadelphia</a:t>
            </a:r>
            <a:endParaRPr sz="1200">
              <a:latin typeface="Calibri"/>
              <a:cs typeface="Calibri"/>
            </a:endParaRPr>
          </a:p>
          <a:p>
            <a:pPr marL="441959" lvl="2" indent="-109220">
              <a:lnSpc>
                <a:spcPct val="100000"/>
              </a:lnSpc>
              <a:spcBef>
                <a:spcPts val="110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identified w/Democratic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party</a:t>
            </a:r>
            <a:endParaRPr sz="1350">
              <a:latin typeface="Calibri"/>
              <a:cs typeface="Calibri"/>
            </a:endParaRPr>
          </a:p>
          <a:p>
            <a:pPr marL="441959" lvl="2" indent="-109220">
              <a:lnSpc>
                <a:spcPct val="100000"/>
              </a:lnSpc>
              <a:spcBef>
                <a:spcPts val="130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influence of/on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Tammany</a:t>
            </a:r>
            <a:endParaRPr sz="1350">
              <a:latin typeface="Calibri"/>
              <a:cs typeface="Calibri"/>
            </a:endParaRPr>
          </a:p>
          <a:p>
            <a:pPr marL="265430" lvl="1" indent="-109855">
              <a:lnSpc>
                <a:spcPct val="100000"/>
              </a:lnSpc>
              <a:spcBef>
                <a:spcPts val="130"/>
              </a:spcBef>
              <a:buClr>
                <a:srgbClr val="C0504D"/>
              </a:buClr>
              <a:buFont typeface="Arial"/>
              <a:buChar char="•"/>
              <a:tabLst>
                <a:tab pos="266065" algn="l"/>
              </a:tabLst>
            </a:pPr>
            <a:r>
              <a:rPr sz="1400" spc="-10" dirty="0">
                <a:latin typeface="Calibri"/>
                <a:cs typeface="Calibri"/>
              </a:rPr>
              <a:t>Germans</a:t>
            </a:r>
            <a:endParaRPr sz="1400">
              <a:latin typeface="Calibri"/>
              <a:cs typeface="Calibri"/>
            </a:endParaRPr>
          </a:p>
          <a:p>
            <a:pPr marL="441959" marR="5080" lvl="2" indent="-109220">
              <a:lnSpc>
                <a:spcPts val="1440"/>
              </a:lnSpc>
              <a:spcBef>
                <a:spcPts val="340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Revolutions </a:t>
            </a:r>
            <a:r>
              <a:rPr sz="1350" dirty="0">
                <a:latin typeface="Calibri"/>
                <a:cs typeface="Calibri"/>
              </a:rPr>
              <a:t>of </a:t>
            </a:r>
            <a:r>
              <a:rPr sz="1350" spc="-15" dirty="0">
                <a:latin typeface="Calibri"/>
                <a:cs typeface="Calibri"/>
              </a:rPr>
              <a:t>1848 </a:t>
            </a:r>
            <a:r>
              <a:rPr sz="1350" spc="-10" dirty="0">
                <a:latin typeface="Calibri"/>
                <a:cs typeface="Calibri"/>
              </a:rPr>
              <a:t>and </a:t>
            </a:r>
            <a:r>
              <a:rPr sz="1350" spc="-5" dirty="0">
                <a:latin typeface="Calibri"/>
                <a:cs typeface="Calibri"/>
              </a:rPr>
              <a:t>economic  </a:t>
            </a:r>
            <a:r>
              <a:rPr sz="1350" spc="-10" dirty="0">
                <a:latin typeface="Calibri"/>
                <a:cs typeface="Calibri"/>
              </a:rPr>
              <a:t>hardships</a:t>
            </a:r>
            <a:endParaRPr sz="1350">
              <a:latin typeface="Calibri"/>
              <a:cs typeface="Calibri"/>
            </a:endParaRPr>
          </a:p>
          <a:p>
            <a:pPr marL="441959" lvl="2" indent="-109220">
              <a:lnSpc>
                <a:spcPts val="1540"/>
              </a:lnSpc>
              <a:spcBef>
                <a:spcPts val="110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settled </a:t>
            </a:r>
            <a:r>
              <a:rPr sz="1350" spc="-5" dirty="0">
                <a:latin typeface="Calibri"/>
                <a:cs typeface="Calibri"/>
              </a:rPr>
              <a:t>in </a:t>
            </a:r>
            <a:r>
              <a:rPr sz="1350" spc="-10" dirty="0">
                <a:latin typeface="Calibri"/>
                <a:cs typeface="Calibri"/>
              </a:rPr>
              <a:t>rural areas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114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Old</a:t>
            </a:r>
            <a:endParaRPr sz="1350">
              <a:latin typeface="Calibri"/>
              <a:cs typeface="Calibri"/>
            </a:endParaRPr>
          </a:p>
          <a:p>
            <a:pPr marL="441959">
              <a:lnSpc>
                <a:spcPts val="1540"/>
              </a:lnSpc>
            </a:pPr>
            <a:r>
              <a:rPr sz="1350" spc="-15" dirty="0">
                <a:latin typeface="Calibri"/>
                <a:cs typeface="Calibri"/>
              </a:rPr>
              <a:t>Northwest</a:t>
            </a:r>
            <a:endParaRPr sz="1350">
              <a:latin typeface="Calibri"/>
              <a:cs typeface="Calibri"/>
            </a:endParaRPr>
          </a:p>
          <a:p>
            <a:pPr marL="441959" lvl="2" indent="-109220">
              <a:lnSpc>
                <a:spcPct val="100000"/>
              </a:lnSpc>
              <a:spcBef>
                <a:spcPts val="135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pro-public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education</a:t>
            </a:r>
            <a:endParaRPr sz="1350">
              <a:latin typeface="Calibri"/>
              <a:cs typeface="Calibri"/>
            </a:endParaRPr>
          </a:p>
          <a:p>
            <a:pPr marL="441959" lvl="2" indent="-109220">
              <a:lnSpc>
                <a:spcPct val="100000"/>
              </a:lnSpc>
              <a:spcBef>
                <a:spcPts val="130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anti-slavery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137871"/>
            <a:ext cx="1684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0" dirty="0"/>
              <a:t>N</a:t>
            </a:r>
            <a:r>
              <a:rPr sz="3600" spc="-105" dirty="0"/>
              <a:t>a</a:t>
            </a:r>
            <a:r>
              <a:rPr sz="3600" spc="-95" dirty="0"/>
              <a:t>t</a:t>
            </a:r>
            <a:r>
              <a:rPr sz="3600" spc="-165" dirty="0"/>
              <a:t>i</a:t>
            </a:r>
            <a:r>
              <a:rPr sz="3600" spc="-90" dirty="0"/>
              <a:t>vi</a:t>
            </a:r>
            <a:r>
              <a:rPr sz="3600" spc="-110" dirty="0"/>
              <a:t>s</a:t>
            </a:r>
            <a:r>
              <a:rPr sz="3600" dirty="0"/>
              <a:t>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77164" y="745860"/>
            <a:ext cx="3225165" cy="39439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570"/>
              </a:spcBef>
              <a:buClr>
                <a:srgbClr val="4F81BC"/>
              </a:buClr>
              <a:buFont typeface="Arial"/>
              <a:buChar char="•"/>
              <a:tabLst>
                <a:tab pos="180340" algn="l"/>
              </a:tabLst>
            </a:pPr>
            <a:r>
              <a:rPr sz="2400" spc="-10" dirty="0">
                <a:latin typeface="Calibri"/>
                <a:cs typeface="Calibri"/>
              </a:rPr>
              <a:t>Reaction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to:</a:t>
            </a:r>
            <a:endParaRPr sz="2400" dirty="0">
              <a:latin typeface="Calibri"/>
              <a:cs typeface="Calibri"/>
            </a:endParaRPr>
          </a:p>
          <a:p>
            <a:pPr marL="399415" lvl="1" indent="-167640">
              <a:lnSpc>
                <a:spcPct val="100000"/>
              </a:lnSpc>
              <a:spcBef>
                <a:spcPts val="420"/>
              </a:spcBef>
              <a:buClr>
                <a:srgbClr val="C0504D"/>
              </a:buClr>
              <a:buFont typeface="Arial"/>
              <a:buChar char="•"/>
              <a:tabLst>
                <a:tab pos="400050" algn="l"/>
              </a:tabLst>
            </a:pPr>
            <a:r>
              <a:rPr sz="2050" spc="-5" dirty="0">
                <a:latin typeface="Calibri"/>
                <a:cs typeface="Calibri"/>
              </a:rPr>
              <a:t>Immigrant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culture:</a:t>
            </a:r>
            <a:endParaRPr sz="2050" dirty="0">
              <a:latin typeface="Calibri"/>
              <a:cs typeface="Calibri"/>
            </a:endParaRPr>
          </a:p>
          <a:p>
            <a:pPr marL="670560" lvl="2" indent="-167640">
              <a:lnSpc>
                <a:spcPct val="100000"/>
              </a:lnSpc>
              <a:spcBef>
                <a:spcPts val="430"/>
              </a:spcBef>
              <a:buClr>
                <a:srgbClr val="9BBA58"/>
              </a:buClr>
              <a:buFont typeface="Arial"/>
              <a:buChar char="•"/>
              <a:tabLst>
                <a:tab pos="671195" algn="l"/>
              </a:tabLst>
            </a:pPr>
            <a:r>
              <a:rPr sz="1800" spc="-10" dirty="0">
                <a:latin typeface="Calibri"/>
                <a:cs typeface="Calibri"/>
              </a:rPr>
              <a:t>Catholicism</a:t>
            </a:r>
            <a:r>
              <a:rPr sz="1800" spc="-5" dirty="0">
                <a:latin typeface="Calibri"/>
                <a:cs typeface="Calibri"/>
              </a:rPr>
              <a:t> (Irish)</a:t>
            </a:r>
            <a:endParaRPr sz="1800" dirty="0">
              <a:latin typeface="Calibri"/>
              <a:cs typeface="Calibri"/>
            </a:endParaRPr>
          </a:p>
          <a:p>
            <a:pPr marL="670560" lvl="2" indent="-167640">
              <a:lnSpc>
                <a:spcPct val="100000"/>
              </a:lnSpc>
              <a:spcBef>
                <a:spcPts val="409"/>
              </a:spcBef>
              <a:buClr>
                <a:srgbClr val="9BBA58"/>
              </a:buClr>
              <a:buFont typeface="Arial"/>
              <a:buChar char="•"/>
              <a:tabLst>
                <a:tab pos="671195" algn="l"/>
              </a:tabLst>
            </a:pPr>
            <a:r>
              <a:rPr sz="1800" spc="-5" dirty="0">
                <a:latin typeface="Calibri"/>
                <a:cs typeface="Calibri"/>
              </a:rPr>
              <a:t>Alcohol (Irish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Germans)</a:t>
            </a:r>
            <a:endParaRPr sz="1800" dirty="0">
              <a:latin typeface="Calibri"/>
              <a:cs typeface="Calibri"/>
            </a:endParaRPr>
          </a:p>
          <a:p>
            <a:pPr marL="670560" lvl="2" indent="-167640">
              <a:lnSpc>
                <a:spcPct val="100000"/>
              </a:lnSpc>
              <a:spcBef>
                <a:spcPts val="384"/>
              </a:spcBef>
              <a:buClr>
                <a:srgbClr val="9BBA58"/>
              </a:buClr>
              <a:buFont typeface="Arial"/>
              <a:buChar char="•"/>
              <a:tabLst>
                <a:tab pos="671195" algn="l"/>
              </a:tabLst>
            </a:pPr>
            <a:r>
              <a:rPr sz="1800" spc="-10" dirty="0">
                <a:latin typeface="Calibri"/>
                <a:cs typeface="Calibri"/>
              </a:rPr>
              <a:t>Political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strength</a:t>
            </a:r>
            <a:endParaRPr sz="1800" dirty="0">
              <a:latin typeface="Calibri"/>
              <a:cs typeface="Calibri"/>
            </a:endParaRPr>
          </a:p>
          <a:p>
            <a:pPr marL="180340" indent="-167640">
              <a:lnSpc>
                <a:spcPct val="100000"/>
              </a:lnSpc>
              <a:spcBef>
                <a:spcPts val="385"/>
              </a:spcBef>
              <a:buClr>
                <a:srgbClr val="4F81BC"/>
              </a:buClr>
              <a:buFont typeface="Arial"/>
              <a:buChar char="•"/>
              <a:tabLst>
                <a:tab pos="180340" algn="l"/>
              </a:tabLst>
            </a:pPr>
            <a:r>
              <a:rPr sz="2400" spc="-10" dirty="0">
                <a:latin typeface="Calibri"/>
                <a:cs typeface="Calibri"/>
              </a:rPr>
              <a:t>Manifestations:</a:t>
            </a:r>
            <a:endParaRPr sz="2400" dirty="0">
              <a:latin typeface="Calibri"/>
              <a:cs typeface="Calibri"/>
            </a:endParaRPr>
          </a:p>
          <a:p>
            <a:pPr marL="399415" lvl="1" indent="-167640">
              <a:lnSpc>
                <a:spcPct val="100000"/>
              </a:lnSpc>
              <a:spcBef>
                <a:spcPts val="420"/>
              </a:spcBef>
              <a:buClr>
                <a:srgbClr val="C0504D"/>
              </a:buClr>
              <a:buFont typeface="Arial"/>
              <a:buChar char="•"/>
              <a:tabLst>
                <a:tab pos="400050" algn="l"/>
              </a:tabLst>
            </a:pPr>
            <a:r>
              <a:rPr sz="2050" dirty="0">
                <a:latin typeface="Calibri"/>
                <a:cs typeface="Calibri"/>
              </a:rPr>
              <a:t>Supreme </a:t>
            </a:r>
            <a:r>
              <a:rPr sz="2050" spc="-5" dirty="0">
                <a:latin typeface="Calibri"/>
                <a:cs typeface="Calibri"/>
              </a:rPr>
              <a:t>Order </a:t>
            </a:r>
            <a:r>
              <a:rPr sz="2050" dirty="0">
                <a:latin typeface="Calibri"/>
                <a:cs typeface="Calibri"/>
              </a:rPr>
              <a:t>of </a:t>
            </a:r>
            <a:r>
              <a:rPr sz="2050" spc="0" dirty="0">
                <a:latin typeface="Calibri"/>
                <a:cs typeface="Calibri"/>
              </a:rPr>
              <a:t>the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Star</a:t>
            </a:r>
            <a:endParaRPr sz="2050" dirty="0">
              <a:latin typeface="Calibri"/>
              <a:cs typeface="Calibri"/>
            </a:endParaRPr>
          </a:p>
          <a:p>
            <a:pPr marL="399415">
              <a:lnSpc>
                <a:spcPct val="100000"/>
              </a:lnSpc>
              <a:spcBef>
                <a:spcPts val="30"/>
              </a:spcBef>
            </a:pPr>
            <a:r>
              <a:rPr sz="2050" dirty="0">
                <a:latin typeface="Calibri"/>
                <a:cs typeface="Calibri"/>
              </a:rPr>
              <a:t>Spangled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Banner</a:t>
            </a:r>
          </a:p>
          <a:p>
            <a:pPr marL="399415" marR="200025" lvl="1" indent="-167640">
              <a:lnSpc>
                <a:spcPct val="101600"/>
              </a:lnSpc>
              <a:spcBef>
                <a:spcPts val="380"/>
              </a:spcBef>
              <a:buClr>
                <a:srgbClr val="C0504D"/>
              </a:buClr>
              <a:buFont typeface="Arial"/>
              <a:buChar char="•"/>
              <a:tabLst>
                <a:tab pos="400050" algn="l"/>
              </a:tabLst>
            </a:pPr>
            <a:r>
              <a:rPr sz="2050" dirty="0">
                <a:latin typeface="Calibri"/>
                <a:cs typeface="Calibri"/>
              </a:rPr>
              <a:t>American </a:t>
            </a:r>
            <a:r>
              <a:rPr sz="2050" spc="-10" dirty="0">
                <a:latin typeface="Calibri"/>
                <a:cs typeface="Calibri"/>
              </a:rPr>
              <a:t>Party </a:t>
            </a:r>
            <a:r>
              <a:rPr sz="2050" dirty="0">
                <a:latin typeface="Calibri"/>
                <a:cs typeface="Calibri"/>
              </a:rPr>
              <a:t>- </a:t>
            </a:r>
            <a:r>
              <a:rPr sz="2050" spc="-5" dirty="0">
                <a:latin typeface="Calibri"/>
                <a:cs typeface="Calibri"/>
              </a:rPr>
              <a:t>“Know-  </a:t>
            </a:r>
            <a:r>
              <a:rPr sz="2050" dirty="0">
                <a:latin typeface="Calibri"/>
                <a:cs typeface="Calibri"/>
              </a:rPr>
              <a:t>Nothings”</a:t>
            </a:r>
          </a:p>
          <a:p>
            <a:pPr marL="399415" lvl="1" indent="-167640">
              <a:lnSpc>
                <a:spcPct val="100000"/>
              </a:lnSpc>
              <a:spcBef>
                <a:spcPts val="420"/>
              </a:spcBef>
              <a:buClr>
                <a:srgbClr val="C0504D"/>
              </a:buClr>
              <a:buFont typeface="Arial"/>
              <a:buChar char="•"/>
              <a:tabLst>
                <a:tab pos="400050" algn="l"/>
              </a:tabLst>
            </a:pPr>
            <a:r>
              <a:rPr sz="2050" dirty="0">
                <a:latin typeface="Calibri"/>
                <a:cs typeface="Calibri"/>
              </a:rPr>
              <a:t>Riots </a:t>
            </a:r>
            <a:r>
              <a:rPr sz="2050" spc="0" dirty="0">
                <a:latin typeface="Calibri"/>
                <a:cs typeface="Calibri"/>
              </a:rPr>
              <a:t>in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cities</a:t>
            </a:r>
          </a:p>
        </p:txBody>
      </p:sp>
      <p:sp>
        <p:nvSpPr>
          <p:cNvPr id="4" name="object 4"/>
          <p:cNvSpPr/>
          <p:nvPr/>
        </p:nvSpPr>
        <p:spPr>
          <a:xfrm>
            <a:off x="3639311" y="703897"/>
            <a:ext cx="4690872" cy="3941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137871"/>
            <a:ext cx="1902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The</a:t>
            </a:r>
            <a:r>
              <a:rPr sz="3600" spc="-300" dirty="0"/>
              <a:t> </a:t>
            </a:r>
            <a:r>
              <a:rPr sz="3600" spc="-80" dirty="0"/>
              <a:t>South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6400" y="857511"/>
            <a:ext cx="3673475" cy="37687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40335" indent="-127635">
              <a:lnSpc>
                <a:spcPct val="100000"/>
              </a:lnSpc>
              <a:spcBef>
                <a:spcPts val="455"/>
              </a:spcBef>
              <a:buClr>
                <a:srgbClr val="4F81BC"/>
              </a:buClr>
              <a:buFont typeface="Arial"/>
              <a:buChar char="•"/>
              <a:tabLst>
                <a:tab pos="140970" algn="l"/>
              </a:tabLst>
            </a:pPr>
            <a:r>
              <a:rPr sz="1800" spc="-10" dirty="0">
                <a:latin typeface="Calibri"/>
                <a:cs typeface="Calibri"/>
              </a:rPr>
              <a:t>Agriculture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King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Cotton</a:t>
            </a:r>
            <a:endParaRPr sz="1800">
              <a:latin typeface="Calibri"/>
              <a:cs typeface="Calibri"/>
            </a:endParaRPr>
          </a:p>
          <a:p>
            <a:pPr marL="307975" lvl="1" indent="-127635">
              <a:lnSpc>
                <a:spcPct val="100000"/>
              </a:lnSpc>
              <a:spcBef>
                <a:spcPts val="320"/>
              </a:spcBef>
              <a:buClr>
                <a:srgbClr val="C0504D"/>
              </a:buClr>
              <a:buFont typeface="Arial"/>
              <a:buChar char="•"/>
              <a:tabLst>
                <a:tab pos="308610" algn="l"/>
              </a:tabLst>
            </a:pPr>
            <a:r>
              <a:rPr sz="1600" spc="-15" dirty="0">
                <a:latin typeface="Calibri"/>
                <a:cs typeface="Calibri"/>
              </a:rPr>
              <a:t>continued </a:t>
            </a:r>
            <a:r>
              <a:rPr sz="1600" spc="-10" dirty="0">
                <a:latin typeface="Calibri"/>
                <a:cs typeface="Calibri"/>
              </a:rPr>
              <a:t>importance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cash crops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307975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plantation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system</a:t>
            </a:r>
            <a:endParaRPr sz="1600">
              <a:latin typeface="Calibri"/>
              <a:cs typeface="Calibri"/>
            </a:endParaRPr>
          </a:p>
          <a:p>
            <a:pPr marL="307975" lvl="1" indent="-127635">
              <a:lnSpc>
                <a:spcPct val="100000"/>
              </a:lnSpc>
              <a:spcBef>
                <a:spcPts val="290"/>
              </a:spcBef>
              <a:buClr>
                <a:srgbClr val="C0504D"/>
              </a:buClr>
              <a:buFont typeface="Arial"/>
              <a:buChar char="•"/>
              <a:tabLst>
                <a:tab pos="308610" algn="l"/>
              </a:tabLst>
            </a:pPr>
            <a:r>
              <a:rPr sz="1600" spc="-10" dirty="0">
                <a:latin typeface="Calibri"/>
                <a:cs typeface="Calibri"/>
              </a:rPr>
              <a:t>only </a:t>
            </a:r>
            <a:r>
              <a:rPr sz="1600" dirty="0">
                <a:latin typeface="Calibri"/>
                <a:cs typeface="Calibri"/>
              </a:rPr>
              <a:t>15%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industrial</a:t>
            </a:r>
            <a:r>
              <a:rPr sz="1600" spc="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production</a:t>
            </a:r>
            <a:endParaRPr sz="1600">
              <a:latin typeface="Calibri"/>
              <a:cs typeface="Calibri"/>
            </a:endParaRPr>
          </a:p>
          <a:p>
            <a:pPr marL="307975" lvl="1" indent="-127635">
              <a:lnSpc>
                <a:spcPct val="100000"/>
              </a:lnSpc>
              <a:spcBef>
                <a:spcPts val="305"/>
              </a:spcBef>
              <a:buClr>
                <a:srgbClr val="C0504D"/>
              </a:buClr>
              <a:buFont typeface="Arial"/>
              <a:buChar char="•"/>
              <a:tabLst>
                <a:tab pos="308610" algn="l"/>
              </a:tabLst>
            </a:pPr>
            <a:r>
              <a:rPr sz="1600" spc="-5" dirty="0">
                <a:latin typeface="Calibri"/>
                <a:cs typeface="Calibri"/>
              </a:rPr>
              <a:t>impact of </a:t>
            </a:r>
            <a:r>
              <a:rPr sz="1600" spc="-20" dirty="0">
                <a:latin typeface="Calibri"/>
                <a:cs typeface="Calibri"/>
              </a:rPr>
              <a:t>cotton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gin</a:t>
            </a:r>
            <a:endParaRPr sz="1600">
              <a:latin typeface="Calibri"/>
              <a:cs typeface="Calibri"/>
            </a:endParaRPr>
          </a:p>
          <a:p>
            <a:pPr marL="140335" indent="-127635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Arial"/>
              <a:buChar char="•"/>
              <a:tabLst>
                <a:tab pos="140970" algn="l"/>
              </a:tabLst>
            </a:pPr>
            <a:r>
              <a:rPr sz="1800" spc="-30" dirty="0">
                <a:latin typeface="Calibri"/>
                <a:cs typeface="Calibri"/>
              </a:rPr>
              <a:t>Slavery,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“Peculiar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Institution</a:t>
            </a:r>
            <a:r>
              <a:rPr sz="1550" spc="-10" dirty="0">
                <a:latin typeface="Calibri"/>
                <a:cs typeface="Calibri"/>
              </a:rPr>
              <a:t>”</a:t>
            </a:r>
            <a:endParaRPr sz="1550">
              <a:latin typeface="Calibri"/>
              <a:cs typeface="Calibri"/>
            </a:endParaRPr>
          </a:p>
          <a:p>
            <a:pPr marL="307975" lvl="1" indent="-127635">
              <a:lnSpc>
                <a:spcPct val="100000"/>
              </a:lnSpc>
              <a:spcBef>
                <a:spcPts val="320"/>
              </a:spcBef>
              <a:buClr>
                <a:srgbClr val="C0504D"/>
              </a:buClr>
              <a:buFont typeface="Arial"/>
              <a:buChar char="•"/>
              <a:tabLst>
                <a:tab pos="308610" algn="l"/>
              </a:tabLst>
            </a:pPr>
            <a:r>
              <a:rPr sz="1600" spc="-10" dirty="0">
                <a:latin typeface="Calibri"/>
                <a:cs typeface="Calibri"/>
              </a:rPr>
              <a:t>Population Growth: </a:t>
            </a:r>
            <a:r>
              <a:rPr sz="1600" dirty="0">
                <a:latin typeface="Calibri"/>
                <a:cs typeface="Calibri"/>
              </a:rPr>
              <a:t>4 </a:t>
            </a:r>
            <a:r>
              <a:rPr sz="1600" spc="-5" dirty="0">
                <a:latin typeface="Calibri"/>
                <a:cs typeface="Calibri"/>
              </a:rPr>
              <a:t>million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(1860)</a:t>
            </a:r>
            <a:endParaRPr sz="1600">
              <a:latin typeface="Calibri"/>
              <a:cs typeface="Calibri"/>
            </a:endParaRPr>
          </a:p>
          <a:p>
            <a:pPr marL="512445" lvl="2" indent="-128270">
              <a:lnSpc>
                <a:spcPct val="100000"/>
              </a:lnSpc>
              <a:spcBef>
                <a:spcPts val="315"/>
              </a:spcBef>
              <a:buClr>
                <a:srgbClr val="9BBA58"/>
              </a:buClr>
              <a:buFont typeface="Arial"/>
              <a:buChar char="•"/>
              <a:tabLst>
                <a:tab pos="513080" algn="l"/>
              </a:tabLst>
            </a:pPr>
            <a:r>
              <a:rPr sz="1550" spc="-5" dirty="0">
                <a:latin typeface="Calibri"/>
                <a:cs typeface="Calibri"/>
              </a:rPr>
              <a:t>all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natural</a:t>
            </a:r>
            <a:endParaRPr sz="1550">
              <a:latin typeface="Calibri"/>
              <a:cs typeface="Calibri"/>
            </a:endParaRPr>
          </a:p>
          <a:p>
            <a:pPr marL="664845" lvl="3" indent="-128270">
              <a:lnSpc>
                <a:spcPct val="100000"/>
              </a:lnSpc>
              <a:spcBef>
                <a:spcPts val="330"/>
              </a:spcBef>
              <a:buClr>
                <a:srgbClr val="8063A1"/>
              </a:buClr>
              <a:buFont typeface="Arial"/>
              <a:buChar char="•"/>
              <a:tabLst>
                <a:tab pos="665480" algn="l"/>
              </a:tabLst>
            </a:pPr>
            <a:r>
              <a:rPr sz="1400" spc="-20" dirty="0">
                <a:latin typeface="Calibri"/>
                <a:cs typeface="Calibri"/>
              </a:rPr>
              <a:t>slave </a:t>
            </a:r>
            <a:r>
              <a:rPr sz="1400" spc="-15" dirty="0">
                <a:latin typeface="Calibri"/>
                <a:cs typeface="Calibri"/>
              </a:rPr>
              <a:t>trade </a:t>
            </a:r>
            <a:r>
              <a:rPr sz="1400" spc="-10" dirty="0">
                <a:latin typeface="Calibri"/>
                <a:cs typeface="Calibri"/>
              </a:rPr>
              <a:t>ended in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1808</a:t>
            </a:r>
            <a:endParaRPr sz="1400">
              <a:latin typeface="Calibri"/>
              <a:cs typeface="Calibri"/>
            </a:endParaRPr>
          </a:p>
          <a:p>
            <a:pPr marL="664845" lvl="3" indent="-128270">
              <a:lnSpc>
                <a:spcPct val="100000"/>
              </a:lnSpc>
              <a:spcBef>
                <a:spcPts val="285"/>
              </a:spcBef>
              <a:buClr>
                <a:srgbClr val="8063A1"/>
              </a:buClr>
              <a:buFont typeface="Arial"/>
              <a:buChar char="•"/>
              <a:tabLst>
                <a:tab pos="665480" algn="l"/>
              </a:tabLst>
            </a:pPr>
            <a:r>
              <a:rPr sz="1400" spc="-15" dirty="0">
                <a:latin typeface="Calibri"/>
                <a:cs typeface="Calibri"/>
              </a:rPr>
              <a:t>although  </a:t>
            </a:r>
            <a:r>
              <a:rPr sz="1400" spc="-10" dirty="0">
                <a:latin typeface="Calibri"/>
                <a:cs typeface="Calibri"/>
              </a:rPr>
              <a:t>some </a:t>
            </a:r>
            <a:r>
              <a:rPr sz="1400" spc="-15" dirty="0">
                <a:latin typeface="Calibri"/>
                <a:cs typeface="Calibri"/>
              </a:rPr>
              <a:t>smuggling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occurred</a:t>
            </a:r>
            <a:endParaRPr sz="1400">
              <a:latin typeface="Calibri"/>
              <a:cs typeface="Calibri"/>
            </a:endParaRPr>
          </a:p>
          <a:p>
            <a:pPr marL="512445" lvl="2" indent="-128270">
              <a:lnSpc>
                <a:spcPct val="100000"/>
              </a:lnSpc>
              <a:spcBef>
                <a:spcPts val="305"/>
              </a:spcBef>
              <a:buClr>
                <a:srgbClr val="9BBA58"/>
              </a:buClr>
              <a:buFont typeface="Arial"/>
              <a:buChar char="•"/>
              <a:tabLst>
                <a:tab pos="513080" algn="l"/>
              </a:tabLst>
            </a:pPr>
            <a:r>
              <a:rPr sz="1550" dirty="0">
                <a:latin typeface="Calibri"/>
                <a:cs typeface="Calibri"/>
              </a:rPr>
              <a:t>Higher demand in </a:t>
            </a:r>
            <a:r>
              <a:rPr sz="1550" spc="-5" dirty="0">
                <a:latin typeface="Calibri"/>
                <a:cs typeface="Calibri"/>
              </a:rPr>
              <a:t>Deep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South</a:t>
            </a:r>
            <a:endParaRPr sz="1550">
              <a:latin typeface="Calibri"/>
              <a:cs typeface="Calibri"/>
            </a:endParaRPr>
          </a:p>
          <a:p>
            <a:pPr marL="664845" marR="5080" lvl="3" indent="-128270">
              <a:lnSpc>
                <a:spcPct val="100000"/>
              </a:lnSpc>
              <a:spcBef>
                <a:spcPts val="300"/>
              </a:spcBef>
              <a:buClr>
                <a:srgbClr val="8063A1"/>
              </a:buClr>
              <a:buFont typeface="Arial"/>
              <a:buChar char="•"/>
              <a:tabLst>
                <a:tab pos="665480" algn="l"/>
              </a:tabLst>
            </a:pPr>
            <a:r>
              <a:rPr sz="1400" spc="-10" dirty="0">
                <a:latin typeface="Calibri"/>
                <a:cs typeface="Calibri"/>
              </a:rPr>
              <a:t>majority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5" dirty="0">
                <a:latin typeface="Calibri"/>
                <a:cs typeface="Calibri"/>
              </a:rPr>
              <a:t>slaves </a:t>
            </a:r>
            <a:r>
              <a:rPr sz="1400" spc="-10" dirty="0">
                <a:latin typeface="Calibri"/>
                <a:cs typeface="Calibri"/>
              </a:rPr>
              <a:t>now </a:t>
            </a:r>
            <a:r>
              <a:rPr sz="1400" spc="-5" dirty="0">
                <a:latin typeface="Calibri"/>
                <a:cs typeface="Calibri"/>
              </a:rPr>
              <a:t>on  </a:t>
            </a:r>
            <a:r>
              <a:rPr sz="1400" spc="-15" dirty="0">
                <a:latin typeface="Calibri"/>
                <a:cs typeface="Calibri"/>
              </a:rPr>
              <a:t>plantations/large </a:t>
            </a:r>
            <a:r>
              <a:rPr sz="1400" spc="-10" dirty="0">
                <a:latin typeface="Calibri"/>
                <a:cs typeface="Calibri"/>
              </a:rPr>
              <a:t>farms </a:t>
            </a:r>
            <a:r>
              <a:rPr sz="1400" spc="-15" dirty="0">
                <a:latin typeface="Calibri"/>
                <a:cs typeface="Calibri"/>
              </a:rPr>
              <a:t>(opposite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early  period)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6044" y="9143"/>
            <a:ext cx="3640328" cy="5132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621</Words>
  <Application>Microsoft Office PowerPoint</Application>
  <PresentationFormat>Custom</PresentationFormat>
  <Paragraphs>176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Sectionalism 1820-1860</vt:lpstr>
      <vt:lpstr>Essential Question</vt:lpstr>
      <vt:lpstr>Causes of Sectionalism</vt:lpstr>
      <vt:lpstr>The North</vt:lpstr>
      <vt:lpstr>The North</vt:lpstr>
      <vt:lpstr>The Agricultural Northwest</vt:lpstr>
      <vt:lpstr>Immigration</vt:lpstr>
      <vt:lpstr>Nativism</vt:lpstr>
      <vt:lpstr>The South</vt:lpstr>
      <vt:lpstr>Nature of Slavery</vt:lpstr>
      <vt:lpstr>Southern Society</vt:lpstr>
      <vt:lpstr>The West</vt:lpstr>
      <vt:lpstr>Advances in technology &amp; Transportation</vt:lpstr>
      <vt:lpstr>U.S. Manufacturing (1860)</vt:lpstr>
      <vt:lpstr>Population and Occupation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ARHS</dc:creator>
  <cp:lastModifiedBy>Jessica Parfitt</cp:lastModifiedBy>
  <cp:revision>2</cp:revision>
  <dcterms:created xsi:type="dcterms:W3CDTF">2017-10-01T20:38:41Z</dcterms:created>
  <dcterms:modified xsi:type="dcterms:W3CDTF">2018-12-18T19:41:32Z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2017-10-02T00:00:00Z</vt:filetime>
  </property>
</Properties>
</file>