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1" r:id="rId13"/>
    <p:sldId id="268" r:id="rId14"/>
    <p:sldId id="269" r:id="rId15"/>
    <p:sldId id="270" r:id="rId16"/>
    <p:sldId id="272" r:id="rId17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2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675E4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675E4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675E4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82624" y="292608"/>
            <a:ext cx="6010656" cy="3742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462015" y="4389120"/>
            <a:ext cx="694943" cy="146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49056" y="0"/>
            <a:ext cx="682751" cy="5132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410819" y="4679236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271"/>
                </a:lnTo>
              </a:path>
            </a:pathLst>
          </a:custGeom>
          <a:ln w="37782">
            <a:solidFill>
              <a:srgbClr val="E8E6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865104" y="4652831"/>
            <a:ext cx="0" cy="182245"/>
          </a:xfrm>
          <a:custGeom>
            <a:avLst/>
            <a:gdLst/>
            <a:ahLst/>
            <a:cxnLst/>
            <a:rect l="l" t="t" r="r" b="b"/>
            <a:pathLst>
              <a:path h="182245">
                <a:moveTo>
                  <a:pt x="0" y="0"/>
                </a:moveTo>
                <a:lnTo>
                  <a:pt x="0" y="181923"/>
                </a:lnTo>
              </a:path>
            </a:pathLst>
          </a:custGeom>
          <a:ln w="62274">
            <a:solidFill>
              <a:srgbClr val="E8E6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5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58200" y="0"/>
            <a:ext cx="685800" cy="4114800"/>
          </a:xfrm>
          <a:custGeom>
            <a:avLst/>
            <a:gdLst/>
            <a:ahLst/>
            <a:cxnLst/>
            <a:rect l="l" t="t" r="r" b="b"/>
            <a:pathLst>
              <a:path w="685800" h="4114800">
                <a:moveTo>
                  <a:pt x="0" y="4114800"/>
                </a:moveTo>
                <a:lnTo>
                  <a:pt x="685800" y="4114800"/>
                </a:lnTo>
                <a:lnTo>
                  <a:pt x="685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58200" y="4629911"/>
            <a:ext cx="685800" cy="515620"/>
          </a:xfrm>
          <a:custGeom>
            <a:avLst/>
            <a:gdLst/>
            <a:ahLst/>
            <a:cxnLst/>
            <a:rect l="l" t="t" r="r" b="b"/>
            <a:pathLst>
              <a:path w="685800" h="515620">
                <a:moveTo>
                  <a:pt x="0" y="515111"/>
                </a:moveTo>
                <a:lnTo>
                  <a:pt x="685800" y="515111"/>
                </a:lnTo>
                <a:lnTo>
                  <a:pt x="685800" y="0"/>
                </a:lnTo>
                <a:lnTo>
                  <a:pt x="0" y="0"/>
                </a:lnTo>
                <a:lnTo>
                  <a:pt x="0" y="515111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58200" y="4114800"/>
            <a:ext cx="685800" cy="515620"/>
          </a:xfrm>
          <a:custGeom>
            <a:avLst/>
            <a:gdLst/>
            <a:ahLst/>
            <a:cxnLst/>
            <a:rect l="l" t="t" r="r" b="b"/>
            <a:pathLst>
              <a:path w="685800" h="515620">
                <a:moveTo>
                  <a:pt x="0" y="515112"/>
                </a:moveTo>
                <a:lnTo>
                  <a:pt x="685800" y="515112"/>
                </a:lnTo>
                <a:lnTo>
                  <a:pt x="685800" y="0"/>
                </a:lnTo>
                <a:lnTo>
                  <a:pt x="0" y="0"/>
                </a:lnTo>
                <a:lnTo>
                  <a:pt x="0" y="515112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736" y="493547"/>
            <a:ext cx="7294245" cy="3045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675E4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844" y="1280312"/>
            <a:ext cx="7614310" cy="2498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58200" cy="5145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269480" cy="1773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196328" cy="1700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1112519"/>
            <a:ext cx="1207008" cy="807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3311" y="1112519"/>
            <a:ext cx="597407" cy="807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3039" y="1112519"/>
            <a:ext cx="1207008" cy="8077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7248" y="13914"/>
            <a:ext cx="6520180" cy="163893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pc="-65" dirty="0">
                <a:solidFill>
                  <a:srgbClr val="FFFFFF"/>
                </a:solidFill>
              </a:rPr>
              <a:t>The </a:t>
            </a:r>
            <a:r>
              <a:rPr spc="-70" dirty="0">
                <a:solidFill>
                  <a:srgbClr val="FFFFFF"/>
                </a:solidFill>
              </a:rPr>
              <a:t>Age </a:t>
            </a:r>
            <a:r>
              <a:rPr spc="-50" dirty="0">
                <a:solidFill>
                  <a:srgbClr val="FFFFFF"/>
                </a:solidFill>
              </a:rPr>
              <a:t>of</a:t>
            </a:r>
            <a:r>
              <a:rPr spc="-570" dirty="0">
                <a:solidFill>
                  <a:srgbClr val="FFFFFF"/>
                </a:solidFill>
              </a:rPr>
              <a:t> </a:t>
            </a:r>
            <a:r>
              <a:rPr spc="-95" dirty="0">
                <a:solidFill>
                  <a:srgbClr val="FFFFFF"/>
                </a:solidFill>
              </a:rPr>
              <a:t>Jackson</a:t>
            </a:r>
          </a:p>
          <a:p>
            <a:pPr marL="677545">
              <a:lnSpc>
                <a:spcPct val="100000"/>
              </a:lnSpc>
              <a:spcBef>
                <a:spcPts val="425"/>
              </a:spcBef>
            </a:pPr>
            <a:r>
              <a:rPr sz="2800" spc="-5" dirty="0">
                <a:solidFill>
                  <a:srgbClr val="F1F1F1"/>
                </a:solidFill>
                <a:latin typeface="Calibri"/>
                <a:cs typeface="Calibri"/>
              </a:rPr>
              <a:t>1824-1844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94945"/>
            <a:ext cx="337566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85" dirty="0"/>
              <a:t>Election </a:t>
            </a:r>
            <a:r>
              <a:rPr sz="4000" spc="-45" dirty="0"/>
              <a:t>of</a:t>
            </a:r>
            <a:r>
              <a:rPr sz="4000" spc="-465" dirty="0"/>
              <a:t> </a:t>
            </a:r>
            <a:r>
              <a:rPr sz="4000" spc="-80" dirty="0"/>
              <a:t>1840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2400" y="1021156"/>
            <a:ext cx="3646093" cy="36984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146050" indent="-228600">
              <a:lnSpc>
                <a:spcPts val="2965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“Log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Cabin and</a:t>
            </a:r>
            <a:r>
              <a:rPr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Hard</a:t>
            </a:r>
            <a:endParaRPr dirty="0">
              <a:latin typeface="Calibri"/>
              <a:cs typeface="Calibri"/>
            </a:endParaRPr>
          </a:p>
          <a:p>
            <a:pPr marR="390525" algn="ctr">
              <a:lnSpc>
                <a:spcPts val="2965"/>
              </a:lnSpc>
            </a:pPr>
            <a:r>
              <a:rPr spc="10" dirty="0">
                <a:solidFill>
                  <a:srgbClr val="2E2B1F"/>
                </a:solidFill>
                <a:latin typeface="Calibri"/>
                <a:cs typeface="Calibri"/>
              </a:rPr>
              <a:t>Cider”</a:t>
            </a:r>
            <a:r>
              <a:rPr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Campaign</a:t>
            </a:r>
            <a:endParaRPr dirty="0">
              <a:latin typeface="Calibri"/>
              <a:cs typeface="Calibri"/>
            </a:endParaRPr>
          </a:p>
          <a:p>
            <a:pPr marL="536575" marR="5080" lvl="1" indent="-228600">
              <a:lnSpc>
                <a:spcPts val="2380"/>
              </a:lnSpc>
              <a:spcBef>
                <a:spcPts val="600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pc="0" dirty="0">
                <a:solidFill>
                  <a:srgbClr val="2E2B1F"/>
                </a:solidFill>
                <a:latin typeface="Calibri"/>
                <a:cs typeface="Calibri"/>
              </a:rPr>
              <a:t>“Tippecanoe 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pc="-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45" dirty="0">
                <a:solidFill>
                  <a:srgbClr val="2E2B1F"/>
                </a:solidFill>
                <a:latin typeface="Calibri"/>
                <a:cs typeface="Calibri"/>
              </a:rPr>
              <a:t>Tyler, 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too”</a:t>
            </a:r>
            <a:endParaRPr dirty="0">
              <a:latin typeface="Calibri"/>
              <a:cs typeface="Calibri"/>
            </a:endParaRPr>
          </a:p>
          <a:p>
            <a:pPr marL="536575" lvl="1" indent="-228600">
              <a:lnSpc>
                <a:spcPts val="2510"/>
              </a:lnSpc>
              <a:spcBef>
                <a:spcPts val="229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78% turnout</a:t>
            </a:r>
            <a:r>
              <a:rPr spc="-1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(white</a:t>
            </a:r>
            <a:endParaRPr dirty="0">
              <a:latin typeface="Calibri"/>
              <a:cs typeface="Calibri"/>
            </a:endParaRPr>
          </a:p>
          <a:p>
            <a:pPr marL="536575">
              <a:lnSpc>
                <a:spcPts val="2510"/>
              </a:lnSpc>
            </a:pP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males)</a:t>
            </a:r>
            <a:endParaRPr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A Whig </a:t>
            </a:r>
            <a:r>
              <a:rPr spc="-30" dirty="0">
                <a:solidFill>
                  <a:srgbClr val="2E2B1F"/>
                </a:solidFill>
                <a:latin typeface="Calibri"/>
                <a:cs typeface="Calibri"/>
              </a:rPr>
              <a:t>victory,</a:t>
            </a:r>
            <a:r>
              <a:rPr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but…</a:t>
            </a:r>
            <a:r>
              <a:rPr lang="en-US" spc="-5" dirty="0">
                <a:solidFill>
                  <a:srgbClr val="2E2B1F"/>
                </a:solidFill>
                <a:latin typeface="Calibri"/>
                <a:cs typeface="Calibri"/>
              </a:rPr>
              <a:t>Harrison died one month into presidency</a:t>
            </a:r>
            <a:endParaRPr dirty="0">
              <a:latin typeface="Calibri"/>
              <a:cs typeface="Calibri"/>
            </a:endParaRPr>
          </a:p>
          <a:p>
            <a:pPr marL="536575" lvl="1" indent="-228600">
              <a:lnSpc>
                <a:spcPts val="2510"/>
              </a:lnSpc>
              <a:spcBef>
                <a:spcPts val="305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Tyler: 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the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Democrat</a:t>
            </a:r>
            <a:r>
              <a:rPr spc="-1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endParaRPr dirty="0">
              <a:latin typeface="Calibri"/>
              <a:cs typeface="Calibri"/>
            </a:endParaRPr>
          </a:p>
          <a:p>
            <a:pPr marR="319405" algn="ctr">
              <a:lnSpc>
                <a:spcPts val="2510"/>
              </a:lnSpc>
            </a:pP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Whig’s</a:t>
            </a:r>
            <a:r>
              <a:rPr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clothing</a:t>
            </a:r>
            <a:endParaRPr dirty="0">
              <a:latin typeface="Calibri"/>
              <a:cs typeface="Calibri"/>
            </a:endParaRPr>
          </a:p>
          <a:p>
            <a:pPr marL="902969" lvl="2" indent="-229235">
              <a:lnSpc>
                <a:spcPts val="2160"/>
              </a:lnSpc>
              <a:spcBef>
                <a:spcPts val="254"/>
              </a:spcBef>
              <a:buClr>
                <a:srgbClr val="D2CA6C"/>
              </a:buClr>
              <a:buFont typeface="Arial"/>
              <a:buChar char="•"/>
              <a:tabLst>
                <a:tab pos="902969" algn="l"/>
                <a:tab pos="903605" algn="l"/>
              </a:tabLst>
            </a:pP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First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VP </a:t>
            </a:r>
            <a:r>
              <a:rPr spc="-25" dirty="0">
                <a:solidFill>
                  <a:srgbClr val="2E2B1F"/>
                </a:solidFill>
                <a:latin typeface="Calibri"/>
                <a:cs typeface="Calibri"/>
              </a:rPr>
              <a:t>to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assume</a:t>
            </a:r>
            <a:r>
              <a:rPr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endParaRPr dirty="0">
              <a:latin typeface="Calibri"/>
              <a:cs typeface="Calibri"/>
            </a:endParaRPr>
          </a:p>
          <a:p>
            <a:pPr marR="269875" algn="ctr">
              <a:lnSpc>
                <a:spcPts val="2160"/>
              </a:lnSpc>
            </a:pP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presidency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9352" y="1025601"/>
            <a:ext cx="4828032" cy="3621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0" y="807719"/>
            <a:ext cx="4419600" cy="4035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4742" y="142189"/>
            <a:ext cx="621792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70" dirty="0"/>
              <a:t>Image</a:t>
            </a:r>
            <a:r>
              <a:rPr sz="4000" spc="-280" dirty="0"/>
              <a:t> </a:t>
            </a:r>
            <a:r>
              <a:rPr sz="4000" spc="-100" dirty="0"/>
              <a:t>Analysis</a:t>
            </a:r>
            <a:r>
              <a:rPr sz="4000" spc="-275" dirty="0"/>
              <a:t> </a:t>
            </a:r>
            <a:r>
              <a:rPr sz="4000" spc="0" dirty="0"/>
              <a:t>–</a:t>
            </a:r>
            <a:r>
              <a:rPr sz="4000" spc="-210" dirty="0"/>
              <a:t> </a:t>
            </a:r>
            <a:r>
              <a:rPr sz="4000" spc="-120" dirty="0"/>
              <a:t>Trail</a:t>
            </a:r>
            <a:r>
              <a:rPr sz="4000" spc="-254" dirty="0"/>
              <a:t> </a:t>
            </a:r>
            <a:r>
              <a:rPr sz="4000" spc="-45" dirty="0"/>
              <a:t>of</a:t>
            </a:r>
            <a:r>
              <a:rPr sz="4000" spc="-235" dirty="0"/>
              <a:t> </a:t>
            </a:r>
            <a:r>
              <a:rPr sz="4000" spc="-145" dirty="0"/>
              <a:t>Tears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987552" y="865630"/>
            <a:ext cx="6595872" cy="423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844" y="1280312"/>
            <a:ext cx="7164070" cy="2498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170" dirty="0"/>
              <a:t>Was </a:t>
            </a:r>
            <a:r>
              <a:rPr spc="-100" dirty="0"/>
              <a:t>Jackson </a:t>
            </a:r>
            <a:r>
              <a:rPr spc="-120" dirty="0"/>
              <a:t>really </a:t>
            </a:r>
            <a:r>
              <a:rPr dirty="0"/>
              <a:t>a  </a:t>
            </a:r>
            <a:r>
              <a:rPr spc="-90" dirty="0"/>
              <a:t>“peoples”</a:t>
            </a:r>
            <a:r>
              <a:rPr spc="-265" dirty="0"/>
              <a:t> </a:t>
            </a:r>
            <a:r>
              <a:rPr spc="-105" dirty="0"/>
              <a:t>president?</a:t>
            </a: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000" spc="-15" dirty="0">
                <a:solidFill>
                  <a:srgbClr val="8E8D8B"/>
                </a:solidFill>
                <a:latin typeface="Calibri"/>
                <a:cs typeface="Calibri"/>
              </a:rPr>
              <a:t>Debate</a:t>
            </a:r>
            <a:r>
              <a:rPr sz="2000" spc="-55" dirty="0">
                <a:solidFill>
                  <a:srgbClr val="8E8D8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E8D8B"/>
                </a:solidFill>
                <a:latin typeface="Calibri"/>
                <a:cs typeface="Calibri"/>
              </a:rPr>
              <a:t>topic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543" y="211658"/>
            <a:ext cx="255143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3200" spc="-90" dirty="0"/>
              <a:t>Primary</a:t>
            </a:r>
            <a:r>
              <a:rPr sz="3200" spc="-285" dirty="0"/>
              <a:t> </a:t>
            </a:r>
            <a:r>
              <a:rPr sz="3200" spc="-95" dirty="0"/>
              <a:t>Source  </a:t>
            </a:r>
            <a:r>
              <a:rPr sz="3200" spc="-105" dirty="0"/>
              <a:t>Analysis:</a:t>
            </a:r>
            <a:endParaRPr sz="3200"/>
          </a:p>
          <a:p>
            <a:pPr marL="4445" algn="ctr">
              <a:lnSpc>
                <a:spcPct val="100000"/>
              </a:lnSpc>
            </a:pPr>
            <a:r>
              <a:rPr sz="3200" spc="-80" dirty="0"/>
              <a:t>King </a:t>
            </a:r>
            <a:r>
              <a:rPr sz="3200" spc="-95" dirty="0"/>
              <a:t>Andrew</a:t>
            </a:r>
            <a:r>
              <a:rPr sz="3200" spc="-405" dirty="0"/>
              <a:t> </a:t>
            </a:r>
            <a:r>
              <a:rPr sz="3200" spc="-5" dirty="0"/>
              <a:t>I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617976" y="0"/>
            <a:ext cx="3724655" cy="5145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5699" y="2245867"/>
            <a:ext cx="30302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H –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Historical</a:t>
            </a:r>
            <a:r>
              <a:rPr sz="2400" spc="-1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Context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I –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Intended</a:t>
            </a:r>
            <a:r>
              <a:rPr sz="2400" spc="-1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Audience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P –</a:t>
            </a:r>
            <a:r>
              <a:rPr sz="2400" b="1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Purpose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P – 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Point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400" spc="-11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View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53441"/>
            <a:ext cx="1793875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spc="-90" dirty="0"/>
              <a:t>H-</a:t>
            </a:r>
            <a:r>
              <a:rPr sz="4600" spc="-105" dirty="0"/>
              <a:t>I</a:t>
            </a:r>
            <a:r>
              <a:rPr sz="4600" spc="-90" dirty="0"/>
              <a:t>-</a:t>
            </a:r>
            <a:r>
              <a:rPr sz="4600" spc="-95" dirty="0"/>
              <a:t>P-</a:t>
            </a:r>
            <a:r>
              <a:rPr sz="4600" spc="0" dirty="0"/>
              <a:t>P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2599944" y="51815"/>
            <a:ext cx="5599176" cy="5093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53441"/>
            <a:ext cx="1793875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spc="-90" dirty="0"/>
              <a:t>H-</a:t>
            </a:r>
            <a:r>
              <a:rPr sz="4600" spc="-105" dirty="0"/>
              <a:t>I</a:t>
            </a:r>
            <a:r>
              <a:rPr sz="4600" spc="-90" dirty="0"/>
              <a:t>-</a:t>
            </a:r>
            <a:r>
              <a:rPr sz="4600" spc="-95" dirty="0"/>
              <a:t>P-</a:t>
            </a:r>
            <a:r>
              <a:rPr sz="4600" spc="0" dirty="0"/>
              <a:t>P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615695" y="1210055"/>
            <a:ext cx="7281672" cy="3874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Which </a:t>
            </a:r>
            <a:r>
              <a:rPr spc="-90" dirty="0"/>
              <a:t>election </a:t>
            </a:r>
            <a:r>
              <a:rPr spc="-110" dirty="0"/>
              <a:t>was</a:t>
            </a:r>
            <a:r>
              <a:rPr spc="-509" dirty="0"/>
              <a:t> </a:t>
            </a:r>
            <a:r>
              <a:rPr dirty="0"/>
              <a:t>a  </a:t>
            </a:r>
            <a:r>
              <a:rPr spc="-95" dirty="0"/>
              <a:t>more </a:t>
            </a:r>
            <a:r>
              <a:rPr spc="-100" dirty="0"/>
              <a:t>significant  </a:t>
            </a:r>
            <a:r>
              <a:rPr spc="-185" dirty="0"/>
              <a:t>“revolution”, </a:t>
            </a:r>
            <a:r>
              <a:rPr spc="-80" dirty="0"/>
              <a:t>1800</a:t>
            </a:r>
            <a:r>
              <a:rPr spc="-340" dirty="0"/>
              <a:t> </a:t>
            </a:r>
            <a:r>
              <a:rPr spc="-50" dirty="0"/>
              <a:t>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7736" y="3512921"/>
            <a:ext cx="2171700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600" spc="-110" dirty="0">
                <a:solidFill>
                  <a:srgbClr val="675E46"/>
                </a:solidFill>
                <a:latin typeface="Cambria"/>
                <a:cs typeface="Cambria"/>
              </a:rPr>
              <a:t>1828?</a:t>
            </a:r>
            <a:endParaRPr sz="6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1869" y="3561663"/>
            <a:ext cx="127000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0" dirty="0">
                <a:solidFill>
                  <a:srgbClr val="8E8D8B"/>
                </a:solidFill>
                <a:latin typeface="Calibri"/>
                <a:cs typeface="Calibri"/>
              </a:rPr>
              <a:t>Essay</a:t>
            </a:r>
            <a:r>
              <a:rPr sz="2000" spc="-30" dirty="0">
                <a:solidFill>
                  <a:srgbClr val="8E8D8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E8D8B"/>
                </a:solidFill>
                <a:latin typeface="Calibri"/>
                <a:cs typeface="Calibri"/>
              </a:rPr>
              <a:t>topic?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0"/>
            <a:ext cx="42310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95" dirty="0"/>
              <a:t>Essential</a:t>
            </a:r>
            <a:r>
              <a:rPr sz="4400" spc="-235" dirty="0"/>
              <a:t> </a:t>
            </a:r>
            <a:r>
              <a:rPr sz="4400" spc="-90" dirty="0"/>
              <a:t>Question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52068" y="698449"/>
            <a:ext cx="7218045" cy="142748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34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For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some</a:t>
            </a:r>
            <a:r>
              <a:rPr lang="en-US" sz="2000" spc="-10" dirty="0">
                <a:solidFill>
                  <a:srgbClr val="2E2B1F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the election of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Andrew Jackson brought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about a 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revolutionary change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in politics 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for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the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common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man as opposed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to 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it being a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continuation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of the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trend 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toward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greater 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voter 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participation. Support, 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modify,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or 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refute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this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contention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using  specific</a:t>
            </a:r>
            <a:r>
              <a:rPr sz="20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evidence.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7263" y="2295143"/>
            <a:ext cx="3995928" cy="2849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60391" y="2295144"/>
            <a:ext cx="3587496" cy="2709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592" y="179654"/>
            <a:ext cx="377571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85" dirty="0"/>
              <a:t>Jackson </a:t>
            </a:r>
            <a:r>
              <a:rPr sz="4000" spc="-80" dirty="0"/>
              <a:t>vs.</a:t>
            </a:r>
            <a:r>
              <a:rPr sz="4000" spc="-459" dirty="0"/>
              <a:t> </a:t>
            </a:r>
            <a:r>
              <a:rPr sz="4000" spc="-75" dirty="0"/>
              <a:t>Adams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2400" y="840195"/>
            <a:ext cx="9144000" cy="4416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Election of</a:t>
            </a:r>
            <a:r>
              <a:rPr sz="17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1824</a:t>
            </a:r>
            <a:r>
              <a:rPr lang="en-US" sz="1700" dirty="0">
                <a:solidFill>
                  <a:srgbClr val="2E2B1F"/>
                </a:solidFill>
                <a:latin typeface="Calibri"/>
                <a:cs typeface="Calibri"/>
              </a:rPr>
              <a:t> – Jackson got popular vote but not the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tabLst>
                <a:tab pos="241300" algn="l"/>
              </a:tabLst>
            </a:pPr>
            <a:r>
              <a:rPr lang="en-US" sz="1700" dirty="0">
                <a:solidFill>
                  <a:srgbClr val="2E2B1F"/>
                </a:solidFill>
                <a:latin typeface="Calibri"/>
                <a:cs typeface="Calibri"/>
              </a:rPr>
              <a:t>majority </a:t>
            </a:r>
          </a:p>
          <a:p>
            <a:pPr marL="698500" lvl="1" indent="-228600">
              <a:spcBef>
                <a:spcPts val="10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1700" dirty="0">
                <a:solidFill>
                  <a:srgbClr val="2E2B1F"/>
                </a:solidFill>
                <a:latin typeface="Calibri"/>
                <a:cs typeface="Calibri"/>
              </a:rPr>
              <a:t>House of Reps to decide</a:t>
            </a:r>
            <a:endParaRPr lang="en-US" sz="1700" dirty="0">
              <a:latin typeface="Calibri"/>
              <a:cs typeface="Calibri"/>
            </a:endParaRPr>
          </a:p>
          <a:p>
            <a:pPr marL="698500" lvl="1" indent="-228600">
              <a:spcBef>
                <a:spcPts val="10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“Corrupt</a:t>
            </a:r>
            <a:r>
              <a:rPr sz="17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2E2B1F"/>
                </a:solidFill>
                <a:latin typeface="Calibri"/>
                <a:cs typeface="Calibri"/>
              </a:rPr>
              <a:t>bargain”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ts val="2585"/>
              </a:lnSpc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President 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John</a:t>
            </a:r>
            <a:r>
              <a:rPr sz="1700" spc="-1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Quincy</a:t>
            </a:r>
            <a:endParaRPr sz="1700" dirty="0">
              <a:latin typeface="Calibri"/>
              <a:cs typeface="Calibri"/>
            </a:endParaRPr>
          </a:p>
          <a:p>
            <a:pPr marL="240665">
              <a:lnSpc>
                <a:spcPts val="2590"/>
              </a:lnSpc>
            </a:pP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Adams</a:t>
            </a:r>
            <a:endParaRPr sz="1700" dirty="0">
              <a:latin typeface="Calibri"/>
              <a:cs typeface="Calibri"/>
            </a:endParaRPr>
          </a:p>
          <a:p>
            <a:pPr marL="536575" marR="701675" lvl="1" indent="-228600">
              <a:lnSpc>
                <a:spcPts val="1920"/>
              </a:lnSpc>
              <a:spcBef>
                <a:spcPts val="480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700" spc="-20" dirty="0">
                <a:solidFill>
                  <a:srgbClr val="2E2B1F"/>
                </a:solidFill>
                <a:latin typeface="Calibri"/>
                <a:cs typeface="Calibri"/>
              </a:rPr>
              <a:t>Attempts </a:t>
            </a:r>
            <a:r>
              <a:rPr sz="1700" spc="-15" dirty="0">
                <a:solidFill>
                  <a:srgbClr val="2E2B1F"/>
                </a:solidFill>
                <a:latin typeface="Calibri"/>
                <a:cs typeface="Calibri"/>
              </a:rPr>
              <a:t>to </a:t>
            </a: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expand  </a:t>
            </a:r>
            <a:r>
              <a:rPr sz="1700" spc="-15" dirty="0">
                <a:solidFill>
                  <a:srgbClr val="2E2B1F"/>
                </a:solidFill>
                <a:latin typeface="Calibri"/>
                <a:cs typeface="Calibri"/>
              </a:rPr>
              <a:t>American</a:t>
            </a:r>
            <a:r>
              <a:rPr sz="17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2E2B1F"/>
                </a:solidFill>
                <a:latin typeface="Calibri"/>
                <a:cs typeface="Calibri"/>
              </a:rPr>
              <a:t>System</a:t>
            </a:r>
            <a:endParaRPr sz="1700" dirty="0">
              <a:latin typeface="Calibri"/>
              <a:cs typeface="Calibri"/>
            </a:endParaRPr>
          </a:p>
          <a:p>
            <a:pPr marL="902969" lvl="2" indent="-229235">
              <a:lnSpc>
                <a:spcPts val="1835"/>
              </a:lnSpc>
              <a:spcBef>
                <a:spcPts val="25"/>
              </a:spcBef>
              <a:buClr>
                <a:srgbClr val="D2CA6C"/>
              </a:buClr>
              <a:buFont typeface="Arial"/>
              <a:buChar char="•"/>
              <a:tabLst>
                <a:tab pos="902969" algn="l"/>
                <a:tab pos="903605" algn="l"/>
              </a:tabLst>
            </a:pP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Internal improvements,</a:t>
            </a:r>
            <a:r>
              <a:rPr sz="17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aid</a:t>
            </a:r>
            <a:endParaRPr sz="1700" dirty="0">
              <a:latin typeface="Calibri"/>
              <a:cs typeface="Calibri"/>
            </a:endParaRPr>
          </a:p>
          <a:p>
            <a:pPr marL="902969">
              <a:lnSpc>
                <a:spcPts val="1835"/>
              </a:lnSpc>
            </a:pP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17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manufacturing</a:t>
            </a:r>
            <a:endParaRPr lang="en-US" sz="1700" spc="-5" dirty="0">
              <a:solidFill>
                <a:srgbClr val="2E2B1F"/>
              </a:solidFill>
              <a:latin typeface="Calibri"/>
              <a:cs typeface="Calibri"/>
            </a:endParaRPr>
          </a:p>
          <a:p>
            <a:pPr marL="902969">
              <a:lnSpc>
                <a:spcPts val="1835"/>
              </a:lnSpc>
            </a:pPr>
            <a:r>
              <a:rPr lang="en-US" sz="1700" spc="-5" dirty="0">
                <a:solidFill>
                  <a:srgbClr val="2E2B1F"/>
                </a:solidFill>
                <a:latin typeface="Calibri"/>
                <a:cs typeface="Calibri"/>
              </a:rPr>
              <a:t>	Jacksonians saw this as a waste of money and violation of constitution</a:t>
            </a:r>
            <a:endParaRPr sz="1700" dirty="0">
              <a:latin typeface="Calibri"/>
              <a:cs typeface="Calibri"/>
            </a:endParaRPr>
          </a:p>
          <a:p>
            <a:pPr marL="902969" lvl="2" indent="-229235">
              <a:lnSpc>
                <a:spcPts val="1835"/>
              </a:lnSpc>
              <a:spcBef>
                <a:spcPts val="5"/>
              </a:spcBef>
              <a:buClr>
                <a:srgbClr val="D2CA6C"/>
              </a:buClr>
              <a:buFont typeface="Arial"/>
              <a:buChar char="•"/>
              <a:tabLst>
                <a:tab pos="902969" algn="l"/>
                <a:tab pos="903605" algn="l"/>
              </a:tabLst>
            </a:pPr>
            <a:r>
              <a:rPr sz="1700" spc="-30" dirty="0">
                <a:solidFill>
                  <a:srgbClr val="2E2B1F"/>
                </a:solidFill>
                <a:latin typeface="Calibri"/>
                <a:cs typeface="Calibri"/>
              </a:rPr>
              <a:t>Tariff </a:t>
            </a: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1828 –</a:t>
            </a:r>
            <a:r>
              <a:rPr lang="en-US" sz="1700" dirty="0">
                <a:solidFill>
                  <a:srgbClr val="2E2B1F"/>
                </a:solidFill>
                <a:latin typeface="Calibri"/>
                <a:cs typeface="Calibri"/>
              </a:rPr>
              <a:t> satisfied northern manufacturers but alienated southern planters – tariff of </a:t>
            </a:r>
            <a:r>
              <a:rPr sz="1700" spc="-20" dirty="0">
                <a:solidFill>
                  <a:srgbClr val="2E2B1F"/>
                </a:solidFill>
                <a:latin typeface="Calibri"/>
                <a:cs typeface="Calibri"/>
              </a:rPr>
              <a:t>“Abominations”</a:t>
            </a:r>
            <a:endParaRPr sz="1700" dirty="0">
              <a:latin typeface="Calibri"/>
              <a:cs typeface="Calibri"/>
            </a:endParaRPr>
          </a:p>
          <a:p>
            <a:pPr marL="536575" lvl="1" indent="-228600">
              <a:lnSpc>
                <a:spcPts val="2155"/>
              </a:lnSpc>
              <a:buClr>
                <a:srgbClr val="9CBDBC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Rise 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17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Jacksonian</a:t>
            </a:r>
            <a:r>
              <a:rPr lang="en-US" sz="17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2E2B1F"/>
                </a:solidFill>
                <a:latin typeface="Calibri"/>
                <a:cs typeface="Calibri"/>
              </a:rPr>
              <a:t>Democrats</a:t>
            </a:r>
            <a:endParaRPr lang="en-US" sz="1700" spc="-15" dirty="0">
              <a:solidFill>
                <a:srgbClr val="2E2B1F"/>
              </a:solidFill>
              <a:latin typeface="Calibri"/>
              <a:cs typeface="Calibri"/>
            </a:endParaRPr>
          </a:p>
          <a:p>
            <a:pPr marL="993775" lvl="2" indent="-228600">
              <a:lnSpc>
                <a:spcPts val="2155"/>
              </a:lnSpc>
              <a:buClr>
                <a:srgbClr val="9CBDBC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lang="en-US" sz="1700" spc="-15" dirty="0">
                <a:solidFill>
                  <a:srgbClr val="2E2B1F"/>
                </a:solidFill>
                <a:latin typeface="Calibri"/>
                <a:cs typeface="Calibri"/>
              </a:rPr>
              <a:t>Southerners and westerners </a:t>
            </a:r>
          </a:p>
          <a:p>
            <a:pPr marL="993775" lvl="2" indent="-228600">
              <a:lnSpc>
                <a:spcPts val="2155"/>
              </a:lnSpc>
              <a:buClr>
                <a:srgbClr val="9CBDBC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lang="en-US" sz="1700" spc="-15" dirty="0">
                <a:solidFill>
                  <a:srgbClr val="2E2B1F"/>
                </a:solidFill>
                <a:latin typeface="Calibri"/>
                <a:cs typeface="Calibri"/>
              </a:rPr>
              <a:t>Mudslinging campaign – </a:t>
            </a:r>
            <a:r>
              <a:rPr lang="en-US" sz="1700" spc="-15" dirty="0" err="1">
                <a:solidFill>
                  <a:srgbClr val="2E2B1F"/>
                </a:solidFill>
                <a:latin typeface="Calibri"/>
                <a:cs typeface="Calibri"/>
              </a:rPr>
              <a:t>JQAdams</a:t>
            </a:r>
            <a:r>
              <a:rPr lang="en-US" sz="1700" spc="-15" dirty="0">
                <a:solidFill>
                  <a:srgbClr val="2E2B1F"/>
                </a:solidFill>
                <a:latin typeface="Calibri"/>
                <a:cs typeface="Calibri"/>
              </a:rPr>
              <a:t> wife accused of being born out of wedlock; Jackson’s wife accused of adultery – peaked interest and voter turnout was on the rise. 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0"/>
            <a:ext cx="3048000" cy="227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29786" y="2276828"/>
            <a:ext cx="4014214" cy="1009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0"/>
            <a:ext cx="6855156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0" dirty="0"/>
              <a:t>Jacksonian</a:t>
            </a:r>
            <a:r>
              <a:rPr sz="4400" spc="-254" dirty="0"/>
              <a:t> </a:t>
            </a:r>
            <a:r>
              <a:rPr sz="4400" spc="-100" dirty="0"/>
              <a:t>Democracy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269848" y="607759"/>
            <a:ext cx="7121551" cy="4478149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4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Rise of 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Democratic</a:t>
            </a:r>
            <a:r>
              <a:rPr sz="16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Society</a:t>
            </a:r>
            <a:endParaRPr sz="1600" dirty="0">
              <a:latin typeface="Calibri"/>
              <a:cs typeface="Calibri"/>
            </a:endParaRPr>
          </a:p>
          <a:p>
            <a:pPr marL="537210" lvl="1" indent="-228600">
              <a:lnSpc>
                <a:spcPct val="100000"/>
              </a:lnSpc>
              <a:spcBef>
                <a:spcPts val="365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845" algn="l"/>
              </a:tabLst>
            </a:pPr>
            <a:r>
              <a:rPr sz="1400" spc="-15" dirty="0">
                <a:solidFill>
                  <a:srgbClr val="2E2B1F"/>
                </a:solidFill>
                <a:latin typeface="Calibri"/>
                <a:cs typeface="Calibri"/>
              </a:rPr>
              <a:t>Egalitarian</a:t>
            </a:r>
            <a:r>
              <a:rPr lang="en-US" sz="1400" spc="-15" dirty="0">
                <a:solidFill>
                  <a:srgbClr val="2E2B1F"/>
                </a:solidFill>
                <a:latin typeface="Calibri"/>
                <a:cs typeface="Calibri"/>
              </a:rPr>
              <a:t> – equality </a:t>
            </a:r>
            <a:endParaRPr sz="1400" dirty="0">
              <a:latin typeface="Calibri"/>
              <a:cs typeface="Calibri"/>
            </a:endParaRPr>
          </a:p>
          <a:p>
            <a:pPr marL="537210" lvl="1" indent="-228600">
              <a:lnSpc>
                <a:spcPct val="100000"/>
              </a:lnSpc>
              <a:spcBef>
                <a:spcPts val="335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845" algn="l"/>
              </a:tabLst>
            </a:pPr>
            <a:r>
              <a:rPr sz="1400" spc="-20" dirty="0">
                <a:solidFill>
                  <a:srgbClr val="2E2B1F"/>
                </a:solidFill>
                <a:latin typeface="Calibri"/>
                <a:cs typeface="Calibri"/>
              </a:rPr>
              <a:t>Equality  </a:t>
            </a:r>
            <a:r>
              <a:rPr sz="1400" spc="-5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1400" spc="-1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2E2B1F"/>
                </a:solidFill>
                <a:latin typeface="Calibri"/>
                <a:cs typeface="Calibri"/>
              </a:rPr>
              <a:t>opportunity</a:t>
            </a:r>
            <a:r>
              <a:rPr lang="en-US" sz="1400" spc="-15" dirty="0">
                <a:solidFill>
                  <a:srgbClr val="2E2B1F"/>
                </a:solidFill>
                <a:latin typeface="Calibri"/>
                <a:cs typeface="Calibri"/>
              </a:rPr>
              <a:t> – self-made men</a:t>
            </a:r>
            <a:endParaRPr sz="1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Politics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of the 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“Common</a:t>
            </a:r>
            <a:r>
              <a:rPr sz="16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Man”</a:t>
            </a:r>
            <a:endParaRPr sz="1600" dirty="0">
              <a:latin typeface="Calibri"/>
              <a:cs typeface="Calibri"/>
            </a:endParaRPr>
          </a:p>
          <a:p>
            <a:pPr marL="537210" lvl="1" indent="-228600">
              <a:lnSpc>
                <a:spcPct val="100000"/>
              </a:lnSpc>
              <a:spcBef>
                <a:spcPts val="370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845" algn="l"/>
              </a:tabLst>
            </a:pPr>
            <a:r>
              <a:rPr sz="1400" spc="-15" dirty="0">
                <a:solidFill>
                  <a:srgbClr val="2E2B1F"/>
                </a:solidFill>
                <a:latin typeface="Calibri"/>
                <a:cs typeface="Calibri"/>
              </a:rPr>
              <a:t>Universal </a:t>
            </a:r>
            <a:r>
              <a:rPr sz="1400" spc="-10" dirty="0">
                <a:solidFill>
                  <a:srgbClr val="2E2B1F"/>
                </a:solidFill>
                <a:latin typeface="Calibri"/>
                <a:cs typeface="Calibri"/>
              </a:rPr>
              <a:t>Male</a:t>
            </a:r>
            <a:r>
              <a:rPr sz="1400" spc="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2E2B1F"/>
                </a:solidFill>
                <a:latin typeface="Calibri"/>
                <a:cs typeface="Calibri"/>
              </a:rPr>
              <a:t>Suffrage</a:t>
            </a:r>
            <a:endParaRPr sz="1400" dirty="0">
              <a:latin typeface="Calibri"/>
              <a:cs typeface="Calibri"/>
            </a:endParaRPr>
          </a:p>
          <a:p>
            <a:pPr marL="902969" lvl="2" indent="-228600">
              <a:lnSpc>
                <a:spcPct val="100000"/>
              </a:lnSpc>
              <a:spcBef>
                <a:spcPts val="295"/>
              </a:spcBef>
              <a:buClr>
                <a:srgbClr val="D2CA6C"/>
              </a:buClr>
              <a:buFont typeface="Arial"/>
              <a:buChar char="•"/>
              <a:tabLst>
                <a:tab pos="902335" algn="l"/>
                <a:tab pos="903605" algn="l"/>
              </a:tabLst>
            </a:pPr>
            <a:r>
              <a:rPr sz="1200" spc="-10" dirty="0">
                <a:solidFill>
                  <a:srgbClr val="2E2B1F"/>
                </a:solidFill>
                <a:latin typeface="Calibri"/>
                <a:cs typeface="Calibri"/>
              </a:rPr>
              <a:t>Omission </a:t>
            </a:r>
            <a:r>
              <a:rPr sz="1200" spc="-5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1200" spc="-15" dirty="0">
                <a:solidFill>
                  <a:srgbClr val="2E2B1F"/>
                </a:solidFill>
                <a:latin typeface="Calibri"/>
                <a:cs typeface="Calibri"/>
              </a:rPr>
              <a:t>religious </a:t>
            </a:r>
            <a:r>
              <a:rPr sz="1200" spc="-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1200" spc="1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B1F"/>
                </a:solidFill>
                <a:latin typeface="Calibri"/>
                <a:cs typeface="Calibri"/>
              </a:rPr>
              <a:t>property</a:t>
            </a:r>
            <a:endParaRPr sz="1200" dirty="0">
              <a:latin typeface="Calibri"/>
              <a:cs typeface="Calibri"/>
            </a:endParaRPr>
          </a:p>
          <a:p>
            <a:pPr marL="902969">
              <a:lnSpc>
                <a:spcPct val="100000"/>
              </a:lnSpc>
            </a:pPr>
            <a:r>
              <a:rPr sz="1200" spc="-10" dirty="0">
                <a:solidFill>
                  <a:srgbClr val="2E2B1F"/>
                </a:solidFill>
                <a:latin typeface="Calibri"/>
                <a:cs typeface="Calibri"/>
              </a:rPr>
              <a:t>requirements</a:t>
            </a:r>
            <a:endParaRPr sz="1200" dirty="0">
              <a:latin typeface="Calibri"/>
              <a:cs typeface="Calibri"/>
            </a:endParaRPr>
          </a:p>
          <a:p>
            <a:pPr marL="537210" lvl="1" indent="-228600">
              <a:lnSpc>
                <a:spcPct val="100000"/>
              </a:lnSpc>
              <a:spcBef>
                <a:spcPts val="330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845" algn="l"/>
              </a:tabLst>
            </a:pPr>
            <a:r>
              <a:rPr sz="1400" spc="-15" dirty="0">
                <a:solidFill>
                  <a:srgbClr val="2E2B1F"/>
                </a:solidFill>
                <a:latin typeface="Calibri"/>
                <a:cs typeface="Calibri"/>
              </a:rPr>
              <a:t>Party Nominating</a:t>
            </a:r>
            <a:r>
              <a:rPr sz="1400" spc="1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E2B1F"/>
                </a:solidFill>
                <a:latin typeface="Calibri"/>
                <a:cs typeface="Calibri"/>
              </a:rPr>
              <a:t>Conventions</a:t>
            </a:r>
            <a:r>
              <a:rPr lang="en-US" sz="1400" spc="-20" dirty="0">
                <a:solidFill>
                  <a:srgbClr val="2E2B1F"/>
                </a:solidFill>
                <a:latin typeface="Calibri"/>
                <a:cs typeface="Calibri"/>
              </a:rPr>
              <a:t> – open door</a:t>
            </a:r>
            <a:endParaRPr sz="1400" dirty="0">
              <a:latin typeface="Calibri"/>
              <a:cs typeface="Calibri"/>
            </a:endParaRPr>
          </a:p>
          <a:p>
            <a:pPr marL="902969" lvl="2" indent="-228600">
              <a:lnSpc>
                <a:spcPct val="100000"/>
              </a:lnSpc>
              <a:spcBef>
                <a:spcPts val="290"/>
              </a:spcBef>
              <a:buClr>
                <a:srgbClr val="D2CA6C"/>
              </a:buClr>
              <a:buFont typeface="Arial"/>
              <a:buChar char="•"/>
              <a:tabLst>
                <a:tab pos="902335" algn="l"/>
                <a:tab pos="903605" algn="l"/>
              </a:tabLst>
            </a:pPr>
            <a:r>
              <a:rPr sz="1200" spc="-5" dirty="0">
                <a:solidFill>
                  <a:srgbClr val="2E2B1F"/>
                </a:solidFill>
                <a:latin typeface="Calibri"/>
                <a:cs typeface="Calibri"/>
              </a:rPr>
              <a:t>Anti-Masons develop </a:t>
            </a:r>
            <a:r>
              <a:rPr sz="1200" dirty="0">
                <a:solidFill>
                  <a:srgbClr val="2E2B1F"/>
                </a:solidFill>
                <a:latin typeface="Calibri"/>
                <a:cs typeface="Calibri"/>
              </a:rPr>
              <a:t>an </a:t>
            </a:r>
            <a:r>
              <a:rPr sz="1200" spc="-5" dirty="0">
                <a:solidFill>
                  <a:srgbClr val="2E2B1F"/>
                </a:solidFill>
                <a:latin typeface="Calibri"/>
                <a:cs typeface="Calibri"/>
              </a:rPr>
              <a:t>anti-caucus</a:t>
            </a:r>
            <a:r>
              <a:rPr sz="12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B1F"/>
                </a:solidFill>
                <a:latin typeface="Calibri"/>
                <a:cs typeface="Calibri"/>
              </a:rPr>
              <a:t>system</a:t>
            </a:r>
            <a:endParaRPr sz="1200" dirty="0">
              <a:latin typeface="Calibri"/>
              <a:cs typeface="Calibri"/>
            </a:endParaRPr>
          </a:p>
          <a:p>
            <a:pPr marL="537210" lvl="1" indent="-228600">
              <a:lnSpc>
                <a:spcPct val="100000"/>
              </a:lnSpc>
              <a:spcBef>
                <a:spcPts val="325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845" algn="l"/>
              </a:tabLst>
            </a:pPr>
            <a:r>
              <a:rPr sz="1400" spc="-15" dirty="0">
                <a:solidFill>
                  <a:srgbClr val="2E2B1F"/>
                </a:solidFill>
                <a:latin typeface="Calibri"/>
                <a:cs typeface="Calibri"/>
              </a:rPr>
              <a:t>Popular</a:t>
            </a:r>
            <a:r>
              <a:rPr sz="14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2B1F"/>
                </a:solidFill>
                <a:latin typeface="Calibri"/>
                <a:cs typeface="Calibri"/>
              </a:rPr>
              <a:t>Elections</a:t>
            </a:r>
            <a:endParaRPr sz="1400" dirty="0">
              <a:latin typeface="Calibri"/>
              <a:cs typeface="Calibri"/>
            </a:endParaRPr>
          </a:p>
          <a:p>
            <a:pPr marL="537210" lvl="1" indent="-228600">
              <a:lnSpc>
                <a:spcPct val="100000"/>
              </a:lnSpc>
              <a:spcBef>
                <a:spcPts val="334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845" algn="l"/>
              </a:tabLst>
            </a:pPr>
            <a:r>
              <a:rPr sz="1400" spc="-15" dirty="0">
                <a:solidFill>
                  <a:srgbClr val="2E2B1F"/>
                </a:solidFill>
                <a:latin typeface="Calibri"/>
                <a:cs typeface="Calibri"/>
              </a:rPr>
              <a:t>Reemergence </a:t>
            </a:r>
            <a:r>
              <a:rPr sz="1400" spc="-5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1400" spc="-15" dirty="0">
                <a:solidFill>
                  <a:srgbClr val="2E2B1F"/>
                </a:solidFill>
                <a:latin typeface="Calibri"/>
                <a:cs typeface="Calibri"/>
              </a:rPr>
              <a:t>the </a:t>
            </a:r>
            <a:r>
              <a:rPr sz="1400" spc="-20" dirty="0">
                <a:solidFill>
                  <a:srgbClr val="2E2B1F"/>
                </a:solidFill>
                <a:latin typeface="Calibri"/>
                <a:cs typeface="Calibri"/>
              </a:rPr>
              <a:t>Two-Party</a:t>
            </a:r>
            <a:r>
              <a:rPr sz="1400" spc="1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E2B1F"/>
                </a:solidFill>
                <a:latin typeface="Calibri"/>
                <a:cs typeface="Calibri"/>
              </a:rPr>
              <a:t>System</a:t>
            </a:r>
            <a:endParaRPr sz="1400" dirty="0">
              <a:latin typeface="Calibri"/>
              <a:cs typeface="Calibri"/>
            </a:endParaRPr>
          </a:p>
          <a:p>
            <a:pPr marL="902969" lvl="2" indent="-228600">
              <a:lnSpc>
                <a:spcPct val="100000"/>
              </a:lnSpc>
              <a:spcBef>
                <a:spcPts val="295"/>
              </a:spcBef>
              <a:buClr>
                <a:srgbClr val="D2CA6C"/>
              </a:buClr>
              <a:buFont typeface="Arial"/>
              <a:buChar char="•"/>
              <a:tabLst>
                <a:tab pos="902335" algn="l"/>
                <a:tab pos="903605" algn="l"/>
              </a:tabLst>
            </a:pPr>
            <a:r>
              <a:rPr sz="1200" spc="-5" dirty="0">
                <a:solidFill>
                  <a:srgbClr val="2E2B1F"/>
                </a:solidFill>
                <a:latin typeface="Calibri"/>
                <a:cs typeface="Calibri"/>
              </a:rPr>
              <a:t>Democrats</a:t>
            </a:r>
            <a:endParaRPr sz="1200" dirty="0">
              <a:latin typeface="Calibri"/>
              <a:cs typeface="Calibri"/>
            </a:endParaRPr>
          </a:p>
          <a:p>
            <a:pPr marL="902969" lvl="2" indent="-228600">
              <a:lnSpc>
                <a:spcPct val="100000"/>
              </a:lnSpc>
              <a:spcBef>
                <a:spcPts val="284"/>
              </a:spcBef>
              <a:buClr>
                <a:srgbClr val="D2CA6C"/>
              </a:buClr>
              <a:buFont typeface="Arial"/>
              <a:buChar char="•"/>
              <a:tabLst>
                <a:tab pos="902335" algn="l"/>
                <a:tab pos="903605" algn="l"/>
              </a:tabLst>
            </a:pPr>
            <a:r>
              <a:rPr sz="1200" spc="-10" dirty="0">
                <a:solidFill>
                  <a:srgbClr val="2E2B1F"/>
                </a:solidFill>
                <a:latin typeface="Calibri"/>
                <a:cs typeface="Calibri"/>
              </a:rPr>
              <a:t>Whigs</a:t>
            </a:r>
            <a:endParaRPr sz="1200" dirty="0">
              <a:latin typeface="Calibri"/>
              <a:cs typeface="Calibri"/>
            </a:endParaRPr>
          </a:p>
          <a:p>
            <a:pPr marL="537210" lvl="1" indent="-228600">
              <a:lnSpc>
                <a:spcPct val="100000"/>
              </a:lnSpc>
              <a:spcBef>
                <a:spcPts val="330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845" algn="l"/>
              </a:tabLst>
            </a:pPr>
            <a:r>
              <a:rPr sz="1400" spc="-5" dirty="0">
                <a:solidFill>
                  <a:srgbClr val="2E2B1F"/>
                </a:solidFill>
                <a:latin typeface="Calibri"/>
                <a:cs typeface="Calibri"/>
              </a:rPr>
              <a:t>Rise of </a:t>
            </a:r>
            <a:r>
              <a:rPr sz="1400" spc="-20" dirty="0">
                <a:solidFill>
                  <a:srgbClr val="2E2B1F"/>
                </a:solidFill>
                <a:latin typeface="Calibri"/>
                <a:cs typeface="Calibri"/>
              </a:rPr>
              <a:t>Third</a:t>
            </a:r>
            <a:r>
              <a:rPr sz="14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2E2B1F"/>
                </a:solidFill>
                <a:latin typeface="Calibri"/>
                <a:cs typeface="Calibri"/>
              </a:rPr>
              <a:t>Parties</a:t>
            </a:r>
            <a:endParaRPr sz="1400" dirty="0">
              <a:latin typeface="Calibri"/>
              <a:cs typeface="Calibri"/>
            </a:endParaRPr>
          </a:p>
          <a:p>
            <a:pPr marL="902969" lvl="2" indent="-228600">
              <a:lnSpc>
                <a:spcPct val="100000"/>
              </a:lnSpc>
              <a:spcBef>
                <a:spcPts val="295"/>
              </a:spcBef>
              <a:buClr>
                <a:srgbClr val="D2CA6C"/>
              </a:buClr>
              <a:buFont typeface="Arial"/>
              <a:buChar char="•"/>
              <a:tabLst>
                <a:tab pos="902335" algn="l"/>
                <a:tab pos="903605" algn="l"/>
              </a:tabLst>
            </a:pPr>
            <a:r>
              <a:rPr sz="1200" spc="-5" dirty="0">
                <a:solidFill>
                  <a:srgbClr val="2E2B1F"/>
                </a:solidFill>
                <a:latin typeface="Calibri"/>
                <a:cs typeface="Calibri"/>
              </a:rPr>
              <a:t>Anti-Masonic</a:t>
            </a:r>
            <a:r>
              <a:rPr lang="en-US" sz="1200" spc="-5" dirty="0">
                <a:solidFill>
                  <a:srgbClr val="2E2B1F"/>
                </a:solidFill>
                <a:latin typeface="Calibri"/>
                <a:cs typeface="Calibri"/>
              </a:rPr>
              <a:t> – against elite</a:t>
            </a:r>
            <a:r>
              <a:rPr sz="12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12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E2B1F"/>
                </a:solidFill>
                <a:latin typeface="Calibri"/>
                <a:cs typeface="Calibri"/>
              </a:rPr>
              <a:t>Workingmen’s</a:t>
            </a:r>
            <a:r>
              <a:rPr lang="en-US" sz="1200" spc="-20" dirty="0">
                <a:solidFill>
                  <a:srgbClr val="2E2B1F"/>
                </a:solidFill>
                <a:latin typeface="Calibri"/>
                <a:cs typeface="Calibri"/>
              </a:rPr>
              <a:t> – reaching out to those who previously didn’t vote</a:t>
            </a:r>
            <a:endParaRPr sz="1200" dirty="0">
              <a:latin typeface="Calibri"/>
              <a:cs typeface="Calibri"/>
            </a:endParaRPr>
          </a:p>
          <a:p>
            <a:pPr marL="537210" lvl="1" indent="-228600">
              <a:lnSpc>
                <a:spcPct val="100000"/>
              </a:lnSpc>
              <a:spcBef>
                <a:spcPts val="325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845" algn="l"/>
              </a:tabLst>
            </a:pPr>
            <a:r>
              <a:rPr sz="1400" spc="-10" dirty="0">
                <a:solidFill>
                  <a:srgbClr val="2E2B1F"/>
                </a:solidFill>
                <a:latin typeface="Calibri"/>
                <a:cs typeface="Calibri"/>
              </a:rPr>
              <a:t>Increase in </a:t>
            </a:r>
            <a:r>
              <a:rPr sz="1400" spc="-5" dirty="0">
                <a:solidFill>
                  <a:srgbClr val="2E2B1F"/>
                </a:solidFill>
                <a:latin typeface="Calibri"/>
                <a:cs typeface="Calibri"/>
              </a:rPr>
              <a:t># of </a:t>
            </a:r>
            <a:r>
              <a:rPr sz="1400" spc="-15" dirty="0">
                <a:solidFill>
                  <a:srgbClr val="2E2B1F"/>
                </a:solidFill>
                <a:latin typeface="Calibri"/>
                <a:cs typeface="Calibri"/>
              </a:rPr>
              <a:t>Elected</a:t>
            </a:r>
            <a:r>
              <a:rPr sz="1400" spc="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2B1F"/>
                </a:solidFill>
                <a:latin typeface="Calibri"/>
                <a:cs typeface="Calibri"/>
              </a:rPr>
              <a:t>Offices</a:t>
            </a:r>
            <a:r>
              <a:rPr lang="en-US" sz="1400" spc="-10" dirty="0">
                <a:solidFill>
                  <a:srgbClr val="2E2B1F"/>
                </a:solidFill>
                <a:latin typeface="Calibri"/>
                <a:cs typeface="Calibri"/>
              </a:rPr>
              <a:t> instead of appointed</a:t>
            </a:r>
            <a:endParaRPr sz="1400" dirty="0">
              <a:latin typeface="Calibri"/>
              <a:cs typeface="Calibri"/>
            </a:endParaRPr>
          </a:p>
          <a:p>
            <a:pPr marL="537210" lvl="1" indent="-228600">
              <a:lnSpc>
                <a:spcPct val="100000"/>
              </a:lnSpc>
              <a:spcBef>
                <a:spcPts val="335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845" algn="l"/>
              </a:tabLst>
            </a:pPr>
            <a:r>
              <a:rPr sz="1400" spc="-15" dirty="0">
                <a:solidFill>
                  <a:srgbClr val="2E2B1F"/>
                </a:solidFill>
                <a:latin typeface="Calibri"/>
                <a:cs typeface="Calibri"/>
              </a:rPr>
              <a:t>Popular</a:t>
            </a:r>
            <a:r>
              <a:rPr sz="14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2E2B1F"/>
                </a:solidFill>
                <a:latin typeface="Calibri"/>
                <a:cs typeface="Calibri"/>
              </a:rPr>
              <a:t>Campaigning</a:t>
            </a:r>
            <a:r>
              <a:rPr lang="en-US" sz="1400" spc="-15" dirty="0">
                <a:solidFill>
                  <a:srgbClr val="2E2B1F"/>
                </a:solidFill>
                <a:latin typeface="Calibri"/>
                <a:cs typeface="Calibri"/>
              </a:rPr>
              <a:t> – new entertainment, rallies, floats, parades, free food and drink</a:t>
            </a:r>
            <a:endParaRPr sz="1400" dirty="0">
              <a:latin typeface="Calibri"/>
              <a:cs typeface="Calibri"/>
            </a:endParaRPr>
          </a:p>
          <a:p>
            <a:pPr marL="537210" lvl="1" indent="-228600">
              <a:lnSpc>
                <a:spcPct val="100000"/>
              </a:lnSpc>
              <a:spcBef>
                <a:spcPts val="335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845" algn="l"/>
              </a:tabLst>
            </a:pPr>
            <a:r>
              <a:rPr sz="1400" spc="-10" dirty="0">
                <a:solidFill>
                  <a:srgbClr val="2E2B1F"/>
                </a:solidFill>
                <a:latin typeface="Calibri"/>
                <a:cs typeface="Calibri"/>
              </a:rPr>
              <a:t>Spoils</a:t>
            </a:r>
            <a:r>
              <a:rPr sz="14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E2B1F"/>
                </a:solidFill>
                <a:latin typeface="Calibri"/>
                <a:cs typeface="Calibri"/>
              </a:rPr>
              <a:t>System</a:t>
            </a:r>
            <a:r>
              <a:rPr lang="en-US" sz="1400" spc="-25" dirty="0">
                <a:solidFill>
                  <a:srgbClr val="2E2B1F"/>
                </a:solidFill>
                <a:latin typeface="Calibri"/>
                <a:cs typeface="Calibri"/>
              </a:rPr>
              <a:t> – appoint people to federal jobs if active in campaign process – loyal Democrats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746125"/>
            <a:ext cx="3541775" cy="2904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60613" y="0"/>
            <a:ext cx="2752343" cy="2152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31" y="0"/>
            <a:ext cx="6343681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600" spc="-60" dirty="0"/>
              <a:t>The </a:t>
            </a:r>
            <a:r>
              <a:rPr sz="3600" spc="-85" dirty="0"/>
              <a:t>Jackson</a:t>
            </a:r>
            <a:r>
              <a:rPr sz="3600" spc="-515" dirty="0"/>
              <a:t> </a:t>
            </a:r>
            <a:r>
              <a:rPr lang="en-US" sz="3600" spc="-515" dirty="0"/>
              <a:t> </a:t>
            </a:r>
            <a:r>
              <a:rPr sz="3600" spc="-100" dirty="0"/>
              <a:t>Administration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28218" y="568104"/>
            <a:ext cx="6332393" cy="415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Revolution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1828</a:t>
            </a:r>
            <a:endParaRPr dirty="0">
              <a:latin typeface="Calibri"/>
              <a:cs typeface="Calibri"/>
            </a:endParaRPr>
          </a:p>
          <a:p>
            <a:pPr marL="241300" indent="-228600">
              <a:lnSpc>
                <a:spcPts val="2865"/>
              </a:lnSpc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Presidential</a:t>
            </a:r>
            <a:r>
              <a:rPr spc="-1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Power</a:t>
            </a:r>
            <a:endParaRPr lang="en-US" spc="-15" dirty="0">
              <a:solidFill>
                <a:srgbClr val="2E2B1F"/>
              </a:solidFill>
              <a:latin typeface="Calibri"/>
              <a:cs typeface="Calibri"/>
            </a:endParaRPr>
          </a:p>
          <a:p>
            <a:pPr marL="698500" lvl="1" indent="-228600"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pc="-15" dirty="0">
                <a:solidFill>
                  <a:srgbClr val="2E2B1F"/>
                </a:solidFill>
                <a:latin typeface="Calibri"/>
                <a:cs typeface="Calibri"/>
              </a:rPr>
              <a:t>Representative of all people against abuses of power by the rich and privileged</a:t>
            </a:r>
          </a:p>
          <a:p>
            <a:pPr marL="698500" lvl="1" indent="-228600"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pc="-15" dirty="0">
                <a:solidFill>
                  <a:srgbClr val="2E2B1F"/>
                </a:solidFill>
                <a:latin typeface="Calibri"/>
                <a:cs typeface="Calibri"/>
              </a:rPr>
              <a:t>Frugal – opposed an increase in federal spending &amp; national debt</a:t>
            </a:r>
            <a:endParaRPr lang="en-US" dirty="0">
              <a:latin typeface="Calibri"/>
              <a:cs typeface="Calibri"/>
            </a:endParaRPr>
          </a:p>
          <a:p>
            <a:pPr marL="698500" lvl="1" indent="-228600"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pc="-10" dirty="0">
                <a:solidFill>
                  <a:srgbClr val="2E2B1F"/>
                </a:solidFill>
                <a:latin typeface="Calibri"/>
                <a:cs typeface="Calibri"/>
              </a:rPr>
              <a:t>Jackson interpreted the powers of Congress narrowly so he vetoed 12 bills</a:t>
            </a:r>
            <a:endParaRPr dirty="0">
              <a:latin typeface="Calibri"/>
              <a:cs typeface="Calibri"/>
            </a:endParaRPr>
          </a:p>
          <a:p>
            <a:pPr marL="902969" lvl="2" indent="-228600">
              <a:lnSpc>
                <a:spcPts val="1835"/>
              </a:lnSpc>
              <a:spcBef>
                <a:spcPts val="10"/>
              </a:spcBef>
              <a:buClr>
                <a:srgbClr val="D2CA6C"/>
              </a:buClr>
              <a:buFont typeface="Arial"/>
              <a:buChar char="•"/>
              <a:tabLst>
                <a:tab pos="902969" algn="l"/>
                <a:tab pos="903605" algn="l"/>
              </a:tabLst>
            </a:pP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More 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than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previous</a:t>
            </a:r>
            <a:r>
              <a:rPr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6</a:t>
            </a:r>
            <a:r>
              <a:rPr lang="en-US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presidents…</a:t>
            </a:r>
            <a:r>
              <a:rPr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2E2B1F"/>
                </a:solidFill>
                <a:latin typeface="Calibri"/>
                <a:cs typeface="Calibri"/>
              </a:rPr>
              <a:t>combined</a:t>
            </a:r>
            <a:endParaRPr dirty="0">
              <a:latin typeface="Calibri"/>
              <a:cs typeface="Calibri"/>
            </a:endParaRPr>
          </a:p>
          <a:p>
            <a:pPr marL="902969" lvl="2" indent="-228600">
              <a:lnSpc>
                <a:spcPts val="2035"/>
              </a:lnSpc>
              <a:spcBef>
                <a:spcPts val="5"/>
              </a:spcBef>
              <a:buClr>
                <a:srgbClr val="D2CA6C"/>
              </a:buClr>
              <a:buFont typeface="Arial"/>
              <a:buChar char="•"/>
              <a:tabLst>
                <a:tab pos="902969" algn="l"/>
                <a:tab pos="903605" algn="l"/>
              </a:tabLst>
            </a:pP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Maysville</a:t>
            </a:r>
            <a:r>
              <a:rPr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Road</a:t>
            </a:r>
            <a:r>
              <a:rPr lang="en-US" spc="-10" dirty="0">
                <a:solidFill>
                  <a:srgbClr val="2E2B1F"/>
                </a:solidFill>
                <a:latin typeface="Calibri"/>
                <a:cs typeface="Calibri"/>
              </a:rPr>
              <a:t> – only ran through one state so no federal spending</a:t>
            </a:r>
          </a:p>
          <a:p>
            <a:pPr marL="902969" lvl="2" indent="-228600">
              <a:lnSpc>
                <a:spcPts val="2035"/>
              </a:lnSpc>
              <a:spcBef>
                <a:spcPts val="5"/>
              </a:spcBef>
              <a:buClr>
                <a:srgbClr val="D2CA6C"/>
              </a:buClr>
              <a:buFont typeface="Arial"/>
              <a:buChar char="•"/>
              <a:tabLst>
                <a:tab pos="902969" algn="l"/>
                <a:tab pos="903605" algn="l"/>
              </a:tabLst>
            </a:pP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The Kitchen</a:t>
            </a:r>
            <a:r>
              <a:rPr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Cabinet</a:t>
            </a:r>
            <a:r>
              <a:rPr lang="en-US" spc="-5" dirty="0">
                <a:solidFill>
                  <a:srgbClr val="2E2B1F"/>
                </a:solidFill>
                <a:latin typeface="Calibri"/>
                <a:cs typeface="Calibri"/>
              </a:rPr>
              <a:t> – more influence than official cabinet</a:t>
            </a:r>
            <a:endParaRPr dirty="0">
              <a:latin typeface="Calibri"/>
              <a:cs typeface="Calibri"/>
            </a:endParaRPr>
          </a:p>
          <a:p>
            <a:pPr marL="241300" indent="-228600"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pc="-20" dirty="0">
                <a:solidFill>
                  <a:srgbClr val="2E2B1F"/>
                </a:solidFill>
                <a:latin typeface="Calibri"/>
                <a:cs typeface="Calibri"/>
              </a:rPr>
              <a:t>Peggy Eaton Affair  - wife of the secretary of war, gossip,  most of cabinet resigned</a:t>
            </a:r>
            <a:endParaRPr dirty="0">
              <a:latin typeface="Calibri"/>
              <a:cs typeface="Calibri"/>
            </a:endParaRPr>
          </a:p>
          <a:p>
            <a:pPr marL="536575" lvl="1" indent="-228600">
              <a:lnSpc>
                <a:spcPct val="100000"/>
              </a:lnSpc>
              <a:spcBef>
                <a:spcPts val="15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Calhoun </a:t>
            </a:r>
            <a:r>
              <a:rPr spc="-10" dirty="0">
                <a:solidFill>
                  <a:srgbClr val="2E2B1F"/>
                </a:solidFill>
                <a:latin typeface="Wingdings"/>
                <a:cs typeface="Wingdings"/>
              </a:rPr>
              <a:t></a:t>
            </a:r>
            <a:r>
              <a:rPr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pc="-45" dirty="0">
                <a:solidFill>
                  <a:srgbClr val="2E2B1F"/>
                </a:solidFill>
                <a:latin typeface="Calibri"/>
                <a:cs typeface="Calibri"/>
              </a:rPr>
              <a:t>Van</a:t>
            </a:r>
            <a:r>
              <a:rPr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Buren</a:t>
            </a:r>
            <a:r>
              <a:rPr lang="en-US" spc="-10" dirty="0">
                <a:solidFill>
                  <a:srgbClr val="2E2B1F"/>
                </a:solidFill>
                <a:latin typeface="Calibri"/>
                <a:cs typeface="Calibri"/>
              </a:rPr>
              <a:t> as VP second term 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64465"/>
            <a:ext cx="37217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14" dirty="0"/>
              <a:t>Power</a:t>
            </a:r>
            <a:r>
              <a:rPr sz="4400" spc="-280" dirty="0"/>
              <a:t> </a:t>
            </a:r>
            <a:r>
              <a:rPr sz="4400" spc="-95" dirty="0"/>
              <a:t>Struggles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2400" y="905078"/>
            <a:ext cx="8305800" cy="419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Indian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Removal 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Act</a:t>
            </a:r>
            <a:r>
              <a:rPr sz="1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(1830)</a:t>
            </a:r>
            <a:endParaRPr sz="1800" dirty="0">
              <a:latin typeface="Calibri"/>
              <a:cs typeface="Calibri"/>
            </a:endParaRPr>
          </a:p>
          <a:p>
            <a:pPr marL="536575" lvl="1" indent="-228600">
              <a:lnSpc>
                <a:spcPts val="1620"/>
              </a:lnSpc>
              <a:spcBef>
                <a:spcPts val="10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500" i="1" spc="-5" dirty="0">
                <a:solidFill>
                  <a:srgbClr val="2E2B1F"/>
                </a:solidFill>
                <a:latin typeface="Calibri"/>
                <a:cs typeface="Calibri"/>
              </a:rPr>
              <a:t>Cherokee Nation </a:t>
            </a:r>
            <a:r>
              <a:rPr sz="1500" i="1" spc="-50" dirty="0">
                <a:solidFill>
                  <a:srgbClr val="2E2B1F"/>
                </a:solidFill>
                <a:latin typeface="Calibri"/>
                <a:cs typeface="Calibri"/>
              </a:rPr>
              <a:t>v. </a:t>
            </a:r>
            <a:r>
              <a:rPr sz="1500" i="1" dirty="0">
                <a:solidFill>
                  <a:srgbClr val="2E2B1F"/>
                </a:solidFill>
                <a:latin typeface="Calibri"/>
                <a:cs typeface="Calibri"/>
              </a:rPr>
              <a:t>Georgia </a:t>
            </a:r>
            <a:r>
              <a:rPr sz="1500" dirty="0">
                <a:solidFill>
                  <a:srgbClr val="2E2B1F"/>
                </a:solidFill>
                <a:latin typeface="Calibri"/>
                <a:cs typeface="Calibri"/>
              </a:rPr>
              <a:t>(1831)</a:t>
            </a:r>
            <a:r>
              <a:rPr sz="15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500" spc="0" dirty="0">
                <a:solidFill>
                  <a:srgbClr val="2E2B1F"/>
                </a:solidFill>
                <a:latin typeface="Calibri"/>
                <a:cs typeface="Calibri"/>
              </a:rPr>
              <a:t>&amp;</a:t>
            </a:r>
            <a:endParaRPr sz="1500" dirty="0">
              <a:latin typeface="Calibri"/>
              <a:cs typeface="Calibri"/>
            </a:endParaRPr>
          </a:p>
          <a:p>
            <a:pPr marL="536575">
              <a:lnSpc>
                <a:spcPts val="1620"/>
              </a:lnSpc>
            </a:pPr>
            <a:r>
              <a:rPr sz="1500" i="1" spc="-10" dirty="0">
                <a:solidFill>
                  <a:srgbClr val="2E2B1F"/>
                </a:solidFill>
                <a:latin typeface="Calibri"/>
                <a:cs typeface="Calibri"/>
              </a:rPr>
              <a:t>Worcester </a:t>
            </a:r>
            <a:r>
              <a:rPr sz="1500" i="1" spc="-50" dirty="0">
                <a:solidFill>
                  <a:srgbClr val="2E2B1F"/>
                </a:solidFill>
                <a:latin typeface="Calibri"/>
                <a:cs typeface="Calibri"/>
              </a:rPr>
              <a:t>v. </a:t>
            </a:r>
            <a:r>
              <a:rPr sz="1500" i="1" dirty="0">
                <a:solidFill>
                  <a:srgbClr val="2E2B1F"/>
                </a:solidFill>
                <a:latin typeface="Calibri"/>
                <a:cs typeface="Calibri"/>
              </a:rPr>
              <a:t>Georgia</a:t>
            </a:r>
            <a:r>
              <a:rPr sz="1500" i="1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E2B1F"/>
                </a:solidFill>
                <a:latin typeface="Calibri"/>
                <a:cs typeface="Calibri"/>
              </a:rPr>
              <a:t>(1832)</a:t>
            </a:r>
            <a:r>
              <a:rPr lang="en-US" sz="1500" dirty="0">
                <a:solidFill>
                  <a:srgbClr val="2E2B1F"/>
                </a:solidFill>
                <a:latin typeface="Calibri"/>
                <a:cs typeface="Calibri"/>
              </a:rPr>
              <a:t> – clash between federal law and state law – forced to wait for support from President – Jackson sided with states</a:t>
            </a:r>
            <a:endParaRPr sz="1500" dirty="0">
              <a:latin typeface="Calibri"/>
              <a:cs typeface="Calibri"/>
            </a:endParaRPr>
          </a:p>
          <a:p>
            <a:pPr marL="536575" lvl="1" indent="-228600">
              <a:lnSpc>
                <a:spcPts val="1795"/>
              </a:lnSpc>
              <a:spcBef>
                <a:spcPts val="5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500" spc="-25" dirty="0">
                <a:solidFill>
                  <a:srgbClr val="2E2B1F"/>
                </a:solidFill>
                <a:latin typeface="Calibri"/>
                <a:cs typeface="Calibri"/>
              </a:rPr>
              <a:t>Trail </a:t>
            </a:r>
            <a:r>
              <a:rPr sz="15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15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500" spc="-35" dirty="0">
                <a:solidFill>
                  <a:srgbClr val="2E2B1F"/>
                </a:solidFill>
                <a:latin typeface="Calibri"/>
                <a:cs typeface="Calibri"/>
              </a:rPr>
              <a:t>Tears</a:t>
            </a:r>
            <a:r>
              <a:rPr lang="en-US" sz="1500" spc="-35" dirty="0">
                <a:solidFill>
                  <a:srgbClr val="2E2B1F"/>
                </a:solidFill>
                <a:latin typeface="Calibri"/>
                <a:cs typeface="Calibri"/>
              </a:rPr>
              <a:t> – 15,000 forced to leave, 4000 died</a:t>
            </a:r>
            <a:endParaRPr sz="1500" dirty="0">
              <a:latin typeface="Calibri"/>
              <a:cs typeface="Calibri"/>
            </a:endParaRPr>
          </a:p>
          <a:p>
            <a:pPr marL="241300" indent="-228600">
              <a:lnSpc>
                <a:spcPts val="2155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Nullification</a:t>
            </a:r>
            <a:r>
              <a:rPr sz="18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Crisis</a:t>
            </a:r>
            <a:r>
              <a:rPr lang="en-US" sz="1800" spc="-10" dirty="0">
                <a:solidFill>
                  <a:srgbClr val="2E2B1F"/>
                </a:solidFill>
                <a:latin typeface="Calibri"/>
                <a:cs typeface="Calibri"/>
              </a:rPr>
              <a:t> – Jackson favored states rights but not disunity</a:t>
            </a:r>
            <a:endParaRPr sz="1800" dirty="0">
              <a:latin typeface="Calibri"/>
              <a:cs typeface="Calibri"/>
            </a:endParaRPr>
          </a:p>
          <a:p>
            <a:pPr marL="536575" lvl="1" indent="-228600">
              <a:lnSpc>
                <a:spcPct val="100000"/>
              </a:lnSpc>
              <a:spcBef>
                <a:spcPts val="10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500" dirty="0">
                <a:solidFill>
                  <a:srgbClr val="2E2B1F"/>
                </a:solidFill>
                <a:latin typeface="Calibri"/>
                <a:cs typeface="Calibri"/>
              </a:rPr>
              <a:t>SC </a:t>
            </a:r>
            <a:r>
              <a:rPr sz="1500" spc="-10" dirty="0">
                <a:solidFill>
                  <a:srgbClr val="2E2B1F"/>
                </a:solidFill>
                <a:latin typeface="Calibri"/>
                <a:cs typeface="Calibri"/>
              </a:rPr>
              <a:t>nullifies </a:t>
            </a:r>
            <a:r>
              <a:rPr sz="1500" spc="-25" dirty="0">
                <a:solidFill>
                  <a:srgbClr val="2E2B1F"/>
                </a:solidFill>
                <a:latin typeface="Calibri"/>
                <a:cs typeface="Calibri"/>
              </a:rPr>
              <a:t>Tariff </a:t>
            </a:r>
            <a:r>
              <a:rPr sz="15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15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2E2B1F"/>
                </a:solidFill>
                <a:latin typeface="Calibri"/>
                <a:cs typeface="Calibri"/>
              </a:rPr>
              <a:t>Abominations</a:t>
            </a:r>
            <a:r>
              <a:rPr lang="en-US" sz="1500" spc="-5" dirty="0">
                <a:solidFill>
                  <a:srgbClr val="2E2B1F"/>
                </a:solidFill>
                <a:latin typeface="Calibri"/>
                <a:cs typeface="Calibri"/>
              </a:rPr>
              <a:t> – each state had the right to decide whether to obey a federal law or declare it null and void</a:t>
            </a:r>
            <a:endParaRPr sz="1500" dirty="0">
              <a:latin typeface="Calibri"/>
              <a:cs typeface="Calibri"/>
            </a:endParaRPr>
          </a:p>
          <a:p>
            <a:pPr marL="536575" lvl="1" indent="-228600">
              <a:lnSpc>
                <a:spcPct val="100000"/>
              </a:lnSpc>
              <a:buClr>
                <a:srgbClr val="9CBDBC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500" spc="-10" dirty="0">
                <a:solidFill>
                  <a:srgbClr val="2E2B1F"/>
                </a:solidFill>
                <a:latin typeface="Calibri"/>
                <a:cs typeface="Calibri"/>
              </a:rPr>
              <a:t>Webster-Hayne Debates</a:t>
            </a:r>
            <a:r>
              <a:rPr sz="1500" spc="-1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E2B1F"/>
                </a:solidFill>
                <a:latin typeface="Calibri"/>
                <a:cs typeface="Calibri"/>
              </a:rPr>
              <a:t>(1830)</a:t>
            </a:r>
            <a:r>
              <a:rPr lang="en-US" sz="1500" dirty="0">
                <a:solidFill>
                  <a:srgbClr val="2E2B1F"/>
                </a:solidFill>
                <a:latin typeface="Calibri"/>
                <a:cs typeface="Calibri"/>
              </a:rPr>
              <a:t> – attack on the idea of each state could defy federal government</a:t>
            </a:r>
            <a:endParaRPr sz="1500" dirty="0">
              <a:latin typeface="Calibri"/>
              <a:cs typeface="Calibri"/>
            </a:endParaRPr>
          </a:p>
          <a:p>
            <a:pPr marL="536575" lvl="1" indent="-228600">
              <a:lnSpc>
                <a:spcPct val="100000"/>
              </a:lnSpc>
              <a:buClr>
                <a:srgbClr val="9CBDBC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500" spc="-25" dirty="0">
                <a:solidFill>
                  <a:srgbClr val="2E2B1F"/>
                </a:solidFill>
                <a:latin typeface="Calibri"/>
                <a:cs typeface="Calibri"/>
              </a:rPr>
              <a:t>Tariff </a:t>
            </a:r>
            <a:r>
              <a:rPr sz="15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15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500" spc="0" dirty="0">
                <a:solidFill>
                  <a:srgbClr val="2E2B1F"/>
                </a:solidFill>
                <a:latin typeface="Calibri"/>
                <a:cs typeface="Calibri"/>
              </a:rPr>
              <a:t>1832</a:t>
            </a:r>
            <a:endParaRPr sz="1500" dirty="0">
              <a:latin typeface="Calibri"/>
              <a:cs typeface="Calibri"/>
            </a:endParaRPr>
          </a:p>
          <a:p>
            <a:pPr marL="536575" lvl="1" indent="-228600">
              <a:lnSpc>
                <a:spcPct val="100000"/>
              </a:lnSpc>
              <a:buClr>
                <a:srgbClr val="9CBDBC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500" spc="-10" dirty="0">
                <a:solidFill>
                  <a:srgbClr val="2E2B1F"/>
                </a:solidFill>
                <a:latin typeface="Calibri"/>
                <a:cs typeface="Calibri"/>
              </a:rPr>
              <a:t>Force</a:t>
            </a:r>
            <a:r>
              <a:rPr sz="1500" spc="-1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E2B1F"/>
                </a:solidFill>
                <a:latin typeface="Calibri"/>
                <a:cs typeface="Calibri"/>
              </a:rPr>
              <a:t>Bill</a:t>
            </a:r>
            <a:r>
              <a:rPr lang="en-US" sz="1500" spc="-10" dirty="0">
                <a:solidFill>
                  <a:srgbClr val="2E2B1F"/>
                </a:solidFill>
                <a:latin typeface="Calibri"/>
                <a:cs typeface="Calibri"/>
              </a:rPr>
              <a:t> – authority to act against SC – nullification and disunion are treason</a:t>
            </a:r>
            <a:endParaRPr sz="1500" dirty="0">
              <a:latin typeface="Calibri"/>
              <a:cs typeface="Calibri"/>
            </a:endParaRPr>
          </a:p>
          <a:p>
            <a:pPr marL="536575" marR="183515" lvl="1" indent="-228600">
              <a:lnSpc>
                <a:spcPts val="1440"/>
              </a:lnSpc>
              <a:spcBef>
                <a:spcPts val="345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500" spc="-5" dirty="0">
                <a:solidFill>
                  <a:srgbClr val="2E2B1F"/>
                </a:solidFill>
                <a:latin typeface="Calibri"/>
                <a:cs typeface="Calibri"/>
              </a:rPr>
              <a:t>Compromise </a:t>
            </a:r>
            <a:r>
              <a:rPr sz="1500" spc="-25" dirty="0">
                <a:solidFill>
                  <a:srgbClr val="2E2B1F"/>
                </a:solidFill>
                <a:latin typeface="Calibri"/>
                <a:cs typeface="Calibri"/>
              </a:rPr>
              <a:t>Tariff </a:t>
            </a:r>
            <a:r>
              <a:rPr sz="1500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1500" spc="0" dirty="0">
                <a:solidFill>
                  <a:srgbClr val="2E2B1F"/>
                </a:solidFill>
                <a:latin typeface="Calibri"/>
                <a:cs typeface="Calibri"/>
              </a:rPr>
              <a:t>1833 </a:t>
            </a:r>
            <a:r>
              <a:rPr sz="1500" spc="-10" dirty="0">
                <a:solidFill>
                  <a:srgbClr val="2E2B1F"/>
                </a:solidFill>
                <a:latin typeface="Calibri"/>
                <a:cs typeface="Calibri"/>
              </a:rPr>
              <a:t>(Clay</a:t>
            </a:r>
            <a:r>
              <a:rPr sz="1500" spc="-1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500" spc="0" dirty="0">
                <a:solidFill>
                  <a:srgbClr val="2E2B1F"/>
                </a:solidFill>
                <a:latin typeface="Calibri"/>
                <a:cs typeface="Calibri"/>
              </a:rPr>
              <a:t>&amp;  </a:t>
            </a:r>
            <a:r>
              <a:rPr sz="1500" spc="-5" dirty="0">
                <a:solidFill>
                  <a:srgbClr val="2E2B1F"/>
                </a:solidFill>
                <a:latin typeface="Calibri"/>
                <a:cs typeface="Calibri"/>
              </a:rPr>
              <a:t>Calhoun)</a:t>
            </a:r>
            <a:r>
              <a:rPr lang="en-US" sz="1500" spc="-5" dirty="0">
                <a:solidFill>
                  <a:srgbClr val="2E2B1F"/>
                </a:solidFill>
                <a:latin typeface="Calibri"/>
                <a:cs typeface="Calibri"/>
              </a:rPr>
              <a:t> – lower the tax, no nullification</a:t>
            </a:r>
            <a:endParaRPr sz="15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The Bank</a:t>
            </a: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E2B1F"/>
                </a:solidFill>
                <a:latin typeface="Calibri"/>
                <a:cs typeface="Calibri"/>
              </a:rPr>
              <a:t>War</a:t>
            </a:r>
            <a:r>
              <a:rPr lang="en-US" sz="1800" spc="-25" dirty="0">
                <a:solidFill>
                  <a:srgbClr val="2E2B1F"/>
                </a:solidFill>
                <a:latin typeface="Calibri"/>
                <a:cs typeface="Calibri"/>
              </a:rPr>
              <a:t> – </a:t>
            </a:r>
            <a:r>
              <a:rPr lang="en-US" sz="1800" spc="-25" dirty="0" err="1">
                <a:solidFill>
                  <a:srgbClr val="2E2B1F"/>
                </a:solidFill>
                <a:latin typeface="Calibri"/>
                <a:cs typeface="Calibri"/>
              </a:rPr>
              <a:t>rechartering</a:t>
            </a:r>
            <a:r>
              <a:rPr lang="en-US" sz="1800" spc="-25" dirty="0">
                <a:solidFill>
                  <a:srgbClr val="2E2B1F"/>
                </a:solidFill>
                <a:latin typeface="Calibri"/>
                <a:cs typeface="Calibri"/>
              </a:rPr>
              <a:t> of the bank</a:t>
            </a:r>
            <a:endParaRPr sz="1800" dirty="0">
              <a:latin typeface="Calibri"/>
              <a:cs typeface="Calibri"/>
            </a:endParaRPr>
          </a:p>
          <a:p>
            <a:pPr marL="536575" lvl="1" indent="-228600">
              <a:lnSpc>
                <a:spcPts val="1620"/>
              </a:lnSpc>
              <a:spcBef>
                <a:spcPts val="10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500" spc="-5" dirty="0">
                <a:solidFill>
                  <a:srgbClr val="2E2B1F"/>
                </a:solidFill>
                <a:latin typeface="Calibri"/>
                <a:cs typeface="Calibri"/>
              </a:rPr>
              <a:t>Biddle </a:t>
            </a:r>
            <a:r>
              <a:rPr sz="1500" dirty="0">
                <a:solidFill>
                  <a:srgbClr val="2E2B1F"/>
                </a:solidFill>
                <a:latin typeface="Calibri"/>
                <a:cs typeface="Calibri"/>
              </a:rPr>
              <a:t>and the </a:t>
            </a:r>
            <a:r>
              <a:rPr sz="1500" spc="-5" dirty="0">
                <a:solidFill>
                  <a:srgbClr val="2E2B1F"/>
                </a:solidFill>
                <a:latin typeface="Calibri"/>
                <a:cs typeface="Calibri"/>
              </a:rPr>
              <a:t>early</a:t>
            </a:r>
            <a:r>
              <a:rPr sz="15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2E2B1F"/>
                </a:solidFill>
                <a:latin typeface="Calibri"/>
                <a:cs typeface="Calibri"/>
              </a:rPr>
              <a:t>re-charter</a:t>
            </a:r>
            <a:r>
              <a:rPr lang="en-US" sz="1500" spc="-5" dirty="0">
                <a:solidFill>
                  <a:srgbClr val="2E2B1F"/>
                </a:solidFill>
                <a:latin typeface="Calibri"/>
                <a:cs typeface="Calibri"/>
              </a:rPr>
              <a:t> – possibility of only serving the interests of the wealthy- unconstitutional </a:t>
            </a:r>
            <a:r>
              <a:rPr sz="1500" dirty="0">
                <a:solidFill>
                  <a:srgbClr val="2E2B1F"/>
                </a:solidFill>
                <a:latin typeface="Calibri"/>
                <a:cs typeface="Calibri"/>
              </a:rPr>
              <a:t>(1832)</a:t>
            </a:r>
            <a:endParaRPr sz="1500" dirty="0">
              <a:latin typeface="Calibri"/>
              <a:cs typeface="Calibri"/>
            </a:endParaRPr>
          </a:p>
          <a:p>
            <a:pPr marL="902969" lvl="2" indent="-229235">
              <a:lnSpc>
                <a:spcPts val="1555"/>
              </a:lnSpc>
              <a:spcBef>
                <a:spcPts val="10"/>
              </a:spcBef>
              <a:buClr>
                <a:srgbClr val="D2CA6C"/>
              </a:buClr>
              <a:buFont typeface="Arial"/>
              <a:buChar char="•"/>
              <a:tabLst>
                <a:tab pos="902969" algn="l"/>
                <a:tab pos="903605" algn="l"/>
              </a:tabLst>
            </a:pPr>
            <a:r>
              <a:rPr sz="1300" spc="-25" dirty="0">
                <a:solidFill>
                  <a:srgbClr val="2E2B1F"/>
                </a:solidFill>
                <a:latin typeface="Calibri"/>
                <a:cs typeface="Calibri"/>
              </a:rPr>
              <a:t>Veto</a:t>
            </a:r>
            <a:endParaRPr sz="1300" dirty="0">
              <a:latin typeface="Calibri"/>
              <a:cs typeface="Calibri"/>
            </a:endParaRPr>
          </a:p>
          <a:p>
            <a:pPr marL="536575" lvl="1" indent="-228600">
              <a:lnSpc>
                <a:spcPts val="1789"/>
              </a:lnSpc>
              <a:buClr>
                <a:srgbClr val="9CBDBC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500" spc="-5" dirty="0">
                <a:solidFill>
                  <a:srgbClr val="2E2B1F"/>
                </a:solidFill>
                <a:latin typeface="Calibri"/>
                <a:cs typeface="Calibri"/>
              </a:rPr>
              <a:t>Election </a:t>
            </a:r>
            <a:r>
              <a:rPr sz="15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15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500" spc="0" dirty="0">
                <a:solidFill>
                  <a:srgbClr val="2E2B1F"/>
                </a:solidFill>
                <a:latin typeface="Calibri"/>
                <a:cs typeface="Calibri"/>
              </a:rPr>
              <a:t>1832</a:t>
            </a:r>
            <a:r>
              <a:rPr lang="en-US" sz="1500" spc="0" dirty="0">
                <a:solidFill>
                  <a:srgbClr val="2E2B1F"/>
                </a:solidFill>
                <a:latin typeface="Calibri"/>
                <a:cs typeface="Calibri"/>
              </a:rPr>
              <a:t> – Jackson wins with 75% of the vote</a:t>
            </a:r>
            <a:endParaRPr sz="1500" dirty="0">
              <a:latin typeface="Calibri"/>
              <a:cs typeface="Calibri"/>
            </a:endParaRPr>
          </a:p>
          <a:p>
            <a:pPr marL="241300" indent="-228600">
              <a:lnSpc>
                <a:spcPts val="2155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Rise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1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Whigs</a:t>
            </a:r>
            <a:r>
              <a:rPr lang="en-US" sz="1800" spc="-5" dirty="0">
                <a:solidFill>
                  <a:srgbClr val="2E2B1F"/>
                </a:solidFill>
                <a:latin typeface="Calibri"/>
                <a:cs typeface="Calibri"/>
              </a:rPr>
              <a:t> – Henry Clay (party resembled Federalists)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9921"/>
            <a:ext cx="37242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120" dirty="0"/>
              <a:t>Two </a:t>
            </a:r>
            <a:r>
              <a:rPr sz="4000" spc="-85" dirty="0"/>
              <a:t>Party</a:t>
            </a:r>
            <a:r>
              <a:rPr sz="4000" spc="-455" dirty="0"/>
              <a:t> </a:t>
            </a:r>
            <a:r>
              <a:rPr sz="4000" spc="-100" dirty="0"/>
              <a:t>System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49109" y="819149"/>
            <a:ext cx="7131050" cy="4088129"/>
          </a:xfrm>
          <a:custGeom>
            <a:avLst/>
            <a:gdLst/>
            <a:ahLst/>
            <a:cxnLst/>
            <a:rect l="l" t="t" r="r" b="b"/>
            <a:pathLst>
              <a:path w="7131050" h="4088129">
                <a:moveTo>
                  <a:pt x="0" y="4087622"/>
                </a:moveTo>
                <a:lnTo>
                  <a:pt x="7130796" y="4087622"/>
                </a:lnTo>
                <a:lnTo>
                  <a:pt x="7130796" y="0"/>
                </a:lnTo>
                <a:lnTo>
                  <a:pt x="0" y="0"/>
                </a:lnTo>
                <a:lnTo>
                  <a:pt x="0" y="4087622"/>
                </a:lnTo>
                <a:close/>
              </a:path>
            </a:pathLst>
          </a:custGeom>
          <a:solidFill>
            <a:srgbClr val="9C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9109" y="1218691"/>
            <a:ext cx="2124075" cy="1310640"/>
          </a:xfrm>
          <a:custGeom>
            <a:avLst/>
            <a:gdLst/>
            <a:ahLst/>
            <a:cxnLst/>
            <a:rect l="l" t="t" r="r" b="b"/>
            <a:pathLst>
              <a:path w="2124075" h="1310639">
                <a:moveTo>
                  <a:pt x="0" y="1310640"/>
                </a:moveTo>
                <a:lnTo>
                  <a:pt x="2123821" y="1310640"/>
                </a:lnTo>
                <a:lnTo>
                  <a:pt x="2123821" y="0"/>
                </a:lnTo>
                <a:lnTo>
                  <a:pt x="0" y="0"/>
                </a:lnTo>
                <a:lnTo>
                  <a:pt x="0" y="131064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72917" y="1218691"/>
            <a:ext cx="2586355" cy="1310640"/>
          </a:xfrm>
          <a:custGeom>
            <a:avLst/>
            <a:gdLst/>
            <a:ahLst/>
            <a:cxnLst/>
            <a:rect l="l" t="t" r="r" b="b"/>
            <a:pathLst>
              <a:path w="2586354" h="1310639">
                <a:moveTo>
                  <a:pt x="0" y="1310640"/>
                </a:moveTo>
                <a:lnTo>
                  <a:pt x="2585974" y="1310640"/>
                </a:lnTo>
                <a:lnTo>
                  <a:pt x="2585974" y="0"/>
                </a:lnTo>
                <a:lnTo>
                  <a:pt x="0" y="0"/>
                </a:lnTo>
                <a:lnTo>
                  <a:pt x="0" y="131064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59019" y="1218691"/>
            <a:ext cx="2421255" cy="1310640"/>
          </a:xfrm>
          <a:custGeom>
            <a:avLst/>
            <a:gdLst/>
            <a:ahLst/>
            <a:cxnLst/>
            <a:rect l="l" t="t" r="r" b="b"/>
            <a:pathLst>
              <a:path w="2421254" h="1310639">
                <a:moveTo>
                  <a:pt x="0" y="1310640"/>
                </a:moveTo>
                <a:lnTo>
                  <a:pt x="2421001" y="1310640"/>
                </a:lnTo>
                <a:lnTo>
                  <a:pt x="2421001" y="0"/>
                </a:lnTo>
                <a:lnTo>
                  <a:pt x="0" y="0"/>
                </a:lnTo>
                <a:lnTo>
                  <a:pt x="0" y="131064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9109" y="3596132"/>
            <a:ext cx="2124075" cy="1310640"/>
          </a:xfrm>
          <a:custGeom>
            <a:avLst/>
            <a:gdLst/>
            <a:ahLst/>
            <a:cxnLst/>
            <a:rect l="l" t="t" r="r" b="b"/>
            <a:pathLst>
              <a:path w="2124075" h="1310639">
                <a:moveTo>
                  <a:pt x="0" y="1310640"/>
                </a:moveTo>
                <a:lnTo>
                  <a:pt x="2123821" y="1310640"/>
                </a:lnTo>
                <a:lnTo>
                  <a:pt x="2123821" y="0"/>
                </a:lnTo>
                <a:lnTo>
                  <a:pt x="0" y="0"/>
                </a:lnTo>
                <a:lnTo>
                  <a:pt x="0" y="131064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72917" y="3596132"/>
            <a:ext cx="2586355" cy="1310640"/>
          </a:xfrm>
          <a:custGeom>
            <a:avLst/>
            <a:gdLst/>
            <a:ahLst/>
            <a:cxnLst/>
            <a:rect l="l" t="t" r="r" b="b"/>
            <a:pathLst>
              <a:path w="2586354" h="1310639">
                <a:moveTo>
                  <a:pt x="0" y="1310640"/>
                </a:moveTo>
                <a:lnTo>
                  <a:pt x="2585974" y="1310640"/>
                </a:lnTo>
                <a:lnTo>
                  <a:pt x="2585974" y="0"/>
                </a:lnTo>
                <a:lnTo>
                  <a:pt x="0" y="0"/>
                </a:lnTo>
                <a:lnTo>
                  <a:pt x="0" y="131064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59019" y="3596132"/>
            <a:ext cx="2421255" cy="1310640"/>
          </a:xfrm>
          <a:custGeom>
            <a:avLst/>
            <a:gdLst/>
            <a:ahLst/>
            <a:cxnLst/>
            <a:rect l="l" t="t" r="r" b="b"/>
            <a:pathLst>
              <a:path w="2421254" h="1310639">
                <a:moveTo>
                  <a:pt x="0" y="1310640"/>
                </a:moveTo>
                <a:lnTo>
                  <a:pt x="2421001" y="1310640"/>
                </a:lnTo>
                <a:lnTo>
                  <a:pt x="2421001" y="0"/>
                </a:lnTo>
                <a:lnTo>
                  <a:pt x="0" y="0"/>
                </a:lnTo>
                <a:lnTo>
                  <a:pt x="0" y="131064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2759" y="1218691"/>
            <a:ext cx="7143750" cy="0"/>
          </a:xfrm>
          <a:custGeom>
            <a:avLst/>
            <a:gdLst/>
            <a:ahLst/>
            <a:cxnLst/>
            <a:rect l="l" t="t" r="r" b="b"/>
            <a:pathLst>
              <a:path w="7143750">
                <a:moveTo>
                  <a:pt x="0" y="0"/>
                </a:moveTo>
                <a:lnTo>
                  <a:pt x="7143483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9109" y="812799"/>
            <a:ext cx="0" cy="4100829"/>
          </a:xfrm>
          <a:custGeom>
            <a:avLst/>
            <a:gdLst/>
            <a:ahLst/>
            <a:cxnLst/>
            <a:rect l="l" t="t" r="r" b="b"/>
            <a:pathLst>
              <a:path h="4100829">
                <a:moveTo>
                  <a:pt x="0" y="0"/>
                </a:moveTo>
                <a:lnTo>
                  <a:pt x="0" y="4100322"/>
                </a:lnTo>
              </a:path>
            </a:pathLst>
          </a:custGeom>
          <a:ln w="12700">
            <a:solidFill>
              <a:srgbClr val="D0D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9893" y="812799"/>
            <a:ext cx="0" cy="4100829"/>
          </a:xfrm>
          <a:custGeom>
            <a:avLst/>
            <a:gdLst/>
            <a:ahLst/>
            <a:cxnLst/>
            <a:rect l="l" t="t" r="r" b="b"/>
            <a:pathLst>
              <a:path h="4100829">
                <a:moveTo>
                  <a:pt x="0" y="0"/>
                </a:moveTo>
                <a:lnTo>
                  <a:pt x="0" y="4100322"/>
                </a:lnTo>
              </a:path>
            </a:pathLst>
          </a:custGeom>
          <a:ln w="12700">
            <a:solidFill>
              <a:srgbClr val="D0D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2759" y="819149"/>
            <a:ext cx="7143750" cy="0"/>
          </a:xfrm>
          <a:custGeom>
            <a:avLst/>
            <a:gdLst/>
            <a:ahLst/>
            <a:cxnLst/>
            <a:rect l="l" t="t" r="r" b="b"/>
            <a:pathLst>
              <a:path w="7143750">
                <a:moveTo>
                  <a:pt x="0" y="0"/>
                </a:moveTo>
                <a:lnTo>
                  <a:pt x="7143483" y="0"/>
                </a:lnTo>
              </a:path>
            </a:pathLst>
          </a:custGeom>
          <a:ln w="12700">
            <a:solidFill>
              <a:srgbClr val="D0D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2759" y="4906771"/>
            <a:ext cx="7143750" cy="0"/>
          </a:xfrm>
          <a:custGeom>
            <a:avLst/>
            <a:gdLst/>
            <a:ahLst/>
            <a:cxnLst/>
            <a:rect l="l" t="t" r="r" b="b"/>
            <a:pathLst>
              <a:path w="7143750">
                <a:moveTo>
                  <a:pt x="0" y="0"/>
                </a:moveTo>
                <a:lnTo>
                  <a:pt x="7143483" y="0"/>
                </a:lnTo>
              </a:path>
            </a:pathLst>
          </a:custGeom>
          <a:ln w="12700">
            <a:solidFill>
              <a:srgbClr val="D0D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04615" y="783335"/>
            <a:ext cx="1341119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45585" y="837133"/>
            <a:ext cx="10439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Democrats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26479" y="783335"/>
            <a:ext cx="908303" cy="527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1144" y="1182623"/>
            <a:ext cx="1901952" cy="527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08405" y="1236929"/>
            <a:ext cx="16052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Issues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Supported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72917" y="1197863"/>
            <a:ext cx="305562" cy="441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17520" y="1191767"/>
            <a:ext cx="1115568" cy="469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72917" y="1441703"/>
            <a:ext cx="305562" cy="441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17520" y="1435607"/>
            <a:ext cx="1981200" cy="469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72917" y="1685544"/>
            <a:ext cx="305562" cy="441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17520" y="1679447"/>
            <a:ext cx="1158240" cy="469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72917" y="1929383"/>
            <a:ext cx="305562" cy="441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17520" y="1923288"/>
            <a:ext cx="2142744" cy="46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17520" y="2167127"/>
            <a:ext cx="774192" cy="4693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852673" y="1237233"/>
            <a:ext cx="2121535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Local</a:t>
            </a:r>
            <a:r>
              <a:rPr sz="16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Rule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Limited</a:t>
            </a:r>
            <a:r>
              <a:rPr sz="16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Government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Free</a:t>
            </a:r>
            <a:r>
              <a:rPr sz="16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E2B1F"/>
                </a:solidFill>
                <a:latin typeface="Calibri"/>
                <a:cs typeface="Calibri"/>
              </a:rPr>
              <a:t>Trade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Opportunity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for</a:t>
            </a:r>
            <a:r>
              <a:rPr sz="16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white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males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59019" y="1197863"/>
            <a:ext cx="307212" cy="4419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02223" y="1191767"/>
            <a:ext cx="1435607" cy="4693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59019" y="1441703"/>
            <a:ext cx="307212" cy="4419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02223" y="1435607"/>
            <a:ext cx="1731264" cy="4693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02223" y="1679447"/>
            <a:ext cx="2167128" cy="4693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59019" y="1929383"/>
            <a:ext cx="307212" cy="4419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02223" y="1923288"/>
            <a:ext cx="1569720" cy="4693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86400" y="2167127"/>
            <a:ext cx="655320" cy="4693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00928" y="2167127"/>
            <a:ext cx="1764792" cy="4693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2960" y="2493263"/>
            <a:ext cx="1795272" cy="5273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60526" y="2548889"/>
            <a:ext cx="1498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Major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Concerns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772917" y="2508503"/>
            <a:ext cx="305562" cy="441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17520" y="2502407"/>
            <a:ext cx="1264920" cy="4693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72917" y="2752344"/>
            <a:ext cx="305562" cy="441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17520" y="2746247"/>
            <a:ext cx="1432559" cy="4693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72917" y="2996183"/>
            <a:ext cx="305562" cy="441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17520" y="2990088"/>
            <a:ext cx="664464" cy="4693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38144" y="2990088"/>
            <a:ext cx="780288" cy="4693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72917" y="3240023"/>
            <a:ext cx="305562" cy="441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17520" y="3233927"/>
            <a:ext cx="1597152" cy="4693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852673" y="2548889"/>
            <a:ext cx="162306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Monopolies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National</a:t>
            </a:r>
            <a:r>
              <a:rPr sz="16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bank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High</a:t>
            </a:r>
            <a:r>
              <a:rPr sz="1600" spc="-1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2E2B1F"/>
                </a:solidFill>
                <a:latin typeface="Calibri"/>
                <a:cs typeface="Calibri"/>
              </a:rPr>
              <a:t>Tariffs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High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land</a:t>
            </a:r>
            <a:r>
              <a:rPr sz="16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prices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359019" y="2508503"/>
            <a:ext cx="307212" cy="4419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02223" y="2502407"/>
            <a:ext cx="1731264" cy="4693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02223" y="2746247"/>
            <a:ext cx="1444752" cy="4693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38783" y="3560064"/>
            <a:ext cx="1615440" cy="5273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91767" y="3834383"/>
            <a:ext cx="1060704" cy="5273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076350" y="3616197"/>
            <a:ext cx="12661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marR="5080" indent="-25336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Base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Voter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772917" y="3575303"/>
            <a:ext cx="305562" cy="441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17520" y="3569208"/>
            <a:ext cx="1944624" cy="46939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72917" y="3819144"/>
            <a:ext cx="305562" cy="441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17520" y="3813047"/>
            <a:ext cx="1527047" cy="4693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852673" y="3616197"/>
            <a:ext cx="197103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The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South 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16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West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Urban</a:t>
            </a:r>
            <a:r>
              <a:rPr sz="16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E2B1F"/>
                </a:solidFill>
                <a:latin typeface="Calibri"/>
                <a:cs typeface="Calibri"/>
              </a:rPr>
              <a:t>Workers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359019" y="3575303"/>
            <a:ext cx="307212" cy="4419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02223" y="3569208"/>
            <a:ext cx="2097024" cy="46939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12735" y="3569208"/>
            <a:ext cx="350520" cy="46939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02223" y="3813047"/>
            <a:ext cx="1438655" cy="4693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59019" y="4062983"/>
            <a:ext cx="307212" cy="4419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02223" y="4056888"/>
            <a:ext cx="1219200" cy="46939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89776" y="4056888"/>
            <a:ext cx="1127759" cy="46939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02223" y="4300727"/>
            <a:ext cx="1630679" cy="46939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359019" y="4550664"/>
            <a:ext cx="307212" cy="4419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02223" y="4544567"/>
            <a:ext cx="1920239" cy="46939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439536" y="696556"/>
            <a:ext cx="2192655" cy="4212692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121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Whigs</a:t>
            </a:r>
            <a:endParaRPr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2E2B1F"/>
                </a:solidFill>
                <a:latin typeface="+mj-lt"/>
                <a:cs typeface="Calibri"/>
              </a:rPr>
              <a:t>National</a:t>
            </a:r>
            <a:r>
              <a:rPr sz="1600" spc="-65" dirty="0">
                <a:solidFill>
                  <a:srgbClr val="2E2B1F"/>
                </a:solidFill>
                <a:latin typeface="+mj-lt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+mj-lt"/>
                <a:cs typeface="Calibri"/>
              </a:rPr>
              <a:t>Bank</a:t>
            </a:r>
            <a:endParaRPr sz="1600" dirty="0">
              <a:latin typeface="+mj-lt"/>
              <a:cs typeface="Calibri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2E2B1F"/>
                </a:solidFill>
                <a:latin typeface="+mj-lt"/>
                <a:cs typeface="Calibri"/>
              </a:rPr>
              <a:t>Federal </a:t>
            </a:r>
            <a:r>
              <a:rPr sz="1600" spc="-5" dirty="0">
                <a:solidFill>
                  <a:srgbClr val="2E2B1F"/>
                </a:solidFill>
                <a:latin typeface="+mj-lt"/>
                <a:cs typeface="Calibri"/>
              </a:rPr>
              <a:t>funds </a:t>
            </a:r>
            <a:r>
              <a:rPr sz="1600" spc="-15" dirty="0">
                <a:solidFill>
                  <a:srgbClr val="2E2B1F"/>
                </a:solidFill>
                <a:latin typeface="+mj-lt"/>
                <a:cs typeface="Calibri"/>
              </a:rPr>
              <a:t>for  internal</a:t>
            </a:r>
            <a:r>
              <a:rPr sz="1600" spc="-20" dirty="0">
                <a:solidFill>
                  <a:srgbClr val="2E2B1F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+mj-lt"/>
                <a:cs typeface="Calibri"/>
              </a:rPr>
              <a:t>improvements</a:t>
            </a:r>
            <a:endParaRPr sz="1600" dirty="0">
              <a:latin typeface="+mj-lt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5" dirty="0">
                <a:solidFill>
                  <a:srgbClr val="2E2B1F"/>
                </a:solidFill>
                <a:latin typeface="+mj-lt"/>
                <a:cs typeface="Calibri"/>
              </a:rPr>
              <a:t>Protective</a:t>
            </a:r>
            <a:r>
              <a:rPr sz="1600" spc="-10" dirty="0">
                <a:solidFill>
                  <a:srgbClr val="2E2B1F"/>
                </a:solidFill>
                <a:latin typeface="+mj-lt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+mj-lt"/>
                <a:cs typeface="Calibri"/>
              </a:rPr>
              <a:t>tariff</a:t>
            </a:r>
            <a:endParaRPr sz="1600" dirty="0">
              <a:latin typeface="+mj-lt"/>
              <a:cs typeface="Calibri"/>
            </a:endParaRPr>
          </a:p>
          <a:p>
            <a:pPr marL="67945" algn="ct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+mj-lt"/>
                <a:cs typeface="Calibri"/>
              </a:rPr>
              <a:t>(The American</a:t>
            </a:r>
            <a:r>
              <a:rPr sz="1600" spc="-50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+mj-lt"/>
                <a:cs typeface="Calibri"/>
              </a:rPr>
              <a:t>System)</a:t>
            </a:r>
            <a:endParaRPr sz="1600" dirty="0">
              <a:latin typeface="+mj-lt"/>
              <a:cs typeface="Calibri"/>
            </a:endParaRPr>
          </a:p>
          <a:p>
            <a:pPr marL="299085" marR="488950" indent="-28638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2E2B1F"/>
                </a:solidFill>
                <a:latin typeface="+mj-lt"/>
                <a:cs typeface="Calibri"/>
              </a:rPr>
              <a:t>Crime </a:t>
            </a:r>
            <a:r>
              <a:rPr sz="1600" spc="-15" dirty="0">
                <a:solidFill>
                  <a:srgbClr val="2E2B1F"/>
                </a:solidFill>
                <a:latin typeface="+mj-lt"/>
                <a:cs typeface="Calibri"/>
              </a:rPr>
              <a:t>associated  </a:t>
            </a:r>
            <a:r>
              <a:rPr sz="1600" spc="-5" dirty="0">
                <a:solidFill>
                  <a:srgbClr val="2E2B1F"/>
                </a:solidFill>
                <a:latin typeface="+mj-lt"/>
                <a:cs typeface="Calibri"/>
              </a:rPr>
              <a:t>w/immigrants</a:t>
            </a:r>
            <a:endParaRPr sz="1600" dirty="0">
              <a:latin typeface="+mj-lt"/>
              <a:cs typeface="Calibri"/>
            </a:endParaRPr>
          </a:p>
          <a:p>
            <a:pPr>
              <a:lnSpc>
                <a:spcPct val="100000"/>
              </a:lnSpc>
              <a:buClr>
                <a:srgbClr val="2E2B1F"/>
              </a:buClr>
              <a:buFont typeface="Arial"/>
              <a:buChar char="•"/>
            </a:pPr>
            <a:endParaRPr sz="1600" dirty="0">
              <a:latin typeface="+mj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E2B1F"/>
              </a:buClr>
              <a:buFont typeface="Arial"/>
              <a:buChar char="•"/>
            </a:pPr>
            <a:endParaRPr sz="2350" dirty="0">
              <a:latin typeface="+mj-lt"/>
              <a:cs typeface="Times New Roman"/>
            </a:endParaRPr>
          </a:p>
          <a:p>
            <a:pPr marL="299085" marR="1143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2E2B1F"/>
                </a:solidFill>
                <a:latin typeface="+mj-lt"/>
                <a:cs typeface="Calibri"/>
              </a:rPr>
              <a:t>New </a:t>
            </a:r>
            <a:r>
              <a:rPr sz="1600" dirty="0">
                <a:solidFill>
                  <a:srgbClr val="2E2B1F"/>
                </a:solidFill>
                <a:latin typeface="+mj-lt"/>
                <a:cs typeface="Calibri"/>
              </a:rPr>
              <a:t>England and</a:t>
            </a:r>
            <a:r>
              <a:rPr sz="1600" spc="-110" dirty="0">
                <a:solidFill>
                  <a:srgbClr val="2E2B1F"/>
                </a:solidFill>
                <a:latin typeface="+mj-lt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+mj-lt"/>
                <a:cs typeface="Calibri"/>
              </a:rPr>
              <a:t>Mid-  </a:t>
            </a:r>
            <a:r>
              <a:rPr sz="1600" spc="-15" dirty="0">
                <a:solidFill>
                  <a:srgbClr val="2E2B1F"/>
                </a:solidFill>
                <a:latin typeface="+mj-lt"/>
                <a:cs typeface="Calibri"/>
              </a:rPr>
              <a:t>Atlantic</a:t>
            </a:r>
            <a:r>
              <a:rPr sz="1600" spc="-60" dirty="0">
                <a:solidFill>
                  <a:srgbClr val="2E2B1F"/>
                </a:solidFill>
                <a:latin typeface="+mj-lt"/>
                <a:cs typeface="Calibri"/>
              </a:rPr>
              <a:t> </a:t>
            </a:r>
            <a:r>
              <a:rPr sz="1600" spc="-25" dirty="0">
                <a:solidFill>
                  <a:srgbClr val="2E2B1F"/>
                </a:solidFill>
                <a:latin typeface="+mj-lt"/>
                <a:cs typeface="Calibri"/>
              </a:rPr>
              <a:t>states</a:t>
            </a:r>
            <a:endParaRPr sz="1600" dirty="0">
              <a:latin typeface="+mj-lt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20" dirty="0">
                <a:solidFill>
                  <a:srgbClr val="2E2B1F"/>
                </a:solidFill>
                <a:latin typeface="+mj-lt"/>
                <a:cs typeface="Calibri"/>
              </a:rPr>
              <a:t>Protestants </a:t>
            </a:r>
            <a:r>
              <a:rPr sz="1600" spc="-5" dirty="0">
                <a:solidFill>
                  <a:srgbClr val="2E2B1F"/>
                </a:solidFill>
                <a:latin typeface="+mj-lt"/>
                <a:cs typeface="Calibri"/>
              </a:rPr>
              <a:t>of</a:t>
            </a:r>
            <a:r>
              <a:rPr sz="1600" spc="60" dirty="0">
                <a:solidFill>
                  <a:srgbClr val="2E2B1F"/>
                </a:solidFill>
                <a:latin typeface="+mj-lt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+mj-lt"/>
                <a:cs typeface="Calibri"/>
              </a:rPr>
              <a:t>English</a:t>
            </a:r>
            <a:endParaRPr sz="1600" dirty="0">
              <a:latin typeface="+mj-lt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2E2B1F"/>
                </a:solidFill>
                <a:latin typeface="+mj-lt"/>
                <a:cs typeface="Calibri"/>
              </a:rPr>
              <a:t>heritage</a:t>
            </a:r>
            <a:r>
              <a:rPr sz="1600" spc="-70" dirty="0">
                <a:solidFill>
                  <a:srgbClr val="2E2B1F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+mj-lt"/>
                <a:cs typeface="Calibri"/>
              </a:rPr>
              <a:t>(WASP)</a:t>
            </a:r>
            <a:endParaRPr sz="1600" dirty="0">
              <a:latin typeface="+mj-lt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2E2B1F"/>
                </a:solidFill>
                <a:latin typeface="+mj-lt"/>
                <a:cs typeface="Calibri"/>
              </a:rPr>
              <a:t>Urban</a:t>
            </a:r>
            <a:r>
              <a:rPr sz="1600" spc="-55" dirty="0">
                <a:solidFill>
                  <a:srgbClr val="2E2B1F"/>
                </a:solidFill>
                <a:latin typeface="+mj-lt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+mj-lt"/>
                <a:cs typeface="Calibri"/>
              </a:rPr>
              <a:t>professionals</a:t>
            </a:r>
            <a:endParaRPr sz="1600" dirty="0">
              <a:latin typeface="+mj-lt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64465"/>
            <a:ext cx="42183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10" dirty="0"/>
              <a:t>Jackson’s </a:t>
            </a:r>
            <a:r>
              <a:rPr sz="4400" spc="-55" dirty="0"/>
              <a:t>2</a:t>
            </a:r>
            <a:r>
              <a:rPr sz="4350" spc="-82" baseline="24904" dirty="0"/>
              <a:t>nd</a:t>
            </a:r>
            <a:r>
              <a:rPr sz="4350" spc="52" baseline="24904" dirty="0"/>
              <a:t> </a:t>
            </a:r>
            <a:r>
              <a:rPr sz="4400" spc="-175" dirty="0"/>
              <a:t>Term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0" y="996772"/>
            <a:ext cx="3593033" cy="40190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“Pet”</a:t>
            </a:r>
            <a:r>
              <a:rPr sz="24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Banks</a:t>
            </a:r>
            <a:endParaRPr sz="2400" dirty="0">
              <a:latin typeface="Calibri"/>
              <a:cs typeface="Calibri"/>
            </a:endParaRPr>
          </a:p>
          <a:p>
            <a:pPr marL="537210" marR="5080" lvl="1" indent="-229235">
              <a:lnSpc>
                <a:spcPct val="80000"/>
              </a:lnSpc>
              <a:spcBef>
                <a:spcPts val="495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845" algn="l"/>
              </a:tabLst>
            </a:pP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Transfer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federal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funds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to  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state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banks</a:t>
            </a:r>
            <a:endParaRPr sz="2000" dirty="0">
              <a:latin typeface="Calibri"/>
              <a:cs typeface="Calibri"/>
            </a:endParaRPr>
          </a:p>
          <a:p>
            <a:pPr marL="537210" lvl="1" indent="-229235">
              <a:lnSpc>
                <a:spcPct val="100000"/>
              </a:lnSpc>
              <a:buClr>
                <a:srgbClr val="9CBDBC"/>
              </a:buClr>
              <a:buFont typeface="Arial"/>
              <a:buChar char="•"/>
              <a:tabLst>
                <a:tab pos="536575" algn="l"/>
                <a:tab pos="537845" algn="l"/>
              </a:tabLst>
            </a:pP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Results:</a:t>
            </a:r>
            <a:endParaRPr sz="2000" dirty="0">
              <a:latin typeface="Calibri"/>
              <a:cs typeface="Calibri"/>
            </a:endParaRPr>
          </a:p>
          <a:p>
            <a:pPr marL="902969" lvl="2" indent="-228600">
              <a:lnSpc>
                <a:spcPts val="1835"/>
              </a:lnSpc>
              <a:spcBef>
                <a:spcPts val="10"/>
              </a:spcBef>
              <a:buClr>
                <a:srgbClr val="D2CA6C"/>
              </a:buClr>
              <a:buFont typeface="Arial"/>
              <a:buChar char="•"/>
              <a:tabLst>
                <a:tab pos="902335" algn="l"/>
                <a:tab pos="903605" algn="l"/>
              </a:tabLst>
            </a:pP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Unregulated loans</a:t>
            </a:r>
            <a:r>
              <a:rPr sz="17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endParaRPr sz="1700" dirty="0">
              <a:latin typeface="Calibri"/>
              <a:cs typeface="Calibri"/>
            </a:endParaRPr>
          </a:p>
          <a:p>
            <a:pPr marL="902969">
              <a:lnSpc>
                <a:spcPts val="1825"/>
              </a:lnSpc>
            </a:pPr>
            <a:r>
              <a:rPr lang="en-US" sz="1700" spc="-1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peculation</a:t>
            </a:r>
            <a:r>
              <a:rPr lang="en-US" sz="1700" spc="-10" dirty="0">
                <a:solidFill>
                  <a:srgbClr val="2E2B1F"/>
                </a:solidFill>
                <a:latin typeface="Calibri"/>
                <a:cs typeface="Calibri"/>
              </a:rPr>
              <a:t> leading to inflation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ts val="2865"/>
              </a:lnSpc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Specie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Circular</a:t>
            </a:r>
            <a:endParaRPr sz="2400" dirty="0">
              <a:latin typeface="Calibri"/>
              <a:cs typeface="Calibri"/>
            </a:endParaRPr>
          </a:p>
          <a:p>
            <a:pPr marL="537210" lvl="1" indent="-229235">
              <a:lnSpc>
                <a:spcPts val="2160"/>
              </a:lnSpc>
              <a:spcBef>
                <a:spcPts val="15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845" algn="l"/>
              </a:tabLst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Purchases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federal</a:t>
            </a:r>
            <a:r>
              <a:rPr sz="2000" spc="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land</a:t>
            </a:r>
            <a:endParaRPr sz="2000" dirty="0">
              <a:latin typeface="Calibri"/>
              <a:cs typeface="Calibri"/>
            </a:endParaRPr>
          </a:p>
          <a:p>
            <a:pPr marL="170180">
              <a:lnSpc>
                <a:spcPts val="2160"/>
              </a:lnSpc>
            </a:pP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must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be made in</a:t>
            </a:r>
            <a:r>
              <a:rPr sz="20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specie</a:t>
            </a:r>
            <a:r>
              <a:rPr lang="en-US" sz="2000" spc="-10" dirty="0">
                <a:solidFill>
                  <a:srgbClr val="2E2B1F"/>
                </a:solidFill>
                <a:latin typeface="Calibri"/>
                <a:cs typeface="Calibri"/>
              </a:rPr>
              <a:t> (gold &amp; silver)</a:t>
            </a:r>
            <a:endParaRPr sz="2000" dirty="0">
              <a:latin typeface="Calibri"/>
              <a:cs typeface="Calibri"/>
            </a:endParaRPr>
          </a:p>
          <a:p>
            <a:pPr marL="537210" lvl="1" indent="-229235">
              <a:lnSpc>
                <a:spcPct val="100000"/>
              </a:lnSpc>
              <a:spcBef>
                <a:spcPts val="5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845" algn="l"/>
              </a:tabLst>
            </a:pP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Results:</a:t>
            </a:r>
            <a:endParaRPr sz="2000" dirty="0">
              <a:latin typeface="Calibri"/>
              <a:cs typeface="Calibri"/>
            </a:endParaRPr>
          </a:p>
          <a:p>
            <a:pPr marL="902969" lvl="2" indent="-228600">
              <a:lnSpc>
                <a:spcPct val="100000"/>
              </a:lnSpc>
              <a:spcBef>
                <a:spcPts val="10"/>
              </a:spcBef>
              <a:buClr>
                <a:srgbClr val="D2CA6C"/>
              </a:buClr>
              <a:buFont typeface="Arial"/>
              <a:buChar char="•"/>
              <a:tabLst>
                <a:tab pos="902335" algn="l"/>
                <a:tab pos="903605" algn="l"/>
              </a:tabLst>
            </a:pP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Bank </a:t>
            </a:r>
            <a:r>
              <a:rPr sz="1700" spc="-15" dirty="0">
                <a:solidFill>
                  <a:srgbClr val="2E2B1F"/>
                </a:solidFill>
                <a:latin typeface="Calibri"/>
                <a:cs typeface="Calibri"/>
              </a:rPr>
              <a:t>notes 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lose</a:t>
            </a:r>
            <a:r>
              <a:rPr sz="17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value</a:t>
            </a:r>
            <a:endParaRPr sz="1700" dirty="0">
              <a:latin typeface="Calibri"/>
              <a:cs typeface="Calibri"/>
            </a:endParaRPr>
          </a:p>
          <a:p>
            <a:pPr marL="902969" lvl="2" indent="-228600">
              <a:lnSpc>
                <a:spcPct val="100000"/>
              </a:lnSpc>
              <a:buClr>
                <a:srgbClr val="D2CA6C"/>
              </a:buClr>
              <a:buFont typeface="Arial"/>
              <a:buChar char="•"/>
              <a:tabLst>
                <a:tab pos="902335" algn="l"/>
                <a:tab pos="903605" algn="l"/>
              </a:tabLst>
            </a:pP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Land sales</a:t>
            </a:r>
            <a:r>
              <a:rPr sz="17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plummet</a:t>
            </a:r>
            <a:endParaRPr sz="1700" dirty="0">
              <a:latin typeface="Calibri"/>
              <a:cs typeface="Calibri"/>
            </a:endParaRPr>
          </a:p>
          <a:p>
            <a:pPr marL="902969" lvl="2" indent="-228600">
              <a:lnSpc>
                <a:spcPct val="100000"/>
              </a:lnSpc>
              <a:buClr>
                <a:srgbClr val="D2CA6C"/>
              </a:buClr>
              <a:buFont typeface="Arial"/>
              <a:buChar char="•"/>
              <a:tabLst>
                <a:tab pos="902335" algn="l"/>
                <a:tab pos="903605" algn="l"/>
              </a:tabLst>
            </a:pPr>
            <a:r>
              <a:rPr sz="1700" b="1" spc="-10" dirty="0">
                <a:solidFill>
                  <a:srgbClr val="2E2B1F"/>
                </a:solidFill>
                <a:latin typeface="Calibri"/>
                <a:cs typeface="Calibri"/>
              </a:rPr>
              <a:t>Panic </a:t>
            </a:r>
            <a:r>
              <a:rPr sz="1700" b="1" spc="-5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1700" b="1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2E2B1F"/>
                </a:solidFill>
                <a:latin typeface="Calibri"/>
                <a:cs typeface="Calibri"/>
              </a:rPr>
              <a:t>1837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18559" y="979741"/>
            <a:ext cx="5181599" cy="3621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94945"/>
            <a:ext cx="628269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65" dirty="0"/>
              <a:t>The </a:t>
            </a:r>
            <a:r>
              <a:rPr sz="4000" spc="-140" dirty="0"/>
              <a:t>Van </a:t>
            </a:r>
            <a:r>
              <a:rPr sz="4000" spc="-90" dirty="0"/>
              <a:t>Buren</a:t>
            </a:r>
            <a:r>
              <a:rPr sz="4000" spc="-495" dirty="0"/>
              <a:t> </a:t>
            </a:r>
            <a:r>
              <a:rPr sz="4000" spc="-100" dirty="0"/>
              <a:t>Administration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52068" y="966144"/>
            <a:ext cx="3367404" cy="396049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9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Election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8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1836</a:t>
            </a:r>
            <a:endParaRPr sz="2800" dirty="0">
              <a:latin typeface="Calibri"/>
              <a:cs typeface="Calibri"/>
            </a:endParaRPr>
          </a:p>
          <a:p>
            <a:pPr marL="536575" marR="5080" lvl="1" indent="-228600">
              <a:lnSpc>
                <a:spcPts val="2590"/>
              </a:lnSpc>
              <a:spcBef>
                <a:spcPts val="655"/>
              </a:spcBef>
              <a:buClr>
                <a:srgbClr val="9CBDBC"/>
              </a:buClr>
              <a:buFont typeface="Arial"/>
              <a:buChar char="•"/>
              <a:tabLst>
                <a:tab pos="537210" algn="l"/>
              </a:tabLst>
            </a:pP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Failed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Whig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attempt</a:t>
            </a:r>
            <a:r>
              <a:rPr sz="2400" spc="-1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at 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creating</a:t>
            </a:r>
            <a:r>
              <a:rPr sz="24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disunion</a:t>
            </a:r>
            <a:endParaRPr sz="2400" dirty="0">
              <a:latin typeface="Calibri"/>
              <a:cs typeface="Calibri"/>
            </a:endParaRPr>
          </a:p>
          <a:p>
            <a:pPr marL="241300" marR="1377950" indent="-228600">
              <a:lnSpc>
                <a:spcPts val="303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Van 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Buren’s 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Inh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eri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nc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e:</a:t>
            </a:r>
            <a:endParaRPr sz="2800" dirty="0">
              <a:latin typeface="Calibri"/>
              <a:cs typeface="Calibri"/>
            </a:endParaRPr>
          </a:p>
          <a:p>
            <a:pPr marL="536575" lvl="1" indent="-228600">
              <a:lnSpc>
                <a:spcPts val="2735"/>
              </a:lnSpc>
              <a:spcBef>
                <a:spcPts val="284"/>
              </a:spcBef>
              <a:buClr>
                <a:srgbClr val="9CBDBC"/>
              </a:buClr>
              <a:buFont typeface="Arial"/>
              <a:buChar char="•"/>
              <a:tabLst>
                <a:tab pos="537210" algn="l"/>
              </a:tabLst>
            </a:pP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Bank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failures,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panic,</a:t>
            </a:r>
            <a:endParaRPr sz="2400" dirty="0">
              <a:latin typeface="Calibri"/>
              <a:cs typeface="Calibri"/>
            </a:endParaRPr>
          </a:p>
          <a:p>
            <a:pPr marL="536575">
              <a:lnSpc>
                <a:spcPts val="2735"/>
              </a:lnSpc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depression</a:t>
            </a:r>
            <a:endParaRPr sz="2400" dirty="0">
              <a:latin typeface="Calibri"/>
              <a:cs typeface="Calibri"/>
            </a:endParaRPr>
          </a:p>
          <a:p>
            <a:pPr marL="536575" lvl="1" indent="-228600">
              <a:lnSpc>
                <a:spcPts val="2735"/>
              </a:lnSpc>
              <a:spcBef>
                <a:spcPts val="290"/>
              </a:spcBef>
              <a:buClr>
                <a:srgbClr val="9CBDBC"/>
              </a:buClr>
              <a:buFont typeface="Arial"/>
              <a:buChar char="•"/>
              <a:tabLst>
                <a:tab pos="537210" algn="l"/>
              </a:tabLst>
            </a:pP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Enforcement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400" spc="-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endParaRPr sz="2400" dirty="0">
              <a:latin typeface="Calibri"/>
              <a:cs typeface="Calibri"/>
            </a:endParaRPr>
          </a:p>
          <a:p>
            <a:pPr marL="536575">
              <a:lnSpc>
                <a:spcPts val="2735"/>
              </a:lnSpc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Indian 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Removal</a:t>
            </a:r>
            <a:r>
              <a:rPr sz="2400" spc="-1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Act</a:t>
            </a:r>
            <a:endParaRPr sz="2400" dirty="0">
              <a:latin typeface="Calibri"/>
              <a:cs typeface="Calibri"/>
            </a:endParaRPr>
          </a:p>
          <a:p>
            <a:pPr marL="536575" lvl="1" indent="-228600">
              <a:lnSpc>
                <a:spcPct val="100000"/>
              </a:lnSpc>
              <a:spcBef>
                <a:spcPts val="290"/>
              </a:spcBef>
              <a:buClr>
                <a:srgbClr val="9CBDBC"/>
              </a:buClr>
              <a:buFont typeface="Arial"/>
              <a:buChar char="•"/>
              <a:tabLst>
                <a:tab pos="537210" algn="l"/>
              </a:tabLst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Martin 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“Van</a:t>
            </a:r>
            <a:r>
              <a:rPr sz="2400" spc="-1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Ruin”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4047" y="1330451"/>
            <a:ext cx="4120896" cy="3072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759</Words>
  <Application>Microsoft Office PowerPoint</Application>
  <PresentationFormat>Custom</PresentationFormat>
  <Paragraphs>140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Wingdings</vt:lpstr>
      <vt:lpstr>Office Theme</vt:lpstr>
      <vt:lpstr>The Age of Jackson 1824-1844</vt:lpstr>
      <vt:lpstr>Essential Question</vt:lpstr>
      <vt:lpstr>Jackson vs. Adams</vt:lpstr>
      <vt:lpstr>Jacksonian Democracy</vt:lpstr>
      <vt:lpstr>The Jackson  Administration</vt:lpstr>
      <vt:lpstr>Power Struggles</vt:lpstr>
      <vt:lpstr>Two Party System</vt:lpstr>
      <vt:lpstr>Jackson’s 2nd Term</vt:lpstr>
      <vt:lpstr>The Van Buren Administration</vt:lpstr>
      <vt:lpstr>Election of 1840</vt:lpstr>
      <vt:lpstr>Image Analysis – Trail of Tears</vt:lpstr>
      <vt:lpstr>Was Jackson really a  “peoples” president? Debate topic</vt:lpstr>
      <vt:lpstr>Primary Source  Analysis: King Andrew I</vt:lpstr>
      <vt:lpstr>H-I-P-P</vt:lpstr>
      <vt:lpstr>H-I-P-P</vt:lpstr>
      <vt:lpstr>Which election was a  more significant  “revolution”, 1800 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Jackson</dc:title>
  <dc:creator>ARHS</dc:creator>
  <cp:lastModifiedBy>Jessica Parfitt</cp:lastModifiedBy>
  <cp:revision>5</cp:revision>
  <dcterms:created xsi:type="dcterms:W3CDTF">2017-10-23T14:13:18Z</dcterms:created>
  <dcterms:modified xsi:type="dcterms:W3CDTF">2018-12-18T19:41:50Z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2017-10-23T00:00:00Z</vt:filetime>
  </property>
</Properties>
</file>