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0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49551" y="0"/>
            <a:ext cx="7382256" cy="514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965191" y="259079"/>
            <a:ext cx="4178808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992367" y="807719"/>
            <a:ext cx="3151632" cy="1014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8504" y="283921"/>
            <a:ext cx="7266990" cy="63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490" y="1109598"/>
            <a:ext cx="4271010" cy="1962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archive.org/details/mcguffeyseclecti00mcg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ecssba.rutgers.edu/docs/senec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thoreau.eserver.org/civil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1416" y="18364"/>
            <a:ext cx="3677920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5365">
              <a:lnSpc>
                <a:spcPts val="2815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1820-1860</a:t>
            </a:r>
            <a:endParaRPr sz="2400"/>
          </a:p>
          <a:p>
            <a:pPr marL="1040130" marR="5080" indent="-1028065">
              <a:lnSpc>
                <a:spcPts val="4320"/>
              </a:lnSpc>
              <a:spcBef>
                <a:spcPts val="75"/>
              </a:spcBef>
            </a:pPr>
            <a:r>
              <a:rPr sz="3600" spc="-5" dirty="0">
                <a:solidFill>
                  <a:srgbClr val="FFFFFF"/>
                </a:solidFill>
              </a:rPr>
              <a:t>SOCIETY, </a:t>
            </a:r>
            <a:r>
              <a:rPr sz="3600" spc="-10" dirty="0">
                <a:solidFill>
                  <a:srgbClr val="FFFFFF"/>
                </a:solidFill>
              </a:rPr>
              <a:t>CULTURE,  </a:t>
            </a:r>
            <a:r>
              <a:rPr sz="3600" dirty="0">
                <a:solidFill>
                  <a:srgbClr val="FFFFFF"/>
                </a:solidFill>
              </a:rPr>
              <a:t>AND</a:t>
            </a:r>
            <a:r>
              <a:rPr sz="3600" spc="-6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REFORM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807" y="141173"/>
            <a:ext cx="31000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Reforming</a:t>
            </a:r>
            <a:r>
              <a:rPr sz="3200" spc="-75" dirty="0"/>
              <a:t> </a:t>
            </a:r>
            <a:r>
              <a:rPr sz="3200" spc="-5" dirty="0"/>
              <a:t>Society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91490" y="1021537"/>
            <a:ext cx="3751579" cy="35843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ts val="3260"/>
              </a:lnSpc>
              <a:spcBef>
                <a:spcPts val="110"/>
              </a:spcBef>
              <a:buSzPct val="101785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Penal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Reform</a:t>
            </a:r>
            <a:endParaRPr sz="2800" dirty="0">
              <a:latin typeface="Calibri"/>
              <a:cs typeface="Calibri"/>
            </a:endParaRPr>
          </a:p>
          <a:p>
            <a:pPr marL="756285" marR="161925" lvl="1" indent="-286385">
              <a:lnSpc>
                <a:spcPct val="80000"/>
              </a:lnSpc>
              <a:spcBef>
                <a:spcPts val="330"/>
              </a:spcBef>
              <a:buSzPct val="94444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Punishment </a:t>
            </a:r>
            <a:r>
              <a:rPr sz="1800" spc="-5" dirty="0">
                <a:latin typeface="Calibri"/>
                <a:cs typeface="Calibri"/>
              </a:rPr>
              <a:t>vs. </a:t>
            </a:r>
            <a:r>
              <a:rPr sz="1800" spc="-10" dirty="0">
                <a:latin typeface="Calibri"/>
                <a:cs typeface="Calibri"/>
              </a:rPr>
              <a:t>Rehabilitation:  discipline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humane,  </a:t>
            </a:r>
            <a:r>
              <a:rPr sz="1800" spc="-5" dirty="0">
                <a:latin typeface="Calibri"/>
                <a:cs typeface="Calibri"/>
              </a:rPr>
              <a:t>professional treatment </a:t>
            </a:r>
            <a:r>
              <a:rPr sz="1800" dirty="0">
                <a:latin typeface="Calibri"/>
                <a:cs typeface="Calibri"/>
              </a:rPr>
              <a:t>to  </a:t>
            </a:r>
            <a:r>
              <a:rPr sz="1800" spc="-5" dirty="0">
                <a:latin typeface="Calibri"/>
                <a:cs typeface="Calibri"/>
              </a:rPr>
              <a:t>rehabilitate criminals and the  mentally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ill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ts val="1855"/>
              </a:lnSpc>
              <a:buSzPct val="94444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Mental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Hospitals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ts val="170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10" dirty="0">
                <a:latin typeface="Calibri"/>
                <a:cs typeface="Calibri"/>
              </a:rPr>
              <a:t>Dorthea </a:t>
            </a:r>
            <a:r>
              <a:rPr sz="1600" spc="-5" dirty="0">
                <a:latin typeface="Calibri"/>
                <a:cs typeface="Calibri"/>
              </a:rPr>
              <a:t>Dix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5" dirty="0">
                <a:latin typeface="Calibri"/>
                <a:cs typeface="Calibri"/>
              </a:rPr>
              <a:t> reforms</a:t>
            </a:r>
            <a:endParaRPr sz="1600" dirty="0">
              <a:latin typeface="Calibri"/>
              <a:cs typeface="Calibri"/>
            </a:endParaRPr>
          </a:p>
          <a:p>
            <a:pPr marL="756285" lvl="1" indent="-286385">
              <a:lnSpc>
                <a:spcPts val="2035"/>
              </a:lnSpc>
              <a:buSzPct val="94444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Auburn </a:t>
            </a:r>
            <a:r>
              <a:rPr sz="1800" spc="-5" dirty="0">
                <a:latin typeface="Calibri"/>
                <a:cs typeface="Calibri"/>
              </a:rPr>
              <a:t>vs. </a:t>
            </a:r>
            <a:r>
              <a:rPr sz="1800" spc="-10" dirty="0">
                <a:latin typeface="Calibri"/>
                <a:cs typeface="Calibri"/>
              </a:rPr>
              <a:t>Pennsylvania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endParaRPr lang="en-US" sz="1800" spc="-10" dirty="0">
              <a:latin typeface="Calibri"/>
              <a:cs typeface="Calibri"/>
            </a:endParaRPr>
          </a:p>
          <a:p>
            <a:pPr marL="1213485" lvl="2" indent="-286385">
              <a:lnSpc>
                <a:spcPts val="2035"/>
              </a:lnSpc>
              <a:buSzPct val="94444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US" spc="-10" dirty="0">
                <a:latin typeface="Calibri"/>
                <a:cs typeface="Calibri"/>
              </a:rPr>
              <a:t>Rigid rules &amp; moral instruction with work programs vs. solitary confinement to force reflection of sins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5551" y="0"/>
            <a:ext cx="4285360" cy="3057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1144" y="3023615"/>
            <a:ext cx="4251959" cy="2121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807" y="147650"/>
            <a:ext cx="31000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Reforming</a:t>
            </a:r>
            <a:r>
              <a:rPr sz="3200" spc="-75" dirty="0"/>
              <a:t> </a:t>
            </a:r>
            <a:r>
              <a:rPr sz="3200" spc="-5" dirty="0"/>
              <a:t>Society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91490" y="869441"/>
            <a:ext cx="3721100" cy="29245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ts val="3260"/>
              </a:lnSpc>
              <a:spcBef>
                <a:spcPts val="105"/>
              </a:spcBef>
              <a:buSzPct val="101785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Educational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Reform</a:t>
            </a:r>
          </a:p>
          <a:p>
            <a:pPr marL="756285" lvl="1" indent="-286385">
              <a:lnSpc>
                <a:spcPts val="1845"/>
              </a:lnSpc>
              <a:buSzPct val="94444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Public </a:t>
            </a:r>
            <a:r>
              <a:rPr sz="1800" spc="-5" dirty="0">
                <a:latin typeface="Calibri"/>
                <a:cs typeface="Calibri"/>
              </a:rPr>
              <a:t>Schools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5" dirty="0">
                <a:latin typeface="Calibri"/>
                <a:cs typeface="Calibri"/>
              </a:rPr>
              <a:t> Teacher</a:t>
            </a:r>
            <a:endParaRPr sz="1800" dirty="0">
              <a:latin typeface="Calibri"/>
              <a:cs typeface="Calibri"/>
            </a:endParaRPr>
          </a:p>
          <a:p>
            <a:pPr marL="756285">
              <a:lnSpc>
                <a:spcPts val="1864"/>
              </a:lnSpc>
            </a:pPr>
            <a:r>
              <a:rPr sz="1800" spc="-5" dirty="0">
                <a:latin typeface="Calibri"/>
                <a:cs typeface="Calibri"/>
              </a:rPr>
              <a:t>Training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ts val="1714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Horace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Mann</a:t>
            </a:r>
            <a:r>
              <a:rPr lang="en-US" sz="1600" spc="-5" dirty="0">
                <a:latin typeface="Calibri"/>
                <a:cs typeface="Calibri"/>
              </a:rPr>
              <a:t>- Massachusetts</a:t>
            </a:r>
            <a:endParaRPr sz="1600" dirty="0">
              <a:latin typeface="Calibri"/>
              <a:cs typeface="Calibri"/>
            </a:endParaRPr>
          </a:p>
          <a:p>
            <a:pPr marL="756285" lvl="1" indent="-286385">
              <a:lnSpc>
                <a:spcPts val="1945"/>
              </a:lnSpc>
              <a:buSzPct val="94444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Moral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Education</a:t>
            </a:r>
            <a:r>
              <a:rPr lang="en-US" sz="1800" spc="-5" dirty="0">
                <a:latin typeface="Calibri"/>
                <a:cs typeface="Calibri"/>
              </a:rPr>
              <a:t> – literacy and morals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ts val="1714"/>
              </a:lnSpc>
              <a:buClr>
                <a:srgbClr val="000000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u="sng" spc="-1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McGuffey</a:t>
            </a:r>
            <a:r>
              <a:rPr sz="1600" u="sng" spc="-4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u="sng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Readers</a:t>
            </a:r>
            <a:endParaRPr sz="1600" dirty="0">
              <a:latin typeface="Calibri"/>
              <a:cs typeface="Calibri"/>
            </a:endParaRPr>
          </a:p>
          <a:p>
            <a:pPr marL="756285" lvl="1" indent="-286385">
              <a:lnSpc>
                <a:spcPts val="1960"/>
              </a:lnSpc>
              <a:buSzPct val="94444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Higher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Education</a:t>
            </a:r>
            <a:endParaRPr sz="1800" dirty="0">
              <a:latin typeface="Calibri"/>
              <a:cs typeface="Calibri"/>
            </a:endParaRPr>
          </a:p>
          <a:p>
            <a:pPr marL="1155700" lvl="2" indent="-228600">
              <a:lnSpc>
                <a:spcPts val="163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Denominational colleges in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endParaRPr sz="1600" dirty="0">
              <a:latin typeface="Calibri"/>
              <a:cs typeface="Calibri"/>
            </a:endParaRPr>
          </a:p>
          <a:p>
            <a:pPr marL="1155700">
              <a:lnSpc>
                <a:spcPts val="1635"/>
              </a:lnSpc>
            </a:pPr>
            <a:r>
              <a:rPr sz="1600" spc="-5" dirty="0">
                <a:latin typeface="Calibri"/>
                <a:cs typeface="Calibri"/>
              </a:rPr>
              <a:t>west.</a:t>
            </a:r>
            <a:endParaRPr sz="1600" dirty="0">
              <a:latin typeface="Calibri"/>
              <a:cs typeface="Calibri"/>
            </a:endParaRPr>
          </a:p>
          <a:p>
            <a:pPr marL="1155700" marR="67310" lvl="2" indent="-228600">
              <a:lnSpc>
                <a:spcPts val="1540"/>
              </a:lnSpc>
              <a:spcBef>
                <a:spcPts val="27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College education for </a:t>
            </a:r>
            <a:r>
              <a:rPr sz="1600" dirty="0">
                <a:latin typeface="Calibri"/>
                <a:cs typeface="Calibri"/>
              </a:rPr>
              <a:t>women:  </a:t>
            </a:r>
            <a:r>
              <a:rPr sz="1600" spc="-5" dirty="0">
                <a:latin typeface="Calibri"/>
                <a:cs typeface="Calibri"/>
              </a:rPr>
              <a:t>Mount Holyoke </a:t>
            </a:r>
            <a:r>
              <a:rPr sz="1600" spc="0" dirty="0">
                <a:latin typeface="Calibri"/>
                <a:cs typeface="Calibri"/>
              </a:rPr>
              <a:t>&amp;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Oberlin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5551" y="0"/>
            <a:ext cx="4285360" cy="3057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1144" y="3023615"/>
            <a:ext cx="4251959" cy="2121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112" y="145745"/>
            <a:ext cx="3211195" cy="90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3690">
              <a:lnSpc>
                <a:spcPct val="101099"/>
              </a:lnSpc>
              <a:spcBef>
                <a:spcPts val="95"/>
              </a:spcBef>
            </a:pPr>
            <a:r>
              <a:rPr sz="2850" spc="0" dirty="0"/>
              <a:t>Changing </a:t>
            </a:r>
            <a:r>
              <a:rPr sz="2850" spc="5" dirty="0"/>
              <a:t>Role of  </a:t>
            </a:r>
            <a:r>
              <a:rPr sz="2850" spc="10" dirty="0"/>
              <a:t>Women </a:t>
            </a:r>
            <a:r>
              <a:rPr sz="2850" spc="0" dirty="0"/>
              <a:t>and</a:t>
            </a:r>
            <a:r>
              <a:rPr sz="2850" spc="-60" dirty="0"/>
              <a:t> </a:t>
            </a:r>
            <a:r>
              <a:rPr sz="2850" spc="0" dirty="0"/>
              <a:t>Families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291490" y="1074496"/>
            <a:ext cx="3524885" cy="88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ts val="3610"/>
              </a:lnSpc>
              <a:spcBef>
                <a:spcPts val="95"/>
              </a:spcBef>
              <a:buSzPct val="101562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Gender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Roles: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ts val="3130"/>
              </a:lnSpc>
            </a:pPr>
            <a:r>
              <a:rPr sz="2800" spc="0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Cult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Domesticity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6195" y="1913635"/>
            <a:ext cx="3227070" cy="3051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1825"/>
              </a:lnSpc>
              <a:spcBef>
                <a:spcPts val="105"/>
              </a:spcBef>
              <a:buSzPct val="96875"/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latin typeface="Calibri"/>
                <a:cs typeface="Calibri"/>
              </a:rPr>
              <a:t>Strengthened </a:t>
            </a:r>
            <a:r>
              <a:rPr sz="1600" dirty="0">
                <a:latin typeface="Calibri"/>
                <a:cs typeface="Calibri"/>
              </a:rPr>
              <a:t>by </a:t>
            </a:r>
            <a:r>
              <a:rPr sz="1600" spc="-5" dirty="0">
                <a:latin typeface="Calibri"/>
                <a:cs typeface="Calibri"/>
              </a:rPr>
              <a:t>men’s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absence</a:t>
            </a:r>
            <a:endParaRPr sz="1600">
              <a:latin typeface="Calibri"/>
              <a:cs typeface="Calibri"/>
            </a:endParaRPr>
          </a:p>
          <a:p>
            <a:pPr marL="241300" marR="169545" indent="-228600">
              <a:lnSpc>
                <a:spcPct val="80000"/>
              </a:lnSpc>
              <a:spcBef>
                <a:spcPts val="284"/>
              </a:spcBef>
              <a:buSzPct val="96875"/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latin typeface="Calibri"/>
                <a:cs typeface="Calibri"/>
              </a:rPr>
              <a:t>Idealized view of </a:t>
            </a:r>
            <a:r>
              <a:rPr sz="1600" dirty="0">
                <a:latin typeface="Calibri"/>
                <a:cs typeface="Calibri"/>
              </a:rPr>
              <a:t>women as </a:t>
            </a:r>
            <a:r>
              <a:rPr sz="1600" spc="-5" dirty="0">
                <a:latin typeface="Calibri"/>
                <a:cs typeface="Calibri"/>
              </a:rPr>
              <a:t>moral  leaders in </a:t>
            </a:r>
            <a:r>
              <a:rPr sz="1600" spc="-10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home </a:t>
            </a:r>
            <a:r>
              <a:rPr sz="1600" spc="-5" dirty="0">
                <a:latin typeface="Calibri"/>
                <a:cs typeface="Calibri"/>
              </a:rPr>
              <a:t>as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result </a:t>
            </a:r>
            <a:r>
              <a:rPr sz="1600" spc="-5" dirty="0">
                <a:latin typeface="Calibri"/>
                <a:cs typeface="Calibri"/>
              </a:rPr>
              <a:t>of  changing roles within families  (thanks 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industrialization)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95"/>
              </a:spcBef>
              <a:buSzPct val="96875"/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latin typeface="Calibri"/>
                <a:cs typeface="Calibri"/>
              </a:rPr>
              <a:t>Don't </a:t>
            </a:r>
            <a:r>
              <a:rPr sz="1600" spc="-10" dirty="0">
                <a:latin typeface="Calibri"/>
                <a:cs typeface="Calibri"/>
              </a:rPr>
              <a:t>confuse </a:t>
            </a:r>
            <a:r>
              <a:rPr sz="1600" spc="-5" dirty="0">
                <a:latin typeface="Calibri"/>
                <a:cs typeface="Calibri"/>
              </a:rPr>
              <a:t>with </a:t>
            </a:r>
            <a:r>
              <a:rPr sz="1600" b="1" spc="-5" dirty="0">
                <a:latin typeface="Calibri"/>
                <a:cs typeface="Calibri"/>
              </a:rPr>
              <a:t>Republican  </a:t>
            </a:r>
            <a:r>
              <a:rPr sz="1600" b="1" dirty="0">
                <a:latin typeface="Calibri"/>
                <a:cs typeface="Calibri"/>
              </a:rPr>
              <a:t>Motherhood: </a:t>
            </a:r>
            <a:r>
              <a:rPr sz="1600" spc="-5" dirty="0">
                <a:latin typeface="Calibri"/>
                <a:cs typeface="Calibri"/>
              </a:rPr>
              <a:t>the post-American  Revolution idea that </a:t>
            </a:r>
            <a:r>
              <a:rPr sz="1600" dirty="0">
                <a:latin typeface="Calibri"/>
                <a:cs typeface="Calibri"/>
              </a:rPr>
              <a:t>women </a:t>
            </a:r>
            <a:r>
              <a:rPr sz="1600" spc="-5" dirty="0">
                <a:latin typeface="Calibri"/>
                <a:cs typeface="Calibri"/>
              </a:rPr>
              <a:t>should  </a:t>
            </a:r>
            <a:r>
              <a:rPr sz="1600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schooled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virtue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educated  enough that </a:t>
            </a:r>
            <a:r>
              <a:rPr sz="1600" spc="-10" dirty="0">
                <a:latin typeface="Calibri"/>
                <a:cs typeface="Calibri"/>
              </a:rPr>
              <a:t>they could </a:t>
            </a:r>
            <a:r>
              <a:rPr sz="1600" spc="-5" dirty="0">
                <a:latin typeface="Calibri"/>
                <a:cs typeface="Calibri"/>
              </a:rPr>
              <a:t>teach </a:t>
            </a:r>
            <a:r>
              <a:rPr sz="1600" spc="-10" dirty="0">
                <a:latin typeface="Calibri"/>
                <a:cs typeface="Calibri"/>
              </a:rPr>
              <a:t>their  </a:t>
            </a:r>
            <a:r>
              <a:rPr sz="1600" spc="-5" dirty="0">
                <a:latin typeface="Calibri"/>
                <a:cs typeface="Calibri"/>
              </a:rPr>
              <a:t>children to become </a:t>
            </a:r>
            <a:r>
              <a:rPr sz="1600" spc="-10" dirty="0">
                <a:latin typeface="Calibri"/>
                <a:cs typeface="Calibri"/>
              </a:rPr>
              <a:t>successful  citizens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ensure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successful  </a:t>
            </a:r>
            <a:r>
              <a:rPr sz="1600" spc="-10" dirty="0">
                <a:latin typeface="Calibri"/>
                <a:cs typeface="Calibri"/>
              </a:rPr>
              <a:t>republic. </a:t>
            </a:r>
            <a:r>
              <a:rPr sz="1600" spc="-5" dirty="0">
                <a:latin typeface="Calibri"/>
                <a:cs typeface="Calibri"/>
              </a:rPr>
              <a:t>Elevated the female </a:t>
            </a:r>
            <a:r>
              <a:rPr sz="1600" spc="-10" dirty="0">
                <a:latin typeface="Calibri"/>
                <a:cs typeface="Calibri"/>
              </a:rPr>
              <a:t>role  </a:t>
            </a:r>
            <a:r>
              <a:rPr sz="1600" dirty="0">
                <a:latin typeface="Calibri"/>
                <a:cs typeface="Calibri"/>
              </a:rPr>
              <a:t>by </a:t>
            </a:r>
            <a:r>
              <a:rPr sz="1600" spc="-5" dirty="0">
                <a:latin typeface="Calibri"/>
                <a:cs typeface="Calibri"/>
              </a:rPr>
              <a:t>giving them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place as "special  </a:t>
            </a:r>
            <a:r>
              <a:rPr sz="1600" spc="-10" dirty="0">
                <a:latin typeface="Calibri"/>
                <a:cs typeface="Calibri"/>
              </a:rPr>
              <a:t>keepers </a:t>
            </a:r>
            <a:r>
              <a:rPr sz="1600" spc="-5" dirty="0">
                <a:latin typeface="Calibri"/>
                <a:cs typeface="Calibri"/>
              </a:rPr>
              <a:t>of the nation's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conscience."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49367" y="2353055"/>
            <a:ext cx="3736847" cy="278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6973" y="0"/>
            <a:ext cx="2424810" cy="2337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112" y="246075"/>
            <a:ext cx="3211195" cy="90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3690">
              <a:lnSpc>
                <a:spcPct val="101099"/>
              </a:lnSpc>
              <a:spcBef>
                <a:spcPts val="95"/>
              </a:spcBef>
            </a:pPr>
            <a:r>
              <a:rPr sz="2850" spc="0" dirty="0"/>
              <a:t>Changing </a:t>
            </a:r>
            <a:r>
              <a:rPr sz="2850" spc="5" dirty="0"/>
              <a:t>Role of  </a:t>
            </a:r>
            <a:r>
              <a:rPr sz="2850" spc="10" dirty="0"/>
              <a:t>Women </a:t>
            </a:r>
            <a:r>
              <a:rPr sz="2850" spc="0" dirty="0"/>
              <a:t>and</a:t>
            </a:r>
            <a:r>
              <a:rPr sz="2850" spc="-60" dirty="0"/>
              <a:t> </a:t>
            </a:r>
            <a:r>
              <a:rPr sz="2850" spc="0" dirty="0"/>
              <a:t>Families</a:t>
            </a:r>
            <a:endParaRPr sz="2850"/>
          </a:p>
        </p:txBody>
      </p:sp>
      <p:sp>
        <p:nvSpPr>
          <p:cNvPr id="3" name="object 3"/>
          <p:cNvSpPr txBox="1"/>
          <p:nvPr/>
        </p:nvSpPr>
        <p:spPr>
          <a:xfrm>
            <a:off x="291490" y="1490217"/>
            <a:ext cx="4042410" cy="20635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ts val="3175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Gender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Roles:</a:t>
            </a:r>
          </a:p>
          <a:p>
            <a:pPr marL="756285" lvl="1" indent="-286385">
              <a:lnSpc>
                <a:spcPts val="26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Women in 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Workplace</a:t>
            </a:r>
            <a:endParaRPr sz="2400" dirty="0">
              <a:latin typeface="Calibri"/>
              <a:cs typeface="Calibri"/>
            </a:endParaRPr>
          </a:p>
          <a:p>
            <a:pPr marL="1155700" marR="671195" lvl="2" indent="-228600">
              <a:lnSpc>
                <a:spcPct val="80000"/>
              </a:lnSpc>
              <a:spcBef>
                <a:spcPts val="340"/>
              </a:spcBef>
              <a:buSzPct val="10277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Calibri"/>
                <a:cs typeface="Calibri"/>
              </a:rPr>
              <a:t>Effects </a:t>
            </a:r>
            <a:r>
              <a:rPr sz="1800" dirty="0">
                <a:latin typeface="Calibri"/>
                <a:cs typeface="Calibri"/>
              </a:rPr>
              <a:t>on </a:t>
            </a:r>
            <a:r>
              <a:rPr sz="1800" spc="-5" dirty="0">
                <a:latin typeface="Calibri"/>
                <a:cs typeface="Calibri"/>
              </a:rPr>
              <a:t>marriage and  </a:t>
            </a:r>
            <a:r>
              <a:rPr sz="1800" spc="-10" dirty="0">
                <a:latin typeface="Calibri"/>
                <a:cs typeface="Calibri"/>
              </a:rPr>
              <a:t>children</a:t>
            </a:r>
            <a:endParaRPr sz="1800" dirty="0">
              <a:latin typeface="Calibri"/>
              <a:cs typeface="Calibri"/>
            </a:endParaRPr>
          </a:p>
          <a:p>
            <a:pPr marL="1612900" marR="5080" indent="-229235">
              <a:lnSpc>
                <a:spcPct val="79900"/>
              </a:lnSpc>
              <a:spcBef>
                <a:spcPts val="165"/>
              </a:spcBef>
            </a:pPr>
            <a:r>
              <a:rPr sz="1650" dirty="0">
                <a:latin typeface="Arial"/>
                <a:cs typeface="Arial"/>
              </a:rPr>
              <a:t>– </a:t>
            </a:r>
            <a:r>
              <a:rPr sz="1600" spc="-5" dirty="0">
                <a:latin typeface="Calibri"/>
                <a:cs typeface="Calibri"/>
              </a:rPr>
              <a:t>Industrial </a:t>
            </a:r>
            <a:r>
              <a:rPr sz="1600" spc="-10" dirty="0">
                <a:latin typeface="Calibri"/>
                <a:cs typeface="Calibri"/>
              </a:rPr>
              <a:t>Revolution  </a:t>
            </a:r>
            <a:r>
              <a:rPr sz="1600" spc="-5" dirty="0">
                <a:latin typeface="Calibri"/>
                <a:cs typeface="Calibri"/>
              </a:rPr>
              <a:t>decreased economic value of  children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increased use of  </a:t>
            </a:r>
            <a:r>
              <a:rPr sz="1600" spc="-10" dirty="0">
                <a:latin typeface="Calibri"/>
                <a:cs typeface="Calibri"/>
              </a:rPr>
              <a:t>birth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control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49367" y="2353055"/>
            <a:ext cx="3736847" cy="278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6973" y="0"/>
            <a:ext cx="2424810" cy="2337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414" y="103454"/>
            <a:ext cx="3212465" cy="904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850" spc="0" dirty="0"/>
              <a:t>Changing </a:t>
            </a:r>
            <a:r>
              <a:rPr sz="2850" spc="5" dirty="0"/>
              <a:t>Role</a:t>
            </a:r>
            <a:r>
              <a:rPr sz="2850" spc="-25" dirty="0"/>
              <a:t> </a:t>
            </a:r>
            <a:r>
              <a:rPr sz="2850" spc="5" dirty="0"/>
              <a:t>of</a:t>
            </a:r>
            <a:endParaRPr sz="2850"/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850" spc="10" dirty="0"/>
              <a:t>Women </a:t>
            </a:r>
            <a:r>
              <a:rPr sz="2850" spc="0" dirty="0"/>
              <a:t>and</a:t>
            </a:r>
            <a:r>
              <a:rPr sz="2850" spc="-40" dirty="0"/>
              <a:t> </a:t>
            </a:r>
            <a:r>
              <a:rPr sz="2850" spc="0" dirty="0"/>
              <a:t>Families</a:t>
            </a:r>
            <a:endParaRPr sz="285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2745"/>
              </a:lnSpc>
              <a:spcBef>
                <a:spcPts val="100"/>
              </a:spcBef>
              <a:buSzPct val="102083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/>
              <a:t>Movement </a:t>
            </a:r>
            <a:r>
              <a:rPr spc="-5" dirty="0"/>
              <a:t>for </a:t>
            </a:r>
            <a:r>
              <a:rPr dirty="0"/>
              <a:t>Women’s</a:t>
            </a:r>
            <a:r>
              <a:rPr spc="-110" dirty="0"/>
              <a:t> </a:t>
            </a:r>
            <a:r>
              <a:rPr spc="-5" dirty="0"/>
              <a:t>Rights</a:t>
            </a:r>
          </a:p>
          <a:p>
            <a:pPr marL="756285" marR="15875" lvl="1" indent="-286385">
              <a:lnSpc>
                <a:spcPct val="80100"/>
              </a:lnSpc>
              <a:spcBef>
                <a:spcPts val="3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Grimké Sisters (Angelina </a:t>
            </a:r>
            <a:r>
              <a:rPr sz="2000" spc="-5" dirty="0">
                <a:latin typeface="Calibri"/>
                <a:cs typeface="Calibri"/>
              </a:rPr>
              <a:t>wrote  </a:t>
            </a:r>
            <a:r>
              <a:rPr sz="2000" i="1" spc="-5" dirty="0">
                <a:latin typeface="Calibri"/>
                <a:cs typeface="Calibri"/>
              </a:rPr>
              <a:t>Letter on the Condition of </a:t>
            </a:r>
            <a:r>
              <a:rPr sz="2000" i="1" spc="-10" dirty="0">
                <a:latin typeface="Calibri"/>
                <a:cs typeface="Calibri"/>
              </a:rPr>
              <a:t>Women  </a:t>
            </a:r>
            <a:r>
              <a:rPr sz="2000" i="1" spc="-5" dirty="0">
                <a:latin typeface="Calibri"/>
                <a:cs typeface="Calibri"/>
              </a:rPr>
              <a:t>and the Equality of the </a:t>
            </a:r>
            <a:r>
              <a:rPr sz="2000" i="1" spc="-10" dirty="0">
                <a:latin typeface="Calibri"/>
                <a:cs typeface="Calibri"/>
              </a:rPr>
              <a:t>Sexes,  </a:t>
            </a:r>
            <a:r>
              <a:rPr sz="2000" spc="-10" dirty="0">
                <a:latin typeface="Calibri"/>
                <a:cs typeface="Calibri"/>
              </a:rPr>
              <a:t>1837), </a:t>
            </a:r>
            <a:r>
              <a:rPr sz="2000" spc="-5" dirty="0">
                <a:latin typeface="Calibri"/>
                <a:cs typeface="Calibri"/>
              </a:rPr>
              <a:t>Lucretia Mott, Elizabeth  </a:t>
            </a:r>
            <a:r>
              <a:rPr sz="2000" spc="-10" dirty="0">
                <a:latin typeface="Calibri"/>
                <a:cs typeface="Calibri"/>
              </a:rPr>
              <a:t>Cady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Stanton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ts val="1255"/>
              </a:lnSpc>
              <a:buSzPct val="95833"/>
              <a:buFont typeface="Arial"/>
              <a:buChar char="•"/>
              <a:tabLst>
                <a:tab pos="1143000" algn="l"/>
                <a:tab pos="1156335" algn="l"/>
              </a:tabLst>
            </a:pPr>
            <a:r>
              <a:rPr sz="1200" spc="-10" dirty="0">
                <a:latin typeface="Calibri"/>
                <a:cs typeface="Calibri"/>
              </a:rPr>
              <a:t>Connection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abolitionist  </a:t>
            </a:r>
            <a:r>
              <a:rPr sz="1200" spc="-5" dirty="0">
                <a:latin typeface="Calibri"/>
                <a:cs typeface="Calibri"/>
              </a:rPr>
              <a:t>movement; objected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endParaRPr sz="1200">
              <a:latin typeface="Calibri"/>
              <a:cs typeface="Calibri"/>
            </a:endParaRPr>
          </a:p>
          <a:p>
            <a:pPr marL="826135" algn="ctr">
              <a:lnSpc>
                <a:spcPts val="1295"/>
              </a:lnSpc>
            </a:pPr>
            <a:r>
              <a:rPr sz="1200" spc="-5" dirty="0"/>
              <a:t>male </a:t>
            </a:r>
            <a:r>
              <a:rPr sz="1200" spc="-10" dirty="0"/>
              <a:t>opposition </a:t>
            </a:r>
            <a:r>
              <a:rPr sz="1200" dirty="0"/>
              <a:t>to </a:t>
            </a:r>
            <a:r>
              <a:rPr sz="1200" spc="-5" dirty="0"/>
              <a:t>their antislavery</a:t>
            </a:r>
            <a:r>
              <a:rPr sz="1200" spc="40" dirty="0"/>
              <a:t> </a:t>
            </a:r>
            <a:r>
              <a:rPr sz="1200" spc="-5" dirty="0"/>
              <a:t>activities</a:t>
            </a:r>
            <a:endParaRPr sz="1200"/>
          </a:p>
        </p:txBody>
      </p:sp>
      <p:sp>
        <p:nvSpPr>
          <p:cNvPr id="4" name="object 4"/>
          <p:cNvSpPr txBox="1"/>
          <p:nvPr/>
        </p:nvSpPr>
        <p:spPr>
          <a:xfrm>
            <a:off x="1663445" y="3036823"/>
            <a:ext cx="27984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sz="1050" dirty="0">
                <a:latin typeface="Arial"/>
                <a:cs typeface="Arial"/>
              </a:rPr>
              <a:t>–	</a:t>
            </a:r>
            <a:r>
              <a:rPr sz="1100" spc="-5" dirty="0">
                <a:latin typeface="Calibri"/>
                <a:cs typeface="Calibri"/>
              </a:rPr>
              <a:t>Rejection </a:t>
            </a:r>
            <a:r>
              <a:rPr sz="1100" dirty="0">
                <a:latin typeface="Calibri"/>
                <a:cs typeface="Calibri"/>
              </a:rPr>
              <a:t>at </a:t>
            </a:r>
            <a:r>
              <a:rPr sz="1100" i="1" dirty="0">
                <a:latin typeface="Calibri"/>
                <a:cs typeface="Calibri"/>
              </a:rPr>
              <a:t>World </a:t>
            </a:r>
            <a:r>
              <a:rPr sz="1100" i="1" spc="-5" dirty="0">
                <a:latin typeface="Calibri"/>
                <a:cs typeface="Calibri"/>
              </a:rPr>
              <a:t>Anti-Slavery </a:t>
            </a:r>
            <a:r>
              <a:rPr sz="1100" i="1" dirty="0">
                <a:latin typeface="Calibri"/>
                <a:cs typeface="Calibri"/>
              </a:rPr>
              <a:t>Society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1839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690" y="3164535"/>
            <a:ext cx="3702685" cy="168656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99085" marR="405765" indent="-286385">
              <a:lnSpc>
                <a:spcPct val="79800"/>
              </a:lnSpc>
              <a:spcBef>
                <a:spcPts val="645"/>
              </a:spcBef>
              <a:buSzPct val="102083"/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Seneca </a:t>
            </a:r>
            <a:r>
              <a:rPr sz="2400" spc="-5" dirty="0">
                <a:latin typeface="Calibri"/>
                <a:cs typeface="Calibri"/>
              </a:rPr>
              <a:t>Falls Convention  </a:t>
            </a:r>
            <a:r>
              <a:rPr sz="2400" dirty="0">
                <a:latin typeface="Calibri"/>
                <a:cs typeface="Calibri"/>
              </a:rPr>
              <a:t>(1848)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ct val="80000"/>
              </a:lnSpc>
              <a:spcBef>
                <a:spcPts val="209"/>
              </a:spcBef>
              <a:buClr>
                <a:srgbClr val="000000"/>
              </a:buClr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i="1" u="heavy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Declaration of Sentiments 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modeled after Declaration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10" dirty="0">
                <a:latin typeface="Calibri"/>
                <a:cs typeface="Calibri"/>
              </a:rPr>
              <a:t>Independence; "all men </a:t>
            </a:r>
            <a:r>
              <a:rPr sz="2000" spc="-5" dirty="0">
                <a:latin typeface="Calibri"/>
                <a:cs typeface="Calibri"/>
              </a:rPr>
              <a:t>and  </a:t>
            </a:r>
            <a:r>
              <a:rPr sz="2000" spc="-15" dirty="0">
                <a:latin typeface="Calibri"/>
                <a:cs typeface="Calibri"/>
              </a:rPr>
              <a:t>women </a:t>
            </a:r>
            <a:r>
              <a:rPr sz="2000" spc="-5" dirty="0">
                <a:latin typeface="Calibri"/>
                <a:cs typeface="Calibri"/>
              </a:rPr>
              <a:t>are </a:t>
            </a:r>
            <a:r>
              <a:rPr sz="2000" spc="-10" dirty="0">
                <a:latin typeface="Calibri"/>
                <a:cs typeface="Calibri"/>
              </a:rPr>
              <a:t>created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equal"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49367" y="2353055"/>
            <a:ext cx="3736847" cy="2788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6973" y="0"/>
            <a:ext cx="2424810" cy="2337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760" y="68021"/>
            <a:ext cx="48545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Antislavery</a:t>
            </a:r>
            <a:r>
              <a:rPr spc="-100" dirty="0"/>
              <a:t> </a:t>
            </a:r>
            <a:r>
              <a:rPr dirty="0"/>
              <a:t>Movement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929716"/>
            <a:ext cx="3968115" cy="33591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6870" marR="5080" indent="-344170">
              <a:lnSpc>
                <a:spcPct val="80100"/>
              </a:lnSpc>
              <a:spcBef>
                <a:spcPts val="530"/>
              </a:spcBef>
              <a:buSzPct val="102777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American Colonization Society (1817) </a:t>
            </a:r>
            <a:r>
              <a:rPr sz="1800" dirty="0">
                <a:latin typeface="Calibri"/>
                <a:cs typeface="Calibri"/>
              </a:rPr>
              <a:t>-  </a:t>
            </a:r>
            <a:r>
              <a:rPr sz="1800" spc="-5" dirty="0">
                <a:latin typeface="Calibri"/>
                <a:cs typeface="Calibri"/>
              </a:rPr>
              <a:t>advocated </a:t>
            </a:r>
            <a:r>
              <a:rPr sz="1800" spc="-10" dirty="0">
                <a:latin typeface="Calibri"/>
                <a:cs typeface="Calibri"/>
              </a:rPr>
              <a:t>transporting freed </a:t>
            </a:r>
            <a:r>
              <a:rPr sz="1800" spc="-5" dirty="0">
                <a:latin typeface="Calibri"/>
                <a:cs typeface="Calibri"/>
              </a:rPr>
              <a:t>slaves  back </a:t>
            </a:r>
            <a:r>
              <a:rPr sz="180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Africa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(Liberia)</a:t>
            </a:r>
            <a:endParaRPr sz="1800">
              <a:latin typeface="Calibri"/>
              <a:cs typeface="Calibri"/>
            </a:endParaRPr>
          </a:p>
          <a:p>
            <a:pPr marL="356870" indent="-344170">
              <a:lnSpc>
                <a:spcPts val="2115"/>
              </a:lnSpc>
              <a:spcBef>
                <a:spcPts val="1605"/>
              </a:spcBef>
              <a:buSzPct val="102777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American </a:t>
            </a:r>
            <a:r>
              <a:rPr sz="1800" spc="-10" dirty="0">
                <a:latin typeface="Calibri"/>
                <a:cs typeface="Calibri"/>
              </a:rPr>
              <a:t>Antislavery </a:t>
            </a:r>
            <a:r>
              <a:rPr sz="1800" spc="-5" dirty="0">
                <a:latin typeface="Calibri"/>
                <a:cs typeface="Calibri"/>
              </a:rPr>
              <a:t>Society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(1831)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ts val="181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William Lloyd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Garrison</a:t>
            </a:r>
            <a:endParaRPr sz="1600">
              <a:latin typeface="Calibri"/>
              <a:cs typeface="Calibri"/>
            </a:endParaRPr>
          </a:p>
          <a:p>
            <a:pPr marL="1155700" marR="551180" lvl="2" indent="-228600" algn="just">
              <a:lnSpc>
                <a:spcPts val="1340"/>
              </a:lnSpc>
              <a:spcBef>
                <a:spcPts val="260"/>
              </a:spcBef>
              <a:buFont typeface="Arial"/>
              <a:buChar char="•"/>
              <a:tabLst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Radical abolitionist movement,  advocated </a:t>
            </a:r>
            <a:r>
              <a:rPr sz="1400" spc="-15" dirty="0">
                <a:latin typeface="Calibri"/>
                <a:cs typeface="Calibri"/>
              </a:rPr>
              <a:t>immediate </a:t>
            </a:r>
            <a:r>
              <a:rPr sz="1400" spc="-10" dirty="0">
                <a:latin typeface="Calibri"/>
                <a:cs typeface="Calibri"/>
              </a:rPr>
              <a:t>abolition  </a:t>
            </a:r>
            <a:r>
              <a:rPr sz="1400" spc="-15" dirty="0">
                <a:latin typeface="Calibri"/>
                <a:cs typeface="Calibri"/>
              </a:rPr>
              <a:t>without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compensation</a:t>
            </a:r>
            <a:endParaRPr sz="1400">
              <a:latin typeface="Calibri"/>
              <a:cs typeface="Calibri"/>
            </a:endParaRPr>
          </a:p>
          <a:p>
            <a:pPr marL="1155700" lvl="2" indent="-228600">
              <a:lnSpc>
                <a:spcPts val="157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i="1" spc="-10" dirty="0">
                <a:latin typeface="Calibri"/>
                <a:cs typeface="Calibri"/>
              </a:rPr>
              <a:t>The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Liberator</a:t>
            </a:r>
            <a:endParaRPr sz="1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6870" marR="209550" indent="-344170">
              <a:lnSpc>
                <a:spcPct val="80000"/>
              </a:lnSpc>
              <a:buSzPct val="102777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Liberty Party </a:t>
            </a:r>
            <a:r>
              <a:rPr sz="1800" dirty="0">
                <a:latin typeface="Calibri"/>
                <a:cs typeface="Calibri"/>
              </a:rPr>
              <a:t>(1840): </a:t>
            </a:r>
            <a:r>
              <a:rPr sz="1800" spc="-10" dirty="0">
                <a:latin typeface="Calibri"/>
                <a:cs typeface="Calibri"/>
              </a:rPr>
              <a:t>bring </a:t>
            </a:r>
            <a:r>
              <a:rPr sz="1800" spc="-5" dirty="0">
                <a:latin typeface="Calibri"/>
                <a:cs typeface="Calibri"/>
              </a:rPr>
              <a:t>about the  </a:t>
            </a:r>
            <a:r>
              <a:rPr sz="1800" spc="-10" dirty="0">
                <a:latin typeface="Calibri"/>
                <a:cs typeface="Calibri"/>
              </a:rPr>
              <a:t>end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slavery by political and </a:t>
            </a:r>
            <a:r>
              <a:rPr sz="1800" spc="-10" dirty="0">
                <a:latin typeface="Calibri"/>
                <a:cs typeface="Calibri"/>
              </a:rPr>
              <a:t>legal  </a:t>
            </a:r>
            <a:r>
              <a:rPr sz="1800" spc="-5" dirty="0">
                <a:latin typeface="Calibri"/>
                <a:cs typeface="Calibri"/>
              </a:rPr>
              <a:t>means rather than violence and  radicalism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1866" y="1011935"/>
            <a:ext cx="3341369" cy="3752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760" y="68021"/>
            <a:ext cx="48545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Antislavery</a:t>
            </a:r>
            <a:r>
              <a:rPr spc="-100" dirty="0"/>
              <a:t> </a:t>
            </a:r>
            <a:r>
              <a:rPr dirty="0"/>
              <a:t>Movement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908380"/>
            <a:ext cx="3658870" cy="242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2805"/>
              </a:lnSpc>
              <a:spcBef>
                <a:spcPts val="100"/>
              </a:spcBef>
              <a:buSzPct val="102083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Abolitionists</a:t>
            </a:r>
          </a:p>
          <a:p>
            <a:pPr marL="756285" lvl="1" indent="-286385">
              <a:lnSpc>
                <a:spcPts val="220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Immediatists </a:t>
            </a:r>
            <a:r>
              <a:rPr sz="2000" spc="-15" dirty="0">
                <a:latin typeface="Calibri"/>
                <a:cs typeface="Calibri"/>
              </a:rPr>
              <a:t>vs.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Gradualists</a:t>
            </a:r>
            <a:endParaRPr sz="2000" dirty="0">
              <a:latin typeface="Calibri"/>
              <a:cs typeface="Calibri"/>
            </a:endParaRPr>
          </a:p>
          <a:p>
            <a:pPr marL="756285" lvl="1" indent="-286385">
              <a:lnSpc>
                <a:spcPts val="2225"/>
              </a:lnSpc>
              <a:buSzPct val="102500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Black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Abolitionists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ts val="200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10" dirty="0">
                <a:latin typeface="Calibri"/>
                <a:cs typeface="Calibri"/>
              </a:rPr>
              <a:t>Frederick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Douglass</a:t>
            </a:r>
            <a:endParaRPr sz="1800" dirty="0">
              <a:latin typeface="Calibri"/>
              <a:cs typeface="Calibri"/>
            </a:endParaRPr>
          </a:p>
          <a:p>
            <a:pPr marL="1384300">
              <a:lnSpc>
                <a:spcPts val="1285"/>
              </a:lnSpc>
              <a:tabLst>
                <a:tab pos="1612900" algn="l"/>
              </a:tabLst>
            </a:pPr>
            <a:r>
              <a:rPr sz="1150" spc="5" dirty="0">
                <a:latin typeface="Arial"/>
                <a:cs typeface="Arial"/>
              </a:rPr>
              <a:t>–	</a:t>
            </a:r>
            <a:r>
              <a:rPr sz="1200" i="1" spc="-5" dirty="0">
                <a:latin typeface="Calibri"/>
                <a:cs typeface="Calibri"/>
              </a:rPr>
              <a:t>The North</a:t>
            </a:r>
            <a:r>
              <a:rPr sz="1200" i="1" spc="-6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Star</a:t>
            </a:r>
            <a:endParaRPr sz="1200" dirty="0">
              <a:latin typeface="Calibri"/>
              <a:cs typeface="Calibri"/>
            </a:endParaRPr>
          </a:p>
          <a:p>
            <a:pPr marL="1155700" lvl="2" indent="-228600">
              <a:lnSpc>
                <a:spcPts val="1939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Calibri"/>
                <a:cs typeface="Calibri"/>
              </a:rPr>
              <a:t>Tubman,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Truth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ts val="218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Rebellions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ts val="193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Calibri"/>
                <a:cs typeface="Calibri"/>
              </a:rPr>
              <a:t>Nat </a:t>
            </a:r>
            <a:r>
              <a:rPr sz="1800" spc="-10" dirty="0">
                <a:latin typeface="Calibri"/>
                <a:cs typeface="Calibri"/>
              </a:rPr>
              <a:t>Turner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(1831)</a:t>
            </a:r>
          </a:p>
          <a:p>
            <a:pPr marL="756285" lvl="1" indent="-286385">
              <a:lnSpc>
                <a:spcPts val="2335"/>
              </a:lnSpc>
              <a:buSzPct val="102500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Underground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Railroad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1866" y="1011935"/>
            <a:ext cx="3341369" cy="3752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3" y="0"/>
            <a:ext cx="43192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Reaction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Legacy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523" y="939799"/>
            <a:ext cx="3848735" cy="403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2130"/>
              </a:lnSpc>
              <a:spcBef>
                <a:spcPts val="100"/>
              </a:spcBef>
              <a:buSzPct val="97222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Sectionalism:</a:t>
            </a:r>
            <a:endParaRPr sz="1800">
              <a:latin typeface="Calibri"/>
              <a:cs typeface="Calibri"/>
            </a:endParaRPr>
          </a:p>
          <a:p>
            <a:pPr marL="756285" marR="647700" lvl="1" indent="-286385">
              <a:lnSpc>
                <a:spcPts val="1540"/>
              </a:lnSpc>
              <a:spcBef>
                <a:spcPts val="3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Southerners viewed northern  reforms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alarming</a:t>
            </a:r>
            <a:endParaRPr sz="1600">
              <a:latin typeface="Calibri"/>
              <a:cs typeface="Calibri"/>
            </a:endParaRPr>
          </a:p>
          <a:p>
            <a:pPr marL="1155700" lvl="2" indent="-228600">
              <a:lnSpc>
                <a:spcPts val="1610"/>
              </a:lnSpc>
              <a:buSzPct val="96428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Threats to:</a:t>
            </a:r>
            <a:endParaRPr sz="1400">
              <a:latin typeface="Calibri"/>
              <a:cs typeface="Calibri"/>
            </a:endParaRPr>
          </a:p>
          <a:p>
            <a:pPr marL="1612900" marR="399415" lvl="3" indent="-228600">
              <a:lnSpc>
                <a:spcPts val="1360"/>
              </a:lnSpc>
              <a:buFont typeface="Arial"/>
              <a:buChar char="–"/>
              <a:tabLst>
                <a:tab pos="227965" algn="l"/>
                <a:tab pos="1613535" algn="l"/>
              </a:tabLst>
            </a:pPr>
            <a:r>
              <a:rPr sz="1200" spc="-5" dirty="0">
                <a:latin typeface="Calibri"/>
                <a:cs typeface="Calibri"/>
              </a:rPr>
              <a:t>Slavery</a:t>
            </a:r>
            <a:endParaRPr sz="1200">
              <a:latin typeface="Calibri"/>
              <a:cs typeface="Calibri"/>
            </a:endParaRPr>
          </a:p>
          <a:p>
            <a:pPr marL="1612900" lvl="3" indent="-228600">
              <a:lnSpc>
                <a:spcPts val="1350"/>
              </a:lnSpc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200" spc="-5" dirty="0">
                <a:latin typeface="Calibri"/>
                <a:cs typeface="Calibri"/>
              </a:rPr>
              <a:t>Way of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life</a:t>
            </a:r>
            <a:endParaRPr sz="1200">
              <a:latin typeface="Calibri"/>
              <a:cs typeface="Calibri"/>
            </a:endParaRPr>
          </a:p>
          <a:p>
            <a:pPr marL="756285" marR="368935" lvl="1" indent="-286385">
              <a:lnSpc>
                <a:spcPct val="80000"/>
              </a:lnSpc>
              <a:spcBef>
                <a:spcPts val="3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North, advances in  transportation allowed for  widespread </a:t>
            </a:r>
            <a:r>
              <a:rPr sz="1600" spc="-10" dirty="0">
                <a:latin typeface="Calibri"/>
                <a:cs typeface="Calibri"/>
              </a:rPr>
              <a:t>influence </a:t>
            </a:r>
            <a:r>
              <a:rPr sz="1600" spc="-5" dirty="0">
                <a:latin typeface="Calibri"/>
                <a:cs typeface="Calibri"/>
              </a:rPr>
              <a:t>of both  religious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secular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movements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ts val="165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Western expansion created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both</a:t>
            </a:r>
            <a:endParaRPr sz="1600">
              <a:latin typeface="Calibri"/>
              <a:cs typeface="Calibri"/>
            </a:endParaRPr>
          </a:p>
          <a:p>
            <a:pPr marL="756285">
              <a:lnSpc>
                <a:spcPts val="1700"/>
              </a:lnSpc>
            </a:pPr>
            <a:r>
              <a:rPr sz="1600" spc="-5" dirty="0">
                <a:latin typeface="Calibri"/>
                <a:cs typeface="Calibri"/>
              </a:rPr>
              <a:t>social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economic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conflict</a:t>
            </a:r>
            <a:endParaRPr sz="1600">
              <a:latin typeface="Calibri"/>
              <a:cs typeface="Calibri"/>
            </a:endParaRPr>
          </a:p>
          <a:p>
            <a:pPr marL="356870" indent="-344170">
              <a:lnSpc>
                <a:spcPts val="2100"/>
              </a:lnSpc>
              <a:buSzPct val="97222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Legacy: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ts val="16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Birth </a:t>
            </a:r>
            <a:r>
              <a:rPr sz="1600" spc="-5" dirty="0">
                <a:latin typeface="Calibri"/>
                <a:cs typeface="Calibri"/>
              </a:rPr>
              <a:t>of “American” </a:t>
            </a:r>
            <a:r>
              <a:rPr sz="1600" spc="-10" dirty="0">
                <a:latin typeface="Calibri"/>
                <a:cs typeface="Calibri"/>
              </a:rPr>
              <a:t>culture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756285">
              <a:lnSpc>
                <a:spcPts val="1710"/>
              </a:lnSpc>
            </a:pPr>
            <a:r>
              <a:rPr sz="1600" spc="-5" dirty="0">
                <a:latin typeface="Calibri"/>
                <a:cs typeface="Calibri"/>
              </a:rPr>
              <a:t>ideals</a:t>
            </a:r>
            <a:endParaRPr sz="1600">
              <a:latin typeface="Calibri"/>
              <a:cs typeface="Calibri"/>
            </a:endParaRPr>
          </a:p>
          <a:p>
            <a:pPr marL="1155700" marR="579120" lvl="2" indent="-228600">
              <a:lnSpc>
                <a:spcPct val="80000"/>
              </a:lnSpc>
              <a:spcBef>
                <a:spcPts val="320"/>
              </a:spcBef>
              <a:buSzPct val="96428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Religion, education, arts, and  entertainment</a:t>
            </a:r>
            <a:endParaRPr sz="1400">
              <a:latin typeface="Calibri"/>
              <a:cs typeface="Calibri"/>
            </a:endParaRPr>
          </a:p>
          <a:p>
            <a:pPr marL="756285" lvl="1" indent="-286385">
              <a:lnSpc>
                <a:spcPts val="165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Widespread </a:t>
            </a:r>
            <a:r>
              <a:rPr sz="1600" spc="-10" dirty="0">
                <a:latin typeface="Calibri"/>
                <a:cs typeface="Calibri"/>
              </a:rPr>
              <a:t>reform </a:t>
            </a:r>
            <a:r>
              <a:rPr sz="1600" spc="-5" dirty="0">
                <a:latin typeface="Calibri"/>
                <a:cs typeface="Calibri"/>
              </a:rPr>
              <a:t>movements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both</a:t>
            </a:r>
            <a:endParaRPr sz="1600">
              <a:latin typeface="Calibri"/>
              <a:cs typeface="Calibri"/>
            </a:endParaRPr>
          </a:p>
          <a:p>
            <a:pPr marL="756285">
              <a:lnSpc>
                <a:spcPts val="1730"/>
              </a:lnSpc>
            </a:pPr>
            <a:r>
              <a:rPr sz="1600" spc="-5" dirty="0">
                <a:latin typeface="Calibri"/>
                <a:cs typeface="Calibri"/>
              </a:rPr>
              <a:t>united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divided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country.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2492" y="1069847"/>
            <a:ext cx="4551934" cy="3413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6848" y="253441"/>
            <a:ext cx="42087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latin typeface="Calibri"/>
                <a:cs typeface="Calibri"/>
              </a:rPr>
              <a:t>Essential</a:t>
            </a:r>
            <a:r>
              <a:rPr sz="4400" b="0" spc="-15" dirty="0">
                <a:latin typeface="Calibri"/>
                <a:cs typeface="Calibri"/>
              </a:rPr>
              <a:t> </a:t>
            </a:r>
            <a:r>
              <a:rPr sz="4400" b="0" spc="-10" dirty="0">
                <a:latin typeface="Calibri"/>
                <a:cs typeface="Calibri"/>
              </a:rPr>
              <a:t>Question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612" y="1382725"/>
            <a:ext cx="3835400" cy="2790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170">
              <a:lnSpc>
                <a:spcPct val="997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600" spc="-5" dirty="0">
                <a:latin typeface="Calibri"/>
                <a:cs typeface="Calibri"/>
              </a:rPr>
              <a:t>Evaluate the extent to  which reform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movements  in the United States </a:t>
            </a:r>
            <a:r>
              <a:rPr sz="2600" spc="-10" dirty="0">
                <a:latin typeface="Calibri"/>
                <a:cs typeface="Calibri"/>
              </a:rPr>
              <a:t>from  </a:t>
            </a:r>
            <a:r>
              <a:rPr sz="2600" spc="-5" dirty="0">
                <a:latin typeface="Calibri"/>
                <a:cs typeface="Calibri"/>
              </a:rPr>
              <a:t>1820-1860 </a:t>
            </a:r>
            <a:r>
              <a:rPr sz="2600" spc="-10" dirty="0">
                <a:latin typeface="Calibri"/>
                <a:cs typeface="Calibri"/>
              </a:rPr>
              <a:t>contributed </a:t>
            </a:r>
            <a:r>
              <a:rPr sz="2600" spc="-5" dirty="0">
                <a:latin typeface="Calibri"/>
                <a:cs typeface="Calibri"/>
              </a:rPr>
              <a:t>to  maintaining continuity </a:t>
            </a:r>
            <a:r>
              <a:rPr sz="2600" spc="-10" dirty="0">
                <a:latin typeface="Calibri"/>
                <a:cs typeface="Calibri"/>
              </a:rPr>
              <a:t>as  </a:t>
            </a:r>
            <a:r>
              <a:rPr sz="2600" spc="-5" dirty="0">
                <a:latin typeface="Calibri"/>
                <a:cs typeface="Calibri"/>
              </a:rPr>
              <a:t>well as </a:t>
            </a:r>
            <a:r>
              <a:rPr sz="2600" spc="-10" dirty="0">
                <a:latin typeface="Calibri"/>
                <a:cs typeface="Calibri"/>
              </a:rPr>
              <a:t>fostering </a:t>
            </a:r>
            <a:r>
              <a:rPr sz="2600" spc="-5" dirty="0">
                <a:latin typeface="Calibri"/>
                <a:cs typeface="Calibri"/>
              </a:rPr>
              <a:t>change  in </a:t>
            </a:r>
            <a:r>
              <a:rPr sz="2600" spc="-10" dirty="0">
                <a:latin typeface="Calibri"/>
                <a:cs typeface="Calibri"/>
              </a:rPr>
              <a:t>American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society.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6823" y="1558696"/>
            <a:ext cx="4660391" cy="2466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10"/>
              </a:spcBef>
            </a:pPr>
            <a:r>
              <a:rPr dirty="0"/>
              <a:t>Religion: </a:t>
            </a:r>
            <a:r>
              <a:rPr spc="0" dirty="0"/>
              <a:t>The 2</a:t>
            </a:r>
            <a:r>
              <a:rPr sz="3975" spc="0" baseline="25157" dirty="0"/>
              <a:t>nd  </a:t>
            </a:r>
            <a:r>
              <a:rPr sz="4000" spc="-10" dirty="0"/>
              <a:t>Great</a:t>
            </a:r>
            <a:r>
              <a:rPr sz="4000" spc="-390" dirty="0"/>
              <a:t> </a:t>
            </a:r>
            <a:r>
              <a:rPr sz="4000" dirty="0"/>
              <a:t>Awakening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28600" y="1127125"/>
            <a:ext cx="5334000" cy="2969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2805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Causes: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ts val="226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Reaction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to: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ts val="1875"/>
              </a:lnSpc>
              <a:buSzPct val="94444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m/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10" dirty="0">
                <a:latin typeface="Calibri"/>
                <a:cs typeface="Calibri"/>
              </a:rPr>
              <a:t>gh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dirty="0">
                <a:latin typeface="Calibri"/>
                <a:cs typeface="Calibri"/>
              </a:rPr>
              <a:t>t</a:t>
            </a:r>
          </a:p>
          <a:p>
            <a:pPr marL="1155700">
              <a:lnSpc>
                <a:spcPts val="1885"/>
              </a:lnSpc>
            </a:pPr>
            <a:r>
              <a:rPr lang="en-US" sz="1800" spc="-1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deals</a:t>
            </a:r>
            <a:r>
              <a:rPr lang="en-US" sz="1800" spc="-10" dirty="0">
                <a:latin typeface="Calibri"/>
                <a:cs typeface="Calibri"/>
              </a:rPr>
              <a:t> – belief in human reason – motivate young men to become evangelical preachers – salvation for all </a:t>
            </a:r>
            <a:endParaRPr sz="1800" dirty="0">
              <a:latin typeface="Calibri"/>
              <a:cs typeface="Calibri"/>
            </a:endParaRPr>
          </a:p>
          <a:p>
            <a:pPr marL="1155700" marR="699135" lvl="2" indent="-228600">
              <a:lnSpc>
                <a:spcPct val="80000"/>
              </a:lnSpc>
              <a:spcBef>
                <a:spcPts val="360"/>
              </a:spcBef>
              <a:buSzPct val="94444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Calibri"/>
                <a:cs typeface="Calibri"/>
              </a:rPr>
              <a:t>Rejection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Puritan  foundations</a:t>
            </a:r>
            <a:r>
              <a:rPr lang="en-US" sz="1800" spc="-5" dirty="0">
                <a:latin typeface="Calibri"/>
                <a:cs typeface="Calibri"/>
              </a:rPr>
              <a:t> – original sin and predestination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ts val="213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Western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expansion</a:t>
            </a:r>
            <a:r>
              <a:rPr lang="en-US" sz="2000" spc="-10" dirty="0">
                <a:latin typeface="Calibri"/>
                <a:cs typeface="Calibri"/>
              </a:rPr>
              <a:t> – touched off social reform</a:t>
            </a:r>
            <a:endParaRPr sz="2000" dirty="0">
              <a:latin typeface="Calibri"/>
              <a:cs typeface="Calibri"/>
            </a:endParaRPr>
          </a:p>
          <a:p>
            <a:pPr marL="756285" lvl="1" indent="-286385">
              <a:lnSpc>
                <a:spcPts val="230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Perceived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“godlessness”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127125"/>
            <a:ext cx="3069335" cy="2619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10"/>
              </a:spcBef>
            </a:pPr>
            <a:r>
              <a:rPr dirty="0"/>
              <a:t>Religion: </a:t>
            </a:r>
            <a:r>
              <a:rPr spc="0" dirty="0"/>
              <a:t>The 2</a:t>
            </a:r>
            <a:r>
              <a:rPr sz="3975" spc="0" baseline="25157" dirty="0"/>
              <a:t>nd  </a:t>
            </a:r>
            <a:r>
              <a:rPr sz="4000" spc="-10" dirty="0"/>
              <a:t>Great</a:t>
            </a:r>
            <a:r>
              <a:rPr sz="4000" spc="-390" dirty="0"/>
              <a:t> </a:t>
            </a:r>
            <a:r>
              <a:rPr sz="4000" dirty="0"/>
              <a:t>Awakening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6244" y="1211960"/>
            <a:ext cx="3561079" cy="2019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ts val="2345"/>
              </a:lnSpc>
              <a:spcBef>
                <a:spcPts val="90"/>
              </a:spcBef>
              <a:buSzPct val="97500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Characteristics:</a:t>
            </a:r>
            <a:endParaRPr sz="2000" dirty="0">
              <a:latin typeface="Calibri"/>
              <a:cs typeface="Calibri"/>
            </a:endParaRPr>
          </a:p>
          <a:p>
            <a:pPr marL="756285" lvl="1" indent="-286385">
              <a:lnSpc>
                <a:spcPts val="20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Camp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meetings/revivals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ts val="203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Grass-roots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organization</a:t>
            </a:r>
            <a:endParaRPr sz="1800" dirty="0">
              <a:latin typeface="Calibri"/>
              <a:cs typeface="Calibri"/>
            </a:endParaRPr>
          </a:p>
          <a:p>
            <a:pPr marL="756285" marR="5080" lvl="1" indent="-286385">
              <a:lnSpc>
                <a:spcPct val="80100"/>
              </a:lnSpc>
              <a:spcBef>
                <a:spcPts val="3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Individual salvation: all </a:t>
            </a:r>
            <a:r>
              <a:rPr sz="1800" dirty="0">
                <a:latin typeface="Calibri"/>
                <a:cs typeface="Calibri"/>
              </a:rPr>
              <a:t>can </a:t>
            </a:r>
            <a:r>
              <a:rPr sz="1800" spc="-5" dirty="0">
                <a:latin typeface="Calibri"/>
                <a:cs typeface="Calibri"/>
              </a:rPr>
              <a:t>be  saved, </a:t>
            </a:r>
            <a:r>
              <a:rPr sz="1800" dirty="0">
                <a:latin typeface="Calibri"/>
                <a:cs typeface="Calibri"/>
              </a:rPr>
              <a:t>man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inherently </a:t>
            </a:r>
            <a:r>
              <a:rPr sz="1800" dirty="0">
                <a:latin typeface="Calibri"/>
                <a:cs typeface="Calibri"/>
              </a:rPr>
              <a:t>good  and </a:t>
            </a:r>
            <a:r>
              <a:rPr sz="1800" spc="-5" dirty="0">
                <a:latin typeface="Calibri"/>
                <a:cs typeface="Calibri"/>
              </a:rPr>
              <a:t>capable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change,  </a:t>
            </a:r>
            <a:r>
              <a:rPr sz="1800" spc="-10" dirty="0">
                <a:latin typeface="Calibri"/>
                <a:cs typeface="Calibri"/>
              </a:rPr>
              <a:t>predestination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abandoned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ts val="2014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Democratic,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egalitarian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64735" y="1242694"/>
            <a:ext cx="4495800" cy="3266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044" y="34874"/>
            <a:ext cx="2506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Revivalism</a:t>
            </a:r>
            <a:r>
              <a:rPr sz="2400" spc="-60" dirty="0"/>
              <a:t> </a:t>
            </a:r>
            <a:r>
              <a:rPr sz="2400" dirty="0"/>
              <a:t>Expands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8739" y="485012"/>
            <a:ext cx="3397250" cy="24688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6870" indent="-344170">
              <a:lnSpc>
                <a:spcPts val="1789"/>
              </a:lnSpc>
              <a:spcBef>
                <a:spcPts val="135"/>
              </a:spcBef>
              <a:buSzPct val="103333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10" dirty="0">
                <a:latin typeface="Calibri"/>
                <a:cs typeface="Calibri"/>
              </a:rPr>
              <a:t>The “Burned Over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0" dirty="0">
                <a:latin typeface="Calibri"/>
                <a:cs typeface="Calibri"/>
              </a:rPr>
              <a:t>District”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ts val="1575"/>
              </a:lnSpc>
              <a:buSzPct val="103846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5" dirty="0">
                <a:latin typeface="Calibri"/>
                <a:cs typeface="Calibri"/>
              </a:rPr>
              <a:t>New</a:t>
            </a:r>
            <a:r>
              <a:rPr sz="1300" spc="-85" dirty="0">
                <a:latin typeface="Calibri"/>
                <a:cs typeface="Calibri"/>
              </a:rPr>
              <a:t> </a:t>
            </a:r>
            <a:r>
              <a:rPr sz="1300" spc="0" dirty="0">
                <a:latin typeface="Calibri"/>
                <a:cs typeface="Calibri"/>
              </a:rPr>
              <a:t>York</a:t>
            </a:r>
            <a:endParaRPr sz="1300">
              <a:latin typeface="Calibri"/>
              <a:cs typeface="Calibri"/>
            </a:endParaRPr>
          </a:p>
          <a:p>
            <a:pPr marL="1155700" lvl="2" indent="-228600">
              <a:lnSpc>
                <a:spcPts val="126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100" dirty="0">
                <a:latin typeface="Calibri"/>
                <a:cs typeface="Calibri"/>
              </a:rPr>
              <a:t>Charles G.</a:t>
            </a:r>
            <a:r>
              <a:rPr sz="1100" spc="-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Finney</a:t>
            </a:r>
            <a:endParaRPr sz="1100">
              <a:latin typeface="Calibri"/>
              <a:cs typeface="Calibri"/>
            </a:endParaRPr>
          </a:p>
          <a:p>
            <a:pPr marL="356870" indent="-344170">
              <a:lnSpc>
                <a:spcPts val="1760"/>
              </a:lnSpc>
              <a:buSzPct val="103333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10" dirty="0">
                <a:latin typeface="Calibri"/>
                <a:cs typeface="Calibri"/>
              </a:rPr>
              <a:t>Expansion </a:t>
            </a:r>
            <a:r>
              <a:rPr sz="1500" spc="5" dirty="0">
                <a:latin typeface="Calibri"/>
                <a:cs typeface="Calibri"/>
              </a:rPr>
              <a:t>of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Denominations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ts val="1580"/>
              </a:lnSpc>
              <a:buSzPct val="103846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dirty="0">
                <a:latin typeface="Calibri"/>
                <a:cs typeface="Calibri"/>
              </a:rPr>
              <a:t>Baptists </a:t>
            </a:r>
            <a:r>
              <a:rPr sz="1300" spc="0" dirty="0">
                <a:latin typeface="Calibri"/>
                <a:cs typeface="Calibri"/>
              </a:rPr>
              <a:t>and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Methodists</a:t>
            </a:r>
            <a:endParaRPr sz="1300">
              <a:latin typeface="Calibri"/>
              <a:cs typeface="Calibri"/>
            </a:endParaRPr>
          </a:p>
          <a:p>
            <a:pPr marL="356870" indent="-344170">
              <a:lnSpc>
                <a:spcPts val="1770"/>
              </a:lnSpc>
              <a:buSzPct val="103333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500" spc="5" dirty="0">
                <a:latin typeface="Calibri"/>
                <a:cs typeface="Calibri"/>
              </a:rPr>
              <a:t>Offshoots: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ts val="1575"/>
              </a:lnSpc>
              <a:buSzPct val="103846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dirty="0">
                <a:latin typeface="Calibri"/>
                <a:cs typeface="Calibri"/>
              </a:rPr>
              <a:t>Millennialism/Millerites</a:t>
            </a:r>
            <a:endParaRPr sz="1300">
              <a:latin typeface="Calibri"/>
              <a:cs typeface="Calibri"/>
            </a:endParaRPr>
          </a:p>
          <a:p>
            <a:pPr marL="1155700" lvl="2" indent="-228600">
              <a:lnSpc>
                <a:spcPts val="125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100" spc="-10" dirty="0">
                <a:latin typeface="Calibri"/>
                <a:cs typeface="Calibri"/>
              </a:rPr>
              <a:t>7</a:t>
            </a:r>
            <a:r>
              <a:rPr sz="1125" spc="-15" baseline="25925" dirty="0">
                <a:latin typeface="Calibri"/>
                <a:cs typeface="Calibri"/>
              </a:rPr>
              <a:t>th  </a:t>
            </a:r>
            <a:r>
              <a:rPr sz="1100" spc="-5" dirty="0">
                <a:latin typeface="Calibri"/>
                <a:cs typeface="Calibri"/>
              </a:rPr>
              <a:t>Day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Adventists</a:t>
            </a:r>
            <a:endParaRPr sz="1100">
              <a:latin typeface="Calibri"/>
              <a:cs typeface="Calibri"/>
            </a:endParaRPr>
          </a:p>
          <a:p>
            <a:pPr marL="756285" lvl="1" indent="-286385">
              <a:lnSpc>
                <a:spcPts val="1565"/>
              </a:lnSpc>
              <a:buSzPct val="103846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300" spc="0" dirty="0">
                <a:latin typeface="Calibri"/>
                <a:cs typeface="Calibri"/>
              </a:rPr>
              <a:t>The</a:t>
            </a:r>
            <a:r>
              <a:rPr sz="1300" spc="-75" dirty="0">
                <a:latin typeface="Calibri"/>
                <a:cs typeface="Calibri"/>
              </a:rPr>
              <a:t> </a:t>
            </a:r>
            <a:r>
              <a:rPr sz="1300" spc="0" dirty="0">
                <a:latin typeface="Calibri"/>
                <a:cs typeface="Calibri"/>
              </a:rPr>
              <a:t>Mormons</a:t>
            </a:r>
            <a:endParaRPr sz="1300">
              <a:latin typeface="Calibri"/>
              <a:cs typeface="Calibri"/>
            </a:endParaRPr>
          </a:p>
          <a:p>
            <a:pPr marL="1155700" lvl="2" indent="-228600">
              <a:lnSpc>
                <a:spcPts val="126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100" spc="-5" dirty="0">
                <a:latin typeface="Calibri"/>
                <a:cs typeface="Calibri"/>
              </a:rPr>
              <a:t>Joseph Smith, </a:t>
            </a:r>
            <a:r>
              <a:rPr sz="1100" dirty="0">
                <a:latin typeface="Calibri"/>
                <a:cs typeface="Calibri"/>
              </a:rPr>
              <a:t>Bringham</a:t>
            </a:r>
            <a:r>
              <a:rPr sz="1100" spc="-1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Young</a:t>
            </a:r>
            <a:endParaRPr sz="1100">
              <a:latin typeface="Calibri"/>
              <a:cs typeface="Calibri"/>
            </a:endParaRPr>
          </a:p>
          <a:p>
            <a:pPr marL="1155700" lvl="2" indent="-228600">
              <a:lnSpc>
                <a:spcPts val="126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100" dirty="0">
                <a:latin typeface="Calibri"/>
                <a:cs typeface="Calibri"/>
              </a:rPr>
              <a:t>NY </a:t>
            </a:r>
            <a:r>
              <a:rPr sz="1100" spc="0" dirty="0">
                <a:latin typeface="Calibri"/>
                <a:cs typeface="Calibri"/>
              </a:rPr>
              <a:t>→ </a:t>
            </a:r>
            <a:r>
              <a:rPr sz="1100" spc="-5" dirty="0">
                <a:latin typeface="Calibri"/>
                <a:cs typeface="Calibri"/>
              </a:rPr>
              <a:t>OH </a:t>
            </a:r>
            <a:r>
              <a:rPr sz="1100" spc="0" dirty="0">
                <a:latin typeface="Calibri"/>
                <a:cs typeface="Calibri"/>
              </a:rPr>
              <a:t>→ </a:t>
            </a:r>
            <a:r>
              <a:rPr sz="1100" spc="-5" dirty="0">
                <a:latin typeface="Calibri"/>
                <a:cs typeface="Calibri"/>
              </a:rPr>
              <a:t>MO </a:t>
            </a:r>
            <a:r>
              <a:rPr sz="1100" spc="0" dirty="0">
                <a:latin typeface="Calibri"/>
                <a:cs typeface="Calibri"/>
              </a:rPr>
              <a:t>→ </a:t>
            </a:r>
            <a:r>
              <a:rPr sz="1100" dirty="0">
                <a:latin typeface="Calibri"/>
                <a:cs typeface="Calibri"/>
              </a:rPr>
              <a:t>Nauvoo </a:t>
            </a:r>
            <a:r>
              <a:rPr sz="1100" spc="0" dirty="0">
                <a:latin typeface="Calibri"/>
                <a:cs typeface="Calibri"/>
              </a:rPr>
              <a:t>→</a:t>
            </a:r>
            <a:r>
              <a:rPr sz="1100" spc="-1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SLC</a:t>
            </a:r>
            <a:endParaRPr sz="1100">
              <a:latin typeface="Calibri"/>
              <a:cs typeface="Calibri"/>
            </a:endParaRPr>
          </a:p>
          <a:p>
            <a:pPr marL="1155700" lvl="2" indent="-228600">
              <a:lnSpc>
                <a:spcPts val="126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100" spc="-5" dirty="0">
                <a:latin typeface="Calibri"/>
                <a:cs typeface="Calibri"/>
              </a:rPr>
              <a:t>Moved out </a:t>
            </a:r>
            <a:r>
              <a:rPr sz="1100" dirty="0">
                <a:latin typeface="Calibri"/>
                <a:cs typeface="Calibri"/>
              </a:rPr>
              <a:t>West </a:t>
            </a:r>
            <a:r>
              <a:rPr sz="1100" spc="-5" dirty="0">
                <a:latin typeface="Calibri"/>
                <a:cs typeface="Calibri"/>
              </a:rPr>
              <a:t>to escape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persecution</a:t>
            </a:r>
            <a:endParaRPr sz="1100">
              <a:latin typeface="Calibri"/>
              <a:cs typeface="Calibri"/>
            </a:endParaRPr>
          </a:p>
          <a:p>
            <a:pPr marL="1155700" lvl="2" indent="-228600">
              <a:lnSpc>
                <a:spcPts val="128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100" dirty="0">
                <a:latin typeface="Calibri"/>
                <a:cs typeface="Calibri"/>
              </a:rPr>
              <a:t>Polygamy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591" y="3286315"/>
            <a:ext cx="3828288" cy="1858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48655" y="2642616"/>
            <a:ext cx="3550920" cy="2462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8776" y="60959"/>
            <a:ext cx="2590800" cy="2581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3523" y="3360420"/>
            <a:ext cx="716279" cy="414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3523" y="3360420"/>
            <a:ext cx="716280" cy="414655"/>
          </a:xfrm>
          <a:custGeom>
            <a:avLst/>
            <a:gdLst/>
            <a:ahLst/>
            <a:cxnLst/>
            <a:rect l="l" t="t" r="r" b="b"/>
            <a:pathLst>
              <a:path w="716279" h="414654">
                <a:moveTo>
                  <a:pt x="0" y="103631"/>
                </a:moveTo>
                <a:lnTo>
                  <a:pt x="509015" y="103631"/>
                </a:lnTo>
                <a:lnTo>
                  <a:pt x="509015" y="0"/>
                </a:lnTo>
                <a:lnTo>
                  <a:pt x="716279" y="207263"/>
                </a:lnTo>
                <a:lnTo>
                  <a:pt x="509015" y="414527"/>
                </a:lnTo>
                <a:lnTo>
                  <a:pt x="509015" y="310895"/>
                </a:lnTo>
                <a:lnTo>
                  <a:pt x="0" y="310895"/>
                </a:lnTo>
                <a:lnTo>
                  <a:pt x="0" y="103631"/>
                </a:lnTo>
                <a:close/>
              </a:path>
            </a:pathLst>
          </a:custGeom>
          <a:ln w="9144">
            <a:solidFill>
              <a:srgbClr val="49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0128" y="79247"/>
            <a:ext cx="2898648" cy="2447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927" y="57734"/>
            <a:ext cx="33420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Calibri"/>
                <a:cs typeface="Calibri"/>
              </a:rPr>
              <a:t>American</a:t>
            </a:r>
            <a:r>
              <a:rPr sz="3600" i="1" spc="-80" dirty="0">
                <a:latin typeface="Calibri"/>
                <a:cs typeface="Calibri"/>
              </a:rPr>
              <a:t> </a:t>
            </a:r>
            <a:r>
              <a:rPr sz="3600" spc="-5" dirty="0"/>
              <a:t>Culture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147" y="656031"/>
            <a:ext cx="4429253" cy="4382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2095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Transcendentalism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ts val="1510"/>
              </a:lnSpc>
              <a:buSzPct val="96428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spc="-10" dirty="0">
                <a:latin typeface="Calibri"/>
                <a:cs typeface="Calibri"/>
              </a:rPr>
              <a:t>Characteristics:</a:t>
            </a:r>
            <a:endParaRPr sz="1400" dirty="0">
              <a:latin typeface="Calibri"/>
              <a:cs typeface="Calibri"/>
            </a:endParaRPr>
          </a:p>
          <a:p>
            <a:pPr marL="1155700" marR="5080" lvl="2" indent="-228600">
              <a:lnSpc>
                <a:spcPct val="80100"/>
              </a:lnSpc>
              <a:spcBef>
                <a:spcPts val="225"/>
              </a:spcBef>
              <a:buSzPct val="9285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b="1" spc="-10" dirty="0">
                <a:latin typeface="Calibri"/>
                <a:cs typeface="Calibri"/>
              </a:rPr>
              <a:t>Challenged materialism </a:t>
            </a:r>
            <a:r>
              <a:rPr sz="1400" b="1" spc="-5" dirty="0">
                <a:latin typeface="Calibri"/>
                <a:cs typeface="Calibri"/>
              </a:rPr>
              <a:t>of </a:t>
            </a:r>
            <a:r>
              <a:rPr sz="1400" b="1" spc="-10" dirty="0">
                <a:latin typeface="Calibri"/>
                <a:cs typeface="Calibri"/>
              </a:rPr>
              <a:t>society </a:t>
            </a:r>
            <a:r>
              <a:rPr sz="1400" b="1" spc="-5" dirty="0">
                <a:latin typeface="Calibri"/>
                <a:cs typeface="Calibri"/>
              </a:rPr>
              <a:t>that  </a:t>
            </a:r>
            <a:r>
              <a:rPr sz="1400" b="1" spc="-10" dirty="0">
                <a:latin typeface="Calibri"/>
                <a:cs typeface="Calibri"/>
              </a:rPr>
              <a:t>resulted from </a:t>
            </a:r>
            <a:r>
              <a:rPr sz="1400" b="1" spc="-5" dirty="0">
                <a:latin typeface="Calibri"/>
                <a:cs typeface="Calibri"/>
              </a:rPr>
              <a:t>the rapid </a:t>
            </a:r>
            <a:r>
              <a:rPr sz="1400" b="1" spc="-10" dirty="0">
                <a:latin typeface="Calibri"/>
                <a:cs typeface="Calibri"/>
              </a:rPr>
              <a:t>industrialization </a:t>
            </a:r>
            <a:r>
              <a:rPr sz="1400" b="1" spc="-5" dirty="0">
                <a:latin typeface="Calibri"/>
                <a:cs typeface="Calibri"/>
              </a:rPr>
              <a:t>of  the </a:t>
            </a:r>
            <a:r>
              <a:rPr sz="1400" b="1" spc="-10" dirty="0">
                <a:latin typeface="Calibri"/>
                <a:cs typeface="Calibri"/>
              </a:rPr>
              <a:t>United States </a:t>
            </a:r>
            <a:r>
              <a:rPr sz="1400" b="1" spc="-5" dirty="0">
                <a:latin typeface="Calibri"/>
                <a:cs typeface="Calibri"/>
              </a:rPr>
              <a:t>- </a:t>
            </a:r>
            <a:r>
              <a:rPr sz="1400" spc="-10" dirty="0">
                <a:latin typeface="Calibri"/>
                <a:cs typeface="Calibri"/>
              </a:rPr>
              <a:t>artistic expression more  important than material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wealth</a:t>
            </a:r>
            <a:endParaRPr sz="1400" dirty="0">
              <a:latin typeface="Calibri"/>
              <a:cs typeface="Calibri"/>
            </a:endParaRPr>
          </a:p>
          <a:p>
            <a:pPr marL="1155700" lvl="2" indent="-228600">
              <a:lnSpc>
                <a:spcPts val="1275"/>
              </a:lnSpc>
              <a:buSzPct val="9285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latin typeface="Calibri"/>
                <a:cs typeface="Calibri"/>
              </a:rPr>
              <a:t>Also </a:t>
            </a:r>
            <a:r>
              <a:rPr sz="1400" spc="-10" dirty="0">
                <a:latin typeface="Calibri"/>
                <a:cs typeface="Calibri"/>
              </a:rPr>
              <a:t>helped spark </a:t>
            </a:r>
            <a:r>
              <a:rPr sz="1400" spc="-5" dirty="0">
                <a:latin typeface="Calibri"/>
                <a:cs typeface="Calibri"/>
              </a:rPr>
              <a:t>reform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movement:</a:t>
            </a:r>
            <a:endParaRPr sz="1400" dirty="0">
              <a:latin typeface="Calibri"/>
              <a:cs typeface="Calibri"/>
            </a:endParaRPr>
          </a:p>
          <a:p>
            <a:pPr marL="1155700">
              <a:lnSpc>
                <a:spcPts val="1395"/>
              </a:lnSpc>
            </a:pPr>
            <a:r>
              <a:rPr sz="1400" spc="-10" dirty="0">
                <a:latin typeface="Calibri"/>
                <a:cs typeface="Calibri"/>
              </a:rPr>
              <a:t>inherent goodness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</a:t>
            </a:r>
            <a:endParaRPr sz="1400" dirty="0">
              <a:latin typeface="Calibri"/>
              <a:cs typeface="Calibri"/>
            </a:endParaRPr>
          </a:p>
          <a:p>
            <a:pPr marL="1155700" lvl="2" indent="-228600">
              <a:lnSpc>
                <a:spcPts val="1390"/>
              </a:lnSpc>
              <a:buSzPct val="9285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Didn't </a:t>
            </a:r>
            <a:r>
              <a:rPr sz="1400" spc="-5" dirty="0">
                <a:latin typeface="Calibri"/>
                <a:cs typeface="Calibri"/>
              </a:rPr>
              <a:t>love </a:t>
            </a:r>
            <a:r>
              <a:rPr sz="1400" spc="-10" dirty="0">
                <a:latin typeface="Calibri"/>
                <a:cs typeface="Calibri"/>
              </a:rPr>
              <a:t>organized religions </a:t>
            </a:r>
            <a:r>
              <a:rPr sz="1400" spc="-15" dirty="0">
                <a:latin typeface="Calibri"/>
                <a:cs typeface="Calibri"/>
              </a:rPr>
              <a:t>but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still</a:t>
            </a:r>
            <a:endParaRPr sz="1400" dirty="0">
              <a:latin typeface="Calibri"/>
              <a:cs typeface="Calibri"/>
            </a:endParaRPr>
          </a:p>
          <a:p>
            <a:pPr marL="1155700">
              <a:lnSpc>
                <a:spcPts val="1395"/>
              </a:lnSpc>
            </a:pPr>
            <a:r>
              <a:rPr sz="1400" spc="-10" dirty="0">
                <a:latin typeface="Calibri"/>
                <a:cs typeface="Calibri"/>
              </a:rPr>
              <a:t>encouraged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spirituality</a:t>
            </a:r>
            <a:endParaRPr sz="1400" dirty="0">
              <a:latin typeface="Calibri"/>
              <a:cs typeface="Calibri"/>
            </a:endParaRPr>
          </a:p>
          <a:p>
            <a:pPr marL="1155700" marR="161925" lvl="2" indent="-228600">
              <a:lnSpc>
                <a:spcPts val="1340"/>
              </a:lnSpc>
              <a:spcBef>
                <a:spcPts val="204"/>
              </a:spcBef>
              <a:buSzPct val="9285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Mystical and </a:t>
            </a:r>
            <a:r>
              <a:rPr sz="1400" spc="-15" dirty="0">
                <a:latin typeface="Calibri"/>
                <a:cs typeface="Calibri"/>
              </a:rPr>
              <a:t>intuitive </a:t>
            </a:r>
            <a:r>
              <a:rPr sz="1400" spc="-10" dirty="0">
                <a:latin typeface="Calibri"/>
                <a:cs typeface="Calibri"/>
              </a:rPr>
              <a:t>self-discovery to go  beyond conventional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understanding</a:t>
            </a:r>
            <a:endParaRPr sz="1400" dirty="0">
              <a:latin typeface="Calibri"/>
              <a:cs typeface="Calibri"/>
            </a:endParaRPr>
          </a:p>
          <a:p>
            <a:pPr marL="756285" lvl="1" indent="-286385">
              <a:lnSpc>
                <a:spcPts val="1440"/>
              </a:lnSpc>
              <a:buSzPct val="96428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spc="-10" dirty="0">
                <a:latin typeface="Calibri"/>
                <a:cs typeface="Calibri"/>
              </a:rPr>
              <a:t>Examples:</a:t>
            </a:r>
            <a:endParaRPr sz="1400" dirty="0">
              <a:latin typeface="Calibri"/>
              <a:cs typeface="Calibri"/>
            </a:endParaRPr>
          </a:p>
          <a:p>
            <a:pPr marL="1155700" lvl="2" indent="-228600">
              <a:lnSpc>
                <a:spcPts val="1480"/>
              </a:lnSpc>
              <a:buSzPct val="9285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Emerson</a:t>
            </a:r>
            <a:endParaRPr sz="1400" dirty="0">
              <a:latin typeface="Calibri"/>
              <a:cs typeface="Calibri"/>
            </a:endParaRPr>
          </a:p>
          <a:p>
            <a:pPr marL="1613535" marR="6985" lvl="3" indent="-228600">
              <a:lnSpc>
                <a:spcPct val="80000"/>
              </a:lnSpc>
              <a:spcBef>
                <a:spcPts val="195"/>
              </a:spcBef>
              <a:buSzPct val="95833"/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200" dirty="0">
                <a:latin typeface="Calibri"/>
                <a:cs typeface="Calibri"/>
              </a:rPr>
              <a:t>Reject </a:t>
            </a:r>
            <a:r>
              <a:rPr sz="1200" spc="-10" dirty="0">
                <a:latin typeface="Calibri"/>
                <a:cs typeface="Calibri"/>
              </a:rPr>
              <a:t>European traditions </a:t>
            </a:r>
            <a:r>
              <a:rPr sz="1200" spc="-5" dirty="0">
                <a:latin typeface="Calibri"/>
                <a:cs typeface="Calibri"/>
              </a:rPr>
              <a:t>and create 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-10" dirty="0">
                <a:latin typeface="Calibri"/>
                <a:cs typeface="Calibri"/>
              </a:rPr>
              <a:t>distinct </a:t>
            </a:r>
            <a:r>
              <a:rPr sz="1200" spc="-5" dirty="0">
                <a:latin typeface="Calibri"/>
                <a:cs typeface="Calibri"/>
              </a:rPr>
              <a:t>American </a:t>
            </a:r>
            <a:r>
              <a:rPr sz="1200" spc="-10" dirty="0">
                <a:latin typeface="Calibri"/>
                <a:cs typeface="Calibri"/>
              </a:rPr>
              <a:t>culture </a:t>
            </a:r>
            <a:r>
              <a:rPr sz="1200" spc="-5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an  </a:t>
            </a:r>
            <a:r>
              <a:rPr sz="1200" spc="-10" dirty="0">
                <a:latin typeface="Calibri"/>
                <a:cs typeface="Calibri"/>
              </a:rPr>
              <a:t>individualistic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nationalistic spirit; </a:t>
            </a:r>
            <a:r>
              <a:rPr sz="1200" dirty="0">
                <a:latin typeface="Calibri"/>
                <a:cs typeface="Calibri"/>
              </a:rPr>
              <a:t>self-  </a:t>
            </a:r>
            <a:r>
              <a:rPr sz="1200" spc="-10" dirty="0">
                <a:latin typeface="Calibri"/>
                <a:cs typeface="Calibri"/>
              </a:rPr>
              <a:t>reliance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independent thinking; Spiritual  </a:t>
            </a:r>
            <a:r>
              <a:rPr sz="1200" spc="-5" dirty="0">
                <a:latin typeface="Calibri"/>
                <a:cs typeface="Calibri"/>
              </a:rPr>
              <a:t>matters over material ones;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abolitionist</a:t>
            </a:r>
            <a:endParaRPr sz="1200" dirty="0">
              <a:latin typeface="Calibri"/>
              <a:cs typeface="Calibri"/>
            </a:endParaRPr>
          </a:p>
          <a:p>
            <a:pPr marL="1155700" lvl="2" indent="-228600">
              <a:lnSpc>
                <a:spcPts val="1340"/>
              </a:lnSpc>
              <a:buSzPct val="9285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Thoreau</a:t>
            </a:r>
            <a:endParaRPr sz="1400" dirty="0">
              <a:latin typeface="Calibri"/>
              <a:cs typeface="Calibri"/>
            </a:endParaRPr>
          </a:p>
          <a:p>
            <a:pPr marL="1613535" lvl="3" indent="-228600">
              <a:lnSpc>
                <a:spcPts val="1250"/>
              </a:lnSpc>
              <a:buSzPct val="95833"/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200" spc="-5" dirty="0">
                <a:latin typeface="Calibri"/>
                <a:cs typeface="Calibri"/>
              </a:rPr>
              <a:t>“</a:t>
            </a:r>
            <a:r>
              <a:rPr sz="1200" u="sng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On </a:t>
            </a:r>
            <a:r>
              <a:rPr sz="1200" u="sng" spc="-1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Civil Disobedience</a:t>
            </a:r>
            <a:r>
              <a:rPr sz="1200" spc="-10" dirty="0">
                <a:latin typeface="Calibri"/>
                <a:cs typeface="Calibri"/>
              </a:rPr>
              <a:t>,” 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6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Walden</a:t>
            </a:r>
            <a:endParaRPr sz="1200" dirty="0">
              <a:latin typeface="Calibri"/>
              <a:cs typeface="Calibri"/>
            </a:endParaRPr>
          </a:p>
          <a:p>
            <a:pPr marL="1613535" lvl="3" indent="-228600">
              <a:lnSpc>
                <a:spcPts val="1200"/>
              </a:lnSpc>
              <a:buSzPct val="95833"/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200" spc="-10" dirty="0">
                <a:latin typeface="Calibri"/>
                <a:cs typeface="Calibri"/>
              </a:rPr>
              <a:t>Early </a:t>
            </a:r>
            <a:r>
              <a:rPr sz="1200" spc="-5" dirty="0">
                <a:latin typeface="Calibri"/>
                <a:cs typeface="Calibri"/>
              </a:rPr>
              <a:t>advocate of </a:t>
            </a:r>
            <a:r>
              <a:rPr sz="1200" spc="-10" dirty="0">
                <a:latin typeface="Calibri"/>
                <a:cs typeface="Calibri"/>
              </a:rPr>
              <a:t>nonviolent </a:t>
            </a:r>
            <a:r>
              <a:rPr sz="1200" spc="-5" dirty="0">
                <a:latin typeface="Calibri"/>
                <a:cs typeface="Calibri"/>
              </a:rPr>
              <a:t>protest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endParaRPr sz="1200" dirty="0">
              <a:latin typeface="Calibri"/>
              <a:cs typeface="Calibri"/>
            </a:endParaRPr>
          </a:p>
          <a:p>
            <a:pPr marL="1613535">
              <a:lnSpc>
                <a:spcPts val="1175"/>
              </a:lnSpc>
            </a:pPr>
            <a:r>
              <a:rPr sz="1200" spc="-10" dirty="0">
                <a:latin typeface="Calibri"/>
                <a:cs typeface="Calibri"/>
              </a:rPr>
              <a:t>disobeying </a:t>
            </a:r>
            <a:r>
              <a:rPr sz="1200" spc="-5" dirty="0">
                <a:latin typeface="Calibri"/>
                <a:cs typeface="Calibri"/>
              </a:rPr>
              <a:t>unjust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laws</a:t>
            </a:r>
            <a:endParaRPr sz="1200" dirty="0">
              <a:latin typeface="Calibri"/>
              <a:cs typeface="Calibri"/>
            </a:endParaRPr>
          </a:p>
          <a:p>
            <a:pPr marL="1155700" lvl="2" indent="-228600">
              <a:lnSpc>
                <a:spcPts val="1555"/>
              </a:lnSpc>
              <a:buSzPct val="9285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latin typeface="Calibri"/>
                <a:cs typeface="Calibri"/>
              </a:rPr>
              <a:t>Margaret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Fuller</a:t>
            </a:r>
            <a:r>
              <a:rPr lang="en-US" sz="1400" spc="-10" dirty="0">
                <a:latin typeface="Calibri"/>
                <a:cs typeface="Calibri"/>
              </a:rPr>
              <a:t>- advocate of women’s rights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8647" y="502919"/>
            <a:ext cx="3536696" cy="2346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1288" y="3057144"/>
            <a:ext cx="3977640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927" y="376504"/>
            <a:ext cx="33420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Calibri"/>
                <a:cs typeface="Calibri"/>
              </a:rPr>
              <a:t>American</a:t>
            </a:r>
            <a:r>
              <a:rPr sz="3600" i="1" spc="-80" dirty="0">
                <a:latin typeface="Calibri"/>
                <a:cs typeface="Calibri"/>
              </a:rPr>
              <a:t> </a:t>
            </a:r>
            <a:r>
              <a:rPr sz="3600" spc="-5" dirty="0"/>
              <a:t>Culture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147" y="1255013"/>
            <a:ext cx="4505453" cy="3657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277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Utopian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Experiments</a:t>
            </a:r>
          </a:p>
          <a:p>
            <a:pPr marL="756285" lvl="1" indent="-286385">
              <a:lnSpc>
                <a:spcPts val="1945"/>
              </a:lnSpc>
              <a:buSzPct val="97222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Brook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Farm</a:t>
            </a:r>
            <a:r>
              <a:rPr lang="en-US" sz="1800" spc="-5" dirty="0">
                <a:latin typeface="Calibri"/>
                <a:cs typeface="Calibri"/>
              </a:rPr>
              <a:t> – bridge the gap </a:t>
            </a:r>
            <a:endParaRPr sz="1800" dirty="0">
              <a:latin typeface="Calibri"/>
              <a:cs typeface="Calibri"/>
            </a:endParaRPr>
          </a:p>
          <a:p>
            <a:pPr marL="756285" marR="5080" lvl="1" indent="-286385">
              <a:lnSpc>
                <a:spcPct val="80000"/>
              </a:lnSpc>
              <a:spcBef>
                <a:spcPts val="325"/>
              </a:spcBef>
              <a:buSzPct val="97222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The Shakers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held property in </a:t>
            </a:r>
            <a:r>
              <a:rPr sz="1800" dirty="0">
                <a:latin typeface="Calibri"/>
                <a:cs typeface="Calibri"/>
              </a:rPr>
              <a:t>common,  </a:t>
            </a:r>
            <a:r>
              <a:rPr sz="1800" spc="-5" dirty="0">
                <a:latin typeface="Calibri"/>
                <a:cs typeface="Calibri"/>
              </a:rPr>
              <a:t>men and women were </a:t>
            </a:r>
            <a:r>
              <a:rPr sz="1800" spc="-10" dirty="0">
                <a:latin typeface="Calibri"/>
                <a:cs typeface="Calibri"/>
              </a:rPr>
              <a:t>kept </a:t>
            </a:r>
            <a:r>
              <a:rPr sz="1800" spc="-5" dirty="0">
                <a:latin typeface="Calibri"/>
                <a:cs typeface="Calibri"/>
              </a:rPr>
              <a:t>strictly  separate (forbade marriage and </a:t>
            </a:r>
            <a:r>
              <a:rPr sz="1800" spc="-10" dirty="0">
                <a:latin typeface="Calibri"/>
                <a:cs typeface="Calibri"/>
              </a:rPr>
              <a:t>sexual  </a:t>
            </a:r>
            <a:r>
              <a:rPr sz="1800" spc="-5" dirty="0">
                <a:latin typeface="Calibri"/>
                <a:cs typeface="Calibri"/>
              </a:rPr>
              <a:t>relations)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egalitarian </a:t>
            </a:r>
            <a:r>
              <a:rPr sz="1800" spc="-10" dirty="0">
                <a:latin typeface="Calibri"/>
                <a:cs typeface="Calibri"/>
              </a:rPr>
              <a:t>but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celibate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ts val="1800"/>
              </a:lnSpc>
              <a:buSzPct val="97222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New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Harmony</a:t>
            </a:r>
            <a:r>
              <a:rPr lang="en-US" sz="1800" dirty="0">
                <a:latin typeface="Calibri"/>
                <a:cs typeface="Calibri"/>
              </a:rPr>
              <a:t> – secular experiment- utopian and socialist community</a:t>
            </a:r>
            <a:endParaRPr sz="1800" dirty="0">
              <a:latin typeface="Calibri"/>
              <a:cs typeface="Calibri"/>
            </a:endParaRPr>
          </a:p>
          <a:p>
            <a:pPr marL="756285" marR="99695" lvl="1" indent="-286385">
              <a:lnSpc>
                <a:spcPct val="80000"/>
              </a:lnSpc>
              <a:spcBef>
                <a:spcPts val="310"/>
              </a:spcBef>
              <a:buSzPct val="97222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Oneida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rejected demands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male  </a:t>
            </a:r>
            <a:r>
              <a:rPr sz="1800" spc="-10" dirty="0">
                <a:latin typeface="Calibri"/>
                <a:cs typeface="Calibri"/>
              </a:rPr>
              <a:t>lust </a:t>
            </a:r>
            <a:r>
              <a:rPr sz="1800" spc="-5" dirty="0">
                <a:latin typeface="Calibri"/>
                <a:cs typeface="Calibri"/>
              </a:rPr>
              <a:t>by practicing open marriage,  </a:t>
            </a:r>
            <a:r>
              <a:rPr sz="1800" spc="-10" dirty="0">
                <a:latin typeface="Calibri"/>
                <a:cs typeface="Calibri"/>
              </a:rPr>
              <a:t>planned </a:t>
            </a:r>
            <a:r>
              <a:rPr sz="1800" spc="-5" dirty="0">
                <a:latin typeface="Calibri"/>
                <a:cs typeface="Calibri"/>
              </a:rPr>
              <a:t>reproduction, and communal  child rearing ("free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love")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ts val="1945"/>
              </a:lnSpc>
              <a:buSzPct val="97222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Fourier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Phalanxes</a:t>
            </a:r>
            <a:r>
              <a:rPr lang="en-US" sz="1800" spc="-5" dirty="0">
                <a:latin typeface="Calibri"/>
                <a:cs typeface="Calibri"/>
              </a:rPr>
              <a:t> – work and housing communities – failed – people too individualistic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8647" y="502919"/>
            <a:ext cx="3536696" cy="2346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1288" y="3057144"/>
            <a:ext cx="397764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927" y="260045"/>
            <a:ext cx="33420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Calibri"/>
                <a:cs typeface="Calibri"/>
              </a:rPr>
              <a:t>American</a:t>
            </a:r>
            <a:r>
              <a:rPr sz="3600" i="1" spc="-80" dirty="0">
                <a:latin typeface="Calibri"/>
                <a:cs typeface="Calibri"/>
              </a:rPr>
              <a:t> </a:t>
            </a:r>
            <a:r>
              <a:rPr sz="3600" spc="-5" dirty="0"/>
              <a:t>Culture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147" y="1079703"/>
            <a:ext cx="4443730" cy="377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2095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Arts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Literature</a:t>
            </a:r>
            <a:endParaRPr sz="1800" dirty="0">
              <a:latin typeface="Calibri"/>
              <a:cs typeface="Calibri"/>
            </a:endParaRPr>
          </a:p>
          <a:p>
            <a:pPr marL="756285" marR="62865" lvl="1" indent="-286385">
              <a:lnSpc>
                <a:spcPct val="80000"/>
              </a:lnSpc>
              <a:spcBef>
                <a:spcPts val="270"/>
              </a:spcBef>
              <a:buSzPct val="96428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spc="-10" dirty="0">
                <a:latin typeface="Calibri"/>
                <a:cs typeface="Calibri"/>
              </a:rPr>
              <a:t>Romanticism/Romantic Age: </a:t>
            </a:r>
            <a:r>
              <a:rPr sz="1400" spc="-5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movement </a:t>
            </a:r>
            <a:r>
              <a:rPr sz="1400" spc="-15" dirty="0">
                <a:latin typeface="Calibri"/>
                <a:cs typeface="Calibri"/>
              </a:rPr>
              <a:t>with </a:t>
            </a:r>
            <a:r>
              <a:rPr sz="1400" spc="-10" dirty="0">
                <a:latin typeface="Calibri"/>
                <a:cs typeface="Calibri"/>
              </a:rPr>
              <a:t>its  roots in </a:t>
            </a:r>
            <a:r>
              <a:rPr sz="1400" spc="-15" dirty="0">
                <a:latin typeface="Calibri"/>
                <a:cs typeface="Calibri"/>
              </a:rPr>
              <a:t>Europe; </a:t>
            </a:r>
            <a:r>
              <a:rPr sz="1400" spc="-10" dirty="0">
                <a:latin typeface="Calibri"/>
                <a:cs typeface="Calibri"/>
              </a:rPr>
              <a:t>art and literature that focused </a:t>
            </a:r>
            <a:r>
              <a:rPr sz="1400" spc="-5" dirty="0">
                <a:latin typeface="Calibri"/>
                <a:cs typeface="Calibri"/>
              </a:rPr>
              <a:t>on  </a:t>
            </a:r>
            <a:r>
              <a:rPr sz="1400" spc="-10" dirty="0">
                <a:latin typeface="Calibri"/>
                <a:cs typeface="Calibri"/>
              </a:rPr>
              <a:t>emotion and feeling, </a:t>
            </a:r>
            <a:r>
              <a:rPr sz="1400" spc="-15" dirty="0">
                <a:latin typeface="Calibri"/>
                <a:cs typeface="Calibri"/>
              </a:rPr>
              <a:t>the innate </a:t>
            </a:r>
            <a:r>
              <a:rPr sz="1400" spc="-10" dirty="0">
                <a:latin typeface="Calibri"/>
                <a:cs typeface="Calibri"/>
              </a:rPr>
              <a:t>goodness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man,  individuality, heroism, and </a:t>
            </a:r>
            <a:r>
              <a:rPr sz="1400" spc="-15" dirty="0">
                <a:latin typeface="Calibri"/>
                <a:cs typeface="Calibri"/>
              </a:rPr>
              <a:t>beauty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15" dirty="0">
                <a:latin typeface="Calibri"/>
                <a:cs typeface="Calibri"/>
              </a:rPr>
              <a:t>the natural  world</a:t>
            </a:r>
            <a:endParaRPr sz="1400" dirty="0">
              <a:latin typeface="Calibri"/>
              <a:cs typeface="Calibri"/>
            </a:endParaRPr>
          </a:p>
          <a:p>
            <a:pPr marL="756285" lvl="1" indent="-286385">
              <a:lnSpc>
                <a:spcPts val="1440"/>
              </a:lnSpc>
              <a:buSzPct val="96428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spc="-15" dirty="0">
                <a:latin typeface="Calibri"/>
                <a:cs typeface="Calibri"/>
              </a:rPr>
              <a:t>Painting</a:t>
            </a:r>
            <a:endParaRPr sz="1400" dirty="0">
              <a:latin typeface="Calibri"/>
              <a:cs typeface="Calibri"/>
            </a:endParaRPr>
          </a:p>
          <a:p>
            <a:pPr marL="1155700" lvl="2" indent="-228600">
              <a:lnSpc>
                <a:spcPts val="1470"/>
              </a:lnSpc>
              <a:buSzPct val="9285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i="1" spc="-5" dirty="0">
                <a:latin typeface="Calibri"/>
                <a:cs typeface="Calibri"/>
              </a:rPr>
              <a:t>Hudson River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School</a:t>
            </a:r>
            <a:endParaRPr sz="1400" dirty="0">
              <a:latin typeface="Calibri"/>
              <a:cs typeface="Calibri"/>
            </a:endParaRPr>
          </a:p>
          <a:p>
            <a:pPr marL="1613535" lvl="3" indent="-228600">
              <a:lnSpc>
                <a:spcPts val="1270"/>
              </a:lnSpc>
              <a:buSzPct val="95833"/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200" spc="-10" dirty="0">
                <a:latin typeface="Calibri"/>
                <a:cs typeface="Calibri"/>
              </a:rPr>
              <a:t>Cole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Church</a:t>
            </a:r>
            <a:endParaRPr sz="1200" dirty="0">
              <a:latin typeface="Calibri"/>
              <a:cs typeface="Calibri"/>
            </a:endParaRPr>
          </a:p>
          <a:p>
            <a:pPr marL="756285" lvl="1" indent="-286385">
              <a:lnSpc>
                <a:spcPts val="1500"/>
              </a:lnSpc>
              <a:buSzPct val="96428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spc="-10" dirty="0">
                <a:latin typeface="Calibri"/>
                <a:cs typeface="Calibri"/>
              </a:rPr>
              <a:t>Architecture</a:t>
            </a:r>
            <a:endParaRPr sz="1400" dirty="0">
              <a:latin typeface="Calibri"/>
              <a:cs typeface="Calibri"/>
            </a:endParaRPr>
          </a:p>
          <a:p>
            <a:pPr marL="1155700" lvl="2" indent="-228600">
              <a:lnSpc>
                <a:spcPts val="1500"/>
              </a:lnSpc>
              <a:buSzPct val="9285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latin typeface="Calibri"/>
                <a:cs typeface="Calibri"/>
              </a:rPr>
              <a:t>Greek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revival</a:t>
            </a:r>
            <a:endParaRPr sz="1400" dirty="0">
              <a:latin typeface="Calibri"/>
              <a:cs typeface="Calibri"/>
            </a:endParaRPr>
          </a:p>
          <a:p>
            <a:pPr marL="756285" lvl="1" indent="-286385">
              <a:lnSpc>
                <a:spcPts val="1490"/>
              </a:lnSpc>
              <a:buSzPct val="96428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spc="-10" dirty="0">
                <a:latin typeface="Calibri"/>
                <a:cs typeface="Calibri"/>
              </a:rPr>
              <a:t>Literature</a:t>
            </a:r>
            <a:endParaRPr sz="1400" dirty="0">
              <a:latin typeface="Calibri"/>
              <a:cs typeface="Calibri"/>
            </a:endParaRPr>
          </a:p>
          <a:p>
            <a:pPr marL="1155700" lvl="2" indent="-228600">
              <a:lnSpc>
                <a:spcPts val="1470"/>
              </a:lnSpc>
              <a:buSzPct val="9285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Irving, </a:t>
            </a:r>
            <a:r>
              <a:rPr sz="1400" spc="-5" dirty="0">
                <a:latin typeface="Calibri"/>
                <a:cs typeface="Calibri"/>
              </a:rPr>
              <a:t>Cooper, </a:t>
            </a:r>
            <a:r>
              <a:rPr sz="1400" spc="-10" dirty="0">
                <a:latin typeface="Calibri"/>
                <a:cs typeface="Calibri"/>
              </a:rPr>
              <a:t>Hawthorne,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Melville</a:t>
            </a:r>
            <a:endParaRPr sz="1400" dirty="0">
              <a:latin typeface="Calibri"/>
              <a:cs typeface="Calibri"/>
            </a:endParaRPr>
          </a:p>
          <a:p>
            <a:pPr marL="1613535" marR="121920" lvl="3" indent="-228600">
              <a:lnSpc>
                <a:spcPct val="80000"/>
              </a:lnSpc>
              <a:spcBef>
                <a:spcPts val="195"/>
              </a:spcBef>
              <a:buSzPct val="95833"/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200" spc="-5" dirty="0">
                <a:latin typeface="Calibri"/>
                <a:cs typeface="Calibri"/>
              </a:rPr>
              <a:t>Cooper's </a:t>
            </a:r>
            <a:r>
              <a:rPr sz="1200" i="1" spc="-5" dirty="0">
                <a:latin typeface="Calibri"/>
                <a:cs typeface="Calibri"/>
              </a:rPr>
              <a:t>Leatherstocking Tales </a:t>
            </a:r>
            <a:r>
              <a:rPr sz="1200" spc="-10" dirty="0">
                <a:latin typeface="Calibri"/>
                <a:cs typeface="Calibri"/>
              </a:rPr>
              <a:t>glorified </a:t>
            </a:r>
            <a:r>
              <a:rPr sz="1200" spc="-5" dirty="0">
                <a:latin typeface="Calibri"/>
                <a:cs typeface="Calibri"/>
              </a:rPr>
              <a:t>the  </a:t>
            </a:r>
            <a:r>
              <a:rPr sz="1200" spc="-10" dirty="0">
                <a:latin typeface="Calibri"/>
                <a:cs typeface="Calibri"/>
              </a:rPr>
              <a:t>frontiersman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nature's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nobleman</a:t>
            </a:r>
            <a:endParaRPr sz="1200" dirty="0">
              <a:latin typeface="Calibri"/>
              <a:cs typeface="Calibri"/>
            </a:endParaRPr>
          </a:p>
          <a:p>
            <a:pPr marL="1613535" marR="135890" lvl="3" indent="-228600">
              <a:lnSpc>
                <a:spcPts val="1150"/>
              </a:lnSpc>
              <a:spcBef>
                <a:spcPts val="85"/>
              </a:spcBef>
              <a:buSzPct val="95833"/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200" spc="-5" dirty="0">
                <a:latin typeface="Calibri"/>
                <a:cs typeface="Calibri"/>
              </a:rPr>
              <a:t>Hawthorne's </a:t>
            </a:r>
            <a:r>
              <a:rPr sz="1200" i="1" spc="-5" dirty="0">
                <a:latin typeface="Calibri"/>
                <a:cs typeface="Calibri"/>
              </a:rPr>
              <a:t>The Scarlett Letter </a:t>
            </a:r>
            <a:r>
              <a:rPr sz="1200" spc="-5" dirty="0">
                <a:latin typeface="Calibri"/>
                <a:cs typeface="Calibri"/>
              </a:rPr>
              <a:t>questioned  American </a:t>
            </a:r>
            <a:r>
              <a:rPr sz="1200" spc="-10" dirty="0">
                <a:latin typeface="Calibri"/>
                <a:cs typeface="Calibri"/>
              </a:rPr>
              <a:t>intolerance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conformity</a:t>
            </a:r>
            <a:endParaRPr sz="1200" dirty="0">
              <a:latin typeface="Calibri"/>
              <a:cs typeface="Calibri"/>
            </a:endParaRPr>
          </a:p>
          <a:p>
            <a:pPr marL="1613535" marR="5080" lvl="3" indent="-228600">
              <a:lnSpc>
                <a:spcPts val="1150"/>
              </a:lnSpc>
              <a:spcBef>
                <a:spcPts val="120"/>
              </a:spcBef>
              <a:buSzPct val="95833"/>
              <a:buFont typeface="Arial"/>
              <a:buChar char="–"/>
              <a:tabLst>
                <a:tab pos="1612900" algn="l"/>
                <a:tab pos="1613535" algn="l"/>
              </a:tabLst>
            </a:pPr>
            <a:r>
              <a:rPr sz="1200" spc="-10" dirty="0">
                <a:latin typeface="Calibri"/>
                <a:cs typeface="Calibri"/>
              </a:rPr>
              <a:t>Melville's </a:t>
            </a:r>
            <a:r>
              <a:rPr sz="1200" i="1" dirty="0">
                <a:latin typeface="Calibri"/>
                <a:cs typeface="Calibri"/>
              </a:rPr>
              <a:t>Moby </a:t>
            </a:r>
            <a:r>
              <a:rPr sz="1200" i="1" spc="-5" dirty="0">
                <a:latin typeface="Calibri"/>
                <a:cs typeface="Calibri"/>
              </a:rPr>
              <a:t>Dick </a:t>
            </a:r>
            <a:r>
              <a:rPr sz="1200" spc="-5" dirty="0">
                <a:latin typeface="Calibri"/>
                <a:cs typeface="Calibri"/>
              </a:rPr>
              <a:t>reflected the </a:t>
            </a:r>
            <a:r>
              <a:rPr sz="1200" spc="-10" dirty="0">
                <a:latin typeface="Calibri"/>
                <a:cs typeface="Calibri"/>
              </a:rPr>
              <a:t>theological 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cultural conflicts </a:t>
            </a:r>
            <a:r>
              <a:rPr sz="1200" spc="-5" dirty="0">
                <a:latin typeface="Calibri"/>
                <a:cs typeface="Calibri"/>
              </a:rPr>
              <a:t>of the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era</a:t>
            </a:r>
            <a:endParaRPr sz="1200" dirty="0">
              <a:latin typeface="Calibri"/>
              <a:cs typeface="Calibri"/>
            </a:endParaRPr>
          </a:p>
          <a:p>
            <a:pPr marL="756285" lvl="1" indent="-286385">
              <a:lnSpc>
                <a:spcPts val="1420"/>
              </a:lnSpc>
              <a:buSzPct val="96428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400" spc="-10" dirty="0">
                <a:latin typeface="Calibri"/>
                <a:cs typeface="Calibri"/>
              </a:rPr>
              <a:t>Performance</a:t>
            </a:r>
            <a:endParaRPr sz="1400" dirty="0">
              <a:latin typeface="Calibri"/>
              <a:cs typeface="Calibri"/>
            </a:endParaRPr>
          </a:p>
          <a:p>
            <a:pPr marL="1155700" lvl="2" indent="-228600">
              <a:lnSpc>
                <a:spcPts val="1560"/>
              </a:lnSpc>
              <a:buSzPct val="92857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Calibri"/>
                <a:cs typeface="Calibri"/>
              </a:rPr>
              <a:t>Minstrel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shows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8647" y="502919"/>
            <a:ext cx="3536696" cy="2346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1288" y="3057144"/>
            <a:ext cx="397764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807" y="135077"/>
            <a:ext cx="31000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Reforming</a:t>
            </a:r>
            <a:r>
              <a:rPr sz="3200" spc="-75" dirty="0"/>
              <a:t> </a:t>
            </a:r>
            <a:r>
              <a:rPr sz="3200" spc="-5" dirty="0"/>
              <a:t>Society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91490" y="716660"/>
            <a:ext cx="192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SzPct val="102083"/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Temperance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690" y="1060780"/>
            <a:ext cx="3425190" cy="3479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indent="-286385">
              <a:lnSpc>
                <a:spcPts val="1730"/>
              </a:lnSpc>
              <a:spcBef>
                <a:spcPts val="110"/>
              </a:spcBef>
              <a:buSzPct val="93750"/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Opposed </a:t>
            </a:r>
            <a:r>
              <a:rPr sz="1600" dirty="0">
                <a:latin typeface="Calibri"/>
                <a:cs typeface="Calibri"/>
              </a:rPr>
              <a:t>by </a:t>
            </a:r>
            <a:r>
              <a:rPr sz="1600" spc="-5" dirty="0">
                <a:latin typeface="Calibri"/>
                <a:cs typeface="Calibri"/>
              </a:rPr>
              <a:t>German/Irish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immigrants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ts val="1645"/>
              </a:lnSpc>
            </a:pPr>
            <a:r>
              <a:rPr sz="1600" dirty="0">
                <a:latin typeface="Calibri"/>
                <a:cs typeface="Calibri"/>
              </a:rPr>
              <a:t>and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Catholics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ts val="1645"/>
              </a:lnSpc>
              <a:buSzPct val="93750"/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Supported </a:t>
            </a:r>
            <a:r>
              <a:rPr sz="1600" dirty="0">
                <a:latin typeface="Calibri"/>
                <a:cs typeface="Calibri"/>
              </a:rPr>
              <a:t>by women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(wives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ts val="1635"/>
              </a:lnSpc>
            </a:pPr>
            <a:r>
              <a:rPr sz="1600" spc="-10" dirty="0">
                <a:latin typeface="Calibri"/>
                <a:cs typeface="Calibri"/>
              </a:rPr>
              <a:t>especially)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Protestants</a:t>
            </a:r>
            <a:endParaRPr sz="1600">
              <a:latin typeface="Calibri"/>
              <a:cs typeface="Calibri"/>
            </a:endParaRPr>
          </a:p>
          <a:p>
            <a:pPr marL="299085" marR="138430" indent="-286385">
              <a:lnSpc>
                <a:spcPct val="80000"/>
              </a:lnSpc>
              <a:spcBef>
                <a:spcPts val="285"/>
              </a:spcBef>
              <a:buSzPct val="93750"/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Generally had more impact in  northern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western states, </a:t>
            </a:r>
            <a:r>
              <a:rPr sz="1600" dirty="0">
                <a:latin typeface="Calibri"/>
                <a:cs typeface="Calibri"/>
              </a:rPr>
              <a:t>where  </a:t>
            </a:r>
            <a:r>
              <a:rPr sz="1600" spc="-5" dirty="0">
                <a:latin typeface="Calibri"/>
                <a:cs typeface="Calibri"/>
              </a:rPr>
              <a:t>the antebellum </a:t>
            </a:r>
            <a:r>
              <a:rPr sz="1600" spc="-10" dirty="0">
                <a:latin typeface="Calibri"/>
                <a:cs typeface="Calibri"/>
              </a:rPr>
              <a:t>reform </a:t>
            </a:r>
            <a:r>
              <a:rPr sz="1600" spc="-5" dirty="0">
                <a:latin typeface="Calibri"/>
                <a:cs typeface="Calibri"/>
              </a:rPr>
              <a:t>movement  </a:t>
            </a:r>
            <a:r>
              <a:rPr sz="1600" dirty="0">
                <a:latin typeface="Calibri"/>
                <a:cs typeface="Calibri"/>
              </a:rPr>
              <a:t>was </a:t>
            </a:r>
            <a:r>
              <a:rPr sz="1600" spc="-5" dirty="0">
                <a:latin typeface="Calibri"/>
                <a:cs typeface="Calibri"/>
              </a:rPr>
              <a:t>largely, than in 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South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ts val="1675"/>
              </a:lnSpc>
              <a:buSzPct val="93750"/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Causes</a:t>
            </a:r>
            <a:endParaRPr sz="1600">
              <a:latin typeface="Calibri"/>
              <a:cs typeface="Calibri"/>
            </a:endParaRPr>
          </a:p>
          <a:p>
            <a:pPr marL="698500" marR="393700" lvl="1" indent="-228600">
              <a:lnSpc>
                <a:spcPct val="80000"/>
              </a:lnSpc>
              <a:spcBef>
                <a:spcPts val="284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400" spc="-10" dirty="0">
                <a:latin typeface="Calibri"/>
                <a:cs typeface="Calibri"/>
              </a:rPr>
              <a:t>Overconsumption/alcoholism </a:t>
            </a:r>
            <a:r>
              <a:rPr sz="1400" spc="-5" dirty="0">
                <a:latin typeface="Calibri"/>
                <a:cs typeface="Calibri"/>
              </a:rPr>
              <a:t>(5  </a:t>
            </a:r>
            <a:r>
              <a:rPr sz="1400" spc="-10" dirty="0">
                <a:latin typeface="Calibri"/>
                <a:cs typeface="Calibri"/>
              </a:rPr>
              <a:t>gal/person)</a:t>
            </a:r>
            <a:endParaRPr sz="1400">
              <a:latin typeface="Calibri"/>
              <a:cs typeface="Calibri"/>
            </a:endParaRPr>
          </a:p>
          <a:p>
            <a:pPr marL="698500" lvl="1" indent="-228600">
              <a:lnSpc>
                <a:spcPts val="146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400" spc="-10" dirty="0">
                <a:latin typeface="Calibri"/>
                <a:cs typeface="Calibri"/>
              </a:rPr>
              <a:t>Domestic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violence</a:t>
            </a:r>
            <a:endParaRPr sz="1400">
              <a:latin typeface="Calibri"/>
              <a:cs typeface="Calibri"/>
            </a:endParaRPr>
          </a:p>
          <a:p>
            <a:pPr marL="698500" lvl="1" indent="-228600">
              <a:lnSpc>
                <a:spcPts val="155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400" spc="-10" dirty="0">
                <a:latin typeface="Calibri"/>
                <a:cs typeface="Calibri"/>
              </a:rPr>
              <a:t>Absenteeism/loss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jobs</a:t>
            </a:r>
            <a:endParaRPr sz="1400">
              <a:latin typeface="Calibri"/>
              <a:cs typeface="Calibri"/>
            </a:endParaRPr>
          </a:p>
          <a:p>
            <a:pPr marL="698500" lvl="1" indent="-228600">
              <a:lnSpc>
                <a:spcPts val="152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400" i="1" spc="-10" dirty="0">
                <a:latin typeface="Calibri"/>
                <a:cs typeface="Calibri"/>
              </a:rPr>
              <a:t>Nativism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ts val="1755"/>
              </a:lnSpc>
              <a:buSzPct val="93750"/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Organizations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Methods</a:t>
            </a:r>
            <a:endParaRPr sz="1600">
              <a:latin typeface="Calibri"/>
              <a:cs typeface="Calibri"/>
            </a:endParaRPr>
          </a:p>
          <a:p>
            <a:pPr marL="698500" lvl="1" indent="-228600">
              <a:lnSpc>
                <a:spcPts val="155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400" spc="-10" dirty="0">
                <a:latin typeface="Calibri"/>
                <a:cs typeface="Calibri"/>
              </a:rPr>
              <a:t>American Temperance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Society</a:t>
            </a:r>
            <a:endParaRPr sz="1400">
              <a:latin typeface="Calibri"/>
              <a:cs typeface="Calibri"/>
            </a:endParaRPr>
          </a:p>
          <a:p>
            <a:pPr marL="698500" lvl="1" indent="-228600">
              <a:lnSpc>
                <a:spcPts val="162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400" spc="-10" dirty="0">
                <a:latin typeface="Calibri"/>
                <a:cs typeface="Calibri"/>
              </a:rPr>
              <a:t>Neal </a:t>
            </a:r>
            <a:r>
              <a:rPr sz="1400" spc="-5" dirty="0">
                <a:latin typeface="Calibri"/>
                <a:cs typeface="Calibri"/>
              </a:rPr>
              <a:t>Dow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1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Maine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5551" y="0"/>
            <a:ext cx="4285360" cy="3057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1144" y="3023615"/>
            <a:ext cx="4251959" cy="2121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949</Words>
  <Application>Microsoft Office PowerPoint</Application>
  <PresentationFormat>Custom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1820-1860 SOCIETY, CULTURE,  AND REFORM</vt:lpstr>
      <vt:lpstr>Essential Question</vt:lpstr>
      <vt:lpstr>Religion: The 2nd  Great Awakening</vt:lpstr>
      <vt:lpstr>Religion: The 2nd  Great Awakening</vt:lpstr>
      <vt:lpstr>Revivalism Expands</vt:lpstr>
      <vt:lpstr>American Culture</vt:lpstr>
      <vt:lpstr>American Culture</vt:lpstr>
      <vt:lpstr>American Culture</vt:lpstr>
      <vt:lpstr>Reforming Society</vt:lpstr>
      <vt:lpstr>Reforming Society</vt:lpstr>
      <vt:lpstr>Reforming Society</vt:lpstr>
      <vt:lpstr>Changing Role of  Women and Families</vt:lpstr>
      <vt:lpstr>Changing Role of  Women and Families</vt:lpstr>
      <vt:lpstr>Changing Role of Women and Families</vt:lpstr>
      <vt:lpstr>Antislavery Movement</vt:lpstr>
      <vt:lpstr>Antislavery Movement</vt:lpstr>
      <vt:lpstr>Reaction and Legacy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SOCIETY, CULTURE, AND REFORM</dc:title>
  <dc:creator>Stacy Ray</dc:creator>
  <cp:lastModifiedBy>Jessica Parfitt</cp:lastModifiedBy>
  <cp:revision>3</cp:revision>
  <dcterms:created xsi:type="dcterms:W3CDTF">2017-10-30T15:26:51Z</dcterms:created>
  <dcterms:modified xsi:type="dcterms:W3CDTF">2018-12-18T19:42:01Z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2017-10-30T00:00:00Z</vt:filetime>
  </property>
</Properties>
</file>