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5" r:id="rId18"/>
    <p:sldId id="274" r:id="rId19"/>
    <p:sldId id="276" r:id="rId20"/>
    <p:sldId id="277" r:id="rId21"/>
    <p:sldId id="278" r:id="rId22"/>
    <p:sldId id="279" r:id="rId23"/>
    <p:sldId id="280" r:id="rId24"/>
    <p:sldId id="281" r:id="rId2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5" d="100"/>
          <a:sy n="85" d="100"/>
        </p:scale>
        <p:origin x="60" y="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14CFB1-5093-ED49-A657-4ED5AA4A3DA9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10D089-4A18-434C-BCD9-B4ADCCEAF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142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Features (in notes sections):</a:t>
            </a:r>
          </a:p>
          <a:p>
            <a:pPr marL="171450" indent="-171450">
              <a:buFontTx/>
              <a:buChar char="-"/>
            </a:pPr>
            <a:r>
              <a:rPr lang="en-US" dirty="0"/>
              <a:t>Suggested Clips for viewing from major films</a:t>
            </a:r>
          </a:p>
          <a:p>
            <a:pPr marL="171450" indent="-171450">
              <a:buFontTx/>
              <a:buChar char="-"/>
            </a:pPr>
            <a:r>
              <a:rPr lang="en-US" dirty="0"/>
              <a:t>Links to descriptions of images</a:t>
            </a:r>
          </a:p>
          <a:p>
            <a:pPr marL="171450" indent="-171450">
              <a:buFontTx/>
              <a:buChar char="-"/>
            </a:pPr>
            <a:r>
              <a:rPr lang="en-US" dirty="0"/>
              <a:t>A General tracker to undermine the perception that the entire Civil War was fought between Robert E. Lee and Ulysses S.</a:t>
            </a:r>
            <a:r>
              <a:rPr lang="en-US" baseline="0" dirty="0"/>
              <a:t> Grant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0D089-4A18-434C-BCD9-B4ADCCEAF0B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1453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Clip suggestion:</a:t>
            </a:r>
            <a:r>
              <a:rPr lang="en-US" baseline="0" dirty="0"/>
              <a:t> </a:t>
            </a:r>
            <a:r>
              <a:rPr lang="en-US" i="1" baseline="0" dirty="0"/>
              <a:t>Gods and Generals </a:t>
            </a:r>
            <a:r>
              <a:rPr lang="en-US" i="0" baseline="0" dirty="0"/>
              <a:t>– Fredericksburg erupts </a:t>
            </a:r>
          </a:p>
          <a:p>
            <a:r>
              <a:rPr lang="en-US" i="0" baseline="0" dirty="0"/>
              <a:t>Maps: http://</a:t>
            </a:r>
            <a:r>
              <a:rPr lang="en-US" i="0" baseline="0" dirty="0" err="1"/>
              <a:t>www.civilwar.illinoisgenweb.org</a:t>
            </a:r>
            <a:r>
              <a:rPr lang="en-US" i="0" baseline="0" dirty="0"/>
              <a:t>/battles/fredmap2.html</a:t>
            </a:r>
          </a:p>
          <a:p>
            <a:r>
              <a:rPr lang="en-US" i="0" baseline="0" dirty="0"/>
              <a:t>Results: http://</a:t>
            </a:r>
            <a:r>
              <a:rPr lang="en-US" i="0" baseline="0" dirty="0" err="1"/>
              <a:t>en.wikipedia.org</a:t>
            </a:r>
            <a:r>
              <a:rPr lang="en-US" i="0" baseline="0" dirty="0"/>
              <a:t>/wiki/</a:t>
            </a:r>
            <a:r>
              <a:rPr lang="en-US" i="0" baseline="0" dirty="0" err="1"/>
              <a:t>Battle_of_Fredericksburg</a:t>
            </a:r>
            <a:endParaRPr lang="en-US" i="0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0D089-4A18-434C-BCD9-B4ADCCEAF0B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8374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–</a:t>
            </a:r>
            <a:r>
              <a:rPr lang="en-US" baseline="0" dirty="0"/>
              <a:t> Unconditional surrender @ </a:t>
            </a:r>
            <a:r>
              <a:rPr lang="en-US" baseline="0" dirty="0" err="1"/>
              <a:t>Donelson</a:t>
            </a:r>
            <a:r>
              <a:rPr lang="en-US" baseline="0" dirty="0"/>
              <a:t>: http://</a:t>
            </a:r>
            <a:r>
              <a:rPr lang="en-US" baseline="0" dirty="0" err="1"/>
              <a:t>civilwardailygazette.com</a:t>
            </a:r>
            <a:r>
              <a:rPr lang="en-US" baseline="0" dirty="0"/>
              <a:t>/2012/02/16/the-strange-and-unconditional-surrender-of-fort-</a:t>
            </a:r>
            <a:r>
              <a:rPr lang="en-US" baseline="0" dirty="0" err="1"/>
              <a:t>donelson</a:t>
            </a:r>
            <a:r>
              <a:rPr lang="en-US" baseline="0" dirty="0"/>
              <a:t>/</a:t>
            </a:r>
            <a:endParaRPr lang="en-US" dirty="0"/>
          </a:p>
          <a:p>
            <a:r>
              <a:rPr lang="en-US" dirty="0"/>
              <a:t>Map of western campaign: http://ryanhill1.wikispaces.com/Battle-of-Shiloh</a:t>
            </a:r>
          </a:p>
          <a:p>
            <a:r>
              <a:rPr lang="en-US" dirty="0"/>
              <a:t>Battle of New Orleans: https://</a:t>
            </a:r>
            <a:r>
              <a:rPr lang="en-US" dirty="0" err="1"/>
              <a:t>familysearch.org</a:t>
            </a:r>
            <a:r>
              <a:rPr lang="en-US" dirty="0"/>
              <a:t>/learn/wiki/en/</a:t>
            </a:r>
            <a:r>
              <a:rPr lang="en-US" dirty="0" err="1"/>
              <a:t>Louisiana_Military_Records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0D089-4A18-434C-BCD9-B4ADCCEAF0B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2619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and description: http://</a:t>
            </a:r>
            <a:r>
              <a:rPr lang="en-US" dirty="0" err="1"/>
              <a:t>www.sonofthesouth.net</a:t>
            </a:r>
            <a:r>
              <a:rPr lang="en-US" dirty="0"/>
              <a:t>/uncle-</a:t>
            </a:r>
            <a:r>
              <a:rPr lang="en-US" dirty="0" err="1"/>
              <a:t>sam</a:t>
            </a:r>
            <a:r>
              <a:rPr lang="en-US" dirty="0"/>
              <a:t>/brother-</a:t>
            </a:r>
            <a:r>
              <a:rPr lang="en-US" dirty="0" err="1"/>
              <a:t>jonathan.htm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0D089-4A18-434C-BCD9-B4ADCCEAF0B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0671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Suggested film clip:</a:t>
            </a:r>
            <a:r>
              <a:rPr lang="en-US" baseline="0" dirty="0"/>
              <a:t> Glory – Training/bayonets and assault on Ft. Wagner</a:t>
            </a:r>
          </a:p>
          <a:p>
            <a:r>
              <a:rPr lang="en-US" baseline="0" dirty="0"/>
              <a:t>Image: http://</a:t>
            </a:r>
            <a:r>
              <a:rPr lang="en-US" baseline="0" dirty="0" err="1"/>
              <a:t>taylorpolites.blogspot.com</a:t>
            </a:r>
            <a:r>
              <a:rPr lang="en-US" baseline="0" dirty="0"/>
              <a:t>/2011/09/do-you-think-ill-make-</a:t>
            </a:r>
            <a:r>
              <a:rPr lang="en-US" baseline="0" dirty="0" err="1"/>
              <a:t>soldier.html</a:t>
            </a:r>
            <a:endParaRPr lang="en-US" baseline="0" dirty="0"/>
          </a:p>
          <a:p>
            <a:r>
              <a:rPr lang="en-US" baseline="0" dirty="0"/>
              <a:t>Link to experience of black soldiers: http://</a:t>
            </a:r>
            <a:r>
              <a:rPr lang="en-US" baseline="0" dirty="0" err="1"/>
              <a:t>www.nps.gov</a:t>
            </a:r>
            <a:r>
              <a:rPr lang="en-US" baseline="0" dirty="0"/>
              <a:t>/history/history/</a:t>
            </a:r>
            <a:r>
              <a:rPr lang="en-US" baseline="0" dirty="0" err="1"/>
              <a:t>online_books</a:t>
            </a:r>
            <a:r>
              <a:rPr lang="en-US" baseline="0" dirty="0"/>
              <a:t>/</a:t>
            </a:r>
            <a:r>
              <a:rPr lang="en-US" baseline="0" dirty="0" err="1"/>
              <a:t>civil_war_series</a:t>
            </a:r>
            <a:r>
              <a:rPr lang="en-US" baseline="0" dirty="0"/>
              <a:t>/2/sec19.htm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0D089-4A18-434C-BCD9-B4ADCCEAF0B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7870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</a:t>
            </a:r>
            <a:r>
              <a:rPr lang="en-US" baseline="0" dirty="0"/>
              <a:t> from “True Story of Pickett’s Charge”: http://</a:t>
            </a:r>
            <a:r>
              <a:rPr lang="en-US" baseline="0" dirty="0" err="1"/>
              <a:t>rare.us</a:t>
            </a:r>
            <a:r>
              <a:rPr lang="en-US" baseline="0" dirty="0"/>
              <a:t>/story/gettysburg-at-150-the-story-of-picketts-charge/</a:t>
            </a:r>
          </a:p>
          <a:p>
            <a:r>
              <a:rPr lang="en-US" baseline="0" dirty="0"/>
              <a:t>Suggested clips: </a:t>
            </a:r>
            <a:r>
              <a:rPr lang="en-US" i="1" baseline="0" dirty="0"/>
              <a:t>Gods and </a:t>
            </a:r>
            <a:r>
              <a:rPr lang="en-US" i="0" baseline="0" dirty="0"/>
              <a:t>Generals – Surprise at Chancellorsville -- </a:t>
            </a:r>
            <a:r>
              <a:rPr lang="en-US" i="1" baseline="0" dirty="0"/>
              <a:t>Gettysburg</a:t>
            </a:r>
            <a:r>
              <a:rPr lang="en-US" baseline="0" dirty="0"/>
              <a:t> – For Virginia (Pickett) &amp; Bayonets (Little Round Top &amp; Chamberlain)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0D089-4A18-434C-BCD9-B4ADCCEAF0B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4826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Suggested Clip: </a:t>
            </a:r>
            <a:r>
              <a:rPr lang="en-US" i="1" baseline="0" dirty="0"/>
              <a:t>Cold Mountain</a:t>
            </a:r>
            <a:r>
              <a:rPr lang="en-US" i="0" baseline="0" dirty="0"/>
              <a:t> – The Crater (Petersburg)</a:t>
            </a:r>
            <a:endParaRPr lang="en-US" baseline="0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Grant and Lee: http://</a:t>
            </a:r>
            <a:r>
              <a:rPr lang="en-US" baseline="0" dirty="0" err="1"/>
              <a:t>en.wikipedia.org</a:t>
            </a:r>
            <a:r>
              <a:rPr lang="en-US" baseline="0" dirty="0"/>
              <a:t>/wiki/</a:t>
            </a:r>
            <a:r>
              <a:rPr lang="en-US" baseline="0" dirty="0" err="1"/>
              <a:t>Overland_Campaign</a:t>
            </a:r>
            <a:endParaRPr lang="en-US" baseline="0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Sherman Necktie: http://</a:t>
            </a:r>
            <a:r>
              <a:rPr lang="en-US" baseline="0" dirty="0" err="1"/>
              <a:t>georgy-konstantinovich-zhukov.tumblr.com</a:t>
            </a:r>
            <a:r>
              <a:rPr lang="en-US" baseline="0" dirty="0"/>
              <a:t>/post/42965876469/peashooter85-general-shermans-neckties</a:t>
            </a:r>
            <a:endParaRPr lang="en-US" dirty="0"/>
          </a:p>
          <a:p>
            <a:r>
              <a:rPr lang="en-US" dirty="0"/>
              <a:t>March to the Sea map: http://</a:t>
            </a:r>
            <a:r>
              <a:rPr lang="en-US" dirty="0" err="1"/>
              <a:t>en.wikipedia.org</a:t>
            </a:r>
            <a:r>
              <a:rPr lang="en-US" dirty="0"/>
              <a:t>/wiki/</a:t>
            </a:r>
            <a:r>
              <a:rPr lang="en-US" dirty="0" err="1"/>
              <a:t>William_Tecumseh_Sherman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0D089-4A18-434C-BCD9-B4ADCCEAF0B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9538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Image: http://</a:t>
            </a:r>
            <a:r>
              <a:rPr lang="en-US" dirty="0" err="1"/>
              <a:t>www.digitalgallery.emory.edu</a:t>
            </a:r>
            <a:r>
              <a:rPr lang="en-US" dirty="0"/>
              <a:t>/</a:t>
            </a:r>
            <a:r>
              <a:rPr lang="en-US" dirty="0" err="1"/>
              <a:t>luna</a:t>
            </a:r>
            <a:r>
              <a:rPr lang="en-US" dirty="0"/>
              <a:t>/servlet/detail/CORNELL~9~1~78014~1708:The-True-Issue-or--</a:t>
            </a:r>
            <a:r>
              <a:rPr lang="en-US" dirty="0" err="1"/>
              <a:t>Thats</a:t>
            </a:r>
            <a:r>
              <a:rPr lang="en-US" dirty="0"/>
              <a:t>-</a:t>
            </a:r>
            <a:r>
              <a:rPr lang="en-US" dirty="0" err="1"/>
              <a:t>Whats</a:t>
            </a:r>
            <a:r>
              <a:rPr lang="en-US" dirty="0"/>
              <a:t>-the-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0D089-4A18-434C-BCD9-B4ADCCEAF0B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2920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Campaign</a:t>
            </a:r>
            <a:r>
              <a:rPr lang="en-US" baseline="0" dirty="0"/>
              <a:t> Posters: http://</a:t>
            </a:r>
            <a:r>
              <a:rPr lang="en-US" baseline="0" dirty="0" err="1"/>
              <a:t>en.wikipedia.org</a:t>
            </a:r>
            <a:r>
              <a:rPr lang="en-US" baseline="0" dirty="0"/>
              <a:t>/wiki/United_States_presidential_election,_1864</a:t>
            </a:r>
            <a:endParaRPr lang="en-US" dirty="0"/>
          </a:p>
          <a:p>
            <a:r>
              <a:rPr lang="en-US" dirty="0"/>
              <a:t>Map: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0D089-4A18-434C-BCD9-B4ADCCEAF0B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5931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Appomattox Surrender &amp;</a:t>
            </a:r>
            <a:r>
              <a:rPr lang="en-US" baseline="0" dirty="0"/>
              <a:t> Description of Wilmer McLean: http://</a:t>
            </a:r>
            <a:r>
              <a:rPr lang="en-US" baseline="0" dirty="0" err="1"/>
              <a:t>rixxblog.wordpress.com</a:t>
            </a:r>
            <a:r>
              <a:rPr lang="en-US" baseline="0" dirty="0"/>
              <a:t>/2011/07/21/</a:t>
            </a:r>
            <a:r>
              <a:rPr lang="en-US" baseline="0" dirty="0" err="1"/>
              <a:t>wilmer-mclean</a:t>
            </a:r>
            <a:r>
              <a:rPr lang="en-US" baseline="0" dirty="0"/>
              <a:t>/</a:t>
            </a:r>
          </a:p>
          <a:p>
            <a:r>
              <a:rPr lang="en-US" baseline="0" dirty="0"/>
              <a:t>Lincoln’s Assassination: http://</a:t>
            </a:r>
            <a:r>
              <a:rPr lang="en-US" baseline="0" dirty="0" err="1"/>
              <a:t>en.wikipedia.org</a:t>
            </a:r>
            <a:r>
              <a:rPr lang="en-US" baseline="0" dirty="0"/>
              <a:t>/wiki/</a:t>
            </a:r>
            <a:r>
              <a:rPr lang="en-US" baseline="0" dirty="0" err="1"/>
              <a:t>Lincoln_assassination_flags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0D089-4A18-434C-BCD9-B4ADCCEAF0B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8802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Matthew Brady photograph of Clara Barton,</a:t>
            </a:r>
            <a:r>
              <a:rPr lang="en-US" baseline="0" dirty="0"/>
              <a:t> founder of the Red Cross: http://</a:t>
            </a:r>
            <a:r>
              <a:rPr lang="en-US" baseline="0" dirty="0" err="1"/>
              <a:t>en.wikipedia.org</a:t>
            </a:r>
            <a:r>
              <a:rPr lang="en-US" baseline="0" dirty="0"/>
              <a:t>/wiki/</a:t>
            </a:r>
            <a:r>
              <a:rPr lang="en-US" baseline="0" dirty="0" err="1"/>
              <a:t>Clara_Barton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0D089-4A18-434C-BCD9-B4ADCCEAF0B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6387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LOC image: http://</a:t>
            </a:r>
            <a:r>
              <a:rPr lang="en-US" dirty="0" err="1"/>
              <a:t>www.loc.gov</a:t>
            </a:r>
            <a:r>
              <a:rPr lang="en-US" dirty="0"/>
              <a:t>/pictures/item/2008661827/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0D089-4A18-434C-BCD9-B4ADCCEAF0B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0542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Lincoln and the draft</a:t>
            </a:r>
            <a:r>
              <a:rPr lang="en-US" baseline="0" dirty="0"/>
              <a:t> riots cartoon w/description: http://</a:t>
            </a:r>
            <a:r>
              <a:rPr lang="en-US" baseline="0" dirty="0" err="1"/>
              <a:t>historygallery.com</a:t>
            </a:r>
            <a:r>
              <a:rPr lang="en-US" baseline="0" dirty="0"/>
              <a:t>/prints/</a:t>
            </a:r>
            <a:r>
              <a:rPr lang="en-US" baseline="0" dirty="0" err="1"/>
              <a:t>PunchLincoln</a:t>
            </a:r>
            <a:r>
              <a:rPr lang="en-US" baseline="0" dirty="0"/>
              <a:t>/1863riots/1863riots.htm</a:t>
            </a:r>
          </a:p>
          <a:p>
            <a:r>
              <a:rPr lang="en-US" baseline="0" dirty="0"/>
              <a:t>Suggested clip: </a:t>
            </a:r>
            <a:r>
              <a:rPr lang="en-US" i="1" baseline="0" dirty="0"/>
              <a:t>Gangs of New York</a:t>
            </a:r>
            <a:r>
              <a:rPr lang="en-US" i="0" baseline="0" dirty="0"/>
              <a:t> – The Draft (good depictions of William Tweed, Horace Greeley, reading of Irish names, and subsequent riots)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0D089-4A18-434C-BCD9-B4ADCCEAF0B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0061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Image: source unknown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0D089-4A18-434C-BCD9-B4ADCCEAF0B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0640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of Civil War Hospital and description</a:t>
            </a:r>
            <a:r>
              <a:rPr lang="en-US" baseline="0" dirty="0"/>
              <a:t> of Mary Ann </a:t>
            </a:r>
            <a:r>
              <a:rPr lang="en-US" baseline="0" dirty="0" err="1"/>
              <a:t>Bickerdyke</a:t>
            </a:r>
            <a:r>
              <a:rPr lang="en-US" baseline="0" dirty="0"/>
              <a:t>: http://</a:t>
            </a:r>
            <a:r>
              <a:rPr lang="en-US" baseline="0" dirty="0" err="1"/>
              <a:t>www.legendsofamerica.com</a:t>
            </a:r>
            <a:r>
              <a:rPr lang="en-US" baseline="0" dirty="0"/>
              <a:t>/ah-</a:t>
            </a:r>
            <a:r>
              <a:rPr lang="en-US" baseline="0" dirty="0" err="1"/>
              <a:t>marybickerdyke.html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0D089-4A18-434C-BCD9-B4ADCCEAF0B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2882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Bullets: http://</a:t>
            </a:r>
            <a:r>
              <a:rPr lang="en-US" dirty="0" err="1"/>
              <a:t>www.metaldetectingintheusa.com</a:t>
            </a:r>
            <a:r>
              <a:rPr lang="en-US" dirty="0"/>
              <a:t>/</a:t>
            </a:r>
            <a:r>
              <a:rPr lang="en-US" dirty="0" err="1"/>
              <a:t>cwbullets.html</a:t>
            </a:r>
            <a:endParaRPr lang="en-US" dirty="0"/>
          </a:p>
          <a:p>
            <a:r>
              <a:rPr lang="en-US" dirty="0"/>
              <a:t>Burnside Carbine:</a:t>
            </a:r>
            <a:r>
              <a:rPr lang="en-US" baseline="0" dirty="0"/>
              <a:t> http://</a:t>
            </a:r>
            <a:r>
              <a:rPr lang="en-US" baseline="0" dirty="0" err="1"/>
              <a:t>www.thomaslegion.net</a:t>
            </a:r>
            <a:r>
              <a:rPr lang="en-US" baseline="0" dirty="0"/>
              <a:t>/</a:t>
            </a:r>
            <a:r>
              <a:rPr lang="en-US" baseline="0" dirty="0" err="1"/>
              <a:t>americancivilwar</a:t>
            </a:r>
            <a:r>
              <a:rPr lang="en-US" baseline="0" dirty="0"/>
              <a:t>/</a:t>
            </a:r>
            <a:r>
              <a:rPr lang="en-US" baseline="0" dirty="0" err="1"/>
              <a:t>civilwargunslistweapons.html</a:t>
            </a:r>
            <a:endParaRPr lang="en-US" baseline="0" dirty="0"/>
          </a:p>
          <a:p>
            <a:r>
              <a:rPr lang="en-US" baseline="0" dirty="0"/>
              <a:t>Andersonville Prison: http://</a:t>
            </a:r>
            <a:r>
              <a:rPr lang="en-US" baseline="0" dirty="0" err="1"/>
              <a:t>usslave.blogspot.com</a:t>
            </a:r>
            <a:r>
              <a:rPr lang="en-US" baseline="0" dirty="0"/>
              <a:t>/2012/08/ghosts-of-</a:t>
            </a:r>
            <a:r>
              <a:rPr lang="en-US" baseline="0" dirty="0" err="1"/>
              <a:t>andersonvilles</a:t>
            </a:r>
            <a:r>
              <a:rPr lang="en-US" baseline="0" dirty="0"/>
              <a:t>-prisoner-</a:t>
            </a:r>
            <a:r>
              <a:rPr lang="en-US" baseline="0" dirty="0" err="1"/>
              <a:t>of.html</a:t>
            </a:r>
            <a:endParaRPr lang="en-US" baseline="0" dirty="0"/>
          </a:p>
          <a:p>
            <a:r>
              <a:rPr lang="en-US" dirty="0"/>
              <a:t>: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0D089-4A18-434C-BCD9-B4ADCCEAF0B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6963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Fort Sumter: http://</a:t>
            </a:r>
            <a:r>
              <a:rPr lang="en-US" dirty="0" err="1"/>
              <a:t>www.learnnc.org</a:t>
            </a:r>
            <a:r>
              <a:rPr lang="en-US" dirty="0"/>
              <a:t>/</a:t>
            </a:r>
            <a:r>
              <a:rPr lang="en-US" dirty="0" err="1"/>
              <a:t>lp</a:t>
            </a:r>
            <a:r>
              <a:rPr lang="en-US" dirty="0"/>
              <a:t>/editions/</a:t>
            </a:r>
            <a:r>
              <a:rPr lang="en-US" dirty="0" err="1"/>
              <a:t>nchist-civilwar</a:t>
            </a:r>
            <a:r>
              <a:rPr lang="en-US" dirty="0"/>
              <a:t>/4637</a:t>
            </a:r>
          </a:p>
          <a:p>
            <a:r>
              <a:rPr lang="en-US" dirty="0"/>
              <a:t>CSA Map: http://</a:t>
            </a:r>
            <a:r>
              <a:rPr lang="en-US" dirty="0" err="1"/>
              <a:t>upload.wikimedia.org</a:t>
            </a:r>
            <a:r>
              <a:rPr lang="en-US" dirty="0"/>
              <a:t>/</a:t>
            </a:r>
            <a:r>
              <a:rPr lang="en-US" dirty="0" err="1"/>
              <a:t>wikipedia</a:t>
            </a:r>
            <a:r>
              <a:rPr lang="en-US" dirty="0"/>
              <a:t>/commons/thumb/2/27/Map_of_CSA_4.png/550px-Map_of_CSA_4.png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0D089-4A18-434C-BCD9-B4ADCCEAF0B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1574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Graphic: http://</a:t>
            </a:r>
            <a:r>
              <a:rPr lang="en-US" dirty="0" err="1"/>
              <a:t>www.econedlink.org</a:t>
            </a:r>
            <a:r>
              <a:rPr lang="en-US" dirty="0"/>
              <a:t>/lessons/</a:t>
            </a:r>
            <a:r>
              <a:rPr lang="en-US" dirty="0" err="1"/>
              <a:t>index.php?lid</a:t>
            </a:r>
            <a:r>
              <a:rPr lang="en-US" dirty="0"/>
              <a:t>=729&amp;type=educator</a:t>
            </a:r>
          </a:p>
          <a:p>
            <a:r>
              <a:rPr lang="en-US" dirty="0"/>
              <a:t>Chart source: </a:t>
            </a:r>
            <a:r>
              <a:rPr lang="en-US" dirty="0" err="1"/>
              <a:t>Cayton</a:t>
            </a:r>
            <a:r>
              <a:rPr lang="en-US" dirty="0"/>
              <a:t>, et el. </a:t>
            </a:r>
            <a:r>
              <a:rPr lang="en-US" u="sng" dirty="0"/>
              <a:t>America:</a:t>
            </a:r>
            <a:r>
              <a:rPr lang="en-US" u="sng" baseline="0" dirty="0"/>
              <a:t> Pathways to the Present</a:t>
            </a:r>
            <a:r>
              <a:rPr lang="en-US" u="none" baseline="0" dirty="0"/>
              <a:t>. 2005. </a:t>
            </a:r>
            <a:r>
              <a:rPr lang="en-US" i="1" u="none" baseline="0" dirty="0"/>
              <a:t>from The American Heritage Picture History of the Civil War</a:t>
            </a:r>
            <a:r>
              <a:rPr lang="en-US" i="0" u="none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0D089-4A18-434C-BCD9-B4ADCCEAF0B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1742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</a:t>
            </a:r>
            <a:r>
              <a:rPr lang="en-US" dirty="0" err="1"/>
              <a:t>fineartamerica.com</a:t>
            </a:r>
            <a:r>
              <a:rPr lang="en-US" dirty="0"/>
              <a:t>/featured/confederate-fasting-1863-granger.html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0D089-4A18-434C-BCD9-B4ADCCEAF0B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0338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</a:t>
            </a:r>
            <a:r>
              <a:rPr lang="en-US" dirty="0" err="1"/>
              <a:t>www.learnnc.org</a:t>
            </a:r>
            <a:r>
              <a:rPr lang="en-US" dirty="0"/>
              <a:t>/</a:t>
            </a:r>
            <a:r>
              <a:rPr lang="en-US" dirty="0" err="1"/>
              <a:t>lp</a:t>
            </a:r>
            <a:r>
              <a:rPr lang="en-US" dirty="0"/>
              <a:t>/editions/</a:t>
            </a:r>
            <a:r>
              <a:rPr lang="en-US" dirty="0" err="1"/>
              <a:t>nchist-civilwar</a:t>
            </a:r>
            <a:r>
              <a:rPr lang="en-US" dirty="0"/>
              <a:t>/5460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0D089-4A18-434C-BCD9-B4ADCCEAF0B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8088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Map: http://</a:t>
            </a:r>
            <a:r>
              <a:rPr lang="en-US" dirty="0" err="1"/>
              <a:t>www.civilwar.org</a:t>
            </a:r>
            <a:r>
              <a:rPr lang="en-US" dirty="0"/>
              <a:t>/maps/peninsula-campaign/</a:t>
            </a:r>
            <a:r>
              <a:rPr lang="en-US" dirty="0" err="1"/>
              <a:t>peninsulacampaignmap.html</a:t>
            </a:r>
            <a:endParaRPr lang="en-US" dirty="0"/>
          </a:p>
          <a:p>
            <a:r>
              <a:rPr lang="en-US" dirty="0"/>
              <a:t>Battle of Hampton Roads: http://</a:t>
            </a:r>
            <a:r>
              <a:rPr lang="en-US" dirty="0" err="1"/>
              <a:t>upload.wikimedia.org</a:t>
            </a:r>
            <a:r>
              <a:rPr lang="en-US" dirty="0"/>
              <a:t>/</a:t>
            </a:r>
            <a:r>
              <a:rPr lang="en-US" dirty="0" err="1"/>
              <a:t>wikipedia</a:t>
            </a:r>
            <a:r>
              <a:rPr lang="en-US" dirty="0"/>
              <a:t>/commons/1/18/</a:t>
            </a:r>
            <a:r>
              <a:rPr lang="en-US" dirty="0" err="1"/>
              <a:t>The_Monitor_and_Merrimac.jpg</a:t>
            </a:r>
            <a:endParaRPr lang="en-US" dirty="0"/>
          </a:p>
          <a:p>
            <a:r>
              <a:rPr lang="en-US" dirty="0"/>
              <a:t>Suggested Video: </a:t>
            </a:r>
            <a:r>
              <a:rPr lang="en-US" i="0" dirty="0"/>
              <a:t>Burns, </a:t>
            </a:r>
            <a:r>
              <a:rPr lang="en-US" i="1" dirty="0"/>
              <a:t>Civil War</a:t>
            </a:r>
            <a:r>
              <a:rPr lang="en-US" i="0" dirty="0"/>
              <a:t> - Ironclads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0D089-4A18-434C-BCD9-B4ADCCEAF0B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5036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Suggested</a:t>
            </a:r>
            <a:r>
              <a:rPr lang="en-US" baseline="0" dirty="0"/>
              <a:t> film clips: </a:t>
            </a:r>
            <a:r>
              <a:rPr lang="en-US" i="1" baseline="0" dirty="0"/>
              <a:t>Gods and Generals – </a:t>
            </a:r>
            <a:r>
              <a:rPr lang="en-US" i="0" baseline="0" dirty="0"/>
              <a:t>Second Manassas. </a:t>
            </a:r>
            <a:r>
              <a:rPr lang="en-US" i="1" baseline="0" dirty="0"/>
              <a:t>Glory</a:t>
            </a:r>
            <a:r>
              <a:rPr lang="en-US" i="0" baseline="0" dirty="0"/>
              <a:t> – Antietam &amp; Hospital scene</a:t>
            </a:r>
          </a:p>
          <a:p>
            <a:r>
              <a:rPr lang="en-US" i="0" baseline="0" dirty="0"/>
              <a:t>Matthew Brady, bloody lane photograph: http://</a:t>
            </a:r>
            <a:r>
              <a:rPr lang="en-US" i="0" baseline="0" dirty="0" err="1"/>
              <a:t>www.civilwarphotography.org</a:t>
            </a:r>
            <a:r>
              <a:rPr lang="en-US" i="0" baseline="0" dirty="0"/>
              <a:t>/</a:t>
            </a:r>
            <a:r>
              <a:rPr lang="en-US" i="0" baseline="0" dirty="0" err="1"/>
              <a:t>index.php</a:t>
            </a:r>
            <a:r>
              <a:rPr lang="en-US" i="0" baseline="0" dirty="0"/>
              <a:t>/3-d-photographs-exhibit/74</a:t>
            </a:r>
          </a:p>
          <a:p>
            <a:r>
              <a:rPr lang="en-US" i="0" baseline="0" dirty="0"/>
              <a:t>Brady photograph of Lincoln and McClellan: http://</a:t>
            </a:r>
            <a:r>
              <a:rPr lang="en-US" i="0" baseline="0" dirty="0" err="1"/>
              <a:t>www.ohiohistoryhost.org</a:t>
            </a:r>
            <a:r>
              <a:rPr lang="en-US" i="0" baseline="0" dirty="0"/>
              <a:t>/</a:t>
            </a:r>
            <a:r>
              <a:rPr lang="en-US" i="0" baseline="0" dirty="0" err="1"/>
              <a:t>ohiomemory</a:t>
            </a:r>
            <a:r>
              <a:rPr lang="en-US" i="0" baseline="0" dirty="0"/>
              <a:t>/archives/1575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0D089-4A18-434C-BCD9-B4ADCCEAF0B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2996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Bull Run: http://</a:t>
            </a:r>
            <a:r>
              <a:rPr lang="en-US" dirty="0" err="1"/>
              <a:t>en.wikipedia.org</a:t>
            </a:r>
            <a:r>
              <a:rPr lang="en-US" dirty="0"/>
              <a:t>/wiki/</a:t>
            </a:r>
            <a:r>
              <a:rPr lang="en-US" dirty="0" err="1"/>
              <a:t>Second_Battle_of_Bull_Run</a:t>
            </a:r>
            <a:endParaRPr lang="en-US" dirty="0"/>
          </a:p>
          <a:p>
            <a:r>
              <a:rPr lang="en-US" dirty="0"/>
              <a:t>Antietam: http://</a:t>
            </a:r>
            <a:r>
              <a:rPr lang="en-US" dirty="0" err="1"/>
              <a:t>en.wikipedia.org</a:t>
            </a:r>
            <a:r>
              <a:rPr lang="en-US" dirty="0"/>
              <a:t>/wiki/</a:t>
            </a:r>
            <a:r>
              <a:rPr lang="en-US" dirty="0" err="1"/>
              <a:t>Battle_of_Antietam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0D089-4A18-434C-BCD9-B4ADCCEAF0B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882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2343150"/>
            <a:ext cx="6477000" cy="1435608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3792474"/>
            <a:ext cx="6477000" cy="880566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25162"/>
            <a:ext cx="1984248" cy="20574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2DF66AD8-BC4A-4004-9882-414398D930CA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4725162"/>
            <a:ext cx="3813048" cy="20574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4725162"/>
            <a:ext cx="685800" cy="20574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301354"/>
            <a:ext cx="3566160" cy="14401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tabLst/>
              <a:defRPr sz="1800"/>
            </a:lvl6pPr>
            <a:lvl7pPr marL="2290763" indent="-344488">
              <a:tabLst/>
              <a:defRPr sz="1800"/>
            </a:lvl7pPr>
            <a:lvl8pPr marL="2290763" indent="-344488">
              <a:tabLst/>
              <a:defRPr sz="1800"/>
            </a:lvl8pPr>
            <a:lvl9pPr marL="2290763" indent="-344488">
              <a:tabLst/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2903220"/>
            <a:ext cx="3566160" cy="14401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301354"/>
            <a:ext cx="3566160" cy="3042047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301354"/>
            <a:ext cx="3566160" cy="14401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2903220"/>
            <a:ext cx="3566160" cy="14401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301354"/>
            <a:ext cx="3566160" cy="14401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2903220"/>
            <a:ext cx="3566160" cy="14401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267536"/>
            <a:ext cx="3563938" cy="871538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276367"/>
            <a:ext cx="3566160" cy="422062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763" indent="-344488">
              <a:defRPr sz="2000"/>
            </a:lvl7pPr>
            <a:lvl8pPr marL="2290763" indent="-344488">
              <a:defRPr sz="2000"/>
            </a:lvl8pPr>
            <a:lvl9pPr marL="2290763" indent="-344488"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149523"/>
            <a:ext cx="3563938" cy="162237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143000"/>
            <a:ext cx="3566160" cy="871538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024987"/>
            <a:ext cx="3566160" cy="162237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9" y="379237"/>
            <a:ext cx="3850925" cy="4137206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500671"/>
            <a:ext cx="3468664" cy="3843542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2640599"/>
            <a:ext cx="4088024" cy="2269515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8" y="2761935"/>
            <a:ext cx="3704109" cy="2022812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180942"/>
            <a:ext cx="4088024" cy="2269515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30" y="302278"/>
            <a:ext cx="3704109" cy="2022812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143000"/>
            <a:ext cx="3566160" cy="871538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024987"/>
            <a:ext cx="3566160" cy="162237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821780"/>
            <a:ext cx="7315200" cy="871538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3" y="284325"/>
            <a:ext cx="5031327" cy="258248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696552"/>
            <a:ext cx="7315200" cy="740978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8" y="423423"/>
            <a:ext cx="4653577" cy="2304288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821780"/>
            <a:ext cx="7315200" cy="871538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87276"/>
            <a:ext cx="3969060" cy="2779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2" y="228749"/>
            <a:ext cx="3598455" cy="2500676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80" y="242356"/>
            <a:ext cx="4792693" cy="2582484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380751"/>
            <a:ext cx="4432860" cy="2304288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694580"/>
            <a:ext cx="7315200" cy="74295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3" y="338138"/>
            <a:ext cx="846083" cy="4018359"/>
          </a:xfrm>
        </p:spPr>
        <p:txBody>
          <a:bodyPr vert="eaVert" anchor="t" anchorCtr="0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338138"/>
            <a:ext cx="5943600" cy="401835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Watermar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2400300"/>
            <a:ext cx="8021782" cy="165735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2874821"/>
            <a:ext cx="4724400" cy="907473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3792682"/>
            <a:ext cx="4724400" cy="867440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24058"/>
            <a:ext cx="1981200" cy="204788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2DF66AD8-BC4A-4004-9882-414398D930CA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4724058"/>
            <a:ext cx="3810000" cy="204788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4734294"/>
            <a:ext cx="685800" cy="198817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45921"/>
            <a:ext cx="7772400" cy="1021556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667762"/>
            <a:ext cx="7772400" cy="740664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Watermar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4" y="1267385"/>
            <a:ext cx="8431303" cy="165735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647265"/>
            <a:ext cx="5334000" cy="1021556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670464"/>
            <a:ext cx="5334000" cy="737315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3052353"/>
            <a:ext cx="5538788" cy="871538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3" y="333885"/>
            <a:ext cx="5416247" cy="2722626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8" y="474474"/>
            <a:ext cx="5009597" cy="2441448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3923180"/>
            <a:ext cx="5532958" cy="64882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301354"/>
            <a:ext cx="3566160" cy="3042047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01354"/>
            <a:ext cx="3566160" cy="3042047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064525"/>
            <a:ext cx="3200400" cy="438026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1631157"/>
            <a:ext cx="3566160" cy="271224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064525"/>
            <a:ext cx="3200400" cy="438026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1631157"/>
            <a:ext cx="3566160" cy="271224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40" y="1422781"/>
            <a:ext cx="3228975" cy="107156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1" y="1422781"/>
            <a:ext cx="3228975" cy="107156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40" y="1422781"/>
            <a:ext cx="3228975" cy="107156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1" y="1422781"/>
            <a:ext cx="3228975" cy="10715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301354"/>
            <a:ext cx="7315200" cy="14401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2903220"/>
            <a:ext cx="7315200" cy="14401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8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7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1" y="377428"/>
            <a:ext cx="7313613" cy="6512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1" y="1301353"/>
            <a:ext cx="7313613" cy="30420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438" y="4735846"/>
            <a:ext cx="1295400" cy="1988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2DF66AD8-BC4A-4004-9882-414398D930CA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08" y="4729348"/>
            <a:ext cx="3717967" cy="1944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88" y="4107073"/>
            <a:ext cx="1483056" cy="6388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3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Tx/>
        <a:buBlip>
          <a:blip r:embed="rId24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Tx/>
        <a:buBlip>
          <a:blip r:embed="rId23"/>
        </a:buBlip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821122" y="-234705"/>
            <a:ext cx="8969267" cy="5155710"/>
            <a:chOff x="0" y="-240810"/>
            <a:chExt cx="8969267" cy="5155710"/>
          </a:xfrm>
        </p:grpSpPr>
        <p:pic>
          <p:nvPicPr>
            <p:cNvPr id="8" name="Picture 7" descr="historical-1st-confederate-flagBW.gif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25767" y="-240810"/>
              <a:ext cx="5143500" cy="5143500"/>
            </a:xfrm>
            <a:prstGeom prst="rect">
              <a:avLst/>
            </a:prstGeom>
          </p:spPr>
        </p:pic>
        <p:pic>
          <p:nvPicPr>
            <p:cNvPr id="10" name="Picture 9" descr="union-civil-war-flagBW.gif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228600"/>
              <a:ext cx="5143500" cy="51435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86100" y="3169666"/>
            <a:ext cx="6477000" cy="1435608"/>
          </a:xfrm>
        </p:spPr>
        <p:txBody>
          <a:bodyPr/>
          <a:lstStyle/>
          <a:p>
            <a:pPr algn="ctr"/>
            <a:r>
              <a:rPr lang="en-US" b="1" dirty="0">
                <a:latin typeface="Copperplate Gothic Bold"/>
                <a:cs typeface="Copperplate Gothic Bold"/>
              </a:rPr>
              <a:t>The Civil War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86100" y="4618990"/>
            <a:ext cx="6477000" cy="880566"/>
          </a:xfrm>
        </p:spPr>
        <p:txBody>
          <a:bodyPr/>
          <a:lstStyle/>
          <a:p>
            <a:pPr algn="ctr"/>
            <a:r>
              <a:rPr lang="en-US" dirty="0">
                <a:latin typeface="Copperplate Gothic Bold"/>
                <a:cs typeface="Copperplate Gothic Bold"/>
              </a:rPr>
              <a:t>1861-1865</a:t>
            </a:r>
          </a:p>
        </p:txBody>
      </p:sp>
    </p:spTree>
    <p:extLst>
      <p:ext uri="{BB962C8B-B14F-4D97-AF65-F5344CB8AC3E}">
        <p14:creationId xmlns:p14="http://schemas.microsoft.com/office/powerpoint/2010/main" val="29577850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creen Shot 2014-10-20 at 2.17.26 PM.png"/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5773" r="-65773"/>
          <a:stretch>
            <a:fillRect/>
          </a:stretch>
        </p:blipFill>
        <p:spPr>
          <a:xfrm>
            <a:off x="-1297233" y="60638"/>
            <a:ext cx="5858056" cy="4997107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0460" y="479600"/>
            <a:ext cx="3394102" cy="3753428"/>
          </a:xfrm>
        </p:spPr>
        <p:txBody>
          <a:bodyPr/>
          <a:lstStyle/>
          <a:p>
            <a:r>
              <a:rPr lang="en-US" sz="3600" dirty="0"/>
              <a:t>Results:</a:t>
            </a:r>
            <a:br>
              <a:rPr lang="en-US" sz="3600" dirty="0"/>
            </a:br>
            <a:r>
              <a:rPr lang="en-US" sz="3600" dirty="0"/>
              <a:t>2</a:t>
            </a:r>
            <a:r>
              <a:rPr lang="en-US" sz="3600" baseline="30000" dirty="0"/>
              <a:t>nd</a:t>
            </a:r>
            <a:r>
              <a:rPr lang="en-US" sz="3600" dirty="0"/>
              <a:t> Bull Run </a:t>
            </a:r>
            <a:br>
              <a:rPr lang="en-US" sz="3600" dirty="0"/>
            </a:br>
            <a:r>
              <a:rPr lang="en-US" sz="3600" dirty="0"/>
              <a:t>&amp; </a:t>
            </a:r>
            <a:br>
              <a:rPr lang="en-US" sz="3600" dirty="0"/>
            </a:br>
            <a:r>
              <a:rPr lang="en-US" sz="3600" dirty="0"/>
              <a:t>Antietam</a:t>
            </a:r>
          </a:p>
        </p:txBody>
      </p:sp>
      <p:pic>
        <p:nvPicPr>
          <p:cNvPr id="8" name="Content Placeholder 7" descr="Screen Shot 2014-10-20 at 2.18.16 PM.png"/>
          <p:cNvPicPr>
            <a:picLocks noGrp="1" noChangeAspect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5913" r="-75913"/>
          <a:stretch>
            <a:fillRect/>
          </a:stretch>
        </p:blipFill>
        <p:spPr>
          <a:xfrm>
            <a:off x="4553315" y="60638"/>
            <a:ext cx="5858056" cy="4997107"/>
          </a:xfrm>
        </p:spPr>
      </p:pic>
    </p:spTree>
    <p:extLst>
      <p:ext uri="{BB962C8B-B14F-4D97-AF65-F5344CB8AC3E}">
        <p14:creationId xmlns:p14="http://schemas.microsoft.com/office/powerpoint/2010/main" val="27547554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488" y="132075"/>
            <a:ext cx="3924930" cy="651272"/>
          </a:xfrm>
        </p:spPr>
        <p:txBody>
          <a:bodyPr/>
          <a:lstStyle/>
          <a:p>
            <a:r>
              <a:rPr lang="en-US" sz="3600" dirty="0"/>
              <a:t>Fredericksburg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-36495" y="1031329"/>
            <a:ext cx="2846665" cy="2603254"/>
          </a:xfrm>
        </p:spPr>
        <p:txBody>
          <a:bodyPr>
            <a:normAutofit/>
          </a:bodyPr>
          <a:lstStyle/>
          <a:p>
            <a:r>
              <a:rPr lang="en-US" dirty="0"/>
              <a:t>Burnside leads full frontal assault on Confederate position at convergence of Rapidan and Rappahannock</a:t>
            </a:r>
          </a:p>
        </p:txBody>
      </p:sp>
      <p:pic>
        <p:nvPicPr>
          <p:cNvPr id="5" name="Content Placeholder 4" descr="cw25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165" b="-5165"/>
          <a:stretch>
            <a:fillRect/>
          </a:stretch>
        </p:blipFill>
        <p:spPr>
          <a:xfrm>
            <a:off x="2634989" y="717503"/>
            <a:ext cx="3985332" cy="3399614"/>
          </a:xfrm>
        </p:spPr>
      </p:pic>
      <p:pic>
        <p:nvPicPr>
          <p:cNvPr id="6" name="Picture 5" descr="Screen Shot 2014-10-20 at 2.27.27 PM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6012" y="0"/>
            <a:ext cx="2420914" cy="5143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2095" y="4106484"/>
            <a:ext cx="2598501" cy="1069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u="sng" dirty="0">
                <a:solidFill>
                  <a:srgbClr val="0000FF"/>
                </a:solidFill>
              </a:rPr>
              <a:t>Army of the Potomac</a:t>
            </a:r>
          </a:p>
          <a:p>
            <a:pPr marL="171450" indent="-171450">
              <a:buFont typeface="Arial"/>
              <a:buChar char="•"/>
            </a:pPr>
            <a:r>
              <a:rPr lang="en-US" sz="1050" dirty="0">
                <a:solidFill>
                  <a:srgbClr val="0000FF"/>
                </a:solidFill>
              </a:rPr>
              <a:t>McClellan (fired – Seven Days’)</a:t>
            </a:r>
          </a:p>
          <a:p>
            <a:pPr marL="171450" indent="-171450">
              <a:buFont typeface="Arial"/>
              <a:buChar char="•"/>
            </a:pPr>
            <a:r>
              <a:rPr lang="en-US" sz="1050" dirty="0">
                <a:solidFill>
                  <a:srgbClr val="0000FF"/>
                </a:solidFill>
              </a:rPr>
              <a:t>Pope (fired – 2</a:t>
            </a:r>
            <a:r>
              <a:rPr lang="en-US" sz="1050" baseline="30000" dirty="0">
                <a:solidFill>
                  <a:srgbClr val="0000FF"/>
                </a:solidFill>
              </a:rPr>
              <a:t>nd</a:t>
            </a:r>
            <a:r>
              <a:rPr lang="en-US" sz="1050" dirty="0">
                <a:solidFill>
                  <a:srgbClr val="0000FF"/>
                </a:solidFill>
              </a:rPr>
              <a:t> Bull Run)</a:t>
            </a:r>
          </a:p>
          <a:p>
            <a:pPr marL="171450" indent="-171450">
              <a:buFont typeface="Arial"/>
              <a:buChar char="•"/>
            </a:pPr>
            <a:r>
              <a:rPr lang="en-US" sz="1050" dirty="0">
                <a:solidFill>
                  <a:srgbClr val="0000FF"/>
                </a:solidFill>
              </a:rPr>
              <a:t>McClellan (reinstated, fired – Antietam)</a:t>
            </a:r>
          </a:p>
          <a:p>
            <a:pPr marL="171450" indent="-171450">
              <a:buFont typeface="Arial"/>
              <a:buChar char="•"/>
            </a:pPr>
            <a:r>
              <a:rPr lang="en-US" sz="1050" dirty="0">
                <a:solidFill>
                  <a:srgbClr val="0000FF"/>
                </a:solidFill>
              </a:rPr>
              <a:t>Burnside (fired – Fredericksburg)</a:t>
            </a:r>
          </a:p>
          <a:p>
            <a:pPr marL="171450" indent="-171450">
              <a:buFont typeface="Arial"/>
              <a:buChar char="•"/>
            </a:pPr>
            <a:r>
              <a:rPr lang="en-US" sz="1050" dirty="0">
                <a:solidFill>
                  <a:srgbClr val="0000FF"/>
                </a:solidFill>
              </a:rPr>
              <a:t>Hooker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92642" y="4106484"/>
            <a:ext cx="209485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u="sng" dirty="0">
                <a:solidFill>
                  <a:srgbClr val="FF0000"/>
                </a:solidFill>
              </a:rPr>
              <a:t>Army of Northern Virginia</a:t>
            </a:r>
          </a:p>
          <a:p>
            <a:pPr marL="171450" indent="-171450">
              <a:buFont typeface="Arial"/>
              <a:buChar char="•"/>
            </a:pPr>
            <a:r>
              <a:rPr lang="en-US" sz="1050" dirty="0">
                <a:solidFill>
                  <a:srgbClr val="FF0000"/>
                </a:solidFill>
              </a:rPr>
              <a:t>Johnston (killed – Seven Pines)</a:t>
            </a:r>
          </a:p>
          <a:p>
            <a:pPr marL="171450" indent="-171450">
              <a:buFont typeface="Arial"/>
              <a:buChar char="•"/>
            </a:pPr>
            <a:r>
              <a:rPr lang="en-US" sz="1050" dirty="0">
                <a:solidFill>
                  <a:srgbClr val="FF0000"/>
                </a:solidFill>
              </a:rPr>
              <a:t>Lee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6336" y="3866133"/>
            <a:ext cx="24087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Major General Tracker:</a:t>
            </a:r>
          </a:p>
        </p:txBody>
      </p:sp>
    </p:spTree>
    <p:extLst>
      <p:ext uri="{BB962C8B-B14F-4D97-AF65-F5344CB8AC3E}">
        <p14:creationId xmlns:p14="http://schemas.microsoft.com/office/powerpoint/2010/main" val="2329576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  <p:bldP spid="7" grpId="0" build="p" bldLvl="5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New_Orleans_Civil_War_Battle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974" y="3242929"/>
            <a:ext cx="2426676" cy="18036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85" y="165777"/>
            <a:ext cx="4862013" cy="651272"/>
          </a:xfrm>
        </p:spPr>
        <p:txBody>
          <a:bodyPr/>
          <a:lstStyle/>
          <a:p>
            <a:r>
              <a:rPr lang="en-US" sz="3600" dirty="0"/>
              <a:t>The Western Campaign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0361" y="817049"/>
            <a:ext cx="5064100" cy="371786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Ulysses S. Grant – trying to control the Mississippi </a:t>
            </a:r>
          </a:p>
          <a:p>
            <a:pPr lvl="1"/>
            <a:r>
              <a:rPr lang="en-US" dirty="0"/>
              <a:t>Forts Henry and Donelson (1862) – branches of the Mississippi</a:t>
            </a:r>
          </a:p>
          <a:p>
            <a:pPr lvl="2"/>
            <a:r>
              <a:rPr lang="en-US" dirty="0"/>
              <a:t>“Unconditional Surrender” – 14000 Confederates taken prisoner</a:t>
            </a:r>
          </a:p>
          <a:p>
            <a:pPr lvl="1"/>
            <a:r>
              <a:rPr lang="en-US" dirty="0"/>
              <a:t>Shiloh (1862) -23000 dead or wounded</a:t>
            </a:r>
          </a:p>
          <a:p>
            <a:r>
              <a:rPr lang="en-US" dirty="0"/>
              <a:t>Once the Mississippi River was under Union Control: David Farragut (Navy)</a:t>
            </a:r>
          </a:p>
          <a:p>
            <a:pPr lvl="1"/>
            <a:r>
              <a:rPr lang="en-US" dirty="0"/>
              <a:t>New Orleans (April, 1862)</a:t>
            </a:r>
          </a:p>
          <a:p>
            <a:pPr lvl="1"/>
            <a:r>
              <a:rPr lang="en-US" dirty="0"/>
              <a:t>Heads to Vicksburg</a:t>
            </a:r>
          </a:p>
          <a:p>
            <a:pPr lvl="1"/>
            <a:endParaRPr lang="en-US" dirty="0"/>
          </a:p>
        </p:txBody>
      </p:sp>
      <p:pic>
        <p:nvPicPr>
          <p:cNvPr id="5" name="Content Placeholder 4" descr="MiddlePhase_Shiloh.png"/>
          <p:cNvPicPr>
            <a:picLocks noGrp="1" noChangeAspect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830" b="-8830"/>
          <a:stretch>
            <a:fillRect/>
          </a:stretch>
        </p:blipFill>
        <p:spPr>
          <a:xfrm>
            <a:off x="5367758" y="-190481"/>
            <a:ext cx="3566160" cy="3042047"/>
          </a:xfrm>
        </p:spPr>
      </p:pic>
      <p:pic>
        <p:nvPicPr>
          <p:cNvPr id="6" name="Picture 5" descr="feb16union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650" y="2700387"/>
            <a:ext cx="2018565" cy="2331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876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143882"/>
            <a:ext cx="7313613" cy="651272"/>
          </a:xfrm>
        </p:spPr>
        <p:txBody>
          <a:bodyPr/>
          <a:lstStyle/>
          <a:p>
            <a:r>
              <a:rPr lang="en-US" sz="3600" dirty="0"/>
              <a:t>Foreign Affairs and Diplomacy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5358" y="1294056"/>
            <a:ext cx="3566160" cy="3042047"/>
          </a:xfrm>
        </p:spPr>
        <p:txBody>
          <a:bodyPr>
            <a:normAutofit fontScale="62500" lnSpcReduction="20000"/>
          </a:bodyPr>
          <a:lstStyle/>
          <a:p>
            <a:pPr>
              <a:spcBef>
                <a:spcPts val="400"/>
              </a:spcBef>
            </a:pPr>
            <a:r>
              <a:rPr lang="en-US" dirty="0"/>
              <a:t>Courting European Powers</a:t>
            </a:r>
          </a:p>
          <a:p>
            <a:pPr lvl="1">
              <a:spcBef>
                <a:spcPts val="400"/>
              </a:spcBef>
            </a:pPr>
            <a:r>
              <a:rPr lang="en-US" dirty="0"/>
              <a:t>Necessity for South</a:t>
            </a:r>
          </a:p>
          <a:p>
            <a:pPr lvl="2">
              <a:spcBef>
                <a:spcPts val="400"/>
              </a:spcBef>
            </a:pPr>
            <a:r>
              <a:rPr lang="en-US" dirty="0"/>
              <a:t>“King Cotton” – to gain support of Britain and France</a:t>
            </a:r>
          </a:p>
          <a:p>
            <a:pPr>
              <a:spcBef>
                <a:spcPts val="400"/>
              </a:spcBef>
            </a:pPr>
            <a:r>
              <a:rPr lang="en-US" i="1" dirty="0"/>
              <a:t>Trent Affair</a:t>
            </a:r>
            <a:r>
              <a:rPr lang="en-US" dirty="0"/>
              <a:t> (1861) – Mason &amp; Slidell</a:t>
            </a:r>
          </a:p>
          <a:p>
            <a:pPr>
              <a:spcBef>
                <a:spcPts val="400"/>
              </a:spcBef>
            </a:pPr>
            <a:r>
              <a:rPr lang="en-US" dirty="0"/>
              <a:t>Confederate Raiders</a:t>
            </a:r>
          </a:p>
          <a:p>
            <a:pPr lvl="1">
              <a:spcBef>
                <a:spcPts val="400"/>
              </a:spcBef>
            </a:pPr>
            <a:r>
              <a:rPr lang="en-US" dirty="0"/>
              <a:t>Privateers (British-built ironclads)</a:t>
            </a:r>
          </a:p>
          <a:p>
            <a:pPr lvl="1">
              <a:spcBef>
                <a:spcPts val="400"/>
              </a:spcBef>
            </a:pPr>
            <a:r>
              <a:rPr lang="en-US" dirty="0"/>
              <a:t>The </a:t>
            </a:r>
            <a:r>
              <a:rPr lang="en-US" i="1" dirty="0"/>
              <a:t>Alabama</a:t>
            </a:r>
          </a:p>
          <a:p>
            <a:pPr lvl="2">
              <a:spcBef>
                <a:spcPts val="400"/>
              </a:spcBef>
            </a:pPr>
            <a:r>
              <a:rPr lang="en-US" dirty="0"/>
              <a:t>Captured at least 60 Union vessels</a:t>
            </a:r>
          </a:p>
          <a:p>
            <a:pPr>
              <a:spcBef>
                <a:spcPts val="400"/>
              </a:spcBef>
            </a:pPr>
            <a:r>
              <a:rPr lang="en-US" dirty="0"/>
              <a:t>Failure of Cotton Diplomacy</a:t>
            </a:r>
          </a:p>
          <a:p>
            <a:pPr lvl="1">
              <a:spcBef>
                <a:spcPts val="400"/>
              </a:spcBef>
            </a:pPr>
            <a:r>
              <a:rPr lang="en-US" dirty="0"/>
              <a:t>Southern blockade and later embargo led to cotton imported from India and Egypt</a:t>
            </a:r>
          </a:p>
          <a:p>
            <a:pPr lvl="1">
              <a:spcBef>
                <a:spcPts val="400"/>
              </a:spcBef>
            </a:pPr>
            <a:r>
              <a:rPr lang="en-US" dirty="0"/>
              <a:t>England and France refused to formally recognize the CSA</a:t>
            </a:r>
          </a:p>
        </p:txBody>
      </p:sp>
      <p:pic>
        <p:nvPicPr>
          <p:cNvPr id="7" name="Content Placeholder 6" descr="brother-jonathan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681" b="-8681"/>
          <a:stretch>
            <a:fillRect/>
          </a:stretch>
        </p:blipFill>
        <p:spPr>
          <a:xfrm>
            <a:off x="4203192" y="739382"/>
            <a:ext cx="4874144" cy="4157799"/>
          </a:xfrm>
        </p:spPr>
      </p:pic>
    </p:spTree>
    <p:extLst>
      <p:ext uri="{BB962C8B-B14F-4D97-AF65-F5344CB8AC3E}">
        <p14:creationId xmlns:p14="http://schemas.microsoft.com/office/powerpoint/2010/main" val="923811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7439" y="174773"/>
            <a:ext cx="7313613" cy="651272"/>
          </a:xfrm>
        </p:spPr>
        <p:txBody>
          <a:bodyPr/>
          <a:lstStyle/>
          <a:p>
            <a:r>
              <a:rPr lang="en-US" sz="4000" dirty="0"/>
              <a:t>The End of Slavery (?)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" y="744280"/>
            <a:ext cx="5390706" cy="4247778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600"/>
              </a:spcBef>
            </a:pPr>
            <a:r>
              <a:rPr lang="en-US" dirty="0"/>
              <a:t>Confiscation Acts (May, 1861-July, 1862)</a:t>
            </a:r>
          </a:p>
          <a:p>
            <a:pPr lvl="1"/>
            <a:r>
              <a:rPr lang="en-US" dirty="0"/>
              <a:t>Slaves = “contraband”</a:t>
            </a:r>
          </a:p>
          <a:p>
            <a:pPr>
              <a:spcBef>
                <a:spcPts val="600"/>
              </a:spcBef>
            </a:pPr>
            <a:r>
              <a:rPr lang="en-US" dirty="0"/>
              <a:t>The Emancipation Proclamation (September, 1862 – effective January 1, 1863)</a:t>
            </a:r>
          </a:p>
          <a:p>
            <a:pPr lvl="1"/>
            <a:r>
              <a:rPr lang="en-US" dirty="0"/>
              <a:t>Effect on slavery = none</a:t>
            </a:r>
          </a:p>
          <a:p>
            <a:pPr lvl="1"/>
            <a:r>
              <a:rPr lang="en-US" dirty="0"/>
              <a:t>Consequences:</a:t>
            </a:r>
          </a:p>
          <a:p>
            <a:pPr lvl="2"/>
            <a:r>
              <a:rPr lang="en-US" dirty="0"/>
              <a:t>Enlarged purpose of war</a:t>
            </a:r>
          </a:p>
          <a:p>
            <a:pPr lvl="3"/>
            <a:r>
              <a:rPr lang="en-US" dirty="0"/>
              <a:t>Kept England out</a:t>
            </a:r>
          </a:p>
          <a:p>
            <a:pPr lvl="2"/>
            <a:r>
              <a:rPr lang="en-US" dirty="0"/>
              <a:t>Strengthened Confiscation Acts</a:t>
            </a:r>
          </a:p>
          <a:p>
            <a:pPr lvl="2"/>
            <a:r>
              <a:rPr lang="en-US" dirty="0"/>
              <a:t>Allowed for enlistment of free blacks</a:t>
            </a:r>
          </a:p>
          <a:p>
            <a:pPr lvl="3"/>
            <a:r>
              <a:rPr lang="en-US" dirty="0"/>
              <a:t>Over 200,000 serve</a:t>
            </a:r>
          </a:p>
          <a:p>
            <a:pPr lvl="4"/>
            <a:r>
              <a:rPr lang="en-US" dirty="0"/>
              <a:t>Segregated</a:t>
            </a:r>
          </a:p>
          <a:p>
            <a:pPr lvl="4"/>
            <a:r>
              <a:rPr lang="en-US" dirty="0"/>
              <a:t>Mostly non-combat, few exceptions (54</a:t>
            </a:r>
            <a:r>
              <a:rPr lang="en-US" baseline="30000" dirty="0"/>
              <a:t>th</a:t>
            </a:r>
            <a:r>
              <a:rPr lang="en-US" dirty="0"/>
              <a:t> Mass.)</a:t>
            </a:r>
          </a:p>
          <a:p>
            <a:pPr>
              <a:spcBef>
                <a:spcPts val="600"/>
              </a:spcBef>
            </a:pPr>
            <a:r>
              <a:rPr lang="en-US" dirty="0"/>
              <a:t>Thirteenth Amendment (Ratified December, 1865) – end of slavery</a:t>
            </a:r>
          </a:p>
        </p:txBody>
      </p:sp>
      <p:pic>
        <p:nvPicPr>
          <p:cNvPr id="5" name="Content Placeholder 4" descr="black_troops.gif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20" b="-2020"/>
          <a:stretch>
            <a:fillRect/>
          </a:stretch>
        </p:blipFill>
        <p:spPr>
          <a:xfrm>
            <a:off x="5507985" y="1339702"/>
            <a:ext cx="3443004" cy="2936991"/>
          </a:xfrm>
        </p:spPr>
      </p:pic>
    </p:spTree>
    <p:extLst>
      <p:ext uri="{BB962C8B-B14F-4D97-AF65-F5344CB8AC3E}">
        <p14:creationId xmlns:p14="http://schemas.microsoft.com/office/powerpoint/2010/main" val="2087583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7929" y="-115934"/>
            <a:ext cx="7313613" cy="651272"/>
          </a:xfrm>
        </p:spPr>
        <p:txBody>
          <a:bodyPr/>
          <a:lstStyle/>
          <a:p>
            <a:r>
              <a:rPr lang="en-US" sz="3200" dirty="0"/>
              <a:t>The Turning Tide of War (1863-1865)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498022"/>
            <a:ext cx="6432699" cy="3001220"/>
          </a:xfrm>
        </p:spPr>
        <p:txBody>
          <a:bodyPr>
            <a:normAutofit fontScale="62500" lnSpcReduction="20000"/>
          </a:bodyPr>
          <a:lstStyle/>
          <a:p>
            <a:pPr>
              <a:spcBef>
                <a:spcPts val="400"/>
              </a:spcBef>
            </a:pPr>
            <a:r>
              <a:rPr lang="en-US" dirty="0"/>
              <a:t>Chancellorsville (May, 1863)</a:t>
            </a:r>
          </a:p>
          <a:p>
            <a:pPr lvl="1">
              <a:spcBef>
                <a:spcPts val="400"/>
              </a:spcBef>
            </a:pPr>
            <a:r>
              <a:rPr lang="en-US" dirty="0"/>
              <a:t>Jackson killed by “friendly” fire </a:t>
            </a:r>
          </a:p>
          <a:p>
            <a:pPr lvl="1">
              <a:spcBef>
                <a:spcPts val="400"/>
              </a:spcBef>
            </a:pPr>
            <a:r>
              <a:rPr lang="en-US" dirty="0"/>
              <a:t>Confederate victory</a:t>
            </a:r>
          </a:p>
          <a:p>
            <a:pPr>
              <a:spcBef>
                <a:spcPts val="400"/>
              </a:spcBef>
            </a:pPr>
            <a:r>
              <a:rPr lang="en-US" dirty="0"/>
              <a:t>Vicksburg (May-July, 1863)</a:t>
            </a:r>
          </a:p>
          <a:p>
            <a:pPr lvl="1">
              <a:spcBef>
                <a:spcPts val="400"/>
              </a:spcBef>
            </a:pPr>
            <a:r>
              <a:rPr lang="en-US" dirty="0"/>
              <a:t>Grant achieves surrender on July 4.</a:t>
            </a:r>
          </a:p>
          <a:p>
            <a:pPr lvl="1">
              <a:spcBef>
                <a:spcPts val="400"/>
              </a:spcBef>
            </a:pPr>
            <a:r>
              <a:rPr lang="en-US" dirty="0"/>
              <a:t>Completes the “anaconda”</a:t>
            </a:r>
          </a:p>
          <a:p>
            <a:pPr>
              <a:spcBef>
                <a:spcPts val="400"/>
              </a:spcBef>
            </a:pPr>
            <a:r>
              <a:rPr lang="en-US" dirty="0"/>
              <a:t>Gettysburg (July 1-3, 1863)</a:t>
            </a:r>
          </a:p>
          <a:p>
            <a:pPr lvl="1">
              <a:spcBef>
                <a:spcPts val="400"/>
              </a:spcBef>
            </a:pPr>
            <a:r>
              <a:rPr lang="en-US" dirty="0"/>
              <a:t>First Southern offensive in North</a:t>
            </a:r>
          </a:p>
          <a:p>
            <a:pPr lvl="1">
              <a:spcBef>
                <a:spcPts val="400"/>
              </a:spcBef>
            </a:pPr>
            <a:r>
              <a:rPr lang="en-US" dirty="0"/>
              <a:t>Accidental encounter leads to deadliest battle, 50,000 died/injured</a:t>
            </a:r>
          </a:p>
          <a:p>
            <a:pPr>
              <a:spcBef>
                <a:spcPts val="400"/>
              </a:spcBef>
            </a:pPr>
            <a:r>
              <a:rPr lang="en-US" dirty="0"/>
              <a:t>Impact:</a:t>
            </a:r>
          </a:p>
          <a:p>
            <a:pPr lvl="1">
              <a:spcBef>
                <a:spcPts val="400"/>
              </a:spcBef>
            </a:pPr>
            <a:r>
              <a:rPr lang="en-US" dirty="0"/>
              <a:t>Massive Southern casualties lead to decreased support</a:t>
            </a:r>
          </a:p>
          <a:p>
            <a:pPr lvl="1">
              <a:spcBef>
                <a:spcPts val="400"/>
              </a:spcBef>
            </a:pPr>
            <a:r>
              <a:rPr lang="en-US" dirty="0"/>
              <a:t>Union has two major victories, both in terms of strategy and morale</a:t>
            </a:r>
          </a:p>
          <a:p>
            <a:pPr lvl="1">
              <a:spcBef>
                <a:spcPts val="400"/>
              </a:spcBef>
            </a:pPr>
            <a:r>
              <a:rPr lang="en-US" u="sng" dirty="0"/>
              <a:t>Gettysburg Address – admittance of this war being about equality and putting an end to slavery</a:t>
            </a:r>
          </a:p>
        </p:txBody>
      </p:sp>
      <p:pic>
        <p:nvPicPr>
          <p:cNvPr id="8" name="Content Placeholder 7" descr="63-7-3-the-high-water-at-gettysburg_detail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4647" b="-44647"/>
          <a:stretch>
            <a:fillRect/>
          </a:stretch>
        </p:blipFill>
        <p:spPr>
          <a:xfrm>
            <a:off x="6169237" y="535338"/>
            <a:ext cx="2794110" cy="3223303"/>
          </a:xfrm>
        </p:spPr>
      </p:pic>
      <p:sp>
        <p:nvSpPr>
          <p:cNvPr id="5" name="TextBox 4"/>
          <p:cNvSpPr txBox="1"/>
          <p:nvPr/>
        </p:nvSpPr>
        <p:spPr>
          <a:xfrm>
            <a:off x="540130" y="3740081"/>
            <a:ext cx="2540103" cy="13926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u="sng" dirty="0">
                <a:solidFill>
                  <a:srgbClr val="0000FF"/>
                </a:solidFill>
              </a:rPr>
              <a:t>Army of the Potomac</a:t>
            </a:r>
          </a:p>
          <a:p>
            <a:pPr marL="171450" indent="-171450">
              <a:buFont typeface="Arial"/>
              <a:buChar char="•"/>
            </a:pPr>
            <a:r>
              <a:rPr lang="en-US" sz="1050" dirty="0">
                <a:solidFill>
                  <a:srgbClr val="0000FF"/>
                </a:solidFill>
              </a:rPr>
              <a:t>McClellan (fired – Seven Days’)</a:t>
            </a:r>
          </a:p>
          <a:p>
            <a:pPr marL="171450" indent="-171450">
              <a:buFont typeface="Arial"/>
              <a:buChar char="•"/>
            </a:pPr>
            <a:r>
              <a:rPr lang="en-US" sz="1050" dirty="0">
                <a:solidFill>
                  <a:srgbClr val="0000FF"/>
                </a:solidFill>
              </a:rPr>
              <a:t>Pope (fired – 2</a:t>
            </a:r>
            <a:r>
              <a:rPr lang="en-US" sz="1050" baseline="30000" dirty="0">
                <a:solidFill>
                  <a:srgbClr val="0000FF"/>
                </a:solidFill>
              </a:rPr>
              <a:t>nd</a:t>
            </a:r>
            <a:r>
              <a:rPr lang="en-US" sz="1050" dirty="0">
                <a:solidFill>
                  <a:srgbClr val="0000FF"/>
                </a:solidFill>
              </a:rPr>
              <a:t> Bull Run)</a:t>
            </a:r>
          </a:p>
          <a:p>
            <a:pPr marL="171450" indent="-171450">
              <a:buFont typeface="Arial"/>
              <a:buChar char="•"/>
            </a:pPr>
            <a:r>
              <a:rPr lang="en-US" sz="1050" dirty="0">
                <a:solidFill>
                  <a:srgbClr val="0000FF"/>
                </a:solidFill>
              </a:rPr>
              <a:t>McClellan (reinstated, fired – Antietam)</a:t>
            </a:r>
          </a:p>
          <a:p>
            <a:pPr marL="171450" indent="-171450">
              <a:buFont typeface="Arial"/>
              <a:buChar char="•"/>
            </a:pPr>
            <a:r>
              <a:rPr lang="en-US" sz="1050" dirty="0">
                <a:solidFill>
                  <a:srgbClr val="0000FF"/>
                </a:solidFill>
              </a:rPr>
              <a:t>Burnside (fired – Fredericksburg)</a:t>
            </a:r>
          </a:p>
          <a:p>
            <a:pPr marL="171450" indent="-171450">
              <a:buFont typeface="Arial"/>
              <a:buChar char="•"/>
            </a:pPr>
            <a:r>
              <a:rPr lang="en-US" sz="1050" dirty="0">
                <a:solidFill>
                  <a:srgbClr val="0000FF"/>
                </a:solidFill>
              </a:rPr>
              <a:t>Hooker (fired – Chancellorsville)</a:t>
            </a:r>
          </a:p>
          <a:p>
            <a:pPr marL="171450" indent="-171450">
              <a:buFont typeface="Arial"/>
              <a:buChar char="•"/>
            </a:pPr>
            <a:r>
              <a:rPr lang="en-US" sz="1050" dirty="0">
                <a:solidFill>
                  <a:srgbClr val="0000FF"/>
                </a:solidFill>
              </a:rPr>
              <a:t>Meade (fired – Gettysburg)</a:t>
            </a:r>
          </a:p>
          <a:p>
            <a:pPr marL="171450" indent="-171450">
              <a:buFont typeface="Arial"/>
              <a:buChar char="•"/>
            </a:pPr>
            <a:r>
              <a:rPr lang="en-US" sz="1050" dirty="0">
                <a:solidFill>
                  <a:srgbClr val="0000FF"/>
                </a:solidFill>
              </a:rPr>
              <a:t>Grant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00678" y="3740081"/>
            <a:ext cx="209485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u="sng" dirty="0">
                <a:solidFill>
                  <a:srgbClr val="FF0000"/>
                </a:solidFill>
              </a:rPr>
              <a:t>Army of Northern Virginia</a:t>
            </a:r>
          </a:p>
          <a:p>
            <a:pPr marL="171450" indent="-171450">
              <a:buFont typeface="Arial"/>
              <a:buChar char="•"/>
            </a:pPr>
            <a:r>
              <a:rPr lang="en-US" sz="1050" dirty="0">
                <a:solidFill>
                  <a:srgbClr val="FF0000"/>
                </a:solidFill>
              </a:rPr>
              <a:t>Johnston (killed – Seven Pines)</a:t>
            </a:r>
          </a:p>
          <a:p>
            <a:pPr marL="171450" indent="-171450">
              <a:buFont typeface="Arial"/>
              <a:buChar char="•"/>
            </a:pPr>
            <a:r>
              <a:rPr lang="en-US" sz="1050" dirty="0">
                <a:solidFill>
                  <a:srgbClr val="FF0000"/>
                </a:solidFill>
              </a:rPr>
              <a:t>Lee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4372" y="3499730"/>
            <a:ext cx="24087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Major General Tracker:</a:t>
            </a:r>
          </a:p>
        </p:txBody>
      </p:sp>
    </p:spTree>
    <p:extLst>
      <p:ext uri="{BB962C8B-B14F-4D97-AF65-F5344CB8AC3E}">
        <p14:creationId xmlns:p14="http://schemas.microsoft.com/office/powerpoint/2010/main" val="3180735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  <p:bldP spid="5" grpId="0" build="p" bldLvl="5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-9366"/>
            <a:ext cx="7313613" cy="651272"/>
          </a:xfrm>
        </p:spPr>
        <p:txBody>
          <a:bodyPr/>
          <a:lstStyle/>
          <a:p>
            <a:r>
              <a:rPr lang="en-US" sz="3200" dirty="0"/>
              <a:t>The Overland Campaign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7552" y="788220"/>
            <a:ext cx="3662157" cy="4218436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ts val="600"/>
              </a:spcBef>
            </a:pPr>
            <a:r>
              <a:rPr lang="en-US" dirty="0"/>
              <a:t>Grant vs. Lee</a:t>
            </a:r>
          </a:p>
          <a:p>
            <a:pPr lvl="1"/>
            <a:r>
              <a:rPr lang="en-US" dirty="0"/>
              <a:t>Wilderness (May, 1864)</a:t>
            </a:r>
          </a:p>
          <a:p>
            <a:pPr lvl="2"/>
            <a:r>
              <a:rPr lang="en-US" dirty="0"/>
              <a:t>Grant heavily supplied</a:t>
            </a:r>
          </a:p>
          <a:p>
            <a:pPr lvl="1"/>
            <a:r>
              <a:rPr lang="en-US" dirty="0"/>
              <a:t>Spotsylvania and Cold Harbor (May-June, 1864)</a:t>
            </a:r>
          </a:p>
          <a:p>
            <a:pPr lvl="2"/>
            <a:r>
              <a:rPr lang="en-US" dirty="0"/>
              <a:t>Massive Casualties</a:t>
            </a:r>
          </a:p>
          <a:p>
            <a:pPr lvl="1"/>
            <a:r>
              <a:rPr lang="en-US" dirty="0"/>
              <a:t>The Siege at Petersburg (June, 1864-April, 1865)</a:t>
            </a:r>
          </a:p>
          <a:p>
            <a:pPr lvl="2"/>
            <a:r>
              <a:rPr lang="en-US" dirty="0"/>
              <a:t>Cut off Southern Railroads</a:t>
            </a:r>
          </a:p>
          <a:p>
            <a:pPr>
              <a:spcBef>
                <a:spcPts val="600"/>
              </a:spcBef>
            </a:pPr>
            <a:r>
              <a:rPr lang="en-US" dirty="0"/>
              <a:t>Sherman’s March to the Sea (November-December, 1864)</a:t>
            </a:r>
          </a:p>
          <a:p>
            <a:pPr lvl="1"/>
            <a:r>
              <a:rPr lang="en-US" dirty="0"/>
              <a:t>Chickamauga (loss-1863)</a:t>
            </a:r>
            <a:r>
              <a:rPr lang="en-US" dirty="0">
                <a:sym typeface="Wingdings"/>
              </a:rPr>
              <a:t> Chattanooga (victory-1863)Atlanta (victory, 1864)</a:t>
            </a:r>
          </a:p>
          <a:p>
            <a:pPr lvl="1"/>
            <a:r>
              <a:rPr lang="en-US" dirty="0">
                <a:sym typeface="Wingdings"/>
              </a:rPr>
              <a:t>“Make Georgia Howl”</a:t>
            </a:r>
          </a:p>
          <a:p>
            <a:pPr lvl="2"/>
            <a:r>
              <a:rPr lang="en-US" dirty="0">
                <a:sym typeface="Wingdings"/>
              </a:rPr>
              <a:t>Sherman “neckties”</a:t>
            </a:r>
          </a:p>
          <a:p>
            <a:pPr lvl="1"/>
            <a:r>
              <a:rPr lang="en-US" dirty="0">
                <a:sym typeface="Wingdings"/>
              </a:rPr>
              <a:t>Savannah, GA = Christmas present</a:t>
            </a:r>
          </a:p>
        </p:txBody>
      </p:sp>
      <p:pic>
        <p:nvPicPr>
          <p:cNvPr id="5" name="Content Placeholder 4" descr="Grant+Lee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199" r="-9199"/>
          <a:stretch>
            <a:fillRect/>
          </a:stretch>
        </p:blipFill>
        <p:spPr>
          <a:xfrm>
            <a:off x="4151704" y="802816"/>
            <a:ext cx="2045734" cy="1745075"/>
          </a:xfrm>
        </p:spPr>
      </p:pic>
      <p:pic>
        <p:nvPicPr>
          <p:cNvPr id="6" name="Picture 5" descr="ACW_Chattanooga2Carolinas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473" y="2644593"/>
            <a:ext cx="4363061" cy="2324182"/>
          </a:xfrm>
          <a:prstGeom prst="rect">
            <a:avLst/>
          </a:prstGeom>
        </p:spPr>
      </p:pic>
      <p:pic>
        <p:nvPicPr>
          <p:cNvPr id="7" name="Picture 6" descr="tumblr_mi357dPQYF1rwjpnyo1_1280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594" y="802816"/>
            <a:ext cx="2973715" cy="174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02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533" y="1374122"/>
            <a:ext cx="2589384" cy="871538"/>
          </a:xfrm>
        </p:spPr>
        <p:txBody>
          <a:bodyPr/>
          <a:lstStyle/>
          <a:p>
            <a:r>
              <a:rPr lang="en-US" sz="3600" dirty="0"/>
              <a:t>The Election of 1864</a:t>
            </a:r>
          </a:p>
        </p:txBody>
      </p:sp>
      <p:pic>
        <p:nvPicPr>
          <p:cNvPr id="5" name="Content Placeholder 4" descr="05154024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6510" b="-26510"/>
          <a:stretch>
            <a:fillRect/>
          </a:stretch>
        </p:blipFill>
        <p:spPr>
          <a:xfrm>
            <a:off x="2810737" y="-1143729"/>
            <a:ext cx="6302033" cy="7458587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0531" y="2256109"/>
            <a:ext cx="2558156" cy="162237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Primary Source Analysis:</a:t>
            </a:r>
          </a:p>
          <a:p>
            <a:pPr marL="342900" indent="-342900">
              <a:buFont typeface="Arial"/>
              <a:buChar char="•"/>
            </a:pPr>
            <a:r>
              <a:rPr lang="en-US" b="1" dirty="0"/>
              <a:t>C</a:t>
            </a:r>
            <a:r>
              <a:rPr lang="en-US" dirty="0"/>
              <a:t> – Context</a:t>
            </a:r>
          </a:p>
          <a:p>
            <a:pPr marL="342900" indent="-342900">
              <a:buFont typeface="Arial"/>
              <a:buChar char="•"/>
            </a:pPr>
            <a:r>
              <a:rPr lang="en-US" b="1" dirty="0"/>
              <a:t>A</a:t>
            </a:r>
            <a:r>
              <a:rPr lang="en-US" dirty="0"/>
              <a:t> – Audience</a:t>
            </a:r>
          </a:p>
          <a:p>
            <a:pPr marL="342900" indent="-342900">
              <a:buFont typeface="Arial"/>
              <a:buChar char="•"/>
            </a:pPr>
            <a:r>
              <a:rPr lang="en-US" b="1" dirty="0"/>
              <a:t>P</a:t>
            </a:r>
            <a:r>
              <a:rPr lang="en-US" dirty="0"/>
              <a:t> – Purpose</a:t>
            </a:r>
          </a:p>
          <a:p>
            <a:pPr marL="342900" indent="-342900">
              <a:buFont typeface="Arial"/>
              <a:buChar char="•"/>
            </a:pPr>
            <a:r>
              <a:rPr lang="en-US" b="1" dirty="0"/>
              <a:t>P</a:t>
            </a:r>
            <a:r>
              <a:rPr lang="en-US" dirty="0"/>
              <a:t> – Point of View</a:t>
            </a:r>
          </a:p>
        </p:txBody>
      </p:sp>
    </p:spTree>
    <p:extLst>
      <p:ext uri="{BB962C8B-B14F-4D97-AF65-F5344CB8AC3E}">
        <p14:creationId xmlns:p14="http://schemas.microsoft.com/office/powerpoint/2010/main" val="25714136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377428"/>
            <a:ext cx="7313613" cy="651272"/>
          </a:xfrm>
        </p:spPr>
        <p:txBody>
          <a:bodyPr/>
          <a:lstStyle/>
          <a:p>
            <a:r>
              <a:rPr lang="en-US" sz="4400" dirty="0"/>
              <a:t>The Election of 1864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971326" y="1064525"/>
            <a:ext cx="3200400" cy="438026"/>
          </a:xfrm>
        </p:spPr>
        <p:txBody>
          <a:bodyPr/>
          <a:lstStyle/>
          <a:p>
            <a:r>
              <a:rPr lang="en-US" dirty="0"/>
              <a:t>Abraham Lincoln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481725" y="1631157"/>
            <a:ext cx="3025596" cy="1375756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800"/>
              </a:spcBef>
            </a:pPr>
            <a:r>
              <a:rPr lang="en-US" dirty="0"/>
              <a:t>“Unionists”</a:t>
            </a:r>
          </a:p>
          <a:p>
            <a:pPr>
              <a:spcBef>
                <a:spcPts val="800"/>
              </a:spcBef>
            </a:pPr>
            <a:r>
              <a:rPr lang="en-US" dirty="0"/>
              <a:t>Pro-war</a:t>
            </a:r>
          </a:p>
          <a:p>
            <a:pPr>
              <a:spcBef>
                <a:spcPts val="800"/>
              </a:spcBef>
            </a:pPr>
            <a:r>
              <a:rPr lang="en-US" dirty="0"/>
              <a:t>New running mate – Andrew Johnson (Democrat)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930247" y="1064525"/>
            <a:ext cx="3200400" cy="438026"/>
          </a:xfrm>
        </p:spPr>
        <p:txBody>
          <a:bodyPr/>
          <a:lstStyle/>
          <a:p>
            <a:r>
              <a:rPr lang="en-US" dirty="0"/>
              <a:t>George McClellan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689379" y="1631157"/>
            <a:ext cx="2938138" cy="1375756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800"/>
              </a:spcBef>
            </a:pPr>
            <a:r>
              <a:rPr lang="en-US" dirty="0"/>
              <a:t>Democrats want cease fire</a:t>
            </a:r>
          </a:p>
          <a:p>
            <a:pPr>
              <a:spcBef>
                <a:spcPts val="800"/>
              </a:spcBef>
            </a:pPr>
            <a:r>
              <a:rPr lang="en-US" dirty="0"/>
              <a:t>“ditch-Lincoln” movement</a:t>
            </a:r>
          </a:p>
          <a:p>
            <a:pPr>
              <a:spcBef>
                <a:spcPts val="800"/>
              </a:spcBef>
            </a:pPr>
            <a:r>
              <a:rPr lang="en-US" dirty="0"/>
              <a:t>Anti-emancipation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71855" y="3328160"/>
            <a:ext cx="2737179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/>
              <a:t>Results</a:t>
            </a:r>
            <a:r>
              <a:rPr lang="en-US" sz="1600" dirty="0"/>
              <a:t>: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/>
              <a:t>Lincoln gets push from victories @ Atlanta and Petersburg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/>
              <a:t>Lincoln allows furlough for soldiers to vote</a:t>
            </a:r>
          </a:p>
        </p:txBody>
      </p:sp>
      <p:pic>
        <p:nvPicPr>
          <p:cNvPr id="10" name="Picture 9" descr="1864_Electoral_Map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410" y="3160306"/>
            <a:ext cx="3202499" cy="1720463"/>
          </a:xfrm>
          <a:prstGeom prst="rect">
            <a:avLst/>
          </a:prstGeom>
        </p:spPr>
      </p:pic>
      <p:pic>
        <p:nvPicPr>
          <p:cNvPr id="11" name="Picture 10" descr="Republican_presidential_ticket_1864b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9041"/>
            <a:ext cx="1519124" cy="2136586"/>
          </a:xfrm>
          <a:prstGeom prst="rect">
            <a:avLst/>
          </a:prstGeom>
        </p:spPr>
      </p:pic>
      <p:pic>
        <p:nvPicPr>
          <p:cNvPr id="12" name="Picture 11" descr="Democratic_presidential_ticket_1864b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517" y="1537776"/>
            <a:ext cx="1516483" cy="2137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395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5"/>
      <p:bldP spid="8" grpId="0" build="p" bldLvl="5"/>
      <p:bldP spid="9" grpId="0" build="p" bldLvl="5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4532" y="124986"/>
            <a:ext cx="3733799" cy="932109"/>
          </a:xfrm>
        </p:spPr>
        <p:txBody>
          <a:bodyPr/>
          <a:lstStyle/>
          <a:p>
            <a:r>
              <a:rPr lang="en-US" sz="3600" dirty="0"/>
              <a:t>The End of the War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5482" y="1372056"/>
            <a:ext cx="4717531" cy="3258669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1800" dirty="0"/>
              <a:t>Fall of Richmond (April 3, 1865)</a:t>
            </a:r>
          </a:p>
          <a:p>
            <a:pPr>
              <a:spcBef>
                <a:spcPts val="600"/>
              </a:spcBef>
            </a:pPr>
            <a:r>
              <a:rPr lang="en-US" sz="1800" dirty="0"/>
              <a:t>Lee’s Surrender at Appomattox (April 9, 1865)</a:t>
            </a:r>
          </a:p>
          <a:p>
            <a:pPr>
              <a:spcBef>
                <a:spcPts val="600"/>
              </a:spcBef>
            </a:pPr>
            <a:r>
              <a:rPr lang="en-US" sz="1800" dirty="0"/>
              <a:t>Recapture of Fort Sumter (April 14, 1865)</a:t>
            </a:r>
          </a:p>
          <a:p>
            <a:pPr>
              <a:spcBef>
                <a:spcPts val="600"/>
              </a:spcBef>
            </a:pPr>
            <a:r>
              <a:rPr lang="en-US" sz="1800" dirty="0"/>
              <a:t>Lincoln’s Assassination (April 14, 1865)</a:t>
            </a:r>
          </a:p>
          <a:p>
            <a:pPr lvl="1"/>
            <a:r>
              <a:rPr lang="en-US" sz="1800" dirty="0"/>
              <a:t>Ford’s Theater</a:t>
            </a:r>
          </a:p>
          <a:p>
            <a:pPr lvl="1"/>
            <a:r>
              <a:rPr lang="en-US" sz="1800" dirty="0"/>
              <a:t>John Wilkes Booth</a:t>
            </a:r>
          </a:p>
          <a:p>
            <a:pPr lvl="1"/>
            <a:r>
              <a:rPr lang="en-US" sz="1800" dirty="0"/>
              <a:t>Attack on Sec. of State Seward</a:t>
            </a:r>
          </a:p>
          <a:p>
            <a:pPr>
              <a:spcBef>
                <a:spcPts val="600"/>
              </a:spcBef>
            </a:pPr>
            <a:r>
              <a:rPr lang="en-US" sz="1800" dirty="0"/>
              <a:t>Johnston Surrenders to Sherman (NC – April 17, 1865) </a:t>
            </a:r>
          </a:p>
        </p:txBody>
      </p:sp>
      <p:pic>
        <p:nvPicPr>
          <p:cNvPr id="5" name="Content Placeholder 4" descr="surrender-at-appomattox-01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731" b="-5731"/>
          <a:stretch>
            <a:fillRect/>
          </a:stretch>
        </p:blipFill>
        <p:spPr>
          <a:xfrm>
            <a:off x="5134993" y="-118630"/>
            <a:ext cx="3308111" cy="2821923"/>
          </a:xfrm>
        </p:spPr>
      </p:pic>
      <p:pic>
        <p:nvPicPr>
          <p:cNvPr id="6" name="Picture 5" descr="The_assassination_of_President_Lincoln_at_Ford's_Theatre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4993" y="2571750"/>
            <a:ext cx="3308111" cy="2555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888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98028"/>
            <a:ext cx="7313613" cy="651272"/>
          </a:xfrm>
        </p:spPr>
        <p:txBody>
          <a:bodyPr/>
          <a:lstStyle/>
          <a:p>
            <a:r>
              <a:rPr lang="en-US" dirty="0"/>
              <a:t>Essential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1" y="1447800"/>
            <a:ext cx="3289299" cy="3042047"/>
          </a:xfrm>
        </p:spPr>
        <p:txBody>
          <a:bodyPr>
            <a:normAutofit fontScale="92500"/>
          </a:bodyPr>
          <a:lstStyle/>
          <a:p>
            <a:r>
              <a:rPr lang="en-US" sz="2800" dirty="0"/>
              <a:t>To what extent did the role of the federal government change both during, and as a result of, the Civil War.</a:t>
            </a:r>
          </a:p>
        </p:txBody>
      </p:sp>
      <p:pic>
        <p:nvPicPr>
          <p:cNvPr id="4" name="Picture 3" descr="3a05722r.jpg"/>
          <p:cNvPicPr>
            <a:picLocks noChangeAspect="1"/>
          </p:cNvPicPr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600" y="871776"/>
            <a:ext cx="5613400" cy="4157424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  <a:softEdge rad="50800"/>
          </a:effectLst>
        </p:spPr>
      </p:pic>
    </p:spTree>
    <p:extLst>
      <p:ext uri="{BB962C8B-B14F-4D97-AF65-F5344CB8AC3E}">
        <p14:creationId xmlns:p14="http://schemas.microsoft.com/office/powerpoint/2010/main" val="27461870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2824"/>
            <a:ext cx="7772400" cy="1021556"/>
          </a:xfrm>
        </p:spPr>
        <p:txBody>
          <a:bodyPr/>
          <a:lstStyle/>
          <a:p>
            <a:r>
              <a:rPr lang="en-US" sz="4000" dirty="0"/>
              <a:t>Effects of the War on Civilian Life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84665"/>
            <a:ext cx="7772400" cy="740664"/>
          </a:xfrm>
        </p:spPr>
        <p:txBody>
          <a:bodyPr/>
          <a:lstStyle/>
          <a:p>
            <a:r>
              <a:rPr lang="en-US" dirty="0"/>
              <a:t>Societal, Economic, and Political changes of the </a:t>
            </a:r>
          </a:p>
          <a:p>
            <a:r>
              <a:rPr lang="en-US" dirty="0"/>
              <a:t>“War Between the States”</a:t>
            </a:r>
          </a:p>
        </p:txBody>
      </p:sp>
      <p:pic>
        <p:nvPicPr>
          <p:cNvPr id="4" name="Picture 3" descr="Clarabartonwcbbrady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815" y="1791222"/>
            <a:ext cx="2791769" cy="3147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7131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251204"/>
            <a:ext cx="7313613" cy="651272"/>
          </a:xfrm>
        </p:spPr>
        <p:txBody>
          <a:bodyPr/>
          <a:lstStyle/>
          <a:p>
            <a:r>
              <a:rPr lang="en-US" sz="4000" dirty="0"/>
              <a:t>Political Change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8222" y="1151465"/>
            <a:ext cx="4922875" cy="3898999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ts val="400"/>
              </a:spcBef>
            </a:pPr>
            <a:r>
              <a:rPr lang="en-US" dirty="0"/>
              <a:t>Republican in office, Republicans in Congress</a:t>
            </a:r>
          </a:p>
          <a:p>
            <a:pPr lvl="1">
              <a:spcBef>
                <a:spcPts val="400"/>
              </a:spcBef>
            </a:pPr>
            <a:r>
              <a:rPr lang="en-US" dirty="0"/>
              <a:t>Factionalized</a:t>
            </a:r>
          </a:p>
          <a:p>
            <a:pPr lvl="2">
              <a:spcBef>
                <a:spcPts val="400"/>
              </a:spcBef>
            </a:pPr>
            <a:r>
              <a:rPr lang="en-US" dirty="0"/>
              <a:t>Radicals vs. Moderates</a:t>
            </a:r>
          </a:p>
          <a:p>
            <a:pPr lvl="1">
              <a:spcBef>
                <a:spcPts val="400"/>
              </a:spcBef>
            </a:pPr>
            <a:r>
              <a:rPr lang="en-US" dirty="0"/>
              <a:t>Dissenters</a:t>
            </a:r>
          </a:p>
          <a:p>
            <a:pPr lvl="2">
              <a:spcBef>
                <a:spcPts val="400"/>
              </a:spcBef>
            </a:pPr>
            <a:r>
              <a:rPr lang="en-US" dirty="0"/>
              <a:t>Copperheads – negotiated peace with treason</a:t>
            </a:r>
          </a:p>
          <a:p>
            <a:pPr lvl="2">
              <a:spcBef>
                <a:spcPts val="400"/>
              </a:spcBef>
            </a:pPr>
            <a:r>
              <a:rPr lang="en-US" dirty="0"/>
              <a:t>Peace Democrats</a:t>
            </a:r>
          </a:p>
          <a:p>
            <a:pPr>
              <a:spcBef>
                <a:spcPts val="400"/>
              </a:spcBef>
            </a:pPr>
            <a:r>
              <a:rPr lang="en-US" dirty="0"/>
              <a:t>Civil Liberties</a:t>
            </a:r>
          </a:p>
          <a:p>
            <a:pPr lvl="1">
              <a:spcBef>
                <a:spcPts val="400"/>
              </a:spcBef>
            </a:pPr>
            <a:r>
              <a:rPr lang="en-US" dirty="0"/>
              <a:t>Suspension of habeas corpus in Maryland and Kentucky</a:t>
            </a:r>
          </a:p>
          <a:p>
            <a:pPr lvl="2">
              <a:spcBef>
                <a:spcPts val="400"/>
              </a:spcBef>
            </a:pPr>
            <a:r>
              <a:rPr lang="en-US" dirty="0"/>
              <a:t>13,000 held without trial</a:t>
            </a:r>
          </a:p>
          <a:p>
            <a:pPr lvl="1">
              <a:spcBef>
                <a:spcPts val="400"/>
              </a:spcBef>
            </a:pPr>
            <a:r>
              <a:rPr lang="en-US" dirty="0"/>
              <a:t>The Draft</a:t>
            </a:r>
          </a:p>
          <a:p>
            <a:pPr lvl="2">
              <a:spcBef>
                <a:spcPts val="400"/>
              </a:spcBef>
            </a:pPr>
            <a:r>
              <a:rPr lang="en-US" dirty="0"/>
              <a:t>Conscription Act (March, 1863)</a:t>
            </a:r>
          </a:p>
          <a:p>
            <a:pPr lvl="3">
              <a:spcBef>
                <a:spcPts val="400"/>
              </a:spcBef>
            </a:pPr>
            <a:r>
              <a:rPr lang="en-US" dirty="0"/>
              <a:t>All men 20-45</a:t>
            </a:r>
          </a:p>
          <a:p>
            <a:pPr lvl="3">
              <a:spcBef>
                <a:spcPts val="400"/>
              </a:spcBef>
            </a:pPr>
            <a:r>
              <a:rPr lang="en-US" dirty="0"/>
              <a:t>Allowed for “substitutes” ($300)</a:t>
            </a:r>
          </a:p>
          <a:p>
            <a:pPr lvl="2">
              <a:spcBef>
                <a:spcPts val="400"/>
              </a:spcBef>
            </a:pPr>
            <a:r>
              <a:rPr lang="en-US" dirty="0"/>
              <a:t>New York Draft Riots (July)- immigrants vs. freed African Americans. </a:t>
            </a:r>
          </a:p>
          <a:p>
            <a:pPr>
              <a:spcBef>
                <a:spcPts val="400"/>
              </a:spcBef>
            </a:pPr>
            <a:r>
              <a:rPr lang="en-US" dirty="0"/>
              <a:t>Political Dominance of the North – supremacy of the federal government was an established fact.</a:t>
            </a:r>
          </a:p>
        </p:txBody>
      </p:sp>
      <p:pic>
        <p:nvPicPr>
          <p:cNvPr id="5" name="Content Placeholder 4" descr="draftriotsMED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958" b="-5958"/>
          <a:stretch>
            <a:fillRect/>
          </a:stretch>
        </p:blipFill>
        <p:spPr>
          <a:xfrm>
            <a:off x="5136499" y="1031359"/>
            <a:ext cx="3817830" cy="3256730"/>
          </a:xfrm>
        </p:spPr>
      </p:pic>
    </p:spTree>
    <p:extLst>
      <p:ext uri="{BB962C8B-B14F-4D97-AF65-F5344CB8AC3E}">
        <p14:creationId xmlns:p14="http://schemas.microsoft.com/office/powerpoint/2010/main" val="3003049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101313"/>
            <a:ext cx="7313613" cy="651272"/>
          </a:xfrm>
        </p:spPr>
        <p:txBody>
          <a:bodyPr/>
          <a:lstStyle/>
          <a:p>
            <a:r>
              <a:rPr lang="en-US" sz="4000" dirty="0"/>
              <a:t>Economic Change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0139" y="700218"/>
            <a:ext cx="5754214" cy="4364392"/>
          </a:xfrm>
        </p:spPr>
        <p:txBody>
          <a:bodyPr>
            <a:normAutofit fontScale="62500" lnSpcReduction="20000"/>
          </a:bodyPr>
          <a:lstStyle/>
          <a:p>
            <a:pPr>
              <a:spcBef>
                <a:spcPts val="600"/>
              </a:spcBef>
            </a:pPr>
            <a:r>
              <a:rPr lang="en-US" dirty="0"/>
              <a:t>Financing the War</a:t>
            </a:r>
          </a:p>
          <a:p>
            <a:pPr lvl="1"/>
            <a:r>
              <a:rPr lang="en-US" dirty="0"/>
              <a:t>North</a:t>
            </a:r>
          </a:p>
          <a:p>
            <a:pPr lvl="2"/>
            <a:r>
              <a:rPr lang="en-US" dirty="0"/>
              <a:t>Selling of bonds ($2.6 billion)</a:t>
            </a:r>
          </a:p>
          <a:p>
            <a:pPr lvl="2"/>
            <a:r>
              <a:rPr lang="en-US" dirty="0"/>
              <a:t>Income tax, excise taxes, and increased tariffs (Morrill, 1861)</a:t>
            </a:r>
          </a:p>
          <a:p>
            <a:pPr lvl="2"/>
            <a:r>
              <a:rPr lang="en-US" dirty="0"/>
              <a:t>Issuance of Greenbacks – could not be traded in for gold – contributing to inflation</a:t>
            </a:r>
          </a:p>
          <a:p>
            <a:pPr lvl="2"/>
            <a:r>
              <a:rPr lang="en-US" dirty="0"/>
              <a:t>Renewal of National Bank (1863)</a:t>
            </a:r>
          </a:p>
          <a:p>
            <a:pPr>
              <a:spcBef>
                <a:spcPts val="600"/>
              </a:spcBef>
            </a:pPr>
            <a:r>
              <a:rPr lang="en-US" dirty="0"/>
              <a:t>Modernizing Northern Society</a:t>
            </a:r>
          </a:p>
          <a:p>
            <a:pPr lvl="1"/>
            <a:r>
              <a:rPr lang="en-US" dirty="0"/>
              <a:t>Consolidation of industry</a:t>
            </a:r>
          </a:p>
          <a:p>
            <a:pPr lvl="1"/>
            <a:r>
              <a:rPr lang="en-US" dirty="0"/>
              <a:t>Profiteers &amp; New Industry</a:t>
            </a:r>
          </a:p>
          <a:p>
            <a:pPr lvl="2"/>
            <a:r>
              <a:rPr lang="en-US" dirty="0"/>
              <a:t>War Financing (Cooke), Pork (</a:t>
            </a:r>
            <a:r>
              <a:rPr lang="en-US" dirty="0" err="1"/>
              <a:t>Armour</a:t>
            </a:r>
            <a:r>
              <a:rPr lang="en-US" dirty="0"/>
              <a:t>), Guns (Colt &amp; Winchester), Wool and Linen see resurgence</a:t>
            </a:r>
          </a:p>
          <a:p>
            <a:pPr>
              <a:spcBef>
                <a:spcPts val="600"/>
              </a:spcBef>
            </a:pPr>
            <a:r>
              <a:rPr lang="en-US" dirty="0"/>
              <a:t>Economic Expansion</a:t>
            </a:r>
          </a:p>
          <a:p>
            <a:pPr lvl="1"/>
            <a:r>
              <a:rPr lang="en-US" dirty="0"/>
              <a:t>Homestead Act (1862) – promotes settlement in Great Plains – 160 acres to farm and live 5 years</a:t>
            </a:r>
          </a:p>
          <a:p>
            <a:pPr lvl="1"/>
            <a:r>
              <a:rPr lang="en-US" dirty="0"/>
              <a:t>Morrill Land Grant Act (1862) – sale of federal land grants to maintain agricultural and technical colleges. </a:t>
            </a:r>
          </a:p>
          <a:p>
            <a:pPr lvl="1"/>
            <a:r>
              <a:rPr lang="en-US" dirty="0"/>
              <a:t>Pacific Railway Act (1862) – authorized the building of a transcontinental railroad over a northern route in order to link the economies of east and west together.</a:t>
            </a:r>
          </a:p>
        </p:txBody>
      </p:sp>
      <p:pic>
        <p:nvPicPr>
          <p:cNvPr id="5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861" r="-8861"/>
          <a:stretch>
            <a:fillRect/>
          </a:stretch>
        </p:blipFill>
        <p:spPr>
          <a:xfrm>
            <a:off x="5857593" y="1307805"/>
            <a:ext cx="3286407" cy="2803409"/>
          </a:xfrm>
          <a:noFill/>
        </p:spPr>
      </p:pic>
    </p:spTree>
    <p:extLst>
      <p:ext uri="{BB962C8B-B14F-4D97-AF65-F5344CB8AC3E}">
        <p14:creationId xmlns:p14="http://schemas.microsoft.com/office/powerpoint/2010/main" val="2764407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195981"/>
            <a:ext cx="7313613" cy="651272"/>
          </a:xfrm>
        </p:spPr>
        <p:txBody>
          <a:bodyPr/>
          <a:lstStyle/>
          <a:p>
            <a:r>
              <a:rPr lang="en-US" sz="4000" dirty="0"/>
              <a:t>Social Change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0864" y="965588"/>
            <a:ext cx="3566160" cy="4114802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ts val="600"/>
              </a:spcBef>
            </a:pPr>
            <a:r>
              <a:rPr lang="en-US" dirty="0"/>
              <a:t>Women at Work</a:t>
            </a:r>
          </a:p>
          <a:p>
            <a:pPr lvl="1"/>
            <a:r>
              <a:rPr lang="en-US" dirty="0"/>
              <a:t>Added responsibilities</a:t>
            </a:r>
          </a:p>
          <a:p>
            <a:pPr lvl="2"/>
            <a:r>
              <a:rPr lang="en-US" dirty="0"/>
              <a:t>Factory jobs (North)</a:t>
            </a:r>
          </a:p>
          <a:p>
            <a:pPr lvl="2"/>
            <a:r>
              <a:rPr lang="en-US" dirty="0"/>
              <a:t>Farms and plantations (South)</a:t>
            </a:r>
          </a:p>
          <a:p>
            <a:pPr lvl="1"/>
            <a:r>
              <a:rPr lang="en-US" dirty="0"/>
              <a:t>Nurses and Volunteers for war efforts</a:t>
            </a:r>
          </a:p>
          <a:p>
            <a:pPr lvl="2"/>
            <a:r>
              <a:rPr lang="en-US" dirty="0"/>
              <a:t>Formation of the Red Cross (Clara Barton)</a:t>
            </a:r>
          </a:p>
          <a:p>
            <a:pPr lvl="2"/>
            <a:r>
              <a:rPr lang="en-US" dirty="0"/>
              <a:t>Ambulance corps &amp; The US Sanitary Commission</a:t>
            </a:r>
          </a:p>
          <a:p>
            <a:pPr lvl="1"/>
            <a:r>
              <a:rPr lang="en-US" dirty="0"/>
              <a:t>Strengthened Women’s Rights Movement and, following the war, a renewed effort for suffrage</a:t>
            </a:r>
          </a:p>
          <a:p>
            <a:pPr>
              <a:spcBef>
                <a:spcPts val="600"/>
              </a:spcBef>
            </a:pPr>
            <a:r>
              <a:rPr lang="en-US" dirty="0"/>
              <a:t>End of Slavery</a:t>
            </a:r>
          </a:p>
          <a:p>
            <a:pPr lvl="1"/>
            <a:r>
              <a:rPr lang="en-US" dirty="0"/>
              <a:t>4 million freedmen (13</a:t>
            </a:r>
            <a:r>
              <a:rPr lang="en-US" baseline="30000" dirty="0"/>
              <a:t>th</a:t>
            </a:r>
            <a:r>
              <a:rPr lang="en-US" dirty="0"/>
              <a:t> Amendment)</a:t>
            </a:r>
          </a:p>
        </p:txBody>
      </p:sp>
      <p:pic>
        <p:nvPicPr>
          <p:cNvPr id="5" name="Content Placeholder 4" descr="Civil War Hospital, 1865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989" b="-3989"/>
          <a:stretch>
            <a:fillRect/>
          </a:stretch>
        </p:blipFill>
        <p:spPr>
          <a:xfrm>
            <a:off x="4401680" y="847253"/>
            <a:ext cx="4336071" cy="3698805"/>
          </a:xfrm>
        </p:spPr>
      </p:pic>
    </p:spTree>
    <p:extLst>
      <p:ext uri="{BB962C8B-B14F-4D97-AF65-F5344CB8AC3E}">
        <p14:creationId xmlns:p14="http://schemas.microsoft.com/office/powerpoint/2010/main" val="3387667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-17022"/>
            <a:ext cx="7313613" cy="651272"/>
          </a:xfrm>
        </p:spPr>
        <p:txBody>
          <a:bodyPr/>
          <a:lstStyle/>
          <a:p>
            <a:r>
              <a:rPr lang="en-US" sz="3200" dirty="0"/>
              <a:t>Impact of the War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7926" y="432247"/>
            <a:ext cx="3684520" cy="4547931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400"/>
              </a:spcBef>
            </a:pPr>
            <a:r>
              <a:rPr lang="en-US" dirty="0"/>
              <a:t>New Technology</a:t>
            </a:r>
          </a:p>
          <a:p>
            <a:pPr lvl="1">
              <a:spcBef>
                <a:spcPts val="400"/>
              </a:spcBef>
            </a:pPr>
            <a:r>
              <a:rPr lang="en-US" dirty="0"/>
              <a:t>Weapons</a:t>
            </a:r>
          </a:p>
          <a:p>
            <a:pPr lvl="2">
              <a:spcBef>
                <a:spcPts val="400"/>
              </a:spcBef>
            </a:pPr>
            <a:r>
              <a:rPr lang="en-US" dirty="0"/>
              <a:t>Rifles and Carbines</a:t>
            </a:r>
          </a:p>
          <a:p>
            <a:pPr lvl="3">
              <a:spcBef>
                <a:spcPts val="400"/>
              </a:spcBef>
            </a:pPr>
            <a:r>
              <a:rPr lang="en-US" dirty="0"/>
              <a:t>Bullets &amp; Cartridges</a:t>
            </a:r>
          </a:p>
          <a:p>
            <a:pPr lvl="2">
              <a:spcBef>
                <a:spcPts val="400"/>
              </a:spcBef>
            </a:pPr>
            <a:r>
              <a:rPr lang="en-US" dirty="0"/>
              <a:t>Artillery</a:t>
            </a:r>
          </a:p>
          <a:p>
            <a:pPr lvl="3">
              <a:spcBef>
                <a:spcPts val="400"/>
              </a:spcBef>
            </a:pPr>
            <a:r>
              <a:rPr lang="en-US" dirty="0"/>
              <a:t>Shells and canisters</a:t>
            </a:r>
          </a:p>
          <a:p>
            <a:pPr lvl="2">
              <a:spcBef>
                <a:spcPts val="400"/>
              </a:spcBef>
            </a:pPr>
            <a:r>
              <a:rPr lang="en-US" dirty="0"/>
              <a:t>Naval advances</a:t>
            </a:r>
          </a:p>
          <a:p>
            <a:pPr lvl="3">
              <a:spcBef>
                <a:spcPts val="400"/>
              </a:spcBef>
            </a:pPr>
            <a:r>
              <a:rPr lang="en-US" dirty="0"/>
              <a:t>Ironclads &amp; turrets</a:t>
            </a:r>
          </a:p>
          <a:p>
            <a:pPr lvl="3">
              <a:spcBef>
                <a:spcPts val="400"/>
              </a:spcBef>
            </a:pPr>
            <a:r>
              <a:rPr lang="en-US" dirty="0"/>
              <a:t>Submarine</a:t>
            </a:r>
          </a:p>
          <a:p>
            <a:pPr lvl="1">
              <a:spcBef>
                <a:spcPts val="400"/>
              </a:spcBef>
            </a:pPr>
            <a:r>
              <a:rPr lang="en-US" dirty="0"/>
              <a:t>Expansion of Railroads &amp; Telegraphy</a:t>
            </a:r>
          </a:p>
          <a:p>
            <a:pPr>
              <a:spcBef>
                <a:spcPts val="400"/>
              </a:spcBef>
            </a:pPr>
            <a:r>
              <a:rPr lang="en-US"/>
              <a:t>Costs</a:t>
            </a:r>
            <a:endParaRPr lang="en-US" dirty="0"/>
          </a:p>
          <a:p>
            <a:pPr lvl="1">
              <a:spcBef>
                <a:spcPts val="400"/>
              </a:spcBef>
            </a:pPr>
            <a:r>
              <a:rPr lang="en-US" dirty="0"/>
              <a:t>$15 billion</a:t>
            </a:r>
          </a:p>
          <a:p>
            <a:pPr lvl="1">
              <a:spcBef>
                <a:spcPts val="400"/>
              </a:spcBef>
            </a:pPr>
            <a:r>
              <a:rPr lang="en-US" dirty="0"/>
              <a:t>750,000 lives (est.)</a:t>
            </a:r>
          </a:p>
          <a:p>
            <a:pPr lvl="1">
              <a:spcBef>
                <a:spcPts val="400"/>
              </a:spcBef>
            </a:pPr>
            <a:endParaRPr lang="en-US" dirty="0"/>
          </a:p>
        </p:txBody>
      </p:sp>
      <p:pic>
        <p:nvPicPr>
          <p:cNvPr id="5" name="Content Placeholder 4" descr="Screen Shot 2014-10-20 at 8.34.30 PM.pn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0125" r="-90125"/>
          <a:stretch>
            <a:fillRect/>
          </a:stretch>
        </p:blipFill>
        <p:spPr>
          <a:xfrm>
            <a:off x="5003409" y="0"/>
            <a:ext cx="6024804" cy="5139348"/>
          </a:xfrm>
        </p:spPr>
      </p:pic>
      <p:pic>
        <p:nvPicPr>
          <p:cNvPr id="7" name="Picture 6" descr="burnsidecarbinemodel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9164" y="686262"/>
            <a:ext cx="2864567" cy="640052"/>
          </a:xfrm>
          <a:prstGeom prst="rect">
            <a:avLst/>
          </a:prstGeom>
        </p:spPr>
      </p:pic>
      <p:pic>
        <p:nvPicPr>
          <p:cNvPr id="6" name="Picture 5" descr="cwpic10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059" y="1446112"/>
            <a:ext cx="1552710" cy="1513566"/>
          </a:xfrm>
          <a:prstGeom prst="rect">
            <a:avLst/>
          </a:prstGeom>
        </p:spPr>
      </p:pic>
      <p:pic>
        <p:nvPicPr>
          <p:cNvPr id="8" name="Picture 7" descr="Andersonville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2702" y="3062571"/>
            <a:ext cx="2866796" cy="1761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169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-16272"/>
            <a:ext cx="7313613" cy="651272"/>
          </a:xfrm>
        </p:spPr>
        <p:txBody>
          <a:bodyPr/>
          <a:lstStyle/>
          <a:p>
            <a:r>
              <a:rPr lang="en-US" sz="4000" dirty="0"/>
              <a:t>The War Begins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3100" y="933054"/>
            <a:ext cx="3771900" cy="4121546"/>
          </a:xfrm>
        </p:spPr>
        <p:txBody>
          <a:bodyPr>
            <a:normAutofit fontScale="85000" lnSpcReduction="10000"/>
          </a:bodyPr>
          <a:lstStyle/>
          <a:p>
            <a:pPr>
              <a:spcBef>
                <a:spcPts val="300"/>
              </a:spcBef>
            </a:pPr>
            <a:r>
              <a:rPr lang="en-US" dirty="0"/>
              <a:t>Fort Sumter (April 12, 1861)</a:t>
            </a:r>
          </a:p>
          <a:p>
            <a:pPr lvl="1">
              <a:spcBef>
                <a:spcPts val="300"/>
              </a:spcBef>
            </a:pPr>
            <a:r>
              <a:rPr lang="en-US" dirty="0"/>
              <a:t>Use of Executive Power</a:t>
            </a:r>
          </a:p>
          <a:p>
            <a:pPr lvl="2">
              <a:spcBef>
                <a:spcPts val="300"/>
              </a:spcBef>
            </a:pPr>
            <a:r>
              <a:rPr lang="en-US" dirty="0"/>
              <a:t>“Commander-in-Chief”</a:t>
            </a:r>
          </a:p>
          <a:p>
            <a:pPr lvl="3">
              <a:spcBef>
                <a:spcPts val="300"/>
              </a:spcBef>
            </a:pPr>
            <a:r>
              <a:rPr lang="en-US" dirty="0"/>
              <a:t>75,000 volunteers</a:t>
            </a:r>
          </a:p>
          <a:p>
            <a:pPr lvl="3">
              <a:spcBef>
                <a:spcPts val="300"/>
              </a:spcBef>
            </a:pPr>
            <a:r>
              <a:rPr lang="en-US" dirty="0"/>
              <a:t>War spending</a:t>
            </a:r>
          </a:p>
          <a:p>
            <a:pPr lvl="3">
              <a:spcBef>
                <a:spcPts val="300"/>
              </a:spcBef>
            </a:pPr>
            <a:r>
              <a:rPr lang="en-US" dirty="0"/>
              <a:t>Suspended habeas corpus</a:t>
            </a:r>
          </a:p>
          <a:p>
            <a:pPr lvl="3">
              <a:spcBef>
                <a:spcPts val="300"/>
              </a:spcBef>
            </a:pPr>
            <a:r>
              <a:rPr lang="en-US" dirty="0"/>
              <a:t>All </a:t>
            </a:r>
            <a:r>
              <a:rPr lang="en-US" i="1" dirty="0"/>
              <a:t>without </a:t>
            </a:r>
            <a:r>
              <a:rPr lang="en-US" dirty="0"/>
              <a:t>Congressional consent</a:t>
            </a:r>
          </a:p>
          <a:p>
            <a:pPr>
              <a:spcBef>
                <a:spcPts val="300"/>
              </a:spcBef>
            </a:pPr>
            <a:r>
              <a:rPr lang="en-US" dirty="0"/>
              <a:t>The Upper South Secedes</a:t>
            </a:r>
          </a:p>
          <a:p>
            <a:pPr lvl="1">
              <a:spcBef>
                <a:spcPts val="300"/>
              </a:spcBef>
            </a:pPr>
            <a:r>
              <a:rPr lang="en-US" dirty="0"/>
              <a:t>VA, NC, TN, AR </a:t>
            </a:r>
          </a:p>
          <a:p>
            <a:pPr lvl="2">
              <a:spcBef>
                <a:spcPts val="300"/>
              </a:spcBef>
            </a:pPr>
            <a:r>
              <a:rPr lang="en-US" dirty="0"/>
              <a:t>Capital moves to Richmond</a:t>
            </a:r>
          </a:p>
          <a:p>
            <a:pPr>
              <a:spcBef>
                <a:spcPts val="300"/>
              </a:spcBef>
            </a:pPr>
            <a:r>
              <a:rPr lang="en-US" dirty="0"/>
              <a:t>The Border States</a:t>
            </a:r>
          </a:p>
          <a:p>
            <a:pPr lvl="1">
              <a:spcBef>
                <a:spcPts val="300"/>
              </a:spcBef>
            </a:pPr>
            <a:r>
              <a:rPr lang="en-US" dirty="0"/>
              <a:t>DE, MD, MO, KY… later: WV</a:t>
            </a:r>
          </a:p>
          <a:p>
            <a:pPr lvl="1">
              <a:spcBef>
                <a:spcPts val="300"/>
              </a:spcBef>
            </a:pPr>
            <a:r>
              <a:rPr lang="en-US" dirty="0"/>
              <a:t>Martial law in Missouri</a:t>
            </a:r>
          </a:p>
        </p:txBody>
      </p:sp>
      <p:pic>
        <p:nvPicPr>
          <p:cNvPr id="10" name="Content Placeholder 9" descr="550px-Map_of_CSA_4.pn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4080" b="-34080"/>
          <a:stretch>
            <a:fillRect/>
          </a:stretch>
        </p:blipFill>
        <p:spPr>
          <a:xfrm>
            <a:off x="4933060" y="2425700"/>
            <a:ext cx="4088511" cy="3363763"/>
          </a:xfrm>
        </p:spPr>
      </p:pic>
      <p:pic>
        <p:nvPicPr>
          <p:cNvPr id="11" name="Picture 10" descr="fort-sumter-bombardment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060" y="648959"/>
            <a:ext cx="4088511" cy="2411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227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161528"/>
            <a:ext cx="7313613" cy="651272"/>
          </a:xfrm>
        </p:spPr>
        <p:txBody>
          <a:bodyPr/>
          <a:lstStyle/>
          <a:p>
            <a:r>
              <a:rPr lang="en-US" dirty="0"/>
              <a:t>Wartime Advantages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774114699"/>
              </p:ext>
            </p:extLst>
          </p:nvPr>
        </p:nvGraphicFramePr>
        <p:xfrm>
          <a:off x="914401" y="984250"/>
          <a:ext cx="7313613" cy="3844119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243787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3787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3787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15791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NORTH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SOUTH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08653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  <a:p>
                      <a:pPr algn="ctr"/>
                      <a:r>
                        <a:rPr lang="en-US" b="1" dirty="0"/>
                        <a:t>MILTARY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High population</a:t>
                      </a:r>
                    </a:p>
                    <a:p>
                      <a:pPr algn="l"/>
                      <a:r>
                        <a:rPr lang="en-US" dirty="0"/>
                        <a:t>Strong navy</a:t>
                      </a:r>
                    </a:p>
                    <a:p>
                      <a:pPr algn="l"/>
                      <a:r>
                        <a:rPr lang="en-US" dirty="0"/>
                        <a:t>Spirit of adventure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Defensive</a:t>
                      </a:r>
                    </a:p>
                    <a:p>
                      <a:pPr algn="l"/>
                      <a:r>
                        <a:rPr lang="en-US" dirty="0"/>
                        <a:t>Experienced</a:t>
                      </a:r>
                      <a:r>
                        <a:rPr lang="en-US" baseline="0" dirty="0"/>
                        <a:t> Leadership</a:t>
                      </a:r>
                    </a:p>
                    <a:p>
                      <a:pPr algn="l"/>
                      <a:r>
                        <a:rPr lang="en-US" baseline="0" dirty="0"/>
                        <a:t>High troop morale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08653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  <a:p>
                      <a:pPr algn="ctr"/>
                      <a:r>
                        <a:rPr lang="en-US" b="1" dirty="0"/>
                        <a:t>ECONOMIC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85%</a:t>
                      </a:r>
                      <a:r>
                        <a:rPr lang="en-US" baseline="0" dirty="0"/>
                        <a:t> of factories</a:t>
                      </a:r>
                    </a:p>
                    <a:p>
                      <a:pPr algn="l"/>
                      <a:r>
                        <a:rPr lang="en-US" baseline="0" dirty="0"/>
                        <a:t>70% of railroads</a:t>
                      </a:r>
                    </a:p>
                    <a:p>
                      <a:pPr algn="l"/>
                      <a:r>
                        <a:rPr lang="en-US" baseline="0" dirty="0"/>
                        <a:t>65% of farmland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European reliance on cotton*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08653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  <a:p>
                      <a:pPr algn="ctr"/>
                      <a:r>
                        <a:rPr lang="en-US" b="1" dirty="0"/>
                        <a:t>POLITICAL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Preserve Union</a:t>
                      </a:r>
                    </a:p>
                    <a:p>
                      <a:pPr algn="l"/>
                      <a:r>
                        <a:rPr lang="en-US" dirty="0"/>
                        <a:t>Strong central</a:t>
                      </a:r>
                      <a:r>
                        <a:rPr lang="en-US" baseline="0" dirty="0"/>
                        <a:t> government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Fighting for independence</a:t>
                      </a:r>
                    </a:p>
                    <a:p>
                      <a:pPr algn="l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63730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605" y="302336"/>
            <a:ext cx="4203700" cy="871538"/>
          </a:xfrm>
        </p:spPr>
        <p:txBody>
          <a:bodyPr/>
          <a:lstStyle/>
          <a:p>
            <a:pPr algn="ctr"/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>North vs. South -</a:t>
            </a:r>
            <a:br>
              <a:rPr lang="en-US" sz="3600" dirty="0"/>
            </a:br>
            <a:r>
              <a:rPr lang="en-US" sz="3600" dirty="0"/>
              <a:t>By the Numbers</a:t>
            </a:r>
          </a:p>
        </p:txBody>
      </p:sp>
      <p:pic>
        <p:nvPicPr>
          <p:cNvPr id="6" name="Picture 5" descr="729_1860_uc1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31" y="1371600"/>
            <a:ext cx="3345962" cy="3479800"/>
          </a:xfrm>
          <a:prstGeom prst="rect">
            <a:avLst/>
          </a:prstGeom>
        </p:spPr>
      </p:pic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9633574"/>
              </p:ext>
            </p:extLst>
          </p:nvPr>
        </p:nvGraphicFramePr>
        <p:xfrm>
          <a:off x="4338788" y="43787"/>
          <a:ext cx="4754118" cy="5135063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58470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8470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8470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0122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 </a:t>
                      </a:r>
                      <a:endParaRPr lang="en-US" sz="1050" dirty="0">
                        <a:effectLst/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dirty="0">
                          <a:effectLst/>
                        </a:rPr>
                        <a:t>NORTHERN STATES</a:t>
                      </a:r>
                      <a:endParaRPr lang="en-US" sz="1200" b="1" kern="0" dirty="0">
                        <a:effectLst/>
                        <a:latin typeface="Time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SOUTHERN STATES</a:t>
                      </a:r>
                      <a:endParaRPr lang="en-US" sz="1200" b="1" dirty="0">
                        <a:effectLst/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3282">
                <a:tc gridSpan="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Agriculture</a:t>
                      </a:r>
                      <a:endParaRPr lang="en-US" sz="1100" b="1" dirty="0">
                        <a:effectLst/>
                        <a:latin typeface="Times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328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Corn (bushels)</a:t>
                      </a:r>
                      <a:endParaRPr lang="en-US" sz="1050">
                        <a:effectLst/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446 million</a:t>
                      </a:r>
                      <a:endParaRPr lang="en-US" sz="1050" dirty="0">
                        <a:effectLst/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280 million</a:t>
                      </a:r>
                      <a:endParaRPr lang="en-US" sz="1050">
                        <a:effectLst/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328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Wheat (bushels)</a:t>
                      </a:r>
                      <a:endParaRPr lang="en-US" sz="1050">
                        <a:effectLst/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132 million</a:t>
                      </a:r>
                      <a:endParaRPr lang="en-US" sz="1050">
                        <a:effectLst/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31 million</a:t>
                      </a:r>
                      <a:endParaRPr lang="en-US" sz="1050">
                        <a:effectLst/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328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Oats (bushels)</a:t>
                      </a:r>
                      <a:endParaRPr lang="en-US" sz="1050">
                        <a:effectLst/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150 million</a:t>
                      </a:r>
                      <a:endParaRPr lang="en-US" sz="1050" dirty="0">
                        <a:effectLst/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20 million</a:t>
                      </a:r>
                      <a:endParaRPr lang="en-US" sz="1050">
                        <a:effectLst/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328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Cotton (bales)</a:t>
                      </a:r>
                      <a:endParaRPr lang="en-US" sz="1050">
                        <a:effectLst/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4 thousand</a:t>
                      </a:r>
                      <a:endParaRPr lang="en-US" sz="1050">
                        <a:effectLst/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5 million</a:t>
                      </a:r>
                      <a:endParaRPr lang="en-US" sz="1050">
                        <a:effectLst/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328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Tobacco (pounds)</a:t>
                      </a:r>
                      <a:endParaRPr lang="en-US" sz="1050">
                        <a:effectLst/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229 million</a:t>
                      </a:r>
                      <a:endParaRPr lang="en-US" sz="1050">
                        <a:effectLst/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199 million</a:t>
                      </a:r>
                      <a:endParaRPr lang="en-US" sz="1050">
                        <a:effectLst/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9328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Rice (pounds)</a:t>
                      </a:r>
                      <a:endParaRPr lang="en-US" sz="1050">
                        <a:effectLst/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50 thousand</a:t>
                      </a:r>
                      <a:endParaRPr lang="en-US" sz="1050">
                        <a:effectLst/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187 million</a:t>
                      </a:r>
                      <a:endParaRPr lang="en-US" sz="1050">
                        <a:effectLst/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93282">
                <a:tc gridSpan="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Finance</a:t>
                      </a:r>
                      <a:endParaRPr lang="en-US" sz="1100" b="1" dirty="0">
                        <a:effectLst/>
                        <a:latin typeface="Times"/>
                      </a:endParaRPr>
                    </a:p>
                  </a:txBody>
                  <a:tcPr marL="68580" marR="68580" marT="0" marB="0">
                    <a:solidFill>
                      <a:srgbClr val="7F7F7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9328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Bank Deposits</a:t>
                      </a:r>
                      <a:endParaRPr lang="en-US" sz="1050" dirty="0">
                        <a:effectLst/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$207 million</a:t>
                      </a:r>
                      <a:endParaRPr lang="en-US" sz="1050">
                        <a:effectLst/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$47 million</a:t>
                      </a:r>
                      <a:endParaRPr lang="en-US" sz="1050">
                        <a:effectLst/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9328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Specie</a:t>
                      </a:r>
                      <a:endParaRPr lang="en-US" sz="1050">
                        <a:effectLst/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$56 million</a:t>
                      </a:r>
                      <a:endParaRPr lang="en-US" sz="1050">
                        <a:effectLst/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$27 million</a:t>
                      </a:r>
                      <a:endParaRPr lang="en-US" sz="1050">
                        <a:effectLst/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93282">
                <a:tc gridSpan="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Livestock</a:t>
                      </a:r>
                      <a:endParaRPr lang="en-US" sz="1100" b="1" dirty="0">
                        <a:effectLst/>
                        <a:latin typeface="Times"/>
                      </a:endParaRPr>
                    </a:p>
                  </a:txBody>
                  <a:tcPr marL="68580" marR="68580" marT="0" marB="0">
                    <a:solidFill>
                      <a:srgbClr val="7F7F7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9328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Horses</a:t>
                      </a:r>
                      <a:endParaRPr lang="en-US" sz="1050">
                        <a:effectLst/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4.2 million</a:t>
                      </a:r>
                      <a:endParaRPr lang="en-US" sz="1050">
                        <a:effectLst/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1.7 million</a:t>
                      </a:r>
                      <a:endParaRPr lang="en-US" sz="1050">
                        <a:effectLst/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0122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Donkeys and Mules</a:t>
                      </a:r>
                      <a:endParaRPr lang="en-US" sz="1050">
                        <a:effectLst/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300 thousand</a:t>
                      </a:r>
                      <a:endParaRPr lang="en-US" sz="1050">
                        <a:effectLst/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800 thousand</a:t>
                      </a:r>
                      <a:endParaRPr lang="en-US" sz="1050">
                        <a:effectLst/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9328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Milk Cows</a:t>
                      </a:r>
                      <a:endParaRPr lang="en-US" sz="1050">
                        <a:effectLst/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5.7 million</a:t>
                      </a:r>
                      <a:endParaRPr lang="en-US" sz="1050">
                        <a:effectLst/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2.7 million</a:t>
                      </a:r>
                      <a:endParaRPr lang="en-US" sz="1050">
                        <a:effectLst/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9328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Beef Cattle</a:t>
                      </a:r>
                      <a:endParaRPr lang="en-US" sz="1050">
                        <a:effectLst/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6.6 million</a:t>
                      </a:r>
                      <a:endParaRPr lang="en-US" sz="1050">
                        <a:effectLst/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7 million</a:t>
                      </a:r>
                      <a:endParaRPr lang="en-US" sz="1050">
                        <a:effectLst/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9328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Sheep</a:t>
                      </a:r>
                      <a:endParaRPr lang="en-US" sz="1050">
                        <a:effectLst/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16 million</a:t>
                      </a:r>
                      <a:endParaRPr lang="en-US" sz="1050">
                        <a:effectLst/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5 million</a:t>
                      </a:r>
                      <a:endParaRPr lang="en-US" sz="1050">
                        <a:effectLst/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9328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Swine</a:t>
                      </a:r>
                      <a:endParaRPr lang="en-US" sz="1050">
                        <a:effectLst/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16.3 million</a:t>
                      </a:r>
                      <a:endParaRPr lang="en-US" sz="1050">
                        <a:effectLst/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15.5 million</a:t>
                      </a:r>
                      <a:endParaRPr lang="en-US" sz="1050">
                        <a:effectLst/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93282">
                <a:tc gridSpan="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Manufacturing</a:t>
                      </a:r>
                      <a:endParaRPr lang="en-US" sz="1100" b="1" dirty="0">
                        <a:effectLst/>
                        <a:latin typeface="Times"/>
                      </a:endParaRPr>
                    </a:p>
                  </a:txBody>
                  <a:tcPr marL="68580" marR="68580" marT="0" marB="0">
                    <a:solidFill>
                      <a:srgbClr val="7F7F7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30122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Number of Factories</a:t>
                      </a:r>
                      <a:endParaRPr lang="en-US" sz="1050">
                        <a:effectLst/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110.1 thousand</a:t>
                      </a:r>
                      <a:endParaRPr lang="en-US" sz="1050">
                        <a:effectLst/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20.6 thousand</a:t>
                      </a:r>
                      <a:endParaRPr lang="en-US" sz="1050">
                        <a:effectLst/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30122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Number of Workers</a:t>
                      </a:r>
                      <a:endParaRPr lang="en-US" sz="1050">
                        <a:effectLst/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1.17 million</a:t>
                      </a:r>
                      <a:endParaRPr lang="en-US" sz="1050">
                        <a:effectLst/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111 thousand</a:t>
                      </a:r>
                      <a:endParaRPr lang="en-US" sz="1050">
                        <a:effectLst/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9328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Value of Products</a:t>
                      </a:r>
                      <a:endParaRPr lang="en-US" sz="1050" dirty="0">
                        <a:effectLst/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$1.62 billion</a:t>
                      </a:r>
                      <a:endParaRPr lang="en-US" sz="1050">
                        <a:effectLst/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$155 million</a:t>
                      </a:r>
                      <a:endParaRPr lang="en-US" sz="1050">
                        <a:effectLst/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1932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Population</a:t>
                      </a:r>
                      <a:endParaRPr lang="en-US" sz="1100" b="1" dirty="0">
                        <a:effectLst/>
                        <a:latin typeface="Time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21.5 million</a:t>
                      </a:r>
                      <a:endParaRPr lang="en-US" sz="1050">
                        <a:effectLst/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9 million</a:t>
                      </a:r>
                      <a:endParaRPr lang="en-US" sz="1050">
                        <a:effectLst/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1932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Railroad Mileage</a:t>
                      </a:r>
                      <a:endParaRPr lang="en-US" sz="1100" b="1" dirty="0">
                        <a:effectLst/>
                        <a:latin typeface="Time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21.7 thousand</a:t>
                      </a:r>
                      <a:endParaRPr lang="en-US" sz="1050">
                        <a:effectLst/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9 thousand </a:t>
                      </a:r>
                      <a:endParaRPr lang="en-US" sz="1050" dirty="0">
                        <a:effectLst/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9618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225028"/>
            <a:ext cx="7313613" cy="651272"/>
          </a:xfrm>
        </p:spPr>
        <p:txBody>
          <a:bodyPr/>
          <a:lstStyle/>
          <a:p>
            <a:r>
              <a:rPr lang="en-US" sz="3600" b="1" dirty="0"/>
              <a:t>The Confederate States of America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6640" y="1301354"/>
            <a:ext cx="3566160" cy="3042047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A Confederacy?</a:t>
            </a:r>
          </a:p>
          <a:p>
            <a:pPr lvl="1"/>
            <a:r>
              <a:rPr lang="en-US" dirty="0"/>
              <a:t>Purpose of gov’t vs. implementation during war.</a:t>
            </a:r>
          </a:p>
          <a:p>
            <a:pPr lvl="1"/>
            <a:r>
              <a:rPr lang="en-US" dirty="0"/>
              <a:t>Wartime Centralization at the state level</a:t>
            </a:r>
          </a:p>
          <a:p>
            <a:r>
              <a:rPr lang="en-US" dirty="0"/>
              <a:t>Economy</a:t>
            </a:r>
          </a:p>
          <a:p>
            <a:pPr lvl="1"/>
            <a:r>
              <a:rPr lang="en-US" dirty="0"/>
              <a:t>Nationalization of at the railroads</a:t>
            </a:r>
          </a:p>
          <a:p>
            <a:pPr lvl="1"/>
            <a:r>
              <a:rPr lang="en-US" dirty="0"/>
              <a:t>Promotion of industrialization</a:t>
            </a:r>
          </a:p>
          <a:p>
            <a:pPr lvl="1"/>
            <a:r>
              <a:rPr lang="en-US" dirty="0"/>
              <a:t>Extreme inflation</a:t>
            </a:r>
          </a:p>
        </p:txBody>
      </p:sp>
      <p:pic>
        <p:nvPicPr>
          <p:cNvPr id="5" name="Content Placeholder 4" descr="confederate-fasting-1863-granger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298" b="-2298"/>
          <a:stretch>
            <a:fillRect/>
          </a:stretch>
        </p:blipFill>
        <p:spPr>
          <a:xfrm>
            <a:off x="4514105" y="1048914"/>
            <a:ext cx="4083659" cy="3483490"/>
          </a:xfrm>
        </p:spPr>
      </p:pic>
    </p:spTree>
    <p:extLst>
      <p:ext uri="{BB962C8B-B14F-4D97-AF65-F5344CB8AC3E}">
        <p14:creationId xmlns:p14="http://schemas.microsoft.com/office/powerpoint/2010/main" val="816584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First Years of War (1861-1862)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4528" y="1443356"/>
            <a:ext cx="3566160" cy="3042047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Early volunteers enlisted for only 90 days.</a:t>
            </a:r>
          </a:p>
          <a:p>
            <a:r>
              <a:rPr lang="en-US" dirty="0"/>
              <a:t>First Bull Run (Manassas, July, 1861)</a:t>
            </a:r>
          </a:p>
          <a:p>
            <a:pPr lvl="1"/>
            <a:r>
              <a:rPr lang="en-US" dirty="0"/>
              <a:t>30,000 U troops attack in VA</a:t>
            </a:r>
          </a:p>
          <a:p>
            <a:pPr lvl="1"/>
            <a:r>
              <a:rPr lang="en-US" dirty="0"/>
              <a:t>“Stonewall” Jackson – forces retreat</a:t>
            </a:r>
          </a:p>
          <a:p>
            <a:pPr lvl="1"/>
            <a:r>
              <a:rPr lang="en-US" dirty="0"/>
              <a:t>War would be longer than expected</a:t>
            </a:r>
          </a:p>
          <a:p>
            <a:r>
              <a:rPr lang="en-US" dirty="0"/>
              <a:t>Union Strategy</a:t>
            </a:r>
          </a:p>
          <a:p>
            <a:pPr lvl="1"/>
            <a:r>
              <a:rPr lang="en-US" dirty="0"/>
              <a:t>Blockade Southern ports (Anaconda Plan)</a:t>
            </a:r>
          </a:p>
          <a:p>
            <a:pPr lvl="1"/>
            <a:r>
              <a:rPr lang="en-US" dirty="0"/>
              <a:t>Take control of Mississippi</a:t>
            </a:r>
          </a:p>
          <a:p>
            <a:pPr lvl="1"/>
            <a:r>
              <a:rPr lang="en-US" dirty="0"/>
              <a:t>Raise and </a:t>
            </a:r>
            <a:r>
              <a:rPr lang="en-US" b="1" dirty="0"/>
              <a:t>train</a:t>
            </a:r>
            <a:r>
              <a:rPr lang="en-US" dirty="0"/>
              <a:t> 500,000 man army to conquer Richmond</a:t>
            </a:r>
          </a:p>
        </p:txBody>
      </p:sp>
      <p:pic>
        <p:nvPicPr>
          <p:cNvPr id="5" name="Content Placeholder 4" descr="scott-anaconda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228" b="-6228"/>
          <a:stretch>
            <a:fillRect/>
          </a:stretch>
        </p:blipFill>
        <p:spPr>
          <a:xfrm>
            <a:off x="4480560" y="1143578"/>
            <a:ext cx="4322290" cy="3687050"/>
          </a:xfrm>
        </p:spPr>
      </p:pic>
    </p:spTree>
    <p:extLst>
      <p:ext uri="{BB962C8B-B14F-4D97-AF65-F5344CB8AC3E}">
        <p14:creationId xmlns:p14="http://schemas.microsoft.com/office/powerpoint/2010/main" val="593378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5230"/>
            <a:ext cx="7313613" cy="651272"/>
          </a:xfrm>
        </p:spPr>
        <p:txBody>
          <a:bodyPr/>
          <a:lstStyle/>
          <a:p>
            <a:r>
              <a:rPr lang="en-US" sz="4000" dirty="0"/>
              <a:t>The Peninsula Campaign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6273" y="986658"/>
            <a:ext cx="3991523" cy="2924381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Army of the Potomac</a:t>
            </a:r>
          </a:p>
          <a:p>
            <a:pPr lvl="1"/>
            <a:r>
              <a:rPr lang="en-US" dirty="0"/>
              <a:t>Failures @ Yorktown, Seven Pines, &amp; the Seven Days’ Battle</a:t>
            </a:r>
          </a:p>
          <a:p>
            <a:pPr lvl="1"/>
            <a:r>
              <a:rPr lang="en-US" dirty="0"/>
              <a:t>Ironclads</a:t>
            </a:r>
          </a:p>
          <a:p>
            <a:pPr lvl="2"/>
            <a:r>
              <a:rPr lang="en-US" i="1" dirty="0"/>
              <a:t>Monitor vs. Merrimac (CSS Virginia) – ironclad ships </a:t>
            </a:r>
          </a:p>
          <a:p>
            <a:pPr lvl="3"/>
            <a:r>
              <a:rPr lang="en-US" dirty="0"/>
              <a:t>Hampton Roads (March, 1862)</a:t>
            </a:r>
          </a:p>
          <a:p>
            <a:pPr lvl="2"/>
            <a:r>
              <a:rPr lang="en-US" dirty="0"/>
              <a:t>Impact – revolution in naval warfare, iron replacing wood</a:t>
            </a:r>
          </a:p>
          <a:p>
            <a:pPr lvl="1"/>
            <a:r>
              <a:rPr lang="en-US" dirty="0"/>
              <a:t>McClellan Fired, replaced by John Pope</a:t>
            </a:r>
          </a:p>
        </p:txBody>
      </p:sp>
      <p:pic>
        <p:nvPicPr>
          <p:cNvPr id="5" name="Content Placeholder 4" descr="peninsula-campaign-overview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798" b="-4798"/>
          <a:stretch>
            <a:fillRect/>
          </a:stretch>
        </p:blipFill>
        <p:spPr>
          <a:xfrm>
            <a:off x="4480560" y="892873"/>
            <a:ext cx="4446291" cy="3793007"/>
          </a:xfrm>
        </p:spPr>
      </p:pic>
      <p:sp>
        <p:nvSpPr>
          <p:cNvPr id="6" name="TextBox 5"/>
          <p:cNvSpPr txBox="1"/>
          <p:nvPr/>
        </p:nvSpPr>
        <p:spPr>
          <a:xfrm>
            <a:off x="145983" y="4296087"/>
            <a:ext cx="209485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u="sng" dirty="0">
                <a:solidFill>
                  <a:srgbClr val="0000FF"/>
                </a:solidFill>
              </a:rPr>
              <a:t>Army of the Potomac</a:t>
            </a:r>
          </a:p>
          <a:p>
            <a:pPr marL="171450" indent="-171450">
              <a:buFont typeface="Arial"/>
              <a:buChar char="•"/>
            </a:pPr>
            <a:r>
              <a:rPr lang="en-US" sz="1100" dirty="0">
                <a:solidFill>
                  <a:srgbClr val="0000FF"/>
                </a:solidFill>
              </a:rPr>
              <a:t>McClellan (fired – Seven Days’)</a:t>
            </a:r>
          </a:p>
          <a:p>
            <a:pPr marL="171450" indent="-171450">
              <a:buFont typeface="Arial"/>
              <a:buChar char="•"/>
            </a:pPr>
            <a:r>
              <a:rPr lang="en-US" sz="1100" dirty="0">
                <a:solidFill>
                  <a:srgbClr val="0000FF"/>
                </a:solidFill>
              </a:rPr>
              <a:t>Pope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06529" y="4296087"/>
            <a:ext cx="209485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u="sng" dirty="0">
                <a:solidFill>
                  <a:srgbClr val="FF0000"/>
                </a:solidFill>
              </a:rPr>
              <a:t>Army of Northern Virginia</a:t>
            </a:r>
          </a:p>
          <a:p>
            <a:pPr marL="171450" indent="-171450">
              <a:buFont typeface="Arial"/>
              <a:buChar char="•"/>
            </a:pPr>
            <a:r>
              <a:rPr lang="en-US" sz="1100" dirty="0">
                <a:solidFill>
                  <a:srgbClr val="FF0000"/>
                </a:solidFill>
              </a:rPr>
              <a:t>Johnston (killed – Seven Pines)</a:t>
            </a:r>
          </a:p>
          <a:p>
            <a:pPr marL="171450" indent="-171450">
              <a:buFont typeface="Arial"/>
              <a:buChar char="•"/>
            </a:pPr>
            <a:r>
              <a:rPr lang="en-US" sz="1100" dirty="0">
                <a:solidFill>
                  <a:srgbClr val="FF0000"/>
                </a:solidFill>
              </a:rPr>
              <a:t>Robert E. Lee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393" y="3992192"/>
            <a:ext cx="24087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Major General Tracker:</a:t>
            </a:r>
          </a:p>
        </p:txBody>
      </p:sp>
      <p:pic>
        <p:nvPicPr>
          <p:cNvPr id="4" name="Picture 3" descr="The_Monitor_and_Merrimac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817" y="1082209"/>
            <a:ext cx="4901822" cy="3407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282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  <p:bldP spid="6" grpId="0" build="p" bldLvl="5"/>
      <p:bldP spid="7" grpId="0" build="p" bldLvl="5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100104"/>
            <a:ext cx="7313613" cy="651272"/>
          </a:xfrm>
        </p:spPr>
        <p:txBody>
          <a:bodyPr/>
          <a:lstStyle/>
          <a:p>
            <a:r>
              <a:rPr lang="en-US" sz="2800" dirty="0"/>
              <a:t>Northern Virginia and Maryland Campaigns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5984" y="812388"/>
            <a:ext cx="4671792" cy="3042047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Second Bull Run (August, 1862)</a:t>
            </a:r>
          </a:p>
          <a:p>
            <a:pPr lvl="1"/>
            <a:r>
              <a:rPr lang="en-US" dirty="0"/>
              <a:t>Lee - Pope forced to withdraw to protect Washington</a:t>
            </a:r>
          </a:p>
          <a:p>
            <a:r>
              <a:rPr lang="en-US" dirty="0"/>
              <a:t>Antietam (Sharpsburg – September, 1862)</a:t>
            </a:r>
          </a:p>
          <a:p>
            <a:pPr lvl="1"/>
            <a:r>
              <a:rPr lang="en-US" dirty="0"/>
              <a:t>Single bloodiest day of the war – 22,000 dead or injured</a:t>
            </a:r>
          </a:p>
          <a:p>
            <a:pPr lvl="1"/>
            <a:r>
              <a:rPr lang="en-US" dirty="0"/>
              <a:t>Value of cigars</a:t>
            </a:r>
          </a:p>
          <a:p>
            <a:pPr lvl="1"/>
            <a:r>
              <a:rPr lang="en-US" dirty="0"/>
              <a:t>Impact of Burnside – aggressive leader – reckless – worse consequences </a:t>
            </a:r>
          </a:p>
          <a:p>
            <a:pPr lvl="1"/>
            <a:r>
              <a:rPr lang="en-US" dirty="0"/>
              <a:t>Photography of Matthew Brady</a:t>
            </a:r>
          </a:p>
          <a:p>
            <a:pPr lvl="1"/>
            <a:r>
              <a:rPr lang="en-US" dirty="0"/>
              <a:t>Lincoln seizes as opportunity to issue </a:t>
            </a:r>
            <a:r>
              <a:rPr lang="en-US" i="1" dirty="0"/>
              <a:t>Emancipation Proclamation – awaiting a victory</a:t>
            </a:r>
            <a:endParaRPr lang="en-US" dirty="0"/>
          </a:p>
        </p:txBody>
      </p:sp>
      <p:pic>
        <p:nvPicPr>
          <p:cNvPr id="5" name="Content Placeholder 4" descr="Brady1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7604" b="-37604"/>
          <a:stretch>
            <a:fillRect/>
          </a:stretch>
        </p:blipFill>
        <p:spPr>
          <a:xfrm>
            <a:off x="4896378" y="165786"/>
            <a:ext cx="3566160" cy="3042047"/>
          </a:xfrm>
        </p:spPr>
      </p:pic>
      <p:pic>
        <p:nvPicPr>
          <p:cNvPr id="6" name="Picture 5" descr="brady2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957" y="2656593"/>
            <a:ext cx="3375979" cy="236283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5983" y="3931170"/>
            <a:ext cx="27225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u="sng" dirty="0">
                <a:solidFill>
                  <a:srgbClr val="0000FF"/>
                </a:solidFill>
              </a:rPr>
              <a:t>Army of the Potomac</a:t>
            </a:r>
          </a:p>
          <a:p>
            <a:pPr marL="171450" indent="-171450">
              <a:buFont typeface="Arial"/>
              <a:buChar char="•"/>
            </a:pPr>
            <a:r>
              <a:rPr lang="en-US" sz="1100" dirty="0">
                <a:solidFill>
                  <a:srgbClr val="0000FF"/>
                </a:solidFill>
              </a:rPr>
              <a:t>McClellan (fired – Seven Days’)</a:t>
            </a:r>
          </a:p>
          <a:p>
            <a:pPr marL="171450" indent="-171450">
              <a:buFont typeface="Arial"/>
              <a:buChar char="•"/>
            </a:pPr>
            <a:r>
              <a:rPr lang="en-US" sz="1100" dirty="0">
                <a:solidFill>
                  <a:srgbClr val="0000FF"/>
                </a:solidFill>
              </a:rPr>
              <a:t>Pope (fired – 2</a:t>
            </a:r>
            <a:r>
              <a:rPr lang="en-US" sz="1100" baseline="30000" dirty="0">
                <a:solidFill>
                  <a:srgbClr val="0000FF"/>
                </a:solidFill>
              </a:rPr>
              <a:t>nd</a:t>
            </a:r>
            <a:r>
              <a:rPr lang="en-US" sz="1100" dirty="0">
                <a:solidFill>
                  <a:srgbClr val="0000FF"/>
                </a:solidFill>
              </a:rPr>
              <a:t> Bull Run)</a:t>
            </a:r>
          </a:p>
          <a:p>
            <a:pPr marL="171450" indent="-171450">
              <a:buFont typeface="Arial"/>
              <a:buChar char="•"/>
            </a:pPr>
            <a:r>
              <a:rPr lang="en-US" sz="1100" dirty="0">
                <a:solidFill>
                  <a:srgbClr val="0000FF"/>
                </a:solidFill>
              </a:rPr>
              <a:t>McClellan (reinstated, fired – Antietam)</a:t>
            </a:r>
          </a:p>
          <a:p>
            <a:pPr marL="171450" indent="-171450">
              <a:buFont typeface="Arial"/>
              <a:buChar char="•"/>
            </a:pPr>
            <a:r>
              <a:rPr lang="en-US" sz="1100" dirty="0">
                <a:solidFill>
                  <a:srgbClr val="0000FF"/>
                </a:solidFill>
              </a:rPr>
              <a:t>Burnside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06529" y="3931170"/>
            <a:ext cx="209485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u="sng" dirty="0">
                <a:solidFill>
                  <a:srgbClr val="FF0000"/>
                </a:solidFill>
              </a:rPr>
              <a:t>Army of Northern Virginia</a:t>
            </a:r>
          </a:p>
          <a:p>
            <a:pPr marL="171450" indent="-171450">
              <a:buFont typeface="Arial"/>
              <a:buChar char="•"/>
            </a:pPr>
            <a:r>
              <a:rPr lang="en-US" sz="1100" dirty="0">
                <a:solidFill>
                  <a:srgbClr val="FF0000"/>
                </a:solidFill>
              </a:rPr>
              <a:t>Johnston (killed – Seven Pines)</a:t>
            </a:r>
          </a:p>
          <a:p>
            <a:pPr marL="171450" indent="-171450">
              <a:buFont typeface="Arial"/>
              <a:buChar char="•"/>
            </a:pPr>
            <a:r>
              <a:rPr lang="en-US" sz="1100" dirty="0">
                <a:solidFill>
                  <a:srgbClr val="FF0000"/>
                </a:solidFill>
              </a:rPr>
              <a:t>Lee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393" y="3627275"/>
            <a:ext cx="24087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Major General Tracker:</a:t>
            </a:r>
          </a:p>
        </p:txBody>
      </p:sp>
    </p:spTree>
    <p:extLst>
      <p:ext uri="{BB962C8B-B14F-4D97-AF65-F5344CB8AC3E}">
        <p14:creationId xmlns:p14="http://schemas.microsoft.com/office/powerpoint/2010/main" val="2824618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  <p:bldP spid="7" grpId="0" build="p" bldLvl="5"/>
      <p:bldP spid="8" grpId="0"/>
      <p:bldP spid="9" grpId="0"/>
    </p:bld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Inkwell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Inkwell">
      <a:maj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254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Inkwell.thmx</Template>
  <TotalTime>3378</TotalTime>
  <Words>2083</Words>
  <Application>Microsoft Office PowerPoint</Application>
  <PresentationFormat>On-screen Show (16:9)</PresentationFormat>
  <Paragraphs>400</Paragraphs>
  <Slides>24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Arial</vt:lpstr>
      <vt:lpstr>Calibri</vt:lpstr>
      <vt:lpstr>Copperplate Gothic Bold</vt:lpstr>
      <vt:lpstr>Goudy Old Style</vt:lpstr>
      <vt:lpstr>Impact</vt:lpstr>
      <vt:lpstr>Rockwell</vt:lpstr>
      <vt:lpstr>Times</vt:lpstr>
      <vt:lpstr>Times New Roman</vt:lpstr>
      <vt:lpstr>Wingdings</vt:lpstr>
      <vt:lpstr>Inkwell</vt:lpstr>
      <vt:lpstr>The Civil War</vt:lpstr>
      <vt:lpstr>Essential Question</vt:lpstr>
      <vt:lpstr>The War Begins</vt:lpstr>
      <vt:lpstr>Wartime Advantages</vt:lpstr>
      <vt:lpstr> North vs. South - By the Numbers</vt:lpstr>
      <vt:lpstr>The Confederate States of America</vt:lpstr>
      <vt:lpstr>First Years of War (1861-1862)</vt:lpstr>
      <vt:lpstr>The Peninsula Campaign</vt:lpstr>
      <vt:lpstr>Northern Virginia and Maryland Campaigns</vt:lpstr>
      <vt:lpstr>Results: 2nd Bull Run  &amp;  Antietam</vt:lpstr>
      <vt:lpstr>Fredericksburg</vt:lpstr>
      <vt:lpstr>The Western Campaign</vt:lpstr>
      <vt:lpstr>Foreign Affairs and Diplomacy</vt:lpstr>
      <vt:lpstr>The End of Slavery (?)</vt:lpstr>
      <vt:lpstr>The Turning Tide of War (1863-1865)</vt:lpstr>
      <vt:lpstr>The Overland Campaign</vt:lpstr>
      <vt:lpstr>The Election of 1864</vt:lpstr>
      <vt:lpstr>The Election of 1864</vt:lpstr>
      <vt:lpstr>The End of the War</vt:lpstr>
      <vt:lpstr>Effects of the War on Civilian Life</vt:lpstr>
      <vt:lpstr>Political Change</vt:lpstr>
      <vt:lpstr>Economic Change</vt:lpstr>
      <vt:lpstr>Social Change</vt:lpstr>
      <vt:lpstr>Impact of the War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ARHS</dc:creator>
  <cp:lastModifiedBy>Jessica Parfitt</cp:lastModifiedBy>
  <cp:revision>65</cp:revision>
  <dcterms:created xsi:type="dcterms:W3CDTF">2014-10-17T18:32:06Z</dcterms:created>
  <dcterms:modified xsi:type="dcterms:W3CDTF">2018-12-18T20:00:49Z</dcterms:modified>
</cp:coreProperties>
</file>