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73" r:id="rId16"/>
    <p:sldId id="271" r:id="rId17"/>
    <p:sldId id="274" r:id="rId18"/>
    <p:sldId id="275" r:id="rId19"/>
    <p:sldId id="277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98" autoAdjust="0"/>
  </p:normalViewPr>
  <p:slideViewPr>
    <p:cSldViewPr snapToGrid="0" snapToObjects="1">
      <p:cViewPr varScale="1">
        <p:scale>
          <a:sx n="85" d="100"/>
          <a:sy n="85" d="100"/>
        </p:scale>
        <p:origin x="96" y="2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96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2D500-E854-654D-A36F-CF78C9F5960C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D5291-4DE5-0244-8D98-0CF12BAE4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9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Harper’s Weekly Illustration – Johnson &amp; Reconstruction</a:t>
            </a:r>
            <a:r>
              <a:rPr lang="en-US" baseline="0" dirty="0"/>
              <a:t> – Source and Description here: http://</a:t>
            </a:r>
            <a:r>
              <a:rPr lang="en-US" baseline="0" dirty="0" err="1"/>
              <a:t>www.harpweek.com</a:t>
            </a:r>
            <a:r>
              <a:rPr lang="en-US" baseline="0" dirty="0"/>
              <a:t>/09Cartoon/</a:t>
            </a:r>
            <a:r>
              <a:rPr lang="en-US" baseline="0" dirty="0" err="1"/>
              <a:t>RelatedCartoon.asp?Month</a:t>
            </a:r>
            <a:r>
              <a:rPr lang="en-US" baseline="0" dirty="0"/>
              <a:t>=</a:t>
            </a:r>
            <a:r>
              <a:rPr lang="en-US" baseline="0" dirty="0" err="1"/>
              <a:t>September&amp;Date</a:t>
            </a:r>
            <a:r>
              <a:rPr lang="en-US" baseline="0" dirty="0"/>
              <a:t>=1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5291-4DE5-0244-8D98-0CF12BAE43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94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Johnson Impeachment Cartoons:</a:t>
            </a:r>
            <a:r>
              <a:rPr lang="en-US" baseline="0" dirty="0"/>
              <a:t> http://law2.umkc.edu/faculty/projects/</a:t>
            </a:r>
            <a:r>
              <a:rPr lang="en-US" baseline="0" dirty="0" err="1"/>
              <a:t>ftrials</a:t>
            </a:r>
            <a:r>
              <a:rPr lang="en-US" baseline="0" dirty="0"/>
              <a:t>/impeach/</a:t>
            </a:r>
            <a:r>
              <a:rPr lang="en-US" baseline="0" dirty="0" err="1"/>
              <a:t>imp_imag.htm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5291-4DE5-0244-8D98-0CF12BAE43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5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w/explanation: http://</a:t>
            </a:r>
            <a:r>
              <a:rPr lang="en-US" dirty="0" err="1"/>
              <a:t>elections.harpweek.com</a:t>
            </a:r>
            <a:r>
              <a:rPr lang="en-US" dirty="0"/>
              <a:t>/1868/cartoon-1868-Medium.asp?UniqueID=9&amp;Year=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5291-4DE5-0244-8D98-0CF12BAE43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5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Carpetbagger: http://</a:t>
            </a:r>
            <a:r>
              <a:rPr lang="en-US" dirty="0" err="1"/>
              <a:t>gardap.wordpress.com</a:t>
            </a:r>
            <a:r>
              <a:rPr lang="en-US" dirty="0"/>
              <a:t>/2013/06/11/berry-carpetbagger-reincarnation/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5291-4DE5-0244-8D98-0CF12BAE43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5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Sharecropping and Description</a:t>
            </a:r>
            <a:r>
              <a:rPr lang="en-US" baseline="0" dirty="0"/>
              <a:t> of the history of “40 Acres”: http://blackhistorymonth2014.com/359/reparations40-acres-and-a-mule/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5291-4DE5-0244-8D98-0CF12BAE43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5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 unknown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5291-4DE5-0244-8D98-0CF12BAE43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5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5291-4DE5-0244-8D98-0CF12BAE43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5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http://</a:t>
            </a:r>
            <a:r>
              <a:rPr lang="en-US" dirty="0" err="1"/>
              <a:t>inamerica.blogs.cnn.com</a:t>
            </a:r>
            <a:r>
              <a:rPr lang="en-US" dirty="0"/>
              <a:t>/2012/11/01/parallels-to-</a:t>
            </a:r>
            <a:r>
              <a:rPr lang="en-US" dirty="0" err="1"/>
              <a:t>countrys</a:t>
            </a:r>
            <a:r>
              <a:rPr lang="en-US" dirty="0"/>
              <a:t>-racist-past-haunt-age-of-</a:t>
            </a:r>
            <a:r>
              <a:rPr lang="en-US" dirty="0" err="1"/>
              <a:t>obama</a:t>
            </a:r>
            <a:r>
              <a:rPr lang="en-US" dirty="0"/>
              <a:t>/comment-page-1/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5291-4DE5-0244-8D98-0CF12BAE43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5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Carpetbaggers Go Home: http://</a:t>
            </a:r>
            <a:r>
              <a:rPr lang="en-US" dirty="0" err="1"/>
              <a:t>fineartamerica.com</a:t>
            </a:r>
            <a:r>
              <a:rPr lang="en-US" dirty="0"/>
              <a:t>/featured/6-reconstruction-cartoon-granger.html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5291-4DE5-0244-8D98-0CF12BAE43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5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Nast, </a:t>
            </a:r>
            <a:r>
              <a:rPr lang="en-US" i="1" dirty="0"/>
              <a:t>Worse Than Slavery, </a:t>
            </a:r>
            <a:r>
              <a:rPr lang="en-US" i="0" dirty="0"/>
              <a:t>1874:</a:t>
            </a:r>
            <a:r>
              <a:rPr lang="en-US" i="0" baseline="0" dirty="0"/>
              <a:t> http://</a:t>
            </a:r>
            <a:r>
              <a:rPr lang="en-US" i="0" baseline="0" dirty="0" err="1"/>
              <a:t>www.loc.gov</a:t>
            </a:r>
            <a:r>
              <a:rPr lang="en-US" i="0" baseline="0" dirty="0"/>
              <a:t>/pictures/item/2001696840/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5291-4DE5-0244-8D98-0CF12BAE43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58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Granger Collection Image: https://</a:t>
            </a:r>
            <a:r>
              <a:rPr lang="en-US" dirty="0" err="1"/>
              <a:t>johnib.wordpress.com</a:t>
            </a:r>
            <a:r>
              <a:rPr lang="en-US" dirty="0"/>
              <a:t>/2014/01/19/reconstruction-was-meant-to-tear-slavery-from-the-american-soil-by-stripping-ex-confederates-of-political-power-and-transforming-slaves-into-educated-landowning-citizens/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5291-4DE5-0244-8D98-0CF12BAE43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5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5291-4DE5-0244-8D98-0CF12BAE43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06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School Image: http://</a:t>
            </a:r>
            <a:r>
              <a:rPr lang="en-US" dirty="0" err="1"/>
              <a:t>www.vahistorical.org</a:t>
            </a:r>
            <a:r>
              <a:rPr lang="en-US" dirty="0"/>
              <a:t>/collections-and-resources/</a:t>
            </a:r>
            <a:r>
              <a:rPr lang="en-US" dirty="0" err="1"/>
              <a:t>virginia</a:t>
            </a:r>
            <a:r>
              <a:rPr lang="en-US" dirty="0"/>
              <a:t>-history-explorer/</a:t>
            </a:r>
            <a:r>
              <a:rPr lang="en-US" dirty="0" err="1"/>
              <a:t>freedmens</a:t>
            </a:r>
            <a:r>
              <a:rPr lang="en-US" dirty="0"/>
              <a:t>-schools</a:t>
            </a:r>
          </a:p>
          <a:p>
            <a:r>
              <a:rPr lang="en-US" dirty="0"/>
              <a:t>Frank Leslie Image: http://</a:t>
            </a:r>
            <a:r>
              <a:rPr lang="en-US" dirty="0" err="1"/>
              <a:t>wwnorton.com</a:t>
            </a:r>
            <a:r>
              <a:rPr lang="en-US" dirty="0"/>
              <a:t>/college/history/america9/full/</a:t>
            </a:r>
            <a:r>
              <a:rPr lang="en-US" dirty="0" err="1"/>
              <a:t>ch</a:t>
            </a:r>
            <a:r>
              <a:rPr lang="en-US" dirty="0"/>
              <a:t>/17/</a:t>
            </a:r>
            <a:r>
              <a:rPr lang="en-US" dirty="0" err="1"/>
              <a:t>research.aspx?selTab</a:t>
            </a:r>
            <a:r>
              <a:rPr lang="en-US" dirty="0"/>
              <a:t>=5#titles</a:t>
            </a:r>
          </a:p>
          <a:p>
            <a:r>
              <a:rPr lang="en-US" dirty="0"/>
              <a:t>MAP: http://</a:t>
            </a:r>
            <a:r>
              <a:rPr lang="en-US" dirty="0" err="1"/>
              <a:t>www.latinamericanstudies.org</a:t>
            </a:r>
            <a:r>
              <a:rPr lang="en-US" dirty="0"/>
              <a:t>/</a:t>
            </a:r>
            <a:r>
              <a:rPr lang="en-US" dirty="0" err="1"/>
              <a:t>freedmans-bureau.htm</a:t>
            </a:r>
            <a:endParaRPr lang="en-US" dirty="0"/>
          </a:p>
          <a:p>
            <a:r>
              <a:rPr lang="en-US" dirty="0"/>
              <a:t>Compare views of the Freedmen’s Bureau in these two images.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5291-4DE5-0244-8D98-0CF12BAE43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5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www.latinamericanstudies.org</a:t>
            </a:r>
            <a:r>
              <a:rPr lang="en-US" dirty="0"/>
              <a:t>/</a:t>
            </a:r>
            <a:r>
              <a:rPr lang="en-US" dirty="0" err="1"/>
              <a:t>freedmans-bureau.htm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5291-4DE5-0244-8D98-0CF12BAE43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92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Sue </a:t>
            </a:r>
            <a:r>
              <a:rPr lang="en-US" dirty="0" err="1"/>
              <a:t>Pojer</a:t>
            </a:r>
            <a:r>
              <a:rPr lang="en-US" dirty="0"/>
              <a:t>,</a:t>
            </a:r>
            <a:r>
              <a:rPr lang="en-US" baseline="0" dirty="0"/>
              <a:t> Reconstruction PowerPoint, http://</a:t>
            </a:r>
            <a:r>
              <a:rPr lang="en-US" baseline="0" dirty="0" err="1"/>
              <a:t>historyteacher.net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5291-4DE5-0244-8D98-0CF12BAE43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5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Louisiana</a:t>
            </a:r>
            <a:r>
              <a:rPr lang="en-US" baseline="0" dirty="0"/>
              <a:t> Black Code: http://</a:t>
            </a:r>
            <a:r>
              <a:rPr lang="en-US" baseline="0" dirty="0" err="1"/>
              <a:t>college.cengage.com</a:t>
            </a:r>
            <a:r>
              <a:rPr lang="en-US" baseline="0" dirty="0"/>
              <a:t>/history/us/resources/students/primary/</a:t>
            </a:r>
            <a:r>
              <a:rPr lang="en-US" baseline="0" dirty="0" err="1"/>
              <a:t>blackcode.htm</a:t>
            </a: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Chain Gang &amp; Description of Black Codes: </a:t>
            </a:r>
            <a:r>
              <a:rPr lang="en-US" dirty="0"/>
              <a:t>http://</a:t>
            </a:r>
            <a:r>
              <a:rPr lang="en-US" dirty="0" err="1"/>
              <a:t>www.u</a:t>
            </a:r>
            <a:r>
              <a:rPr lang="en-US" dirty="0"/>
              <a:t>-s-</a:t>
            </a:r>
            <a:r>
              <a:rPr lang="en-US" dirty="0" err="1"/>
              <a:t>history.com</a:t>
            </a:r>
            <a:r>
              <a:rPr lang="en-US" dirty="0"/>
              <a:t>/pages/h411.html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5291-4DE5-0244-8D98-0CF12BAE43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5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Johnson’s Veto of the Freedmen’s Bureau: http://</a:t>
            </a:r>
            <a:r>
              <a:rPr lang="en-US" dirty="0" err="1"/>
              <a:t>www.authentichistory.com</a:t>
            </a:r>
            <a:r>
              <a:rPr lang="en-US" dirty="0"/>
              <a:t>/1865-1897/1-reconstruction/1-johnson/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5291-4DE5-0244-8D98-0CF12BAE43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5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 of Reconstruction</a:t>
            </a:r>
            <a:r>
              <a:rPr lang="en-US" baseline="0" dirty="0"/>
              <a:t> Act: </a:t>
            </a:r>
            <a:r>
              <a:rPr lang="en-US" dirty="0"/>
              <a:t>http://education-</a:t>
            </a:r>
            <a:r>
              <a:rPr lang="en-US" dirty="0" err="1"/>
              <a:t>portal.com</a:t>
            </a:r>
            <a:r>
              <a:rPr lang="en-US" dirty="0"/>
              <a:t>/academy/lesson/reconstruction-acts-of-1867-definition-lesson-quiz.html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5291-4DE5-0244-8D98-0CF12BAE43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5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971551"/>
            <a:ext cx="6487668" cy="236466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143000"/>
            <a:ext cx="6498158" cy="129365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2" y="2474259"/>
            <a:ext cx="6498159" cy="68748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458904"/>
            <a:ext cx="4079545" cy="871538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340892"/>
            <a:ext cx="4079545" cy="279011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269544"/>
            <a:ext cx="3657600" cy="3988558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276226"/>
            <a:ext cx="1524000" cy="418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276226"/>
            <a:ext cx="6689726" cy="418147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9" y="2514601"/>
            <a:ext cx="8416925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9" y="3578272"/>
            <a:ext cx="8416925" cy="72950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272653"/>
            <a:ext cx="8402040" cy="212764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6" y="1802359"/>
            <a:ext cx="8056563" cy="1021556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6" y="2802004"/>
            <a:ext cx="8056563" cy="112514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0682"/>
            <a:ext cx="8042276" cy="10027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200151"/>
            <a:ext cx="3840480" cy="325755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200151"/>
            <a:ext cx="3840480" cy="325755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80682"/>
            <a:ext cx="8042276" cy="100271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089919"/>
            <a:ext cx="3840480" cy="563165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1760562"/>
            <a:ext cx="3840480" cy="2697139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089919"/>
            <a:ext cx="3840480" cy="563165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1760562"/>
            <a:ext cx="3840480" cy="2697139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458904"/>
            <a:ext cx="3840480" cy="871538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276225"/>
            <a:ext cx="3840480" cy="4181475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340892"/>
            <a:ext cx="3840480" cy="279011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80682"/>
            <a:ext cx="8042276" cy="100271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200151"/>
            <a:ext cx="8042276" cy="325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470675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9" y="4706751"/>
            <a:ext cx="484094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4706751"/>
            <a:ext cx="990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19" y="82610"/>
            <a:ext cx="8056563" cy="1021556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Reconstruction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798219" y="1082255"/>
            <a:ext cx="8056563" cy="1125140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1863-1877</a:t>
            </a:r>
          </a:p>
        </p:txBody>
      </p:sp>
      <p:pic>
        <p:nvPicPr>
          <p:cNvPr id="4" name="Picture 3" descr="Reconstruction_teas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449" y="1206392"/>
            <a:ext cx="5008542" cy="3749850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602460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5546"/>
            <a:ext cx="8042276" cy="692042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Radical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029" y="806440"/>
            <a:ext cx="3976929" cy="4192959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Report of the Joint Committee (June, 1866)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Congress, not the President, had sole authority to determine readmission of Southern states.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Officially rejects Presidential Reconstruction plans</a:t>
            </a:r>
          </a:p>
          <a:p>
            <a:r>
              <a:rPr lang="en-US" dirty="0">
                <a:solidFill>
                  <a:schemeClr val="tx1"/>
                </a:solidFill>
              </a:rPr>
              <a:t>Congressional Election of 1866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Referendum for radicals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3 to 1 majority in Congress</a:t>
            </a:r>
          </a:p>
          <a:p>
            <a:r>
              <a:rPr lang="en-US" dirty="0">
                <a:solidFill>
                  <a:schemeClr val="tx1"/>
                </a:solidFill>
              </a:rPr>
              <a:t>Reconstruction Acts of 1867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Military Reconstruction Act – South under military control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Tenure of Office Act- prohibited the President from removing a federal official or military commander without approval of the Senate</a:t>
            </a:r>
          </a:p>
        </p:txBody>
      </p:sp>
      <p:pic>
        <p:nvPicPr>
          <p:cNvPr id="6" name="Content Placeholder 5" descr="MilitaryDistricts1867-0000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78" b="-8578"/>
          <a:stretch>
            <a:fillRect/>
          </a:stretch>
        </p:blipFill>
        <p:spPr>
          <a:xfrm>
            <a:off x="4343907" y="830451"/>
            <a:ext cx="4653803" cy="3947422"/>
          </a:xfrm>
        </p:spPr>
      </p:pic>
    </p:spTree>
    <p:extLst>
      <p:ext uri="{BB962C8B-B14F-4D97-AF65-F5344CB8AC3E}">
        <p14:creationId xmlns:p14="http://schemas.microsoft.com/office/powerpoint/2010/main" val="193471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53" y="380912"/>
            <a:ext cx="4936864" cy="692042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Impeachment of Andrew Johnson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029" y="1200365"/>
            <a:ext cx="3976929" cy="385856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Passage of Tenure of Office Act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Senate’s “advise and consent” applies not only to nominations, but terminations as well.</a:t>
            </a:r>
          </a:p>
          <a:p>
            <a:r>
              <a:rPr lang="en-US" dirty="0">
                <a:solidFill>
                  <a:schemeClr val="tx1"/>
                </a:solidFill>
              </a:rPr>
              <a:t>To combat the Military Reconstruction &amp; Command of the Army Acts, Johnson fires Edwin Stanton, Secretary of War</a:t>
            </a:r>
          </a:p>
          <a:p>
            <a:r>
              <a:rPr lang="en-US" dirty="0">
                <a:solidFill>
                  <a:schemeClr val="tx1"/>
                </a:solidFill>
              </a:rPr>
              <a:t>House responds by drawing up 11 articles and impeaching Johnson for “high crimes and misdemeanors”</a:t>
            </a:r>
          </a:p>
          <a:p>
            <a:r>
              <a:rPr lang="en-US" dirty="0">
                <a:solidFill>
                  <a:schemeClr val="tx1"/>
                </a:solidFill>
              </a:rPr>
              <a:t>Senate falls one vote short of removal. </a:t>
            </a:r>
          </a:p>
        </p:txBody>
      </p:sp>
      <p:pic>
        <p:nvPicPr>
          <p:cNvPr id="7" name="Content Placeholder 6" descr="Cartoon-Situation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70" b="-11970"/>
          <a:stretch>
            <a:fillRect/>
          </a:stretch>
        </p:blipFill>
        <p:spPr>
          <a:xfrm>
            <a:off x="4914537" y="-257152"/>
            <a:ext cx="3677013" cy="3118895"/>
          </a:xfrm>
        </p:spPr>
      </p:pic>
      <p:pic>
        <p:nvPicPr>
          <p:cNvPr id="8" name="Picture 7" descr="Cartoon-Consti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38" y="2614135"/>
            <a:ext cx="3677013" cy="248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4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4319"/>
            <a:ext cx="8042276" cy="692042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Reforms After Grant’s 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029" y="806440"/>
            <a:ext cx="3976929" cy="4192959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Election of 1868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Grant vs. Seymour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Black vote garners victory for Grant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600 African American elected to State Assemblies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Majority in SC lower house</a:t>
            </a:r>
          </a:p>
          <a:p>
            <a:r>
              <a:rPr lang="en-US" dirty="0">
                <a:solidFill>
                  <a:schemeClr val="tx1"/>
                </a:solidFill>
              </a:rPr>
              <a:t>Electoral Gains for African Americans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15</a:t>
            </a:r>
            <a:r>
              <a:rPr lang="en-US" b="1" baseline="30000" dirty="0">
                <a:solidFill>
                  <a:schemeClr val="tx1"/>
                </a:solidFill>
              </a:rPr>
              <a:t>th</a:t>
            </a:r>
            <a:r>
              <a:rPr lang="en-US" b="1" dirty="0">
                <a:solidFill>
                  <a:schemeClr val="tx1"/>
                </a:solidFill>
              </a:rPr>
              <a:t> Amendment</a:t>
            </a:r>
            <a:r>
              <a:rPr lang="en-US" dirty="0">
                <a:solidFill>
                  <a:schemeClr val="tx1"/>
                </a:solidFill>
              </a:rPr>
              <a:t> (ratified 1870)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First black senator – Hiram Revels, MS (1870)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8 African Americans elected to House of Representatives (by 1875)</a:t>
            </a:r>
          </a:p>
          <a:p>
            <a:r>
              <a:rPr lang="en-US" dirty="0">
                <a:solidFill>
                  <a:schemeClr val="tx1"/>
                </a:solidFill>
              </a:rPr>
              <a:t>Civil Rights Act of 1875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Prohibited discrimination in public places and prohibited courts from excluding blacks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Weak enforcement</a:t>
            </a:r>
          </a:p>
        </p:txBody>
      </p:sp>
      <p:pic>
        <p:nvPicPr>
          <p:cNvPr id="5" name="Content Placeholder 4" descr="TisButAChange5w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05" r="-11305"/>
          <a:stretch>
            <a:fillRect/>
          </a:stretch>
        </p:blipFill>
        <p:spPr>
          <a:xfrm>
            <a:off x="4395957" y="757587"/>
            <a:ext cx="4813337" cy="4082741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44836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4319"/>
            <a:ext cx="8042276" cy="692042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Reconstruction in the South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1899" y="920939"/>
            <a:ext cx="3976929" cy="419295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Composition of the Reconstruction Governments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Republican occupation until Reconstruction requirements were met.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Governments consisted of primarily Republican legislators, freedmen, and recently arrived Northerners.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“Scalawags” – Southern Republicans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“Carpetbaggers” – Northern and western newcomers</a:t>
            </a:r>
          </a:p>
          <a:p>
            <a:pPr lvl="1"/>
            <a:endParaRPr lang="en-US" dirty="0"/>
          </a:p>
        </p:txBody>
      </p:sp>
      <p:pic>
        <p:nvPicPr>
          <p:cNvPr id="6" name="Content Placeholder 5" descr="carpetbagger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03" r="-24303"/>
          <a:stretch>
            <a:fillRect/>
          </a:stretch>
        </p:blipFill>
        <p:spPr>
          <a:xfrm>
            <a:off x="4070362" y="806440"/>
            <a:ext cx="4750212" cy="4029198"/>
          </a:xfrm>
        </p:spPr>
      </p:pic>
    </p:spTree>
    <p:extLst>
      <p:ext uri="{BB962C8B-B14F-4D97-AF65-F5344CB8AC3E}">
        <p14:creationId xmlns:p14="http://schemas.microsoft.com/office/powerpoint/2010/main" val="368103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48953"/>
            <a:ext cx="8042276" cy="692042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Black “Adjustment” in the South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134" y="793735"/>
            <a:ext cx="4623527" cy="4412219"/>
          </a:xfrm>
        </p:spPr>
        <p:txBody>
          <a:bodyPr>
            <a:normAutofit fontScale="77500" lnSpcReduction="20000"/>
          </a:bodyPr>
          <a:lstStyle/>
          <a:p>
            <a:pPr fontAlgn="auto">
              <a:lnSpc>
                <a:spcPct val="9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sz="2300" dirty="0">
                <a:solidFill>
                  <a:schemeClr val="tx1"/>
                </a:solidFill>
                <a:sym typeface="Arial" pitchFamily="-106" charset="0"/>
              </a:rPr>
              <a:t>The Taste of Freedom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Freedom of movement</a:t>
            </a:r>
          </a:p>
          <a:p>
            <a:pPr lvl="2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Search for families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Land Ownership</a:t>
            </a:r>
          </a:p>
          <a:p>
            <a:pPr lvl="2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Sherman’s “40 acres and a mule”</a:t>
            </a:r>
          </a:p>
          <a:p>
            <a:pPr lvl="3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Land seized</a:t>
            </a:r>
          </a:p>
          <a:p>
            <a:pPr lvl="3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Johnson returned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Freedom to Worship</a:t>
            </a:r>
          </a:p>
          <a:p>
            <a:pPr lvl="2" fontAlgn="auto"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Black Churches (Baptist, Methodist, Episcopal)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Freedom to Learn</a:t>
            </a:r>
          </a:p>
          <a:p>
            <a:pPr lvl="2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1860: 90% illiterate</a:t>
            </a:r>
          </a:p>
          <a:p>
            <a:pPr lvl="2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Between 1865-1870, 30 Black Colleges established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sz="2300" dirty="0">
                <a:solidFill>
                  <a:schemeClr val="tx1"/>
                </a:solidFill>
                <a:sym typeface="Arial" charset="0"/>
              </a:rPr>
              <a:t>Sharecropping “crop-lien”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Landowner retained ¼ to ½ of production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Cycle of debt (mortgage “lien”)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By 1880, less than 5% of Southern blacks owned land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endParaRPr lang="en-US" dirty="0">
              <a:solidFill>
                <a:schemeClr val="tx1"/>
              </a:solidFill>
              <a:sym typeface="Arial" charset="0"/>
            </a:endParaRPr>
          </a:p>
          <a:p>
            <a:pPr fontAlgn="auto">
              <a:lnSpc>
                <a:spcPct val="90000"/>
              </a:lnSpc>
              <a:spcBef>
                <a:spcPts val="600"/>
              </a:spcBef>
              <a:buFont typeface="Arial"/>
              <a:buChar char="•"/>
              <a:defRPr/>
            </a:pPr>
            <a:endParaRPr lang="en-US" dirty="0">
              <a:sym typeface="Arial" pitchFamily="-106" charset="0"/>
            </a:endParaRPr>
          </a:p>
        </p:txBody>
      </p:sp>
      <p:pic>
        <p:nvPicPr>
          <p:cNvPr id="5" name="Content Placeholder 4" descr="40-acres-and-a-mule-660x330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821" b="-34821"/>
          <a:stretch>
            <a:fillRect/>
          </a:stretch>
        </p:blipFill>
        <p:spPr>
          <a:xfrm>
            <a:off x="4636560" y="-48953"/>
            <a:ext cx="4359268" cy="3697593"/>
          </a:xfrm>
        </p:spPr>
      </p:pic>
      <p:pic>
        <p:nvPicPr>
          <p:cNvPr id="7" name="Pictur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6561" y="3029109"/>
            <a:ext cx="4359268" cy="2046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291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48953"/>
            <a:ext cx="8042276" cy="692042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North During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134" y="793736"/>
            <a:ext cx="4623527" cy="4171506"/>
          </a:xfrm>
        </p:spPr>
        <p:txBody>
          <a:bodyPr>
            <a:normAutofit fontScale="85000" lnSpcReduction="20000"/>
          </a:bodyPr>
          <a:lstStyle/>
          <a:p>
            <a:pPr fontAlgn="auto">
              <a:lnSpc>
                <a:spcPct val="9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sz="2300" dirty="0">
                <a:solidFill>
                  <a:schemeClr val="tx1"/>
                </a:solidFill>
                <a:sym typeface="Arial" pitchFamily="-106" charset="0"/>
              </a:rPr>
              <a:t>Industry drove both Northern economics </a:t>
            </a:r>
            <a:r>
              <a:rPr lang="en-US" sz="2300" u="sng" dirty="0">
                <a:solidFill>
                  <a:schemeClr val="tx1"/>
                </a:solidFill>
                <a:sym typeface="Arial" pitchFamily="-106" charset="0"/>
              </a:rPr>
              <a:t>and</a:t>
            </a:r>
            <a:r>
              <a:rPr lang="en-US" sz="2300" dirty="0">
                <a:solidFill>
                  <a:schemeClr val="tx1"/>
                </a:solidFill>
                <a:sym typeface="Arial" pitchFamily="-106" charset="0"/>
              </a:rPr>
              <a:t> politics.</a:t>
            </a:r>
          </a:p>
          <a:p>
            <a:pPr fontAlgn="auto">
              <a:lnSpc>
                <a:spcPct val="9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sz="2300" dirty="0">
                <a:solidFill>
                  <a:schemeClr val="tx1"/>
                </a:solidFill>
                <a:sym typeface="Arial" pitchFamily="-106" charset="0"/>
              </a:rPr>
              <a:t>Greed and Corruption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The New Spoils System- jobs &amp; favors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Corruption in Business and Government</a:t>
            </a:r>
          </a:p>
          <a:p>
            <a:pPr lvl="2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Grant Administration Scandals</a:t>
            </a:r>
          </a:p>
          <a:p>
            <a:pPr lvl="3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Jay Gould and James Fisk – gold market </a:t>
            </a:r>
          </a:p>
          <a:p>
            <a:pPr lvl="3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Crédit Mobilier – free stock to members of Congress to avoid investigation of profits being made</a:t>
            </a:r>
          </a:p>
          <a:p>
            <a:pPr lvl="3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Whiskey Ring- defraud the government of millions of dollars in taxes</a:t>
            </a:r>
          </a:p>
          <a:p>
            <a:pPr lvl="3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Rise of Bossism and Political Machines</a:t>
            </a:r>
          </a:p>
          <a:p>
            <a:pPr lvl="4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* Tammany Hall &amp; Boss Tweed- $200 million stolen from NYC taxpayers</a:t>
            </a: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Election of 1872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Grant vs. Greeley</a:t>
            </a:r>
          </a:p>
        </p:txBody>
      </p:sp>
      <p:pic>
        <p:nvPicPr>
          <p:cNvPr id="8" name="Content Placeholder 5" descr="Corruption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10234" r="-10234"/>
          <a:stretch>
            <a:fillRect/>
          </a:stretch>
        </p:blipFill>
        <p:spPr>
          <a:xfrm>
            <a:off x="4348735" y="897830"/>
            <a:ext cx="4795265" cy="4067412"/>
          </a:xfr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57902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-262815"/>
            <a:ext cx="8042276" cy="1002717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Evaluating the Republican Record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49274" y="642332"/>
            <a:ext cx="3840480" cy="563165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effectLst>
                  <a:outerShdw blurRad="47625" dist="25400" dir="2700000" algn="tl" rotWithShape="0">
                    <a:srgbClr val="000000">
                      <a:alpha val="82000"/>
                    </a:srgbClr>
                  </a:outerShdw>
                </a:effectLst>
              </a:rPr>
              <a:t>Accomplishments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49274" y="1312974"/>
            <a:ext cx="3840480" cy="3548177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State Constitutions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Universal manhood suffrage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Property rights for women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Debt relief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Modern penal codes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Economic Reform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Built infrastructure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Constructed factories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Reformed tax system to support improvements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Social Reforms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Hospitals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Asylums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Homes for disabled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State-supported public education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51070" y="642332"/>
            <a:ext cx="3840480" cy="563165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effectLst>
                  <a:outerShdw blurRad="47625" dist="25400" dir="2700000" algn="tl" rotWithShape="0">
                    <a:srgbClr val="000000">
                      <a:alpha val="82000"/>
                    </a:srgbClr>
                  </a:outerShdw>
                </a:effectLst>
              </a:rPr>
              <a:t>Failures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51070" y="1312975"/>
            <a:ext cx="3840480" cy="3152632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Corruption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Graft and wasteful spending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Kickbacks and bribes</a:t>
            </a:r>
          </a:p>
          <a:p>
            <a:r>
              <a:rPr lang="en-US" dirty="0">
                <a:solidFill>
                  <a:schemeClr val="tx1"/>
                </a:solidFill>
              </a:rPr>
              <a:t>Most improvements were short term &amp; met with resistance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“redeemer” governments would emerge</a:t>
            </a:r>
          </a:p>
          <a:p>
            <a:r>
              <a:rPr lang="en-US" dirty="0">
                <a:solidFill>
                  <a:schemeClr val="tx1"/>
                </a:solidFill>
              </a:rPr>
              <a:t>Did not improve the social, political, or economic positions of African Americans and poor whites.</a:t>
            </a:r>
          </a:p>
        </p:txBody>
      </p:sp>
    </p:spTree>
    <p:extLst>
      <p:ext uri="{BB962C8B-B14F-4D97-AF65-F5344CB8AC3E}">
        <p14:creationId xmlns:p14="http://schemas.microsoft.com/office/powerpoint/2010/main" val="325500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8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183" y="61625"/>
            <a:ext cx="8042276" cy="510887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End of Reconstruction: Causes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279" y="548651"/>
            <a:ext cx="2848327" cy="56316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Political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143279" y="1219294"/>
            <a:ext cx="2848327" cy="3662672"/>
          </a:xfrm>
        </p:spPr>
        <p:txBody>
          <a:bodyPr>
            <a:normAutofit fontScale="62500" lnSpcReduction="20000"/>
          </a:bodyPr>
          <a:lstStyle/>
          <a:p>
            <a:pPr>
              <a:buFont typeface="Lucida Grande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Grant Administration Corruption</a:t>
            </a:r>
          </a:p>
          <a:p>
            <a:pPr>
              <a:buFont typeface="Lucida Grande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Southern Politics</a:t>
            </a:r>
          </a:p>
          <a:p>
            <a:pPr lvl="1">
              <a:buFont typeface="Lucida Grande" charset="0"/>
              <a:buChar char="–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Rise of Bourbons</a:t>
            </a:r>
          </a:p>
          <a:p>
            <a:pPr lvl="1">
              <a:buFont typeface="Lucida Grande" charset="0"/>
              <a:buChar char="–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Redeemer Governments</a:t>
            </a:r>
          </a:p>
          <a:p>
            <a:pPr lvl="2">
              <a:buFont typeface="Lucida Grande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“Solid South” – states rights, reduced taxes, reduced spending on social programs, white supremacy</a:t>
            </a:r>
          </a:p>
          <a:p>
            <a:pPr>
              <a:buFont typeface="Lucida Grande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Supreme Court Decisions</a:t>
            </a:r>
          </a:p>
          <a:p>
            <a:pPr lvl="1">
              <a:buFont typeface="Lucida Grande" charset="0"/>
              <a:buChar char="–"/>
              <a:defRPr/>
            </a:pPr>
            <a:r>
              <a:rPr lang="en-US" i="1" dirty="0">
                <a:solidFill>
                  <a:schemeClr val="tx1"/>
                </a:solidFill>
                <a:sym typeface="Arial" charset="0"/>
              </a:rPr>
              <a:t>Texas v. White</a:t>
            </a:r>
          </a:p>
          <a:p>
            <a:pPr lvl="1">
              <a:buFont typeface="Lucida Grande" charset="0"/>
              <a:buChar char="–"/>
              <a:defRPr/>
            </a:pPr>
            <a:r>
              <a:rPr lang="en-US" i="1" dirty="0">
                <a:solidFill>
                  <a:schemeClr val="tx1"/>
                </a:solidFill>
                <a:sym typeface="Arial" charset="0"/>
              </a:rPr>
              <a:t>Slaughterhouse Cases</a:t>
            </a:r>
          </a:p>
          <a:p>
            <a:pPr lvl="1">
              <a:buFont typeface="Lucida Grande" charset="0"/>
              <a:buChar char="–"/>
              <a:defRPr/>
            </a:pPr>
            <a:r>
              <a:rPr lang="en-US" i="1" dirty="0" err="1">
                <a:solidFill>
                  <a:schemeClr val="tx1"/>
                </a:solidFill>
                <a:sym typeface="Arial" charset="0"/>
              </a:rPr>
              <a:t>Bradwell</a:t>
            </a:r>
            <a:r>
              <a:rPr lang="en-US" i="1" dirty="0">
                <a:solidFill>
                  <a:schemeClr val="tx1"/>
                </a:solidFill>
                <a:sym typeface="Arial" charset="0"/>
              </a:rPr>
              <a:t> v. Illinois</a:t>
            </a:r>
          </a:p>
          <a:p>
            <a:pPr lvl="1">
              <a:buFont typeface="Lucida Grande" charset="0"/>
              <a:buChar char="–"/>
              <a:defRPr/>
            </a:pPr>
            <a:r>
              <a:rPr lang="en-US" i="1" dirty="0">
                <a:solidFill>
                  <a:schemeClr val="tx1"/>
                </a:solidFill>
                <a:sym typeface="Arial" charset="0"/>
              </a:rPr>
              <a:t>U.S. v. Cruikshank</a:t>
            </a:r>
          </a:p>
          <a:p>
            <a:pPr lvl="1">
              <a:buFont typeface="Lucida Grande" charset="0"/>
              <a:buChar char="–"/>
              <a:defRPr/>
            </a:pPr>
            <a:r>
              <a:rPr lang="en-US" i="1" dirty="0">
                <a:solidFill>
                  <a:schemeClr val="tx1"/>
                </a:solidFill>
                <a:sym typeface="Arial" charset="0"/>
              </a:rPr>
              <a:t>U.S. v. Reese</a:t>
            </a:r>
          </a:p>
          <a:p>
            <a:pPr>
              <a:buFont typeface="Lucida Grande" charset="0"/>
              <a:buChar char="•"/>
              <a:defRPr/>
            </a:pPr>
            <a:endParaRPr lang="en-US" i="1" dirty="0">
              <a:sym typeface="Arial" charset="0"/>
            </a:endParaRPr>
          </a:p>
          <a:p>
            <a:pPr lvl="1">
              <a:buFont typeface="Lucida Grande" charset="0"/>
              <a:buChar char="–"/>
              <a:defRPr/>
            </a:pPr>
            <a:endParaRPr lang="en-US" dirty="0">
              <a:sym typeface="Arial" charset="0"/>
            </a:endParaRP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3149936" y="548651"/>
            <a:ext cx="2848327" cy="56316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Social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3149936" y="1219294"/>
            <a:ext cx="2848327" cy="3662672"/>
          </a:xfrm>
        </p:spPr>
        <p:txBody>
          <a:bodyPr>
            <a:normAutofit fontScale="85000" lnSpcReduction="20000"/>
          </a:bodyPr>
          <a:lstStyle/>
          <a:p>
            <a:pPr>
              <a:buFont typeface="Lucida Grande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Rise of Sharecropping</a:t>
            </a:r>
          </a:p>
          <a:p>
            <a:pPr>
              <a:buFont typeface="Lucida Grande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Increase in Black Codes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 advent of Jim Crow Laws</a:t>
            </a:r>
            <a:endParaRPr lang="en-US" dirty="0">
              <a:solidFill>
                <a:schemeClr val="tx1"/>
              </a:solidFill>
              <a:sym typeface="Arial" charset="0"/>
            </a:endParaRPr>
          </a:p>
          <a:p>
            <a:pPr lvl="1">
              <a:buFont typeface="Lucida Grande" charset="0"/>
              <a:buChar char="–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target: voting rights</a:t>
            </a:r>
          </a:p>
          <a:p>
            <a:pPr>
              <a:buFont typeface="Lucida Grande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Increase in Violence &amp; Lynching</a:t>
            </a:r>
          </a:p>
          <a:p>
            <a:pPr lvl="1">
              <a:buFont typeface="Lucida Grande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Ku Klux Klan</a:t>
            </a:r>
          </a:p>
          <a:p>
            <a:pPr lvl="2">
              <a:buFont typeface="Lucida Grande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Force Acts (1870 &amp; 1871)</a:t>
            </a:r>
          </a:p>
          <a:p>
            <a:pPr lvl="1">
              <a:buFont typeface="Lucida Grande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White League (1874)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Segregation and socio-economic disparity</a:t>
            </a:r>
          </a:p>
          <a:p>
            <a:pPr>
              <a:buFont typeface="Lucida Grande" charset="0"/>
              <a:buChar char="•"/>
              <a:defRPr/>
            </a:pPr>
            <a:endParaRPr lang="en-US" i="1" dirty="0">
              <a:sym typeface="Arial" charset="0"/>
            </a:endParaRPr>
          </a:p>
          <a:p>
            <a:pPr lvl="1">
              <a:buFont typeface="Lucida Grande" charset="0"/>
              <a:buChar char="–"/>
              <a:defRPr/>
            </a:pPr>
            <a:endParaRPr lang="en-US" dirty="0">
              <a:sym typeface="Arial" charset="0"/>
            </a:endParaRPr>
          </a:p>
        </p:txBody>
      </p:sp>
      <p:sp>
        <p:nvSpPr>
          <p:cNvPr id="14" name="Text Placeholder 10"/>
          <p:cNvSpPr txBox="1">
            <a:spLocks/>
          </p:cNvSpPr>
          <p:nvPr/>
        </p:nvSpPr>
        <p:spPr>
          <a:xfrm>
            <a:off x="6129113" y="548651"/>
            <a:ext cx="2848327" cy="5631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400" b="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Economic</a:t>
            </a:r>
          </a:p>
        </p:txBody>
      </p:sp>
      <p:sp>
        <p:nvSpPr>
          <p:cNvPr id="15" name="Content Placeholder 11"/>
          <p:cNvSpPr txBox="1">
            <a:spLocks/>
          </p:cNvSpPr>
          <p:nvPr/>
        </p:nvSpPr>
        <p:spPr>
          <a:xfrm>
            <a:off x="6129113" y="1219294"/>
            <a:ext cx="2848327" cy="3662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9250" indent="-349250" algn="l" defTabSz="914400" rtl="0" eaLnBrk="1" latinLnBrk="0" hangingPunct="1">
              <a:spcBef>
                <a:spcPts val="1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Lucida Grande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Limited Southern Industrialization</a:t>
            </a:r>
          </a:p>
          <a:p>
            <a:pPr lvl="1">
              <a:buFont typeface="Lucida Grande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Textiles, tobacco processing, </a:t>
            </a:r>
            <a:r>
              <a:rPr lang="en-US" b="1" dirty="0">
                <a:solidFill>
                  <a:schemeClr val="tx1"/>
                </a:solidFill>
                <a:sym typeface="Arial" charset="0"/>
              </a:rPr>
              <a:t>railroads</a:t>
            </a:r>
          </a:p>
          <a:p>
            <a:pPr lvl="2">
              <a:buFont typeface="Lucida Grande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11k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 29k miles</a:t>
            </a:r>
            <a:endParaRPr lang="en-US" dirty="0">
              <a:solidFill>
                <a:schemeClr val="tx1"/>
              </a:solidFill>
              <a:sym typeface="Arial" charset="0"/>
            </a:endParaRPr>
          </a:p>
          <a:p>
            <a:pPr>
              <a:buFont typeface="Lucida Grande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Coinage Act of 1873</a:t>
            </a:r>
          </a:p>
          <a:p>
            <a:pPr lvl="1">
              <a:buFont typeface="Lucida Grande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Demonetization of silver</a:t>
            </a:r>
          </a:p>
          <a:p>
            <a:pPr>
              <a:buFont typeface="Lucida Grande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Panic of 1873</a:t>
            </a:r>
          </a:p>
          <a:p>
            <a:pPr lvl="1">
              <a:buFont typeface="Lucida Grande" charset="0"/>
              <a:buChar char="–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Collapse of southern economy</a:t>
            </a:r>
          </a:p>
          <a:p>
            <a:pPr lvl="2">
              <a:buFont typeface="Lucida Grande" charset="0"/>
              <a:buChar char="–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Cotton ½ value</a:t>
            </a:r>
          </a:p>
          <a:p>
            <a:pPr lvl="2">
              <a:buFont typeface="Lucida Grande" charset="0"/>
              <a:buChar char="–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Widespread bankruptcy</a:t>
            </a:r>
          </a:p>
          <a:p>
            <a:pPr>
              <a:buFont typeface="Lucida Grande" charset="0"/>
              <a:buChar char="•"/>
              <a:defRPr/>
            </a:pPr>
            <a:endParaRPr lang="en-US" i="1" dirty="0">
              <a:sym typeface="Arial" charset="0"/>
            </a:endParaRPr>
          </a:p>
          <a:p>
            <a:pPr lvl="1">
              <a:buFont typeface="Lucida Grande" charset="0"/>
              <a:buChar char="–"/>
              <a:defRPr/>
            </a:pPr>
            <a:endParaRPr lang="en-US" dirty="0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716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48953"/>
            <a:ext cx="8042276" cy="692042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End of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924" y="1397471"/>
            <a:ext cx="4623527" cy="2662155"/>
          </a:xfr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sz="2300" dirty="0">
                <a:sym typeface="Arial" pitchFamily="-106" charset="0"/>
              </a:rPr>
              <a:t>Election of 1876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ym typeface="Arial" pitchFamily="-106" charset="0"/>
              </a:rPr>
              <a:t>Hayes (R) vs. Tilden (D)</a:t>
            </a:r>
          </a:p>
          <a:p>
            <a:pPr lvl="2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ym typeface="Arial" pitchFamily="-106" charset="0"/>
              </a:rPr>
              <a:t>Tilden wins popular, but lacks electoral majority</a:t>
            </a: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ym typeface="Arial" pitchFamily="-106" charset="0"/>
              </a:rPr>
              <a:t>Compromise of 1877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ym typeface="Arial" pitchFamily="-106" charset="0"/>
              </a:rPr>
              <a:t>The Corrupt Bargain, Part II?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ym typeface="Arial" pitchFamily="-106" charset="0"/>
              </a:rPr>
              <a:t>Troops Removed from South</a:t>
            </a:r>
          </a:p>
        </p:txBody>
      </p:sp>
      <p:pic>
        <p:nvPicPr>
          <p:cNvPr id="5" name="Content Placeholder 4" descr="Screen Shot 2014-10-22 at 8.43.17 AM.pn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45" r="-19345"/>
          <a:stretch>
            <a:fillRect/>
          </a:stretch>
        </p:blipFill>
        <p:spPr>
          <a:xfrm>
            <a:off x="4155183" y="663907"/>
            <a:ext cx="4936053" cy="4186831"/>
          </a:xfrm>
        </p:spPr>
      </p:pic>
    </p:spTree>
    <p:extLst>
      <p:ext uri="{BB962C8B-B14F-4D97-AF65-F5344CB8AC3E}">
        <p14:creationId xmlns:p14="http://schemas.microsoft.com/office/powerpoint/2010/main" val="331711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480" y="1614336"/>
            <a:ext cx="3576772" cy="76939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Primary Source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08480" y="2496325"/>
            <a:ext cx="3495322" cy="668105"/>
          </a:xfrm>
        </p:spPr>
        <p:txBody>
          <a:bodyPr/>
          <a:lstStyle/>
          <a:p>
            <a:r>
              <a:rPr lang="en-US" dirty="0"/>
              <a:t>Thomas Nast, </a:t>
            </a:r>
            <a:r>
              <a:rPr lang="en-US" i="1" dirty="0"/>
              <a:t>Worse Than Slavery</a:t>
            </a:r>
            <a:r>
              <a:rPr lang="en-US" dirty="0"/>
              <a:t>, 1874</a:t>
            </a:r>
          </a:p>
        </p:txBody>
      </p:sp>
      <p:pic>
        <p:nvPicPr>
          <p:cNvPr id="5" name="Picture 4" descr="worse tha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171" y="0"/>
            <a:ext cx="50338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4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3847" y="267948"/>
            <a:ext cx="4317703" cy="1002717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Essential Question</a:t>
            </a:r>
          </a:p>
        </p:txBody>
      </p:sp>
      <p:pic>
        <p:nvPicPr>
          <p:cNvPr id="5" name="Content Placeholder 4" descr="090166l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204" r="-34204"/>
          <a:stretch>
            <a:fillRect/>
          </a:stretch>
        </p:blipFill>
        <p:spPr>
          <a:xfrm>
            <a:off x="-606766" y="0"/>
            <a:ext cx="6063415" cy="51435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566541"/>
            <a:ext cx="3840480" cy="3257550"/>
          </a:xfrm>
        </p:spPr>
        <p:txBody>
          <a:bodyPr/>
          <a:lstStyle/>
          <a:p>
            <a:r>
              <a:rPr lang="en-US" dirty="0"/>
              <a:t>Explain the extent to which constitutional and social developments contributed to maintaining continuity as well as fostering change during the Civil War to the end of Reconstruction.</a:t>
            </a:r>
          </a:p>
        </p:txBody>
      </p:sp>
    </p:spTree>
    <p:extLst>
      <p:ext uri="{BB962C8B-B14F-4D97-AF65-F5344CB8AC3E}">
        <p14:creationId xmlns:p14="http://schemas.microsoft.com/office/powerpoint/2010/main" val="366344030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38409"/>
            <a:ext cx="8042276" cy="692042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 Series of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029" y="967368"/>
            <a:ext cx="4302560" cy="367670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How would the South rebuild its shattered economy and society?</a:t>
            </a:r>
          </a:p>
          <a:p>
            <a:r>
              <a:rPr lang="en-US" dirty="0"/>
              <a:t>What would be the place in society of 4 million freedmen?</a:t>
            </a:r>
          </a:p>
          <a:p>
            <a:pPr lvl="1"/>
            <a:r>
              <a:rPr lang="en-US" dirty="0"/>
              <a:t>To what extent was the federal government responsible for helping them?</a:t>
            </a:r>
          </a:p>
          <a:p>
            <a:r>
              <a:rPr lang="en-US" dirty="0"/>
              <a:t>How should the former Confederate states be treated?</a:t>
            </a:r>
          </a:p>
          <a:p>
            <a:pPr lvl="1"/>
            <a:r>
              <a:rPr lang="en-US" dirty="0"/>
              <a:t>Recognize secession, or not?</a:t>
            </a:r>
          </a:p>
          <a:p>
            <a:pPr lvl="1"/>
            <a:r>
              <a:rPr lang="en-US" dirty="0"/>
              <a:t>How would they be brought back into the Union?</a:t>
            </a:r>
          </a:p>
          <a:p>
            <a:r>
              <a:rPr lang="en-US" dirty="0"/>
              <a:t>Who has the authority to decide these questions?</a:t>
            </a:r>
          </a:p>
          <a:p>
            <a:pPr lvl="1"/>
            <a:r>
              <a:rPr lang="en-US" dirty="0"/>
              <a:t>Congress or the President?</a:t>
            </a:r>
          </a:p>
          <a:p>
            <a:endParaRPr lang="en-US" dirty="0"/>
          </a:p>
        </p:txBody>
      </p:sp>
      <p:pic>
        <p:nvPicPr>
          <p:cNvPr id="5" name="Content Placeholder 4" descr="RV-AM525_BKRV_E_G_20140117105024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559" b="-13559"/>
          <a:stretch>
            <a:fillRect/>
          </a:stretch>
        </p:blipFill>
        <p:spPr>
          <a:xfrm>
            <a:off x="4661523" y="926657"/>
            <a:ext cx="4334646" cy="3676709"/>
          </a:xfrm>
        </p:spPr>
      </p:pic>
    </p:spTree>
    <p:extLst>
      <p:ext uri="{BB962C8B-B14F-4D97-AF65-F5344CB8AC3E}">
        <p14:creationId xmlns:p14="http://schemas.microsoft.com/office/powerpoint/2010/main" val="419948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Plans for Reconstruction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ffectLst>
                  <a:glow rad="12700">
                    <a:schemeClr val="tx1"/>
                  </a:glow>
                  <a:outerShdw blurRad="50800" dist="38100" dir="2700000" algn="tl" rotWithShape="0">
                    <a:srgbClr val="000000"/>
                  </a:outerShdw>
                </a:effectLst>
              </a:rPr>
              <a:t>Lincoln’s Plan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1760562"/>
            <a:ext cx="3840480" cy="3116298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Proclamation of Amnesty and Reconstruction (1863)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Full pardons for: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Oath of allegiance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Accepting emancipation of slaves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States can draw constitution and be reestablished as soon as ten percent of voters took oath (10% Plan)</a:t>
            </a:r>
          </a:p>
          <a:p>
            <a:r>
              <a:rPr lang="en-US" dirty="0">
                <a:solidFill>
                  <a:schemeClr val="tx1"/>
                </a:solidFill>
              </a:rPr>
              <a:t>Summation: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Lenient, designed for expedited implementation and enforcement of Emancipation Proclamation.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NOT</a:t>
            </a:r>
            <a:r>
              <a:rPr lang="en-US" dirty="0">
                <a:solidFill>
                  <a:schemeClr val="tx1"/>
                </a:solidFill>
              </a:rPr>
              <a:t> “readmission” – did not recognize secession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>
                <a:effectLst>
                  <a:glow rad="12700">
                    <a:schemeClr val="tx1"/>
                  </a:glow>
                  <a:outerShdw blurRad="50800" dist="38100" dir="2700000" algn="tl" rotWithShape="0">
                    <a:srgbClr val="000000"/>
                  </a:outerShdw>
                </a:effectLst>
              </a:rPr>
              <a:t>Wade-Davis Bill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1760562"/>
            <a:ext cx="3840480" cy="3116298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Congressional Plan (1864)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Required 50% of 1860 population to take “iron-clad” oath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Required state constitutional convention to be held before elections for office</a:t>
            </a:r>
          </a:p>
          <a:p>
            <a:pPr lvl="2"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Only non-Confederates could vote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Enacted specific safeguards of freedmen’s liberties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Lincoln pocket vetoed</a:t>
            </a:r>
          </a:p>
          <a:p>
            <a:pPr>
              <a:spcBef>
                <a:spcPts val="1200"/>
              </a:spcBef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Summation: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Would be a laborious, if not impossible task, for the South to comply.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Recognized secession. Harsh; Meant to punish the South. 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7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  <p:bldP spid="6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8856" y="616688"/>
            <a:ext cx="3176771" cy="462080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Freedmen’s Bureau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6854" y="531628"/>
            <a:ext cx="3328290" cy="45304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March, 1865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Welfare Agency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Food, shelter, and medical aid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Resettlement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Hampered by Johnson’s pardons</a:t>
            </a:r>
          </a:p>
          <a:p>
            <a:r>
              <a:rPr lang="en-US" dirty="0">
                <a:solidFill>
                  <a:schemeClr val="tx1"/>
                </a:solidFill>
              </a:rPr>
              <a:t>Successes: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Established 3,000 schools, including several colleges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Educated over 200,000 African Americans</a:t>
            </a:r>
          </a:p>
        </p:txBody>
      </p:sp>
      <p:pic>
        <p:nvPicPr>
          <p:cNvPr id="12" name="Picture 11" descr="img05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900" y="2343258"/>
            <a:ext cx="2343812" cy="2718822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6" name="Picture 15" descr="VHE_Freedmen_AP2.F82.os_.1883.EducationalProgress_cropped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59" y="10151"/>
            <a:ext cx="2343812" cy="2393680"/>
          </a:xfrm>
          <a:prstGeom prst="rect">
            <a:avLst/>
          </a:prstGeom>
        </p:spPr>
      </p:pic>
      <p:pic>
        <p:nvPicPr>
          <p:cNvPr id="17" name="Picture 16" descr="freedmens-bureau-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0" y="1361665"/>
            <a:ext cx="3085544" cy="292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2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dmans-bureau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0"/>
            <a:ext cx="652511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6364"/>
            <a:ext cx="8042276" cy="692042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Johnson and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029" y="879303"/>
            <a:ext cx="8310301" cy="4192959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</a:rPr>
              <a:t>Andrew Johnson</a:t>
            </a:r>
          </a:p>
          <a:p>
            <a:pPr lvl="1"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</a:rPr>
              <a:t>Democrat from Tennessee, only senator from the South to remain loyal</a:t>
            </a:r>
          </a:p>
          <a:p>
            <a:pPr lvl="2"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</a:rPr>
              <a:t>Anti-aristocrat, White Supremacist</a:t>
            </a:r>
          </a:p>
          <a:p>
            <a:pPr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</a:rPr>
              <a:t>Reconstruction Policy</a:t>
            </a:r>
          </a:p>
          <a:p>
            <a:pPr lvl="1"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</a:rPr>
              <a:t>Continue Lincoln’s Plan</a:t>
            </a:r>
          </a:p>
          <a:p>
            <a:pPr lvl="1"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</a:rPr>
              <a:t>Additional Provisions (Ten Percent Plus Plan):</a:t>
            </a:r>
          </a:p>
          <a:p>
            <a:pPr lvl="2"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</a:rPr>
              <a:t>Disfranchisement  (loss of the right to vote and hold office ) of:</a:t>
            </a:r>
          </a:p>
          <a:p>
            <a:pPr lvl="3"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</a:rPr>
              <a:t>Former Confederate leaders and officeholders</a:t>
            </a:r>
          </a:p>
          <a:p>
            <a:pPr lvl="3"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</a:rPr>
              <a:t>Confederates with more than $20,000 in taxable property</a:t>
            </a:r>
          </a:p>
          <a:p>
            <a:pPr lvl="2"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</a:rPr>
              <a:t>Gave president the power to pardon “disloyal” Southerners</a:t>
            </a:r>
          </a:p>
          <a:p>
            <a:pPr lvl="3"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</a:rPr>
              <a:t>Johnson pardoned over 13,000</a:t>
            </a:r>
          </a:p>
          <a:p>
            <a:pPr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</a:rPr>
              <a:t>Results:</a:t>
            </a:r>
          </a:p>
          <a:p>
            <a:pPr lvl="1"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</a:rPr>
              <a:t>Expedited eligibility of states to become functioning members of the Union</a:t>
            </a:r>
          </a:p>
          <a:p>
            <a:pPr lvl="1"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</a:rPr>
              <a:t>Pardons allowed for return of Confederate office holders and the planter aristocracy to power</a:t>
            </a:r>
          </a:p>
          <a:p>
            <a:pPr lvl="1"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</a:rPr>
              <a:t>Battle between Johnson and the Republicans</a:t>
            </a:r>
          </a:p>
          <a:p>
            <a:pPr lvl="2"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</a:rPr>
              <a:t>Use of the Veto (29)</a:t>
            </a:r>
          </a:p>
        </p:txBody>
      </p:sp>
    </p:spTree>
    <p:extLst>
      <p:ext uri="{BB962C8B-B14F-4D97-AF65-F5344CB8AC3E}">
        <p14:creationId xmlns:p14="http://schemas.microsoft.com/office/powerpoint/2010/main" val="223396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5131"/>
            <a:ext cx="8042276" cy="692042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Black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491" y="882084"/>
            <a:ext cx="3120415" cy="4396736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Southern States begin to retaliate against the 13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Amendment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Purpose: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Guarantee stable labor supply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Restore pre-emancipation system of race-relations</a:t>
            </a:r>
          </a:p>
          <a:p>
            <a:r>
              <a:rPr lang="en-US" dirty="0">
                <a:solidFill>
                  <a:schemeClr val="tx1"/>
                </a:solidFill>
              </a:rPr>
              <a:t>Manifestations: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Prohibited blacks from renting land or borrowing money to buy land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Anti-vagrancy laws, curfews, and forced labor contracts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Prohibited blacks from testifying against whites in court</a:t>
            </a:r>
          </a:p>
          <a:p>
            <a:r>
              <a:rPr lang="en-US" dirty="0">
                <a:solidFill>
                  <a:schemeClr val="tx1"/>
                </a:solidFill>
              </a:rPr>
              <a:t>Results: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Contract-labor system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Sharecropping</a:t>
            </a:r>
          </a:p>
        </p:txBody>
      </p:sp>
      <p:pic>
        <p:nvPicPr>
          <p:cNvPr id="8" name="Content Placeholder 7" descr="Screen Shot 2014-10-21 at 12.07.34 PM.pn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70" b="-4870"/>
          <a:stretch>
            <a:fillRect/>
          </a:stretch>
        </p:blipFill>
        <p:spPr>
          <a:xfrm>
            <a:off x="3758058" y="606565"/>
            <a:ext cx="5249089" cy="4452353"/>
          </a:xfrm>
        </p:spPr>
      </p:pic>
      <p:pic>
        <p:nvPicPr>
          <p:cNvPr id="9" name="Picture 8" descr="blackcodeconv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01" y="986173"/>
            <a:ext cx="5482534" cy="38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4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4319"/>
            <a:ext cx="8042276" cy="692042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Congressional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9279" y="816849"/>
            <a:ext cx="3976929" cy="4192959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The Radical Republicans Retaliate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Led by Charles Sumner &amp; Thaddeus Stevens</a:t>
            </a:r>
          </a:p>
          <a:p>
            <a:r>
              <a:rPr lang="en-US" dirty="0">
                <a:solidFill>
                  <a:schemeClr val="tx1"/>
                </a:solidFill>
              </a:rPr>
              <a:t>Provisions: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Civil Rights Act of 1866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Sought to override Johnson vetoes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Nullify </a:t>
            </a:r>
            <a:r>
              <a:rPr lang="en-US" i="1" dirty="0">
                <a:solidFill>
                  <a:schemeClr val="tx1"/>
                </a:solidFill>
              </a:rPr>
              <a:t>Dred Scott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Shield against Black Codes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14</a:t>
            </a:r>
            <a:r>
              <a:rPr lang="en-US" b="1" baseline="30000" dirty="0">
                <a:solidFill>
                  <a:schemeClr val="tx1"/>
                </a:solidFill>
              </a:rPr>
              <a:t>th</a:t>
            </a:r>
            <a:r>
              <a:rPr lang="en-US" b="1" dirty="0">
                <a:solidFill>
                  <a:schemeClr val="tx1"/>
                </a:solidFill>
              </a:rPr>
              <a:t> Amendment </a:t>
            </a:r>
            <a:r>
              <a:rPr lang="en-US" dirty="0">
                <a:solidFill>
                  <a:schemeClr val="tx1"/>
                </a:solidFill>
              </a:rPr>
              <a:t>(ratified 1868)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Citizenship for </a:t>
            </a:r>
            <a:r>
              <a:rPr lang="en-US" i="1" dirty="0">
                <a:solidFill>
                  <a:schemeClr val="tx1"/>
                </a:solidFill>
              </a:rPr>
              <a:t>all</a:t>
            </a:r>
            <a:r>
              <a:rPr lang="en-US" dirty="0">
                <a:solidFill>
                  <a:schemeClr val="tx1"/>
                </a:solidFill>
              </a:rPr>
              <a:t> persons born or naturalized in the United States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Afford “due process” and “equal protection”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Punished the South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Disqualified former Confederate leaders, repudiated debt, and could reduce a state’s proportional representation</a:t>
            </a:r>
          </a:p>
        </p:txBody>
      </p:sp>
      <p:pic>
        <p:nvPicPr>
          <p:cNvPr id="5" name="Content Placeholder 4" descr="18660414_Johnson_Kicks_Freedmans_Bureau-Nast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01" r="-47301"/>
          <a:stretch>
            <a:fillRect/>
          </a:stretch>
        </p:blipFill>
        <p:spPr>
          <a:xfrm>
            <a:off x="4351438" y="848076"/>
            <a:ext cx="4843903" cy="4108668"/>
          </a:xfrm>
        </p:spPr>
      </p:pic>
    </p:spTree>
    <p:extLst>
      <p:ext uri="{BB962C8B-B14F-4D97-AF65-F5344CB8AC3E}">
        <p14:creationId xmlns:p14="http://schemas.microsoft.com/office/powerpoint/2010/main" val="218562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852</TotalTime>
  <Words>1442</Words>
  <Application>Microsoft Office PowerPoint</Application>
  <PresentationFormat>On-screen Show (16:9)</PresentationFormat>
  <Paragraphs>252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Lucida Grande</vt:lpstr>
      <vt:lpstr>Times New Roman</vt:lpstr>
      <vt:lpstr>Wingdings</vt:lpstr>
      <vt:lpstr>Wingdings 2</vt:lpstr>
      <vt:lpstr>Breeze</vt:lpstr>
      <vt:lpstr>Reconstruction</vt:lpstr>
      <vt:lpstr>Essential Question</vt:lpstr>
      <vt:lpstr>A Series of Challenges</vt:lpstr>
      <vt:lpstr>Plans for Reconstruction</vt:lpstr>
      <vt:lpstr>The Freedmen’s Bureau</vt:lpstr>
      <vt:lpstr>PowerPoint Presentation</vt:lpstr>
      <vt:lpstr>Johnson and Reconstruction</vt:lpstr>
      <vt:lpstr>Black Codes</vt:lpstr>
      <vt:lpstr>Congressional Reconstruction</vt:lpstr>
      <vt:lpstr>Radical Reconstruction</vt:lpstr>
      <vt:lpstr>Impeachment of Andrew Johnson</vt:lpstr>
      <vt:lpstr>Reforms After Grant’s Election</vt:lpstr>
      <vt:lpstr>Reconstruction in the South</vt:lpstr>
      <vt:lpstr>Black “Adjustment” in the South</vt:lpstr>
      <vt:lpstr>The North During Reconstruction</vt:lpstr>
      <vt:lpstr>Evaluating the Republican Record</vt:lpstr>
      <vt:lpstr>The End of Reconstruction: Causes</vt:lpstr>
      <vt:lpstr>The End of Reconstruction</vt:lpstr>
      <vt:lpstr>Primary Source Analysis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</dc:title>
  <dc:creator>ARHS</dc:creator>
  <cp:lastModifiedBy>Jessica Parfitt</cp:lastModifiedBy>
  <cp:revision>46</cp:revision>
  <dcterms:created xsi:type="dcterms:W3CDTF">2014-10-21T15:39:01Z</dcterms:created>
  <dcterms:modified xsi:type="dcterms:W3CDTF">2018-12-18T20:00:59Z</dcterms:modified>
</cp:coreProperties>
</file>