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D571-7ECA-B040-BD62-906934F98138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2260-DC2B-7C4A-BC7C-299E00DDC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61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Yosemite Sam: http://images5.fanpop.com/image/photos/30900000/Yosemite-Sam-warner-brothers-animation-30976315-800-766.jpg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www.southbear.com</a:t>
            </a:r>
            <a:r>
              <a:rPr lang="en-US" sz="2000" dirty="0">
                <a:latin typeface="Times" charset="0"/>
                <a:ea typeface="ＭＳ Ｐゴシック" charset="0"/>
              </a:rPr>
              <a:t>/hometowns/laurel/</a:t>
            </a:r>
            <a:r>
              <a:rPr lang="en-US" sz="2000" dirty="0" err="1">
                <a:latin typeface="Times" charset="0"/>
                <a:ea typeface="ＭＳ Ｐゴシック" charset="0"/>
              </a:rPr>
              <a:t>laurel_history</a:t>
            </a:r>
            <a:r>
              <a:rPr lang="en-US" sz="2000" dirty="0">
                <a:latin typeface="Times" charset="0"/>
                <a:ea typeface="ＭＳ Ｐゴシック" charset="0"/>
              </a:rPr>
              <a:t>/</a:t>
            </a:r>
            <a:r>
              <a:rPr lang="en-US" sz="2000" dirty="0" err="1">
                <a:latin typeface="Times" charset="0"/>
                <a:ea typeface="ＭＳ Ｐゴシック" charset="0"/>
              </a:rPr>
              <a:t>industrialization.html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commons.wikimedia.org</a:t>
            </a:r>
            <a:r>
              <a:rPr lang="en-US" sz="2000" dirty="0">
                <a:latin typeface="Times" charset="0"/>
                <a:ea typeface="ＭＳ Ｐゴシック" charset="0"/>
              </a:rPr>
              <a:t>/wiki/</a:t>
            </a:r>
            <a:r>
              <a:rPr lang="en-US" sz="2000" dirty="0" err="1">
                <a:latin typeface="Times" charset="0"/>
                <a:ea typeface="ＭＳ Ｐゴシック" charset="0"/>
              </a:rPr>
              <a:t>File:Jim_Crow_Jubilee</a:t>
            </a:r>
            <a:r>
              <a:rPr lang="en-US" sz="2000" dirty="0">
                <a:latin typeface="Times" charset="0"/>
                <a:ea typeface="ＭＳ Ｐゴシック" charset="0"/>
              </a:rPr>
              <a:t>_(</a:t>
            </a:r>
            <a:r>
              <a:rPr lang="en-US" sz="2000" dirty="0" err="1">
                <a:latin typeface="Times" charset="0"/>
                <a:ea typeface="ＭＳ Ｐゴシック" charset="0"/>
              </a:rPr>
              <a:t>Boston_Public_Library</a:t>
            </a:r>
            <a:r>
              <a:rPr lang="en-US" sz="2000" dirty="0">
                <a:latin typeface="Times" charset="0"/>
                <a:ea typeface="ＭＳ Ｐゴシック" charset="0"/>
              </a:rPr>
              <a:t>).jpg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voteview.com</a:t>
            </a:r>
            <a:r>
              <a:rPr lang="en-US" sz="2000" dirty="0">
                <a:latin typeface="Times" charset="0"/>
                <a:ea typeface="ＭＳ Ｐゴシック" charset="0"/>
              </a:rPr>
              <a:t>/rtopic2.htm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fineartamerica.com</a:t>
            </a:r>
            <a:r>
              <a:rPr lang="en-US" sz="2000" dirty="0">
                <a:latin typeface="Times" charset="0"/>
                <a:ea typeface="ＭＳ Ｐゴシック" charset="0"/>
              </a:rPr>
              <a:t>/featured/granger-movement-</a:t>
            </a:r>
            <a:r>
              <a:rPr lang="en-US" sz="2000" dirty="0" err="1">
                <a:latin typeface="Times" charset="0"/>
                <a:ea typeface="ＭＳ Ｐゴシック" charset="0"/>
              </a:rPr>
              <a:t>granger.html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Docs: http://</a:t>
            </a:r>
            <a:r>
              <a:rPr lang="en-US" dirty="0" err="1"/>
              <a:t>www.gilderlehrman.org</a:t>
            </a:r>
            <a:r>
              <a:rPr lang="en-US"/>
              <a:t>/history-by-era/populism-and-agrarian-discontent/resources/farmers-revolt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amhistnow.blogspot.com</a:t>
            </a:r>
            <a:r>
              <a:rPr lang="en-US" dirty="0"/>
              <a:t>/2013_09_01_archive.html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Precipitation Map: http://</a:t>
            </a:r>
            <a:r>
              <a:rPr lang="en-US" dirty="0" err="1"/>
              <a:t>oceanworld.tamu.edu</a:t>
            </a:r>
            <a:r>
              <a:rPr lang="en-US" dirty="0"/>
              <a:t>/resources/environment-book/</a:t>
            </a:r>
            <a:r>
              <a:rPr lang="en-US" dirty="0" err="1"/>
              <a:t>dustbowlandaftermath.html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Placer Mining: http://</a:t>
            </a:r>
            <a:r>
              <a:rPr lang="en-US" dirty="0" err="1"/>
              <a:t>www.miningartifacts.org</a:t>
            </a:r>
            <a:r>
              <a:rPr lang="en-US" dirty="0"/>
              <a:t>/South-Dakota-</a:t>
            </a:r>
            <a:r>
              <a:rPr lang="en-US" dirty="0" err="1"/>
              <a:t>Mines.html</a:t>
            </a:r>
            <a:endParaRPr lang="en-US" dirty="0"/>
          </a:p>
          <a:p>
            <a:r>
              <a:rPr lang="en-US" dirty="0"/>
              <a:t>Two Views of</a:t>
            </a:r>
            <a:r>
              <a:rPr lang="en-US" baseline="0" dirty="0"/>
              <a:t> Chinese Immigration &amp; The Exclusion Act</a:t>
            </a:r>
            <a:endParaRPr lang="en-US" dirty="0"/>
          </a:p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dirty="0"/>
              <a:t>1: http://</a:t>
            </a:r>
            <a:r>
              <a:rPr lang="en-US" dirty="0" err="1"/>
              <a:t>phdsandpigtails.com</a:t>
            </a:r>
            <a:r>
              <a:rPr lang="en-US" dirty="0"/>
              <a:t>/2014/01/19/timeline-u-s-citizenship-law/</a:t>
            </a:r>
          </a:p>
          <a:p>
            <a:r>
              <a:rPr lang="en-US" dirty="0"/>
              <a:t>Image</a:t>
            </a:r>
            <a:r>
              <a:rPr lang="en-US" baseline="0" dirty="0"/>
              <a:t> </a:t>
            </a:r>
            <a:r>
              <a:rPr lang="en-US" dirty="0"/>
              <a:t>2: 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Chinese_Exclusion_Act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Chisholm Trail:</a:t>
            </a:r>
            <a:r>
              <a:rPr lang="en-US" baseline="0" dirty="0"/>
              <a:t> http://</a:t>
            </a:r>
            <a:r>
              <a:rPr lang="en-US" baseline="0" dirty="0" err="1"/>
              <a:t>www.chisholmtrailride.org</a:t>
            </a:r>
            <a:r>
              <a:rPr lang="en-US" baseline="0" dirty="0"/>
              <a:t>/</a:t>
            </a:r>
            <a:r>
              <a:rPr lang="en-US" baseline="0" dirty="0" err="1"/>
              <a:t>chisholm</a:t>
            </a:r>
            <a:r>
              <a:rPr lang="en-US" baseline="0" dirty="0"/>
              <a:t>-trail-history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Homestead Family: 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www.slowmuse.com</a:t>
            </a:r>
            <a:r>
              <a:rPr lang="en-US" sz="2000" dirty="0">
                <a:latin typeface="Times" charset="0"/>
                <a:ea typeface="ＭＳ Ｐゴシック" charset="0"/>
              </a:rPr>
              <a:t>/?</a:t>
            </a:r>
            <a:r>
              <a:rPr lang="en-US" sz="2000" dirty="0" err="1">
                <a:latin typeface="Times" charset="0"/>
                <a:ea typeface="ＭＳ Ｐゴシック" charset="0"/>
              </a:rPr>
              <a:t>attachment_id</a:t>
            </a:r>
            <a:r>
              <a:rPr lang="en-US" sz="2000" dirty="0">
                <a:latin typeface="Times" charset="0"/>
                <a:ea typeface="ＭＳ Ｐゴシック" charset="0"/>
              </a:rPr>
              <a:t>=2941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From Prior Presentation, based on </a:t>
            </a:r>
            <a:r>
              <a:rPr lang="en-US" sz="2000" i="1" dirty="0">
                <a:latin typeface="Times" charset="0"/>
                <a:ea typeface="ＭＳ Ｐゴシック" charset="0"/>
              </a:rPr>
              <a:t>The</a:t>
            </a:r>
            <a:r>
              <a:rPr lang="en-US" sz="2000" i="1" baseline="0" dirty="0">
                <a:latin typeface="Times" charset="0"/>
                <a:ea typeface="ＭＳ Ｐゴシック" charset="0"/>
              </a:rPr>
              <a:t> American Pageant</a:t>
            </a:r>
            <a:r>
              <a:rPr lang="en-US" sz="2000" i="0" baseline="0" dirty="0">
                <a:latin typeface="Times" charset="0"/>
                <a:ea typeface="ＭＳ Ｐゴシック" charset="0"/>
              </a:rPr>
              <a:t>:</a:t>
            </a:r>
            <a:endParaRPr lang="en-US" sz="20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Homestead Act (1862)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160 acres of land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requirements: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21 years old or head of family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American citizen -- or applicant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must build on land and reside there for 6 months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land must be farmed actively for 5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Results: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80 million acres to some 6000,000 claims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Problems: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meeting requirements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building, </a:t>
            </a:r>
            <a:r>
              <a:rPr lang="en-US" sz="1600" dirty="0" err="1">
                <a:latin typeface="Times" charset="0"/>
                <a:ea typeface="ＭＳ Ｐゴシック" charset="0"/>
              </a:rPr>
              <a:t>equipments</a:t>
            </a:r>
            <a:r>
              <a:rPr lang="en-US" sz="1600" dirty="0">
                <a:latin typeface="Times" charset="0"/>
                <a:ea typeface="ＭＳ Ｐゴシック" charset="0"/>
              </a:rPr>
              <a:t>, supplies: above $1,000 initial cost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staying on land in the middle of nowhere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limited to no experience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climate and conditions of Great Plains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Fraud: speculators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portable homes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Cooperative Living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settlers needed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Search for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collect rainwater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open source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Prairie Fever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r>
              <a:rPr lang="en-US" sz="1400" dirty="0">
                <a:latin typeface="Times" charset="0"/>
                <a:ea typeface="ＭＳ Ｐゴシック" charset="0"/>
              </a:rPr>
              <a:t> - typhoid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Self-Sufficient Homesteads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men planted and then went East to find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produced clothing, soap, etc. and tended to home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community became necessary to survive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 err="1">
                <a:latin typeface="Times" charset="0"/>
                <a:ea typeface="ＭＳ Ｐゴシック" charset="0"/>
              </a:rPr>
              <a:t>soddies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back-breaking labor/plowing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harsh climate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lack of 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disease &amp; pestilence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caused 18,000 to give up in 1891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The</a:t>
            </a:r>
            <a:r>
              <a:rPr lang="en-US" sz="1800" baseline="0" dirty="0">
                <a:latin typeface="Times" charset="0"/>
                <a:ea typeface="ＭＳ Ｐゴシック" charset="0"/>
              </a:rPr>
              <a:t> </a:t>
            </a:r>
            <a:r>
              <a:rPr lang="en-US" sz="1800" baseline="0" dirty="0" err="1">
                <a:latin typeface="Times" charset="0"/>
                <a:ea typeface="ＭＳ Ｐゴシック" charset="0"/>
              </a:rPr>
              <a:t>Exodusters</a:t>
            </a:r>
            <a:r>
              <a:rPr lang="en-US" sz="1800" baseline="0" dirty="0">
                <a:latin typeface="Times" charset="0"/>
                <a:ea typeface="ＭＳ Ｐゴシック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Cooperative Living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settlers needed to work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Search for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collect rainwater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open source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Prairie Fever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r>
              <a:rPr lang="en-US" sz="1400" dirty="0">
                <a:latin typeface="Times" charset="0"/>
                <a:ea typeface="ＭＳ Ｐゴシック" charset="0"/>
              </a:rPr>
              <a:t> - typhoid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Self-Sufficient Homesteads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men planted and then went East to find jobs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produced clothing, soap, etc. and tended to home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community became necessary to survive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 err="1">
                <a:latin typeface="Times" charset="0"/>
                <a:ea typeface="ＭＳ Ｐゴシック" charset="0"/>
              </a:rPr>
              <a:t>soddies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back-breaking labor/plowing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harsh climate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lack of rain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disease &amp; pestilence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caused 18,000 to give up in 1891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Women on the Frontier: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Women allowed to file claims for land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Family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solitude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remained on homestead to prevent squatters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women worked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formed first prairie governments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Suffrage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Syracuse and </a:t>
            </a:r>
            <a:r>
              <a:rPr lang="en-US" sz="1800" dirty="0" err="1">
                <a:latin typeface="Times" charset="0"/>
                <a:ea typeface="ＭＳ Ｐゴシック" charset="0"/>
              </a:rPr>
              <a:t>Argonia</a:t>
            </a:r>
            <a:r>
              <a:rPr lang="en-US" sz="1800" dirty="0">
                <a:latin typeface="Times" charset="0"/>
                <a:ea typeface="ＭＳ Ｐゴシック" charset="0"/>
              </a:rPr>
              <a:t>, 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all female town council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first female mayor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Wyoming grants suffrage (1869)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Utah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women granted suffrage (1870), repealed by Congress (1885)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statehood in 1896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outlawed polygamy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Time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http://</a:t>
            </a:r>
            <a:r>
              <a:rPr lang="en-US" dirty="0" err="1"/>
              <a:t>www.lib.utexas.edu</a:t>
            </a:r>
            <a:r>
              <a:rPr lang="en-US" dirty="0"/>
              <a:t>/maps/</a:t>
            </a:r>
            <a:r>
              <a:rPr lang="en-US" dirty="0" err="1"/>
              <a:t>united_states</a:t>
            </a:r>
            <a:r>
              <a:rPr lang="en-US" dirty="0"/>
              <a:t>/us_terr_1870.jpg</a:t>
            </a:r>
          </a:p>
          <a:p>
            <a:r>
              <a:rPr lang="en-US" dirty="0"/>
              <a:t>Turner</a:t>
            </a:r>
            <a:r>
              <a:rPr lang="en-US" baseline="0" dirty="0"/>
              <a:t> Thesis: http://</a:t>
            </a:r>
            <a:r>
              <a:rPr lang="en-US" baseline="0" dirty="0" err="1"/>
              <a:t>ronanshonorsushistoryii.mrsronansclasses.com</a:t>
            </a:r>
            <a:r>
              <a:rPr lang="en-US" baseline="0" dirty="0"/>
              <a:t>/</a:t>
            </a:r>
            <a:r>
              <a:rPr lang="en-US" baseline="0" dirty="0" err="1"/>
              <a:t>Mrs</a:t>
            </a:r>
            <a:r>
              <a:rPr lang="en-US" baseline="0" dirty="0"/>
              <a:t>._Ronans_Honors_U.S._</a:t>
            </a:r>
            <a:r>
              <a:rPr lang="en-US" baseline="0" dirty="0" err="1"/>
              <a:t>History_II</a:t>
            </a:r>
            <a:r>
              <a:rPr lang="en-US" baseline="0" dirty="0"/>
              <a:t>/Turners_Frontier_Thesis__Reading_%26_Questions.html</a:t>
            </a:r>
            <a:endParaRPr lang="en-US" dirty="0"/>
          </a:p>
          <a:p>
            <a:r>
              <a:rPr lang="en-US" dirty="0"/>
              <a:t>From Prior—</a:t>
            </a:r>
          </a:p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Fate of the Indian Territory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70 Nations forced into Oklahoma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post Civil-War settlement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poor farmers rush in from South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government seizes 2 million acres for settlement (1889)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Boomers and Sooners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April 22, 1889 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“</a:t>
            </a:r>
            <a:r>
              <a:rPr lang="en-US" sz="2000" dirty="0">
                <a:latin typeface="Times" charset="0"/>
                <a:ea typeface="ＭＳ Ｐゴシック" charset="0"/>
              </a:rPr>
              <a:t>Opening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”</a:t>
            </a:r>
            <a:endParaRPr lang="en-US" sz="2000" dirty="0">
              <a:latin typeface="Times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10,000 in first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Oklahoma Territory Created (May 2, 1890)</a:t>
            </a:r>
            <a:endParaRPr lang="en-US" dirty="0"/>
          </a:p>
          <a:p>
            <a:r>
              <a:rPr lang="en-US" dirty="0"/>
              <a:t>Turner</a:t>
            </a:r>
            <a:r>
              <a:rPr lang="en-US" baseline="0" dirty="0"/>
              <a:t> Thesis: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Buffalo Bill</a:t>
            </a:r>
            <a:r>
              <a:rPr lang="ja-JP" altLang="en-US" sz="2400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 Wild West Shows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traveling acts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train robberies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shootouts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Annie </a:t>
            </a:r>
            <a:r>
              <a:rPr lang="en-US" sz="1800" dirty="0" err="1">
                <a:latin typeface="Times" charset="0"/>
                <a:ea typeface="ＭＳ Ｐゴシック" charset="0"/>
              </a:rPr>
              <a:t>Oakely</a:t>
            </a:r>
            <a:r>
              <a:rPr lang="en-US" sz="1800" dirty="0">
                <a:latin typeface="Times" charset="0"/>
                <a:ea typeface="ＭＳ Ｐゴシック" charset="0"/>
              </a:rPr>
              <a:t>, Sitting Bull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even did tours of Europe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The 1893 Chicago Exposition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Frederick Jackson Turner embraced stereotype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the frontier created/embodied America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led to oversimplification of stereotype</a:t>
            </a:r>
          </a:p>
          <a:p>
            <a:pPr lvl="3" eaLnBrk="1" hangingPunct="1">
              <a:lnSpc>
                <a:spcPct val="90000"/>
              </a:lnSpc>
            </a:pPr>
            <a:r>
              <a:rPr lang="ja-JP" altLang="en-US" sz="1600" dirty="0">
                <a:latin typeface="Times" charset="0"/>
                <a:ea typeface="ＭＳ Ｐゴシック" charset="0"/>
              </a:rPr>
              <a:t>“</a:t>
            </a:r>
            <a:r>
              <a:rPr lang="en-US" sz="1600" dirty="0">
                <a:latin typeface="Times" charset="0"/>
                <a:ea typeface="ＭＳ Ｐゴシック" charset="0"/>
              </a:rPr>
              <a:t>Cowboys and Indians</a:t>
            </a:r>
            <a:r>
              <a:rPr lang="ja-JP" altLang="en-US" sz="1600" dirty="0">
                <a:latin typeface="Times" charset="0"/>
                <a:ea typeface="ＭＳ Ｐゴシック" charset="0"/>
              </a:rPr>
              <a:t>”</a:t>
            </a:r>
            <a:endParaRPr lang="en-US" altLang="ja-JP" sz="1600" dirty="0">
              <a:latin typeface="Times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To what extent was the Turner Thesis true?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To what extent is it still true today?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How did the settling of the homesteads change the social and political landscape of the United States? </a:t>
            </a:r>
          </a:p>
          <a:p>
            <a:pPr lvl="0" eaLnBrk="1" hangingPunct="1">
              <a:lnSpc>
                <a:spcPct val="90000"/>
              </a:lnSpc>
            </a:pPr>
            <a:endParaRPr lang="en-US" sz="1600" dirty="0">
              <a:latin typeface="Times" charset="0"/>
              <a:ea typeface="ＭＳ Ｐゴシック" charset="0"/>
            </a:endParaRPr>
          </a:p>
          <a:p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Plains Indians: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http://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www.bookunitsteacher.com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indians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/reports4/plains2.htm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Results of buffalo hunting: http://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commons.wikimedia.org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/wiki/File:%22Rath_%26_Wright's_buffalo_hide_yard_in_1878,_showing_40,000_buffalo_hides,_Dodge_City,_Kansas.%22_-_NARA_-_520093.jpg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From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Prior – Native Cultures Destroyed: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Wars forced Indians back to Reservations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as land was lost, along went their culture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The Buffalo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food, shelter, clothing, fuels,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hunted by RR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later targeted by settlers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clear range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use for hides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i="1" dirty="0">
                <a:latin typeface="Times" charset="0"/>
                <a:ea typeface="ＭＳ Ｐゴシック" charset="0"/>
              </a:rPr>
              <a:t>sport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encouraged by </a:t>
            </a:r>
            <a:r>
              <a:rPr lang="en-US" sz="1600" dirty="0" err="1">
                <a:latin typeface="Times" charset="0"/>
                <a:ea typeface="ＭＳ Ｐゴシック" charset="0"/>
              </a:rPr>
              <a:t>gov</a:t>
            </a:r>
            <a:r>
              <a:rPr lang="ja-JP" altLang="en-US" sz="1600" dirty="0">
                <a:latin typeface="Times" charset="0"/>
                <a:ea typeface="ＭＳ Ｐゴシック" charset="0"/>
              </a:rPr>
              <a:t>’</a:t>
            </a:r>
            <a:r>
              <a:rPr lang="en-US" sz="1600" dirty="0">
                <a:latin typeface="Times" charset="0"/>
                <a:ea typeface="ＭＳ Ｐゴシック" charset="0"/>
              </a:rPr>
              <a:t>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$8 a ton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over 32 million killed in the late 1860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alone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Bureau of Indian Affairs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manage supplies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ensure Natives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role of treaties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Helen Hunt Jackson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exposes broken promises of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Gave rise to Indian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Rights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activists not united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many still viewed Indians as savages that need to be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“</a:t>
            </a:r>
            <a:r>
              <a:rPr lang="en-US" sz="1800" dirty="0">
                <a:latin typeface="Times" charset="0"/>
                <a:ea typeface="ＭＳ Ｐゴシック" charset="0"/>
              </a:rPr>
              <a:t>civilized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”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Criminal Code of 1884</a:t>
            </a:r>
          </a:p>
          <a:p>
            <a:pPr lvl="4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outlawed Native religions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Dawes Severalty Act (1887)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free land to male-headed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Indian Training &amp; Industrial School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forced Indians to farm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Attempts at assimilation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ended up selling to speculators</a:t>
            </a:r>
          </a:p>
          <a:p>
            <a:pPr lvl="0" eaLnBrk="1" hangingPunct="1">
              <a:lnSpc>
                <a:spcPct val="90000"/>
              </a:lnSpc>
            </a:pP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</a:pPr>
            <a:r>
              <a:rPr lang="en-US" sz="2000" dirty="0">
                <a:latin typeface="Times" charset="0"/>
                <a:ea typeface="ＭＳ Ｐゴシック" charset="0"/>
              </a:rPr>
              <a:t>http://</a:t>
            </a:r>
            <a:r>
              <a:rPr lang="en-US" sz="2000" dirty="0" err="1">
                <a:latin typeface="Times" charset="0"/>
                <a:ea typeface="ＭＳ Ｐゴシック" charset="0"/>
              </a:rPr>
              <a:t>en.wikipedia.org</a:t>
            </a:r>
            <a:r>
              <a:rPr lang="en-US" sz="2000" dirty="0">
                <a:latin typeface="Times" charset="0"/>
                <a:ea typeface="ＭＳ Ｐゴシック" charset="0"/>
              </a:rPr>
              <a:t>/wiki/</a:t>
            </a:r>
            <a:r>
              <a:rPr lang="en-US" sz="2000" dirty="0" err="1">
                <a:latin typeface="Times" charset="0"/>
                <a:ea typeface="ＭＳ Ｐゴシック" charset="0"/>
              </a:rPr>
              <a:t>Yosemite_National_Park</a:t>
            </a:r>
            <a:endParaRPr lang="en-US" sz="2000" dirty="0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2260-DC2B-7C4A-BC7C-299E00DDC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2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028700"/>
            <a:ext cx="8147304" cy="1008126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036825"/>
            <a:ext cx="8147304" cy="500634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312645"/>
            <a:ext cx="3840480" cy="1495985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1828800"/>
            <a:ext cx="3840480" cy="248770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322730"/>
            <a:ext cx="3840480" cy="4074459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313135"/>
            <a:ext cx="1600200" cy="4281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313135"/>
            <a:ext cx="6499225" cy="42814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6" y="3257549"/>
            <a:ext cx="8147049" cy="1009510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4266079"/>
            <a:ext cx="8147050" cy="49754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514350"/>
            <a:ext cx="5181600" cy="25146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331119"/>
            <a:ext cx="8147050" cy="1404938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2740890"/>
            <a:ext cx="8147050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321594"/>
            <a:ext cx="3840480" cy="32730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321594"/>
            <a:ext cx="3840480" cy="32730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163170"/>
            <a:ext cx="3840480" cy="53697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1906120"/>
            <a:ext cx="3840480" cy="26885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163170"/>
            <a:ext cx="3840480" cy="53697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1906120"/>
            <a:ext cx="3840480" cy="26885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1764926"/>
            <a:ext cx="3840480" cy="11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1764926"/>
            <a:ext cx="3840480" cy="11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312645"/>
            <a:ext cx="3840480" cy="1495985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302560"/>
            <a:ext cx="3840480" cy="4292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1828800"/>
            <a:ext cx="3840480" cy="2487707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6" y="70597"/>
            <a:ext cx="8147051" cy="10892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321174"/>
            <a:ext cx="8147051" cy="327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The Last West and the New South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1865-1900</a:t>
            </a:r>
          </a:p>
        </p:txBody>
      </p:sp>
      <p:pic>
        <p:nvPicPr>
          <p:cNvPr id="4" name="Picture 3" descr="Yosemite-Sam-warner-brothers-animation-30976315-800-76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2" y="1451102"/>
            <a:ext cx="3679550" cy="352317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89299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New South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3717230" cy="407423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Economic Progress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Steel (AL), Lumber (TN), Tobacco (VA), Textiles (GA, NC, SC)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Expansion of Rails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Continued Poverty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Most growth due to northern financing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Lack of education, limited skills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Weak political leadership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Agriculture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Limited Diversification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New Crop Rotation – Peanuts, Sweet Potatoes, Soybeans (G.W. Carver)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Plight of poor farmers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Rise of Southern Farmers’ Alliances (segregated)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cohaycam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65" b="-12665"/>
          <a:stretch>
            <a:fillRect/>
          </a:stretch>
        </p:blipFill>
        <p:spPr>
          <a:xfrm>
            <a:off x="4037716" y="676077"/>
            <a:ext cx="4923271" cy="41958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84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527782"/>
            <a:ext cx="8147051" cy="1089212"/>
          </a:xfrm>
        </p:spPr>
        <p:txBody>
          <a:bodyPr/>
          <a:lstStyle/>
          <a:p>
            <a:r>
              <a:rPr lang="en-US" sz="3600" dirty="0"/>
              <a:t>Segregation &amp; The Rise of Jim Crow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0500" y="634949"/>
            <a:ext cx="8675144" cy="44357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Effects of Redeemer Governments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Democrats who came to power in the South after Reconstruction – redeemers – supported by businesses and white supremacists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Discrimination and the Supreme Court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Civil Rights Cases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(1883)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Congress couldn’t regulate </a:t>
            </a: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intra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state and private commerce including issues with discrimination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b="1" i="1" dirty="0" err="1">
                <a:latin typeface="Times" charset="0"/>
                <a:ea typeface="ＭＳ Ｐゴシック" charset="0"/>
                <a:cs typeface="ＭＳ Ｐゴシック" charset="0"/>
              </a:rPr>
              <a:t>Plessy</a:t>
            </a:r>
            <a:r>
              <a:rPr lang="en-US" b="1" i="1" dirty="0">
                <a:latin typeface="Times" charset="0"/>
                <a:ea typeface="ＭＳ Ｐゴシック" charset="0"/>
                <a:cs typeface="ＭＳ Ｐゴシック" charset="0"/>
              </a:rPr>
              <a:t> v. Ferguson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(1896)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“Separate but equal”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Led to rise of “Jim Crow” laws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Loss of Civil Rights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Demise of black voter registration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Literacy tests, poll taxes, and grandfather clauses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Vigilante “justice”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Lynching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Response to Segregation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International Migration Society – help with emigration from Africa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Pap Singleton’s “Exodusters” – when African Americans moved to Kansas and Oklahoma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Ida B. Wells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Booker T. Washington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Tuskegee, Negro Business League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Up From Slavery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W.E.B.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DuBois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NAACP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“Talented Tenth”</a:t>
            </a:r>
          </a:p>
          <a:p>
            <a:pPr lvl="3">
              <a:lnSpc>
                <a:spcPct val="90000"/>
              </a:lnSpc>
              <a:spcBef>
                <a:spcPts val="300"/>
              </a:spcBef>
            </a:pPr>
            <a:r>
              <a:rPr lang="en-US" i="1" dirty="0">
                <a:latin typeface="Times" charset="0"/>
                <a:ea typeface="ＭＳ Ｐゴシック" charset="0"/>
                <a:cs typeface="ＭＳ Ｐゴシック" charset="0"/>
              </a:rPr>
              <a:t>Souls of Black Folk</a:t>
            </a:r>
          </a:p>
          <a:p>
            <a:pPr lvl="2">
              <a:lnSpc>
                <a:spcPct val="90000"/>
              </a:lnSpc>
              <a:spcBef>
                <a:spcPts val="300"/>
              </a:spcBef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Jim_Crow_Jubilee_(Boston_Public_Library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93" r="-27793"/>
          <a:stretch>
            <a:fillRect/>
          </a:stretch>
        </p:blipFill>
        <p:spPr>
          <a:xfrm>
            <a:off x="6470160" y="2652889"/>
            <a:ext cx="2878905" cy="24535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985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200" dirty="0"/>
              <a:t>Farm Problems: North, South, and West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3717230" cy="40742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Changes in Agriculture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Industrialization enters into the fields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Falling Prices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Competition from abroad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Impact on loans &amp; mortgages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Rising Costs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Costs associated w/selling, buying equipment, and taxes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corn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5986"/>
          <a:stretch>
            <a:fillRect/>
          </a:stretch>
        </p:blipFill>
        <p:spPr>
          <a:xfrm>
            <a:off x="4205292" y="801291"/>
            <a:ext cx="4719925" cy="4022531"/>
          </a:xfrm>
        </p:spPr>
      </p:pic>
    </p:spTree>
    <p:extLst>
      <p:ext uri="{BB962C8B-B14F-4D97-AF65-F5344CB8AC3E}">
        <p14:creationId xmlns:p14="http://schemas.microsoft.com/office/powerpoint/2010/main" val="12094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Fighting Back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2" y="676077"/>
            <a:ext cx="4087663" cy="445163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National Grange Movement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Patrons of Husbandry (Oliver Kelley, 1868)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Formation of farmer’s cooperatives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Push for “Granger Laws”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Target railroads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Interstate Commerce Act (1886)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Effect of </a:t>
            </a:r>
            <a:r>
              <a:rPr lang="en-US" i="1" dirty="0">
                <a:latin typeface="Times" charset="0"/>
                <a:ea typeface="ＭＳ Ｐゴシック" charset="0"/>
              </a:rPr>
              <a:t>Wabash</a:t>
            </a:r>
            <a:r>
              <a:rPr lang="en-US" dirty="0">
                <a:latin typeface="Times" charset="0"/>
                <a:ea typeface="ＭＳ Ｐゴシック" charset="0"/>
              </a:rPr>
              <a:t> case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Overturned </a:t>
            </a:r>
            <a:r>
              <a:rPr lang="en-US" i="1" dirty="0">
                <a:latin typeface="Times" charset="0"/>
                <a:ea typeface="ＭＳ Ｐゴシック" charset="0"/>
              </a:rPr>
              <a:t>Munn v. </a:t>
            </a:r>
            <a:r>
              <a:rPr lang="en-US" dirty="0">
                <a:latin typeface="Times" charset="0"/>
                <a:ea typeface="ＭＳ Ｐゴシック" charset="0"/>
              </a:rPr>
              <a:t>Illinois (1877) -- States can’t regulate railroads (</a:t>
            </a:r>
            <a:r>
              <a:rPr lang="en-US" i="1" dirty="0">
                <a:latin typeface="Times" charset="0"/>
                <a:ea typeface="ＭＳ Ｐゴシック" charset="0"/>
              </a:rPr>
              <a:t>inter</a:t>
            </a:r>
            <a:r>
              <a:rPr lang="en-US" dirty="0">
                <a:latin typeface="Times" charset="0"/>
                <a:ea typeface="ＭＳ Ｐゴシック" charset="0"/>
              </a:rPr>
              <a:t>state)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Creation of the ICC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Growth of Farmers’ Alliances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Over 1 million members in regional alliances by 1890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Ocala Platform (1890)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Tenets: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Direct election of Senators, lower tariff rates, graduated income tax, federal banking system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Would later become part of the Omaha Platform &amp; the Populist movement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granger-movement-gran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20" r="-12120"/>
          <a:stretch>
            <a:fillRect/>
          </a:stretch>
        </p:blipFill>
        <p:spPr>
          <a:xfrm>
            <a:off x="4030680" y="676077"/>
            <a:ext cx="5223417" cy="4451630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235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70545"/>
            <a:ext cx="8147051" cy="895245"/>
          </a:xfrm>
        </p:spPr>
        <p:txBody>
          <a:bodyPr/>
          <a:lstStyle/>
          <a:p>
            <a:r>
              <a:rPr lang="en-US" sz="4800" dirty="0"/>
              <a:t>Short Answer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065432"/>
            <a:ext cx="8147051" cy="374957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400"/>
              </a:spcBef>
            </a:pPr>
            <a:r>
              <a:rPr lang="en-US" dirty="0"/>
              <a:t>The farmers of the United States are up in arms. They are the bone and sinew of the nation; they produce the largest share of its wealth; but they are getting, they say, the smallest share for themselves. The American farmer is steadily losing ground. His burdens are heavier every year and his gains are more meager; he is beginning to fear that he may be sinking into a servile condition. He has waited long for the redress of his grievances; he purposes to wait no longer”</a:t>
            </a:r>
          </a:p>
          <a:p>
            <a:pPr algn="r">
              <a:spcBef>
                <a:spcPts val="1400"/>
              </a:spcBef>
              <a:buFontTx/>
              <a:buChar char="-"/>
            </a:pPr>
            <a:r>
              <a:rPr lang="en-US" dirty="0"/>
              <a:t>Washington Gladden, minister, </a:t>
            </a:r>
            <a:r>
              <a:rPr lang="en-US" i="1" dirty="0"/>
              <a:t>Forum</a:t>
            </a:r>
            <a:r>
              <a:rPr lang="en-US" dirty="0"/>
              <a:t>, November, 1890</a:t>
            </a:r>
          </a:p>
          <a:p>
            <a:pPr algn="r">
              <a:spcBef>
                <a:spcPts val="1400"/>
              </a:spcBef>
              <a:buFontTx/>
              <a:buChar char="-"/>
            </a:pPr>
            <a:endParaRPr lang="en-US" dirty="0"/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Briefly explain an event from the Gilded Age that supports that the farmers were “up in arms.”</a:t>
            </a:r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Briefly explain what evidence would support the statement about farmers in this era that “His burdens are heavier every year and his gains are more meager.”</a:t>
            </a:r>
          </a:p>
          <a:p>
            <a:pPr>
              <a:spcBef>
                <a:spcPts val="1400"/>
              </a:spcBef>
              <a:buFont typeface="+mj-lt"/>
              <a:buAutoNum type="alphaLcParenR"/>
            </a:pPr>
            <a:r>
              <a:rPr lang="en-US" dirty="0"/>
              <a:t>Explain what the writer most likely had in mind when he states, “he is beginning to fear that he may be sinking into a servile condition.”</a:t>
            </a:r>
          </a:p>
        </p:txBody>
      </p:sp>
    </p:spTree>
    <p:extLst>
      <p:ext uri="{BB962C8B-B14F-4D97-AF65-F5344CB8AC3E}">
        <p14:creationId xmlns:p14="http://schemas.microsoft.com/office/powerpoint/2010/main" val="184999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24945"/>
            <a:ext cx="8147051" cy="1089212"/>
          </a:xfrm>
        </p:spPr>
        <p:txBody>
          <a:bodyPr/>
          <a:lstStyle/>
          <a:p>
            <a:r>
              <a:rPr lang="en-US" sz="4400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884403"/>
            <a:ext cx="4230090" cy="3924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what extent did the natural environment shape the development of the West beyond the Mississippi and the lives of those who lived and settled there? How important were other factors? </a:t>
            </a:r>
          </a:p>
          <a:p>
            <a:r>
              <a:rPr lang="en-US" dirty="0"/>
              <a:t>Analyze the ways in which technology, government policy, and economic conditions changed the American frontier in the period 1865- 1900.</a:t>
            </a:r>
          </a:p>
        </p:txBody>
      </p:sp>
      <p:pic>
        <p:nvPicPr>
          <p:cNvPr id="6" name="Content Placeholder 5" descr="Elt20081205094735536195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89" b="-17389"/>
          <a:stretch>
            <a:fillRect/>
          </a:stretch>
        </p:blipFill>
        <p:spPr>
          <a:xfrm>
            <a:off x="4409462" y="759495"/>
            <a:ext cx="4564071" cy="388970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94212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24945"/>
            <a:ext cx="8147051" cy="1089212"/>
          </a:xfrm>
        </p:spPr>
        <p:txBody>
          <a:bodyPr/>
          <a:lstStyle/>
          <a:p>
            <a:r>
              <a:rPr lang="en-US" sz="4400" dirty="0"/>
              <a:t>Post War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915630"/>
            <a:ext cx="3688763" cy="3924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Regions of settlement:</a:t>
            </a:r>
          </a:p>
          <a:p>
            <a:pPr lvl="1"/>
            <a:r>
              <a:rPr lang="en-US" dirty="0"/>
              <a:t>Great Plains</a:t>
            </a:r>
          </a:p>
          <a:p>
            <a:pPr lvl="1"/>
            <a:r>
              <a:rPr lang="en-US" dirty="0"/>
              <a:t>Rocky Mountains</a:t>
            </a:r>
          </a:p>
          <a:p>
            <a:pPr lvl="1"/>
            <a:r>
              <a:rPr lang="en-US" dirty="0"/>
              <a:t>Western Plateau</a:t>
            </a:r>
          </a:p>
          <a:p>
            <a:pPr lvl="1"/>
            <a:r>
              <a:rPr lang="en-US" dirty="0"/>
              <a:t>“Great American Desert”</a:t>
            </a:r>
          </a:p>
          <a:p>
            <a:pPr lvl="2"/>
            <a:r>
              <a:rPr lang="en-US" dirty="0"/>
              <a:t>Less than 15 inches of rainfall annually</a:t>
            </a:r>
          </a:p>
          <a:p>
            <a:r>
              <a:rPr lang="en-US" dirty="0"/>
              <a:t>Impact on American Indians</a:t>
            </a:r>
          </a:p>
          <a:p>
            <a:pPr lvl="1"/>
            <a:r>
              <a:rPr lang="en-US" dirty="0"/>
              <a:t>Loss of land</a:t>
            </a:r>
          </a:p>
          <a:p>
            <a:pPr lvl="1"/>
            <a:r>
              <a:rPr lang="en-US" dirty="0"/>
              <a:t>Changes to way of life</a:t>
            </a:r>
          </a:p>
          <a:p>
            <a:pPr lvl="1"/>
            <a:r>
              <a:rPr lang="en-US" dirty="0"/>
              <a:t>The buffalo</a:t>
            </a:r>
          </a:p>
        </p:txBody>
      </p:sp>
      <p:pic>
        <p:nvPicPr>
          <p:cNvPr id="5" name="Content Placeholder 4" descr="US-Precipit.gif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79" b="-6179"/>
          <a:stretch>
            <a:fillRect/>
          </a:stretch>
        </p:blipFill>
        <p:spPr>
          <a:xfrm>
            <a:off x="3851749" y="644360"/>
            <a:ext cx="5240316" cy="44660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138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cer-Mining_-_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33" y="1231186"/>
            <a:ext cx="4608154" cy="3031413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30773"/>
            <a:ext cx="8147051" cy="1089212"/>
          </a:xfrm>
        </p:spPr>
        <p:txBody>
          <a:bodyPr/>
          <a:lstStyle/>
          <a:p>
            <a:r>
              <a:rPr lang="en-US" sz="4000" dirty="0"/>
              <a:t>The Mining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986" y="780390"/>
            <a:ext cx="4052912" cy="43631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Pike</a:t>
            </a:r>
            <a:r>
              <a:rPr lang="ja-JP" altLang="en-US" sz="2400" dirty="0">
                <a:latin typeface="Time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s Peak, CO (1859) – gold – 100,000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Comstock Lode (1859)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$340 million in gold and silver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Homestead Mine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Black Hills, Dakotas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Billion Dollar Mine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Boom Towns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Homestead, SD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Virginia City, NV – Mark Twain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by the early 1860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 all easily extractable gold and silver gone (placer mining)</a:t>
            </a:r>
          </a:p>
          <a:p>
            <a:pPr lvl="2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Ghost Towns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San Francisco, Sacramento, Denver remain as urban centers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Big business takes over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sz="2000" dirty="0">
                <a:latin typeface="Times" charset="0"/>
                <a:ea typeface="ＭＳ Ｐゴシック" charset="0"/>
              </a:rPr>
              <a:t>dynamite introduced in 1870</a:t>
            </a:r>
            <a:r>
              <a:rPr lang="ja-JP" altLang="en-US" sz="2000" dirty="0">
                <a:latin typeface="Times" charset="0"/>
                <a:ea typeface="ＭＳ Ｐゴシック" charset="0"/>
              </a:rPr>
              <a:t>’</a:t>
            </a:r>
            <a:r>
              <a:rPr lang="en-US" sz="2000" dirty="0">
                <a:latin typeface="Times" charset="0"/>
                <a:ea typeface="ＭＳ Ｐゴシック" charset="0"/>
              </a:rPr>
              <a:t>s</a:t>
            </a:r>
            <a:endParaRPr lang="en-US" sz="2200" dirty="0">
              <a:latin typeface="Times" charset="0"/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00"/>
              </a:spcAft>
            </a:pPr>
            <a:r>
              <a:rPr lang="en-US" sz="2200" dirty="0">
                <a:latin typeface="Times" charset="0"/>
                <a:ea typeface="ＭＳ Ｐゴシック" charset="0"/>
              </a:rPr>
              <a:t>Impact: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Social: Nativism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Political: Chinese Exclusion Act</a:t>
            </a:r>
          </a:p>
          <a:p>
            <a:pPr lvl="1">
              <a:lnSpc>
                <a:spcPct val="90000"/>
              </a:lnSpc>
              <a:spcAft>
                <a:spcPts val="100"/>
              </a:spcAft>
            </a:pPr>
            <a:r>
              <a:rPr lang="en-US" dirty="0">
                <a:latin typeface="Times" charset="0"/>
                <a:ea typeface="ＭＳ Ｐゴシック" charset="0"/>
              </a:rPr>
              <a:t>Economic: Gold vs. Silver, Inflation </a:t>
            </a:r>
            <a:r>
              <a:rPr lang="en-US" dirty="0">
                <a:latin typeface="Times" charset="0"/>
                <a:ea typeface="ＭＳ Ｐゴシック" charset="0"/>
                <a:sym typeface="Wingdings"/>
              </a:rPr>
              <a:t> Populist Movement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yellow-peril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49" b="-15649"/>
          <a:stretch>
            <a:fillRect/>
          </a:stretch>
        </p:blipFill>
        <p:spPr>
          <a:xfrm>
            <a:off x="4399332" y="764267"/>
            <a:ext cx="4608154" cy="3989006"/>
          </a:xfrm>
        </p:spPr>
      </p:pic>
      <p:pic>
        <p:nvPicPr>
          <p:cNvPr id="14" name="Content Placeholder 6" descr="The_only_one_barr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4" r="-13674"/>
          <a:stretch>
            <a:fillRect/>
          </a:stretch>
        </p:blipFill>
        <p:spPr>
          <a:xfrm>
            <a:off x="4099455" y="608394"/>
            <a:ext cx="5238581" cy="446455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3416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86678"/>
            <a:ext cx="8147051" cy="1089212"/>
          </a:xfrm>
        </p:spPr>
        <p:txBody>
          <a:bodyPr/>
          <a:lstStyle/>
          <a:p>
            <a:r>
              <a:rPr lang="en-US" sz="4000" dirty="0"/>
              <a:t>The Cattle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8233" y="573211"/>
            <a:ext cx="4229100" cy="455926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Texas as the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Mexican tools and clothing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Longhorn Cattle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thrived on dry, grassy plains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Rise of Beef Trusts</a:t>
            </a: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disappearance of buffalo, soaring population increase, invention of refrigerated car </a:t>
            </a:r>
            <a:r>
              <a:rPr lang="en-US" sz="1800" dirty="0">
                <a:latin typeface="Times" charset="0"/>
                <a:ea typeface="ＭＳ Ｐゴシック" charset="0"/>
                <a:sym typeface="Wingdings"/>
              </a:rPr>
              <a:t> huge rise in demand</a:t>
            </a:r>
            <a:endParaRPr lang="en-US" sz="1800" dirty="0">
              <a:latin typeface="Times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Chicago &amp; St. Louis as centers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antebellum: $3-5 for cattle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postbellum: $30-50 for cattle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Abilene, KS – cattle drives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Chisholm and Goodnight-Loving Trails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dirty="0">
                <a:latin typeface="Times" charset="0"/>
                <a:ea typeface="ＭＳ Ｐゴシック" charset="0"/>
              </a:rPr>
              <a:t>The 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“</a:t>
            </a:r>
            <a:r>
              <a:rPr lang="en-US" sz="1400" dirty="0">
                <a:latin typeface="Times" charset="0"/>
                <a:ea typeface="ＭＳ Ｐゴシック" charset="0"/>
              </a:rPr>
              <a:t>Long Drive</a:t>
            </a:r>
            <a:r>
              <a:rPr lang="ja-JP" altLang="en-US" sz="1400" dirty="0">
                <a:latin typeface="Times" charset="0"/>
                <a:ea typeface="ＭＳ Ｐゴシック" charset="0"/>
              </a:rPr>
              <a:t>”</a:t>
            </a:r>
            <a:endParaRPr lang="en-US" sz="1400" dirty="0">
              <a:latin typeface="Times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The Open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2/5 of Texas used for cattle grazing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</a:rPr>
              <a:t>branding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Decline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Invention of Barbed 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Winter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85-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’</a:t>
            </a:r>
            <a:r>
              <a:rPr lang="en-US" sz="1800" dirty="0">
                <a:latin typeface="Times" charset="0"/>
                <a:ea typeface="ＭＳ Ｐゴシック" charset="0"/>
              </a:rPr>
              <a:t>86 (85% losses)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</a:rPr>
              <a:t>Drought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86 &amp; Winter of </a:t>
            </a:r>
            <a:r>
              <a:rPr lang="ja-JP" altLang="en-US" sz="1800" dirty="0">
                <a:latin typeface="Times" charset="0"/>
                <a:ea typeface="ＭＳ Ｐゴシック" charset="0"/>
              </a:rPr>
              <a:t>‘</a:t>
            </a:r>
            <a:r>
              <a:rPr lang="en-US" sz="1800" dirty="0">
                <a:latin typeface="Times" charset="0"/>
                <a:ea typeface="ＭＳ Ｐゴシック" charset="0"/>
              </a:rPr>
              <a:t>87</a:t>
            </a:r>
          </a:p>
        </p:txBody>
      </p:sp>
      <p:pic>
        <p:nvPicPr>
          <p:cNvPr id="8" name="Content Placeholder 7" descr="ContentImage-5832-84754-CTR_Lg_map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6" b="-6086"/>
          <a:stretch>
            <a:fillRect/>
          </a:stretch>
        </p:blipFill>
        <p:spPr>
          <a:xfrm>
            <a:off x="4083917" y="546760"/>
            <a:ext cx="5008243" cy="426824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2665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386678"/>
            <a:ext cx="8147051" cy="1089212"/>
          </a:xfrm>
        </p:spPr>
        <p:txBody>
          <a:bodyPr/>
          <a:lstStyle/>
          <a:p>
            <a:r>
              <a:rPr lang="en-US" sz="4000" dirty="0"/>
              <a:t>The Farming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8233" y="626125"/>
            <a:ext cx="4229100" cy="445344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Homestead Act (1862)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160 free acres to families</a:t>
            </a:r>
          </a:p>
          <a:p>
            <a:pPr lvl="2">
              <a:lnSpc>
                <a:spcPct val="90000"/>
              </a:lnSpc>
            </a:pPr>
            <a:r>
              <a:rPr lang="en-US" sz="1600" dirty="0" err="1">
                <a:latin typeface="Times" charset="0"/>
                <a:ea typeface="ＭＳ Ｐゴシック" charset="0"/>
                <a:cs typeface="ＭＳ Ｐゴシック" charset="0"/>
              </a:rPr>
              <a:t>Req’s</a:t>
            </a: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Must be actively farmed for 5 years, and must have residency established for at least 6 months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Over 500,000 families settled on homesteads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Problems and Solutions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Severe weather, lack of water, cold weather, high rate of pestilence and disease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Inventions/innovations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Barbed wire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Windmills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Dry-farming techniques – used the moisture that was available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Dams and irrigation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Falling crop prices and rising costs led to many failures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4" name="Content Placeholder 3" descr="homestead-of-ole-i-gjevre-and-family-cavalier-county-dakota-territory-189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1" b="-2771"/>
          <a:stretch>
            <a:fillRect/>
          </a:stretch>
        </p:blipFill>
        <p:spPr>
          <a:xfrm>
            <a:off x="4328769" y="792472"/>
            <a:ext cx="4719925" cy="4022532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0260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Closing of the Frontier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5873" y="943601"/>
            <a:ext cx="8783638" cy="3880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Opening of the Oklahoma Territory (1889)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" charset="0"/>
                <a:ea typeface="ＭＳ Ｐゴシック" charset="0"/>
                <a:cs typeface="ＭＳ Ｐゴシック" charset="0"/>
              </a:rPr>
              <a:t>The Land Rush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“boomers” and “sooners” rush to settle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End of the “frontier”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Turner’s Frontier Thesis (1893)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Views – settling on the frontier was a social leveler, breaking down class distinctions, fostered social and political democracy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Reaction – would the United States be condemned to follow the patterns of class division and social conflict like Europe?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Effects/Lasting Impact – large movement to cities and industrialized areas. Era of the western frontier was coming to a close, but the dominance of rural America was also on a decline. 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6" name="Picture 5" descr="turnerlibrary-200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41" y="676077"/>
            <a:ext cx="3309506" cy="191603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2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American Indians in the West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3" y="943601"/>
            <a:ext cx="4876448" cy="407423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Roughly 2/3 of the remaining western tribes lived in the Great Plains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Impact of horse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Reliance on buffalo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Reservation Policy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Indian Wars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Sand Creek</a:t>
            </a:r>
          </a:p>
          <a:p>
            <a:pPr lvl="1"/>
            <a:r>
              <a:rPr lang="en-US" dirty="0" err="1">
                <a:latin typeface="Times" charset="0"/>
                <a:ea typeface="ＭＳ Ｐゴシック" charset="0"/>
              </a:rPr>
              <a:t>Fetterman</a:t>
            </a:r>
            <a:r>
              <a:rPr lang="en-US" dirty="0">
                <a:latin typeface="Times" charset="0"/>
                <a:ea typeface="ＭＳ Ｐゴシック" charset="0"/>
              </a:rPr>
              <a:t> Massacre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Little Big Horn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Meeker Massacre</a:t>
            </a:r>
          </a:p>
          <a:p>
            <a:pPr lvl="1"/>
            <a:r>
              <a:rPr lang="en-US" dirty="0">
                <a:latin typeface="Times" charset="0"/>
                <a:ea typeface="ＭＳ Ｐゴシック" charset="0"/>
              </a:rPr>
              <a:t>Wounded Knee – marked the end of Indian Wars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Times" charset="0"/>
                <a:ea typeface="ＭＳ Ｐゴシック" charset="0"/>
              </a:rPr>
              <a:t>Assimilationists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Times" charset="0"/>
                <a:ea typeface="ＭＳ Ｐゴシック" charset="0"/>
              </a:rPr>
              <a:t>A Century of Dishonor</a:t>
            </a:r>
            <a:r>
              <a:rPr lang="en-US" dirty="0">
                <a:latin typeface="Times" charset="0"/>
                <a:ea typeface="ＭＳ Ｐゴシック" charset="0"/>
              </a:rPr>
              <a:t> (Helen Hunt Jackson, 1881) – advocate for formal education, job training, and conversion to Christianity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Dawes Severalty Act (1887) – designed to break up tribal organizations; 160 acres per family – US citizenship granted to those who stayed on the land for 25 years and adopted the habits of civilized life.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</a:rPr>
              <a:t>47 million acres</a:t>
            </a:r>
          </a:p>
        </p:txBody>
      </p:sp>
      <p:pic>
        <p:nvPicPr>
          <p:cNvPr id="4" name="Content Placeholder 3" descr="buffalohun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4" b="-14564"/>
          <a:stretch>
            <a:fillRect/>
          </a:stretch>
        </p:blipFill>
        <p:spPr>
          <a:xfrm>
            <a:off x="5466905" y="2393244"/>
            <a:ext cx="3550709" cy="3026073"/>
          </a:xfrm>
          <a:effectLst>
            <a:softEdge rad="25400"/>
          </a:effectLst>
        </p:spPr>
      </p:pic>
      <p:pic>
        <p:nvPicPr>
          <p:cNvPr id="8" name="Picture 7" descr="&quot;Rath_&amp;_Wright's_buffalo_hide_yard_in_1878,_showing_40,000_buffalo_hides,_Dodge_City,_Kansas.&quot;_-_NARA_-_52009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21" y="676077"/>
            <a:ext cx="3907093" cy="228564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208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-413135"/>
            <a:ext cx="8147051" cy="1089212"/>
          </a:xfrm>
        </p:spPr>
        <p:txBody>
          <a:bodyPr/>
          <a:lstStyle/>
          <a:p>
            <a:r>
              <a:rPr lang="en-US" sz="3600" dirty="0"/>
              <a:t>The Conservation Movement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34072" y="943601"/>
            <a:ext cx="4541127" cy="40742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Growth of State Parks and Creation of National Parks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Yellowstone (1872), Yosemite (1890)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Creation of Forest Reserves and the Federal Forest Service (Schurz –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SecState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33 million acres protected under Harrison &amp; Cleveland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Forest Reserve Act 1891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John Muir and the Sierra Club (1892) – preserve national areas from human interference</a:t>
            </a:r>
            <a:endParaRPr lang="en-US" dirty="0">
              <a:latin typeface="Times" charset="0"/>
              <a:ea typeface="ＭＳ Ｐゴシック" charset="0"/>
            </a:endParaRPr>
          </a:p>
        </p:txBody>
      </p:sp>
      <p:pic>
        <p:nvPicPr>
          <p:cNvPr id="5" name="Content Placeholder 4" descr="Yosemite_USA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27" b="-14027"/>
          <a:stretch>
            <a:fillRect/>
          </a:stretch>
        </p:blipFill>
        <p:spPr>
          <a:xfrm>
            <a:off x="5057422" y="458255"/>
            <a:ext cx="3950575" cy="3366857"/>
          </a:xfr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636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utoUpdateAnimBg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396</TotalTime>
  <Words>1998</Words>
  <Application>Microsoft Office PowerPoint</Application>
  <PresentationFormat>On-screen Show (16:9)</PresentationFormat>
  <Paragraphs>333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Calibri</vt:lpstr>
      <vt:lpstr>Rockwell</vt:lpstr>
      <vt:lpstr>Times</vt:lpstr>
      <vt:lpstr>Wingdings</vt:lpstr>
      <vt:lpstr>Wingdings 2</vt:lpstr>
      <vt:lpstr>Saddle</vt:lpstr>
      <vt:lpstr>The Last West and the New South</vt:lpstr>
      <vt:lpstr>Essential Questions</vt:lpstr>
      <vt:lpstr>Post War Expansion</vt:lpstr>
      <vt:lpstr>The Mining Frontier</vt:lpstr>
      <vt:lpstr>The Cattle Frontier</vt:lpstr>
      <vt:lpstr>The Farming Frontier</vt:lpstr>
      <vt:lpstr>The Closing of the Frontier</vt:lpstr>
      <vt:lpstr>American Indians in the West</vt:lpstr>
      <vt:lpstr>The Conservation Movement</vt:lpstr>
      <vt:lpstr>The New South</vt:lpstr>
      <vt:lpstr>Segregation &amp; The Rise of Jim Crow</vt:lpstr>
      <vt:lpstr>Farm Problems: North, South, and West</vt:lpstr>
      <vt:lpstr>Fighting Back</vt:lpstr>
      <vt:lpstr>Short Answer 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West and the New South</dc:title>
  <dc:creator>Isola</dc:creator>
  <cp:lastModifiedBy>Jessica Parfitt</cp:lastModifiedBy>
  <cp:revision>39</cp:revision>
  <dcterms:created xsi:type="dcterms:W3CDTF">2014-11-02T16:50:25Z</dcterms:created>
  <dcterms:modified xsi:type="dcterms:W3CDTF">2018-12-18T19:22:13Z</dcterms:modified>
</cp:coreProperties>
</file>