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88" r:id="rId3"/>
    <p:sldId id="268" r:id="rId4"/>
    <p:sldId id="259" r:id="rId5"/>
    <p:sldId id="257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96" y="21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C8FA9-CB99-8041-8BD9-717EF94CF0B2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5B8B1-9CF5-E24D-A4C1-0AA4DCEE4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75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Disco Stu (animated): http://</a:t>
            </a:r>
            <a:r>
              <a:rPr lang="en-US" dirty="0" err="1"/>
              <a:t>bunkerpop.mx</a:t>
            </a:r>
            <a:r>
              <a:rPr lang="en-US" dirty="0"/>
              <a:t>/bunker-cine/apoco-no-quieren-unos-zapatos-con-pescadito-como-los-de-disco-stu/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5B8B1-9CF5-E24D-A4C1-0AA4DCEE4E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55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Life Magazine Cover: https://</a:t>
            </a:r>
            <a:r>
              <a:rPr lang="en-US" dirty="0" err="1"/>
              <a:t>lostlaurel.wordpress.com</a:t>
            </a:r>
            <a:r>
              <a:rPr lang="en-US" dirty="0"/>
              <a:t>/2012/05/15/laurel-shopping-center-george-wallace-40-years-later/</a:t>
            </a:r>
          </a:p>
          <a:p>
            <a:r>
              <a:rPr lang="en-US" dirty="0"/>
              <a:t>Electoral Map: http://</a:t>
            </a:r>
            <a:r>
              <a:rPr lang="en-US" dirty="0" err="1"/>
              <a:t>hermelink-nixon.blogspot.com</a:t>
            </a:r>
            <a:r>
              <a:rPr lang="en-US" dirty="0"/>
              <a:t>/2010/04/election-of-1972-second-term.html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5B8B1-9CF5-E24D-A4C1-0AA4DCEE4E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65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Watergate: http://</a:t>
            </a:r>
            <a:r>
              <a:rPr lang="en-US" dirty="0" err="1"/>
              <a:t>www.esquire.com</a:t>
            </a:r>
            <a:r>
              <a:rPr lang="en-US" dirty="0"/>
              <a:t>/blogs/politics/watergate-40-years-later-9747335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5B8B1-9CF5-E24D-A4C1-0AA4DCEE4E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96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Liddy</a:t>
            </a:r>
            <a:r>
              <a:rPr lang="en-US" dirty="0"/>
              <a:t> Cartoon: http://</a:t>
            </a:r>
            <a:r>
              <a:rPr lang="en-US" dirty="0" err="1"/>
              <a:t>www.dailykos.com</a:t>
            </a:r>
            <a:r>
              <a:rPr lang="en-US" dirty="0"/>
              <a:t>/story/2013/05/10/1207661/-U-S-since-1865-Watergate-in-Cartoons-Herblock-s</a:t>
            </a:r>
          </a:p>
          <a:p>
            <a:r>
              <a:rPr lang="en-US" dirty="0"/>
              <a:t>Saturday Night Massacre: http://</a:t>
            </a:r>
            <a:r>
              <a:rPr lang="en-US" dirty="0" err="1"/>
              <a:t>www.statecollege.com</a:t>
            </a:r>
            <a:r>
              <a:rPr lang="en-US" dirty="0"/>
              <a:t>/news/columns/to-herblock-and-to-spring-flowers-postcard-from-washington,682171/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5B8B1-9CF5-E24D-A4C1-0AA4DCEE4E2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653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5B8B1-9CF5-E24D-A4C1-0AA4DCEE4E2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653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5B8B1-9CF5-E24D-A4C1-0AA4DCEE4E2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653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Fall of Saigon: http://</a:t>
            </a:r>
            <a:r>
              <a:rPr lang="en-US" dirty="0" err="1"/>
              <a:t>www.thedailybeast.com</a:t>
            </a:r>
            <a:r>
              <a:rPr lang="en-US"/>
              <a:t>/articles/2014/04/30/remembering-the-fall-of-saigon-and-vietnam-s-mass-boat-people-exodus.html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5B8B1-9CF5-E24D-A4C1-0AA4DCEE4E2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653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Cartoon: http://</a:t>
            </a:r>
            <a:r>
              <a:rPr lang="en-US" dirty="0" err="1"/>
              <a:t>www.huffakerart.com</a:t>
            </a:r>
            <a:r>
              <a:rPr lang="en-US" dirty="0"/>
              <a:t>/illustration/big/Gerald%20Ford.html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5B8B1-9CF5-E24D-A4C1-0AA4DCEE4E2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653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Ford Pin: http://</a:t>
            </a:r>
            <a:r>
              <a:rPr lang="en-US" dirty="0" err="1"/>
              <a:t>www.vahistorical.org</a:t>
            </a:r>
            <a:r>
              <a:rPr lang="en-US" dirty="0"/>
              <a:t>/sites/default/files/uploads/VHE_Campaigns_IL.2012.2.43.4.jpg</a:t>
            </a:r>
          </a:p>
          <a:p>
            <a:r>
              <a:rPr lang="en-US" dirty="0"/>
              <a:t>Map: http://i0.wp.com/</a:t>
            </a:r>
            <a:r>
              <a:rPr lang="en-US" dirty="0" err="1"/>
              <a:t>www.philipcaruso-story.com</a:t>
            </a:r>
            <a:r>
              <a:rPr lang="en-US" dirty="0"/>
              <a:t>/</a:t>
            </a:r>
            <a:r>
              <a:rPr lang="en-US" dirty="0" err="1"/>
              <a:t>wp</a:t>
            </a:r>
            <a:r>
              <a:rPr lang="en-US" dirty="0"/>
              <a:t>-content/uploads/2015/04/Election-of-1976.png</a:t>
            </a:r>
          </a:p>
          <a:p>
            <a:r>
              <a:rPr lang="en-US" dirty="0"/>
              <a:t>Carter’s “Presidential Strut”: http://archive.13wmaz.com/news/article/212316/318/Presidential-Strut-is-Now-Iconic-Inaugural-Moment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5B8B1-9CF5-E24D-A4C1-0AA4DCEE4E2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653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Camp</a:t>
            </a:r>
            <a:r>
              <a:rPr lang="en-US" baseline="0" dirty="0"/>
              <a:t> David Accords Image &amp; Facts: http://</a:t>
            </a:r>
            <a:r>
              <a:rPr lang="en-US" baseline="0" dirty="0" err="1"/>
              <a:t>www.cnn.com</a:t>
            </a:r>
            <a:r>
              <a:rPr lang="en-US" baseline="0" dirty="0"/>
              <a:t>/2013/08/23/world/</a:t>
            </a:r>
            <a:r>
              <a:rPr lang="en-US" baseline="0" dirty="0" err="1"/>
              <a:t>meast</a:t>
            </a:r>
            <a:r>
              <a:rPr lang="en-US" baseline="0" dirty="0"/>
              <a:t>/camp-</a:t>
            </a:r>
            <a:r>
              <a:rPr lang="en-US" baseline="0" dirty="0" err="1"/>
              <a:t>david</a:t>
            </a:r>
            <a:r>
              <a:rPr lang="en-US" baseline="0" dirty="0"/>
              <a:t>-accords-fast-facts/ </a:t>
            </a:r>
          </a:p>
          <a:p>
            <a:r>
              <a:rPr lang="en-US" baseline="0" dirty="0"/>
              <a:t>Cartoon: http://</a:t>
            </a:r>
            <a:r>
              <a:rPr lang="en-US" baseline="0" dirty="0" err="1"/>
              <a:t>www.greenberg-art.com</a:t>
            </a:r>
            <a:r>
              <a:rPr lang="en-US" baseline="0" dirty="0"/>
              <a:t>/.</a:t>
            </a:r>
            <a:r>
              <a:rPr lang="en-US" baseline="0" dirty="0" err="1"/>
              <a:t>Toons</a:t>
            </a:r>
            <a:r>
              <a:rPr lang="en-US" baseline="0" dirty="0"/>
              <a:t>/.Toons,%20political/</a:t>
            </a:r>
            <a:r>
              <a:rPr lang="en-US" baseline="0" dirty="0" err="1"/>
              <a:t>CampDavid.html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5B8B1-9CF5-E24D-A4C1-0AA4DCEE4E2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653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</a:t>
            </a:r>
            <a:r>
              <a:rPr lang="en-US" baseline="0" dirty="0"/>
              <a:t> and Review of Argo: http://</a:t>
            </a:r>
            <a:r>
              <a:rPr lang="en-US" baseline="0" dirty="0" err="1"/>
              <a:t>www.ctvnews.ca</a:t>
            </a:r>
            <a:r>
              <a:rPr lang="en-US" baseline="0" dirty="0"/>
              <a:t>/w5/argo-iran-hostage-crisis-film-fiddles-with-the-facts-1.1167994</a:t>
            </a:r>
          </a:p>
          <a:p>
            <a:r>
              <a:rPr lang="en-US" baseline="0" dirty="0"/>
              <a:t>Cartoon: http://</a:t>
            </a:r>
            <a:r>
              <a:rPr lang="en-US" baseline="0" dirty="0" err="1"/>
              <a:t>www.cvce.eu</a:t>
            </a:r>
            <a:r>
              <a:rPr lang="en-US" baseline="0" dirty="0"/>
              <a:t>/en/</a:t>
            </a:r>
            <a:r>
              <a:rPr lang="en-US" baseline="0" dirty="0" err="1"/>
              <a:t>obj</a:t>
            </a:r>
            <a:r>
              <a:rPr lang="en-US" baseline="0" dirty="0"/>
              <a:t>/cartoon_by_behrendt_on_the_salt_ii_disarmament_agreement_4_may_1979-en-09e3b4d4-0b02-4b54-8ab6-afc0ef4c9246.html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5B8B1-9CF5-E24D-A4C1-0AA4DCEE4E2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65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Cartoon: http://</a:t>
            </a:r>
            <a:r>
              <a:rPr lang="en-US" dirty="0" err="1"/>
              <a:t>www.greenberg-art.com</a:t>
            </a:r>
            <a:r>
              <a:rPr lang="en-US" dirty="0"/>
              <a:t>/.</a:t>
            </a:r>
            <a:r>
              <a:rPr lang="en-US" dirty="0" err="1"/>
              <a:t>Toons</a:t>
            </a:r>
            <a:r>
              <a:rPr lang="en-US" dirty="0"/>
              <a:t>/.Toons,%20Obits/</a:t>
            </a:r>
            <a:r>
              <a:rPr lang="en-US"/>
              <a:t>NixonObit.html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5B8B1-9CF5-E24D-A4C1-0AA4DCEE4E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984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http://</a:t>
            </a:r>
            <a:r>
              <a:rPr lang="en-US" dirty="0" err="1"/>
              <a:t>topics.time.com</a:t>
            </a:r>
            <a:r>
              <a:rPr lang="en-US" dirty="0"/>
              <a:t>/economy/covers/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5B8B1-9CF5-E24D-A4C1-0AA4DCEE4E2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653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Map &amp; Historical</a:t>
            </a:r>
            <a:r>
              <a:rPr lang="en-US" baseline="0" dirty="0"/>
              <a:t> Population Analysis</a:t>
            </a:r>
            <a:r>
              <a:rPr lang="en-US" dirty="0"/>
              <a:t>: http://2012books.lardbucket.org/books/regional-geography-of-the-world-globalization-people-and-places/s07-north-america.html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5B8B1-9CF5-E24D-A4C1-0AA4DCEE4E2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653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and Chavez Bio: http://</a:t>
            </a:r>
            <a:r>
              <a:rPr lang="en-US" dirty="0" err="1"/>
              <a:t>www.biography.com</a:t>
            </a:r>
            <a:r>
              <a:rPr lang="en-US" dirty="0"/>
              <a:t>/news/</a:t>
            </a:r>
            <a:r>
              <a:rPr lang="en-US" dirty="0" err="1"/>
              <a:t>cesar</a:t>
            </a:r>
            <a:r>
              <a:rPr lang="en-US" dirty="0"/>
              <a:t>-</a:t>
            </a:r>
            <a:r>
              <a:rPr lang="en-US" dirty="0" err="1"/>
              <a:t>chavez</a:t>
            </a:r>
            <a:r>
              <a:rPr lang="en-US" dirty="0"/>
              <a:t>-biography-facts</a:t>
            </a:r>
          </a:p>
          <a:p>
            <a:r>
              <a:rPr lang="en-US" dirty="0"/>
              <a:t>UFW website on the Delano March: http://</a:t>
            </a:r>
            <a:r>
              <a:rPr lang="en-US" dirty="0" err="1"/>
              <a:t>www.ufw.org</a:t>
            </a:r>
            <a:r>
              <a:rPr lang="en-US" dirty="0"/>
              <a:t>/_</a:t>
            </a:r>
            <a:r>
              <a:rPr lang="en-US" dirty="0" err="1"/>
              <a:t>board.php?mode</a:t>
            </a:r>
            <a:r>
              <a:rPr lang="en-US" dirty="0"/>
              <a:t>=</a:t>
            </a:r>
            <a:r>
              <a:rPr lang="en-US" dirty="0" err="1"/>
              <a:t>view&amp;b_code</a:t>
            </a:r>
            <a:r>
              <a:rPr lang="en-US" dirty="0"/>
              <a:t>=60_video&amp;b_no=16344&amp;page=1&amp;field=&amp;key=&amp;n=1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5B8B1-9CF5-E24D-A4C1-0AA4DCEE4E2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653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Occupation of Alcatraz: http://</a:t>
            </a:r>
            <a:r>
              <a:rPr lang="en-US" dirty="0" err="1"/>
              <a:t>jewishcurrents.org</a:t>
            </a:r>
            <a:r>
              <a:rPr lang="en-US" dirty="0"/>
              <a:t>/tag/</a:t>
            </a:r>
            <a:r>
              <a:rPr lang="en-US" dirty="0" err="1"/>
              <a:t>american</a:t>
            </a:r>
            <a:r>
              <a:rPr lang="en-US" dirty="0"/>
              <a:t>-</a:t>
            </a:r>
            <a:r>
              <a:rPr lang="en-US" dirty="0" err="1"/>
              <a:t>indian</a:t>
            </a:r>
            <a:r>
              <a:rPr lang="en-US" dirty="0"/>
              <a:t>-movement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5B8B1-9CF5-E24D-A4C1-0AA4DCEE4E2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653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JACL Parade: http://</a:t>
            </a:r>
            <a:r>
              <a:rPr lang="en-US" dirty="0" err="1"/>
              <a:t>content.cdlib.org</a:t>
            </a:r>
            <a:r>
              <a:rPr lang="en-US" dirty="0"/>
              <a:t>/ark:/13030/ft2d5nb0c3/</a:t>
            </a:r>
          </a:p>
          <a:p>
            <a:r>
              <a:rPr lang="en-US" dirty="0"/>
              <a:t>Legacy of the Stonewall Riots (PBS Video): http://</a:t>
            </a:r>
            <a:r>
              <a:rPr lang="en-US" dirty="0" err="1"/>
              <a:t>video.pbs.org</a:t>
            </a:r>
            <a:r>
              <a:rPr lang="en-US" dirty="0"/>
              <a:t>/video/2365073798/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5B8B1-9CF5-E24D-A4C1-0AA4DCEE4E2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653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Mile Island Protest: http://</a:t>
            </a:r>
            <a:r>
              <a:rPr lang="en-US" dirty="0" err="1"/>
              <a:t>mashable.com</a:t>
            </a:r>
            <a:r>
              <a:rPr lang="en-US" dirty="0"/>
              <a:t>/2014/07/15/nuclear-disasters-before-after/#NSRpiN99_5qW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5B8B1-9CF5-E24D-A4C1-0AA4DCEE4E2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653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Simpsons’ Movie Intro Image: http://s177.photobucket.com/user/diskoboy1974/media/cap008.jpg.html</a:t>
            </a:r>
          </a:p>
          <a:p>
            <a:r>
              <a:rPr lang="en-US" dirty="0"/>
              <a:t>Cartoon: http://</a:t>
            </a:r>
            <a:r>
              <a:rPr lang="en-US" dirty="0" err="1"/>
              <a:t>archive.floridatoday.com</a:t>
            </a:r>
            <a:r>
              <a:rPr lang="en-US" dirty="0"/>
              <a:t>/content/blogs/</a:t>
            </a:r>
            <a:r>
              <a:rPr lang="en-US" dirty="0" err="1"/>
              <a:t>jparker</a:t>
            </a:r>
            <a:r>
              <a:rPr lang="en-US" dirty="0"/>
              <a:t>/2009/12/1211-cartoon-cry-us-river.shtml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5B8B1-9CF5-E24D-A4C1-0AA4DCEE4E2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653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Synthesis to Trump campaign: http://</a:t>
            </a:r>
            <a:r>
              <a:rPr lang="en-US" dirty="0" err="1"/>
              <a:t>www.businessinsider.com</a:t>
            </a:r>
            <a:r>
              <a:rPr lang="en-US" dirty="0"/>
              <a:t>/donald-trump-trademarked-make-america-great-again-2015-5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5B8B1-9CF5-E24D-A4C1-0AA4DCEE4E2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65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</a:t>
            </a:r>
            <a:r>
              <a:rPr lang="en-US" baseline="0" dirty="0"/>
              <a:t> http://</a:t>
            </a:r>
            <a:r>
              <a:rPr lang="en-US" baseline="0" dirty="0" err="1"/>
              <a:t>dkobner.blogspot.com</a:t>
            </a:r>
            <a:r>
              <a:rPr lang="en-US" baseline="0" dirty="0"/>
              <a:t>/2011/12/two-policies-in-</a:t>
            </a:r>
            <a:r>
              <a:rPr lang="en-US" baseline="0" dirty="0" err="1"/>
              <a:t>vietnam</a:t>
            </a:r>
            <a:r>
              <a:rPr lang="en-US" baseline="0" dirty="0"/>
              <a:t>-</a:t>
            </a:r>
            <a:r>
              <a:rPr lang="en-US" baseline="0" dirty="0" err="1"/>
              <a:t>americanization.html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5B8B1-9CF5-E24D-A4C1-0AA4DCEE4E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17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Cartoon: http://</a:t>
            </a:r>
            <a:r>
              <a:rPr lang="en-US" dirty="0" err="1"/>
              <a:t>voiceseducation.org</a:t>
            </a:r>
            <a:r>
              <a:rPr lang="en-US" dirty="0"/>
              <a:t>/node/345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5B8B1-9CF5-E24D-A4C1-0AA4DCEE4E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777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Kissinger</a:t>
            </a:r>
            <a:r>
              <a:rPr lang="en-US" baseline="0" dirty="0"/>
              <a:t> Cartoon: http://</a:t>
            </a:r>
            <a:r>
              <a:rPr lang="en-US" baseline="0" dirty="0" err="1"/>
              <a:t>thecomicnews.com</a:t>
            </a:r>
            <a:r>
              <a:rPr lang="en-US" baseline="0" dirty="0"/>
              <a:t>/</a:t>
            </a:r>
            <a:r>
              <a:rPr lang="en-US" baseline="0" dirty="0" err="1"/>
              <a:t>edtoons</a:t>
            </a:r>
            <a:r>
              <a:rPr lang="en-US" baseline="0" dirty="0"/>
              <a:t>/archive/2006/1122/</a:t>
            </a:r>
            <a:r>
              <a:rPr lang="en-US" baseline="0" dirty="0" err="1"/>
              <a:t>kissinger</a:t>
            </a:r>
            <a:r>
              <a:rPr lang="en-US" baseline="0" dirty="0"/>
              <a:t>/01.shtml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5B8B1-9CF5-E24D-A4C1-0AA4DCEE4E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65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Ping-Pong Diplomacy:</a:t>
            </a:r>
            <a:r>
              <a:rPr lang="en-US" baseline="0" dirty="0"/>
              <a:t> http://</a:t>
            </a:r>
            <a:r>
              <a:rPr lang="en-US" baseline="0" dirty="0" err="1"/>
              <a:t>www.tabletenniscoaching.com</a:t>
            </a:r>
            <a:r>
              <a:rPr lang="en-US" baseline="0" dirty="0"/>
              <a:t>/taxonomy/term/91</a:t>
            </a:r>
          </a:p>
          <a:p>
            <a:r>
              <a:rPr lang="en-US" baseline="0" dirty="0" err="1"/>
              <a:t>Breznev’s</a:t>
            </a:r>
            <a:r>
              <a:rPr lang="en-US" baseline="0" dirty="0"/>
              <a:t> Visit to Washington, 1973: http://</a:t>
            </a:r>
            <a:r>
              <a:rPr lang="en-US" baseline="0" dirty="0" err="1"/>
              <a:t>en.wikipedia.org</a:t>
            </a:r>
            <a:r>
              <a:rPr lang="en-US" baseline="0" dirty="0"/>
              <a:t>/wiki/D%C3%A9tente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5B8B1-9CF5-E24D-A4C1-0AA4DCEE4E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65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Cartoon: http://</a:t>
            </a:r>
            <a:r>
              <a:rPr lang="en-US" dirty="0" err="1"/>
              <a:t>www.loc.gov</a:t>
            </a:r>
            <a:r>
              <a:rPr lang="en-US" dirty="0"/>
              <a:t>/</a:t>
            </a:r>
            <a:r>
              <a:rPr lang="en-US" dirty="0" err="1"/>
              <a:t>rr</a:t>
            </a:r>
            <a:r>
              <a:rPr lang="en-US" dirty="0"/>
              <a:t>/print/</a:t>
            </a:r>
            <a:r>
              <a:rPr lang="en-US" dirty="0" err="1"/>
              <a:t>swann</a:t>
            </a:r>
            <a:r>
              <a:rPr lang="en-US" dirty="0"/>
              <a:t>/</a:t>
            </a:r>
            <a:r>
              <a:rPr lang="en-US" dirty="0" err="1"/>
              <a:t>valtman</a:t>
            </a:r>
            <a:r>
              <a:rPr lang="en-US" dirty="0"/>
              <a:t>/</a:t>
            </a:r>
            <a:r>
              <a:rPr lang="en-US" dirty="0" err="1"/>
              <a:t>presentation.html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5B8B1-9CF5-E24D-A4C1-0AA4DCEE4E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65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Stagflation: http://</a:t>
            </a:r>
            <a:r>
              <a:rPr lang="en-US" dirty="0" err="1"/>
              <a:t>www.darkgovernment.com</a:t>
            </a:r>
            <a:r>
              <a:rPr lang="en-US" dirty="0"/>
              <a:t>/news/stagflation/</a:t>
            </a:r>
          </a:p>
          <a:p>
            <a:r>
              <a:rPr lang="en-US" dirty="0"/>
              <a:t>http://www.321gold.com/editorials/</a:t>
            </a:r>
            <a:r>
              <a:rPr lang="en-US" dirty="0" err="1"/>
              <a:t>schoon</a:t>
            </a:r>
            <a:r>
              <a:rPr lang="en-US"/>
              <a:t>/schoon092012.html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5B8B1-9CF5-E24D-A4C1-0AA4DCEE4E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65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1, school</a:t>
            </a:r>
            <a:r>
              <a:rPr lang="en-US" baseline="0" dirty="0"/>
              <a:t> busing</a:t>
            </a:r>
            <a:r>
              <a:rPr lang="en-US" dirty="0"/>
              <a:t>: http://</a:t>
            </a:r>
            <a:r>
              <a:rPr lang="en-US" dirty="0" err="1"/>
              <a:t>www.delawareonline.com</a:t>
            </a:r>
            <a:r>
              <a:rPr lang="en-US" dirty="0"/>
              <a:t>/picture-gallery/news/education/2014/05/16/looking-back-busing-in-</a:t>
            </a:r>
            <a:r>
              <a:rPr lang="en-US" dirty="0" err="1"/>
              <a:t>wilmington</a:t>
            </a:r>
            <a:r>
              <a:rPr lang="en-US" dirty="0"/>
              <a:t>/9201879/</a:t>
            </a:r>
          </a:p>
          <a:p>
            <a:r>
              <a:rPr lang="en-US" dirty="0"/>
              <a:t>Image 2,</a:t>
            </a:r>
            <a:r>
              <a:rPr lang="en-US" baseline="0" dirty="0"/>
              <a:t> protest: http://</a:t>
            </a:r>
            <a:r>
              <a:rPr lang="en-US" baseline="0" dirty="0" err="1"/>
              <a:t>www.vahistorical.org</a:t>
            </a:r>
            <a:r>
              <a:rPr lang="en-US" baseline="0" dirty="0"/>
              <a:t>/collections-and-resources/</a:t>
            </a:r>
            <a:r>
              <a:rPr lang="en-US" baseline="0" dirty="0" err="1"/>
              <a:t>virginia</a:t>
            </a:r>
            <a:r>
              <a:rPr lang="en-US" baseline="0" dirty="0"/>
              <a:t>-history-explorer/civil-rights-movement-</a:t>
            </a:r>
            <a:r>
              <a:rPr lang="en-US" baseline="0" dirty="0" err="1"/>
              <a:t>virginia</a:t>
            </a:r>
            <a:r>
              <a:rPr lang="en-US" baseline="0" dirty="0"/>
              <a:t>/school-busing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5B8B1-9CF5-E24D-A4C1-0AA4DCEE4E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65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40589"/>
            <a:ext cx="8827266" cy="486232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1" y="1869282"/>
            <a:ext cx="6762749" cy="1102519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2" y="2975162"/>
            <a:ext cx="6762749" cy="131445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39984"/>
            <a:ext cx="8827266" cy="486232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40589"/>
            <a:ext cx="8827266" cy="4862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442912"/>
            <a:ext cx="3657600" cy="871538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554692"/>
            <a:ext cx="3657600" cy="398159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362075"/>
            <a:ext cx="3657600" cy="2867025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40589"/>
            <a:ext cx="8536656" cy="4862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400050"/>
            <a:ext cx="4476750" cy="939404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5" y="1371600"/>
            <a:ext cx="4474539" cy="28575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5" y="4716556"/>
            <a:ext cx="1887537" cy="273844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4716556"/>
            <a:ext cx="2675965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4" y="134469"/>
            <a:ext cx="3281087" cy="4862322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40589"/>
            <a:ext cx="8827266" cy="4862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400050"/>
            <a:ext cx="3657600" cy="939404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200150"/>
            <a:ext cx="3657600" cy="27432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371600"/>
            <a:ext cx="3657600" cy="28575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1" y="4716556"/>
            <a:ext cx="1865125" cy="273844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4" y="4716556"/>
            <a:ext cx="5217551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40589"/>
            <a:ext cx="8827266" cy="4862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9" y="2833968"/>
            <a:ext cx="7560515" cy="826994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571500"/>
            <a:ext cx="7427726" cy="2242298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5" y="3620620"/>
            <a:ext cx="7559977" cy="91566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1" y="4716556"/>
            <a:ext cx="1865125" cy="273844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4" y="4716556"/>
            <a:ext cx="5217551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39984"/>
            <a:ext cx="8827266" cy="4862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39984"/>
            <a:ext cx="8827266" cy="4862322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7" y="584597"/>
            <a:ext cx="1358153" cy="39516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3" y="584599"/>
            <a:ext cx="6170613" cy="395168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39984"/>
            <a:ext cx="8827266" cy="4862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40589"/>
            <a:ext cx="8827266" cy="4862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1943521"/>
            <a:ext cx="7583487" cy="1021556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4" y="2962766"/>
            <a:ext cx="7583487" cy="1125140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39984"/>
            <a:ext cx="8827266" cy="4862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371600"/>
            <a:ext cx="3657600" cy="31646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371600"/>
            <a:ext cx="3657600" cy="31646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39984"/>
            <a:ext cx="8827266" cy="4862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285750"/>
            <a:ext cx="7583487" cy="78329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079126"/>
            <a:ext cx="3657600" cy="592371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1771650"/>
            <a:ext cx="3657600" cy="27646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079126"/>
            <a:ext cx="3657600" cy="592371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1771650"/>
            <a:ext cx="3657600" cy="27646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60" y="1714500"/>
            <a:ext cx="3563003" cy="119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1714500"/>
            <a:ext cx="3566160" cy="119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60" y="1714500"/>
            <a:ext cx="3563003" cy="119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1714500"/>
            <a:ext cx="3566160" cy="119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39984"/>
            <a:ext cx="8827266" cy="4862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371601"/>
            <a:ext cx="7585076" cy="15430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2993862"/>
            <a:ext cx="7585076" cy="15430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39984"/>
            <a:ext cx="8827266" cy="4862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371601"/>
            <a:ext cx="3657600" cy="15430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2993862"/>
            <a:ext cx="3657600" cy="15430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371600"/>
            <a:ext cx="3657600" cy="31646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39984"/>
            <a:ext cx="8827266" cy="4862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371601"/>
            <a:ext cx="3657600" cy="15430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2993862"/>
            <a:ext cx="3657600" cy="15430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371601"/>
            <a:ext cx="3657600" cy="15430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2993862"/>
            <a:ext cx="3657600" cy="15430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39984"/>
            <a:ext cx="8827266" cy="4862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8" y="142281"/>
            <a:ext cx="8764587" cy="4858940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4" y="285750"/>
            <a:ext cx="7583487" cy="78329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4" y="1371600"/>
            <a:ext cx="7583487" cy="3156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1" y="4716556"/>
            <a:ext cx="188753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140825E-4A15-4D39-8176-1F07E904CB30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4716556"/>
            <a:ext cx="52387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2" y="164727"/>
            <a:ext cx="4930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1162" y="2316322"/>
            <a:ext cx="6762749" cy="1102519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Limits of a Superpower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163" y="3422202"/>
            <a:ext cx="6762749" cy="1314450"/>
          </a:xfrm>
        </p:spPr>
        <p:txBody>
          <a:bodyPr>
            <a:normAutofit/>
          </a:bodyPr>
          <a:lstStyle/>
          <a:p>
            <a:r>
              <a:rPr lang="en-US" sz="24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United States Policy, Economy, </a:t>
            </a:r>
          </a:p>
          <a:p>
            <a:r>
              <a:rPr lang="en-US" sz="24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and Culture during the 1970’s</a:t>
            </a:r>
          </a:p>
        </p:txBody>
      </p:sp>
      <p:pic>
        <p:nvPicPr>
          <p:cNvPr id="4" name="Picture 3" descr="tUjuXCG1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880" y="299720"/>
            <a:ext cx="4073031" cy="229108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569170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956" y="214184"/>
            <a:ext cx="7983788" cy="642321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New Federalism – revenue sharing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955" y="1084521"/>
            <a:ext cx="4989487" cy="3660095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</a:pPr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Democrats hold majority in both houses</a:t>
            </a:r>
          </a:p>
          <a:p>
            <a:pPr>
              <a:spcBef>
                <a:spcPts val="600"/>
              </a:spcBef>
            </a:pPr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Nixon laid the foundation for a shift in public opinion toward conservatism</a:t>
            </a:r>
          </a:p>
          <a:p>
            <a:pPr>
              <a:spcBef>
                <a:spcPts val="600"/>
              </a:spcBef>
            </a:pPr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Goal: shift responsibility of welfare back to the states</a:t>
            </a:r>
          </a:p>
          <a:p>
            <a:pPr>
              <a:spcBef>
                <a:spcPts val="600"/>
              </a:spcBef>
            </a:pPr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Manifestations: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Family Assistance Plan</a:t>
            </a:r>
          </a:p>
          <a:p>
            <a:pPr lvl="2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Reduce welfare  defeated by Congress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Revenue sharing &amp; Block grants</a:t>
            </a:r>
          </a:p>
          <a:p>
            <a:pPr lvl="2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$30 billion to states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Impoundment of Funds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Congress said presidents duty to carry out the laws of Congress</a:t>
            </a:r>
          </a:p>
        </p:txBody>
      </p:sp>
      <p:pic>
        <p:nvPicPr>
          <p:cNvPr id="7" name="Content Placeholder 6" descr="valt10.jp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" t="2433" r="2023" b="3367"/>
          <a:stretch/>
        </p:blipFill>
        <p:spPr>
          <a:xfrm>
            <a:off x="5446506" y="1076127"/>
            <a:ext cx="3494896" cy="2704927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594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193" y="164852"/>
            <a:ext cx="7583487" cy="642321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Nixon’s Economic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809" y="807174"/>
            <a:ext cx="4935512" cy="4114986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Stagflation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Stagnation + inflation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Attempts to cut spending unsuccessful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Deficit spending 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90 day wage and price freeze (1971)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10% surtax on imported goods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Removed gold standard</a:t>
            </a:r>
          </a:p>
          <a:p>
            <a:pPr lvl="2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Improved balance of trade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Recession Ends (1972)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Increases Social Security w/COLA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Congress adds Title IX(CRA-64)</a:t>
            </a:r>
          </a:p>
          <a:p>
            <a:pPr lvl="2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Includes sex discrimination (schools)</a:t>
            </a:r>
          </a:p>
          <a:p>
            <a:pPr lvl="2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Sports programs equal for girls</a:t>
            </a:r>
          </a:p>
        </p:txBody>
      </p:sp>
      <p:pic>
        <p:nvPicPr>
          <p:cNvPr id="6" name="Picture 5" descr="1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85" y="229832"/>
            <a:ext cx="2828706" cy="20828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Content Placeholder 4" descr="stagflation-graphic.jpg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825" b="-7825"/>
          <a:stretch>
            <a:fillRect/>
          </a:stretch>
        </p:blipFill>
        <p:spPr>
          <a:xfrm>
            <a:off x="5066532" y="1854462"/>
            <a:ext cx="3762056" cy="3255059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527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2813" y="128633"/>
            <a:ext cx="7583487" cy="642321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Conservatism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8342" y="770954"/>
            <a:ext cx="4820655" cy="4120535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</a:pPr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A New Coalition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The “Silent Majority” 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Appeal to disaffected, conservative democrats – antiwar protestors, black militants, busing,  youth counterculture excesses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Disagreed with the liberal approach of their party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The “Southern Strategy”</a:t>
            </a:r>
          </a:p>
          <a:p>
            <a:pPr lvl="2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Slow down desegregation</a:t>
            </a:r>
          </a:p>
          <a:p>
            <a:pPr lvl="3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Appeal to Southern Democrats</a:t>
            </a:r>
          </a:p>
          <a:p>
            <a:pPr lvl="3"/>
            <a:r>
              <a:rPr lang="en-US" i="1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Swann v. Charlotte-Mecklenburg </a:t>
            </a:r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(1971) – busing upheld</a:t>
            </a:r>
            <a:endParaRPr lang="en-US" i="1" dirty="0">
              <a:effectLst>
                <a:outerShdw blurRad="50800" dist="38100" dir="2700000" algn="tl" rotWithShape="0">
                  <a:srgbClr val="000000"/>
                </a:outerShdw>
              </a:effectLst>
              <a:sym typeface="Wingdings"/>
            </a:endParaRPr>
          </a:p>
          <a:p>
            <a:pPr>
              <a:spcBef>
                <a:spcPts val="600"/>
              </a:spcBef>
            </a:pPr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The Burger Court – more conservative but decisions angered the most conservative</a:t>
            </a:r>
          </a:p>
          <a:p>
            <a:pPr lvl="1"/>
            <a:r>
              <a:rPr lang="en-US" i="1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Roe v. Wade</a:t>
            </a:r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 (1973) – abortion legal</a:t>
            </a:r>
          </a:p>
          <a:p>
            <a:pPr lvl="1"/>
            <a:r>
              <a:rPr lang="en-US" i="1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U.S. v. Nixon</a:t>
            </a:r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 (1974) – ordered the turning over of Watergate tapes</a:t>
            </a:r>
            <a:endParaRPr lang="en-US" i="1" dirty="0">
              <a:effectLst>
                <a:outerShdw blurRad="50800" dist="38100" dir="2700000" algn="tl" rotWithShape="0">
                  <a:srgbClr val="000000"/>
                </a:outerShdw>
              </a:effectLst>
              <a:sym typeface="Wingdings"/>
            </a:endParaRPr>
          </a:p>
          <a:p>
            <a:pPr lvl="1"/>
            <a:endParaRPr lang="en-US" dirty="0">
              <a:effectLst>
                <a:outerShdw blurRad="50800" dist="38100" dir="2700000" algn="tl" rotWithShape="0">
                  <a:srgbClr val="000000"/>
                </a:outerShdw>
              </a:effectLst>
              <a:sym typeface="Wingdings"/>
            </a:endParaRPr>
          </a:p>
        </p:txBody>
      </p:sp>
      <p:pic>
        <p:nvPicPr>
          <p:cNvPr id="5" name="Content Placeholder 4" descr="1400293042004-wildc5-6faxn1jj1xiolfzump6-original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682" b="-7682"/>
          <a:stretch>
            <a:fillRect/>
          </a:stretch>
        </p:blipFill>
        <p:spPr>
          <a:xfrm>
            <a:off x="5198059" y="770954"/>
            <a:ext cx="3647506" cy="3155947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62 Busing 14' wid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569" y="2357609"/>
            <a:ext cx="3115935" cy="2376509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857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477183"/>
            <a:ext cx="7583487" cy="642321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Election of 1972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4" y="1292224"/>
            <a:ext cx="3657600" cy="3651833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</a:pPr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Republican Advantages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Foreign policy success in China &amp; USSR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Removal of George Wallace 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Democratic nominee from ND</a:t>
            </a:r>
          </a:p>
          <a:p>
            <a:pPr>
              <a:spcBef>
                <a:spcPts val="600"/>
              </a:spcBef>
            </a:pPr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Democrats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Indecision, mismanagement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McGovern = very liberal, antiwar, antiestablishment</a:t>
            </a:r>
          </a:p>
          <a:p>
            <a:pPr>
              <a:spcBef>
                <a:spcPts val="600"/>
              </a:spcBef>
            </a:pPr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Results: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Nixon Landslide: 61% popular = carried every state except MA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Political realignment: Sunbelt and suburbs</a:t>
            </a:r>
          </a:p>
        </p:txBody>
      </p:sp>
      <p:pic>
        <p:nvPicPr>
          <p:cNvPr id="7" name="Content Placeholder 6" descr="wallace-life-magazine-5-28-72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050" r="-27050"/>
          <a:stretch>
            <a:fillRect/>
          </a:stretch>
        </p:blipFill>
        <p:spPr>
          <a:xfrm>
            <a:off x="4596926" y="1329613"/>
            <a:ext cx="4022092" cy="3480052"/>
          </a:xfrm>
        </p:spPr>
      </p:pic>
      <p:pic>
        <p:nvPicPr>
          <p:cNvPr id="8" name="Picture 7" descr="1972_Electoral_Map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023" y="2036407"/>
            <a:ext cx="4641532" cy="286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2490971"/>
            <a:ext cx="7583487" cy="1021556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Watergate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4" y="3510216"/>
            <a:ext cx="7583487" cy="1125140"/>
          </a:xfrm>
        </p:spPr>
        <p:txBody>
          <a:bodyPr/>
          <a:lstStyle/>
          <a:p>
            <a:r>
              <a:rPr lang="en-US" dirty="0"/>
              <a:t>The Scandal that Changed the Presidency and the Role of Media</a:t>
            </a:r>
          </a:p>
        </p:txBody>
      </p:sp>
      <p:pic>
        <p:nvPicPr>
          <p:cNvPr id="4" name="Picture 3" descr="esq-watergate-complex-061512-xlg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473" y="405129"/>
            <a:ext cx="4453960" cy="2901602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4204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887" y="84767"/>
            <a:ext cx="7583487" cy="642321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White House Abuses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506" y="816143"/>
            <a:ext cx="5613991" cy="4226456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</a:pPr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The Break-in (June, 1972)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CREEP – Committee to RE-elect the President</a:t>
            </a:r>
          </a:p>
          <a:p>
            <a:pPr>
              <a:spcBef>
                <a:spcPts val="600"/>
              </a:spcBef>
            </a:pPr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Nixon’s “Dirty Tricks”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Wiretaps to stop leaks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“Plumbers” – discredit opponents and stop leaks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“Enemies List” – enemies of Nixon and/or the Vietnam War</a:t>
            </a:r>
          </a:p>
          <a:p>
            <a:pPr lvl="1"/>
            <a:r>
              <a:rPr lang="en-US" i="1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All the President’s Men</a:t>
            </a:r>
            <a:endParaRPr lang="en-US" dirty="0">
              <a:effectLst>
                <a:outerShdw blurRad="50800" dist="38100" dir="2700000" algn="tl" rotWithShape="0">
                  <a:srgbClr val="000000"/>
                </a:outerShdw>
              </a:effectLst>
              <a:sym typeface="Wingdings"/>
            </a:endParaRPr>
          </a:p>
          <a:p>
            <a:pPr lvl="2"/>
            <a:r>
              <a:rPr lang="en-US" dirty="0" err="1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Haldeman</a:t>
            </a:r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, </a:t>
            </a:r>
            <a:r>
              <a:rPr lang="en-US" dirty="0" err="1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Ehrlichman</a:t>
            </a:r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, and Dean</a:t>
            </a:r>
          </a:p>
          <a:p>
            <a:pPr>
              <a:spcBef>
                <a:spcPts val="600"/>
              </a:spcBef>
            </a:pPr>
            <a:r>
              <a:rPr lang="en-US" i="1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Washington Post</a:t>
            </a:r>
            <a:endParaRPr lang="en-US" dirty="0">
              <a:effectLst>
                <a:outerShdw blurRad="50800" dist="38100" dir="2700000" algn="tl" rotWithShape="0">
                  <a:srgbClr val="000000"/>
                </a:outerShdw>
              </a:effectLst>
              <a:sym typeface="Wingdings"/>
            </a:endParaRPr>
          </a:p>
          <a:p>
            <a:pPr lvl="1"/>
            <a:r>
              <a:rPr lang="en-US" i="1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Woodward &amp; Bernstein</a:t>
            </a:r>
          </a:p>
          <a:p>
            <a:pPr>
              <a:spcBef>
                <a:spcPts val="600"/>
              </a:spcBef>
            </a:pPr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Other Scandals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ITT Case – V.P. Agnew’s Resignation due to bribes taken when governor of Maryland</a:t>
            </a:r>
          </a:p>
          <a:p>
            <a:pPr lvl="2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Replaced by Gerald Ford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“Saturday Night Massacre” (Oct. 1973)</a:t>
            </a:r>
          </a:p>
          <a:p>
            <a:pPr lvl="2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Two AG’s resign, Solicitor General (Bork) fires Cox</a:t>
            </a:r>
          </a:p>
          <a:p>
            <a:pPr lvl="2"/>
            <a:endParaRPr lang="en-US" dirty="0">
              <a:effectLst>
                <a:outerShdw blurRad="50800" dist="38100" dir="2700000" algn="tl" rotWithShape="0">
                  <a:srgbClr val="000000"/>
                </a:outerShdw>
              </a:effectLst>
              <a:sym typeface="Wingdings"/>
            </a:endParaRPr>
          </a:p>
        </p:txBody>
      </p:sp>
      <p:pic>
        <p:nvPicPr>
          <p:cNvPr id="5" name="Content Placeholder 4" descr="Watergate_1973_4-5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050" r="-27050"/>
          <a:stretch>
            <a:fillRect/>
          </a:stretch>
        </p:blipFill>
        <p:spPr>
          <a:xfrm>
            <a:off x="5766999" y="246632"/>
            <a:ext cx="3743919" cy="3239367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682171_490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535" y="1201628"/>
            <a:ext cx="2477163" cy="3239367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822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0513" y="46532"/>
            <a:ext cx="7583487" cy="642321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Other Developments - 1973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2479" y="688854"/>
            <a:ext cx="5736814" cy="4255204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600"/>
              </a:spcBef>
            </a:pPr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War Powers Act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Retaliation for Cambodian bombing 3500 secret bombing raids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Limit the power of the president over the military - President must report to Congress any troop commitments within 48 hours</a:t>
            </a:r>
          </a:p>
          <a:p>
            <a:pPr lvl="2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60 day limit to commitment w/out Congressional consent</a:t>
            </a:r>
          </a:p>
          <a:p>
            <a:pPr lvl="2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Has largely been ignored by every subsequent president</a:t>
            </a:r>
          </a:p>
          <a:p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October War and Oil Embargo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Yom Kippur War – Syrians and Egyptians launched attack on Israel in an attempt to recover lands lost in 6-day war of 1967</a:t>
            </a:r>
          </a:p>
          <a:p>
            <a:pPr lvl="2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U.S. sends $2 billion in arms to Israel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OPEC retaliates  embargo to Israel’s supporters</a:t>
            </a:r>
          </a:p>
          <a:p>
            <a:pPr lvl="2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Results:</a:t>
            </a:r>
          </a:p>
          <a:p>
            <a:pPr lvl="3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Oil shortage, inflation, introduction of Japanese cars, collapse of auto industry, national speed limit (55 mph), long lines at gas stations</a:t>
            </a:r>
          </a:p>
        </p:txBody>
      </p:sp>
      <p:pic>
        <p:nvPicPr>
          <p:cNvPr id="5" name="Content Placeholder 4" descr="Nixon-WPA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86" r="-17986"/>
          <a:stretch>
            <a:fillRect/>
          </a:stretch>
        </p:blipFill>
        <p:spPr>
          <a:xfrm>
            <a:off x="5701094" y="981661"/>
            <a:ext cx="3442906" cy="2978920"/>
          </a:xfrm>
        </p:spPr>
      </p:pic>
    </p:spTree>
    <p:extLst>
      <p:ext uri="{BB962C8B-B14F-4D97-AF65-F5344CB8AC3E}">
        <p14:creationId xmlns:p14="http://schemas.microsoft.com/office/powerpoint/2010/main" val="229463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9259" y="112938"/>
            <a:ext cx="7583487" cy="642321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Resignation of the President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284" y="755260"/>
            <a:ext cx="5188688" cy="418879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Impeachment Proceedings (1974)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The Tapes:</a:t>
            </a:r>
          </a:p>
          <a:p>
            <a:pPr lvl="2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Transcripts (redacted) released</a:t>
            </a:r>
          </a:p>
          <a:p>
            <a:pPr lvl="2"/>
            <a:r>
              <a:rPr lang="en-US" i="1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U.S. v. Nixon </a:t>
            </a:r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(July)</a:t>
            </a:r>
          </a:p>
          <a:p>
            <a:pPr lvl="3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The “smoking gun” – 18 ½ mins erased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Articles of Impeachment:</a:t>
            </a:r>
          </a:p>
          <a:p>
            <a:pPr lvl="2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Obstruction of justice</a:t>
            </a:r>
          </a:p>
          <a:p>
            <a:pPr lvl="2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Abuse of power</a:t>
            </a:r>
          </a:p>
          <a:p>
            <a:pPr lvl="2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Contempt of Congress</a:t>
            </a:r>
          </a:p>
          <a:p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Nixon Resigns (August 9, 1974)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Pardoned by Ford</a:t>
            </a:r>
          </a:p>
        </p:txBody>
      </p:sp>
      <p:pic>
        <p:nvPicPr>
          <p:cNvPr id="5" name="Content Placeholder 4" descr="hblock11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438" r="-32438"/>
          <a:stretch>
            <a:fillRect/>
          </a:stretch>
        </p:blipFill>
        <p:spPr>
          <a:xfrm>
            <a:off x="4641366" y="946535"/>
            <a:ext cx="4502634" cy="3895833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006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Ford Interlude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Administration of the First Non-elected President (1974-1977)</a:t>
            </a:r>
          </a:p>
        </p:txBody>
      </p:sp>
    </p:spTree>
    <p:extLst>
      <p:ext uri="{BB962C8B-B14F-4D97-AF65-F5344CB8AC3E}">
        <p14:creationId xmlns:p14="http://schemas.microsoft.com/office/powerpoint/2010/main" val="1864522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314" y="367693"/>
            <a:ext cx="9404942" cy="642321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Ford Administration 1974 - 1977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309" y="1010014"/>
            <a:ext cx="5441310" cy="399164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1400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Investigating the CIA</a:t>
            </a:r>
          </a:p>
          <a:p>
            <a:pPr lvl="1"/>
            <a:r>
              <a:rPr lang="en-US" sz="1400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Attempting to expose assassination plots</a:t>
            </a:r>
          </a:p>
          <a:p>
            <a:pPr lvl="2"/>
            <a:r>
              <a:rPr lang="en-US" sz="1400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Salvador Allende (Chile) – Marxist President</a:t>
            </a:r>
          </a:p>
          <a:p>
            <a:pPr lvl="1"/>
            <a:r>
              <a:rPr lang="en-US" sz="1400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Ford appoints George H.W. Bush to head CIA</a:t>
            </a:r>
          </a:p>
          <a:p>
            <a:r>
              <a:rPr lang="en-US" sz="1400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Ford unable to get additional funds for South Vietnamese </a:t>
            </a:r>
          </a:p>
          <a:p>
            <a:r>
              <a:rPr lang="en-US" sz="1400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Southeast Asia Policy</a:t>
            </a:r>
          </a:p>
          <a:p>
            <a:pPr lvl="1"/>
            <a:r>
              <a:rPr lang="en-US" sz="1400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Fall of Saigon (April, 1975) – evacuated 150,000 Vietnamese</a:t>
            </a:r>
          </a:p>
          <a:p>
            <a:pPr lvl="1"/>
            <a:r>
              <a:rPr lang="en-US" sz="1400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Genocide in Cambodia – 1 million</a:t>
            </a:r>
          </a:p>
          <a:p>
            <a:pPr lvl="1"/>
            <a:r>
              <a:rPr lang="en-US" sz="1400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10 million refugees to America</a:t>
            </a:r>
          </a:p>
          <a:p>
            <a:pPr lvl="1"/>
            <a:r>
              <a:rPr lang="en-US" sz="1400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Economic growth of the rest of SE Asia – Singapore, Thailand, and Malaysia did not fall to communism</a:t>
            </a:r>
          </a:p>
          <a:p>
            <a:pPr lvl="1"/>
            <a:r>
              <a:rPr lang="en-US" sz="1400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Some argue that our support of South Vietnam was not a waster because it bought time for other nations of Asia.</a:t>
            </a:r>
          </a:p>
        </p:txBody>
      </p:sp>
      <p:pic>
        <p:nvPicPr>
          <p:cNvPr id="6" name="Content Placeholder 5" descr="1398851346353.cached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219" b="-19219"/>
          <a:stretch>
            <a:fillRect/>
          </a:stretch>
        </p:blipFill>
        <p:spPr>
          <a:xfrm>
            <a:off x="5332994" y="608818"/>
            <a:ext cx="3299692" cy="2855007"/>
          </a:xfrm>
        </p:spPr>
      </p:pic>
      <p:pic>
        <p:nvPicPr>
          <p:cNvPr id="2050" name="Picture 2" descr="Image result for fall of Saigon and Cambodia map">
            <a:extLst>
              <a:ext uri="{FF2B5EF4-FFF2-40B4-BE49-F238E27FC236}">
                <a16:creationId xmlns:a16="http://schemas.microsoft.com/office/drawing/2014/main" xmlns="" id="{3A20DF8F-E20E-4069-B380-1E108D96C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738" y="2535077"/>
            <a:ext cx="3116751" cy="233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4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Essential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Analyze the continuities and changes that occurred in U.S foreign policy during the the 1970’s.  To what extent did policy change, to what extent did it stay the same?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dirty="0"/>
              <a:t>Analyze the effectiveness of social movements in addressing major problems and inequalities, and assess the ability of these movements to affect political change during the 1970’s.</a:t>
            </a:r>
          </a:p>
        </p:txBody>
      </p:sp>
    </p:spTree>
    <p:extLst>
      <p:ext uri="{BB962C8B-B14F-4D97-AF65-F5344CB8AC3E}">
        <p14:creationId xmlns:p14="http://schemas.microsoft.com/office/powerpoint/2010/main" val="90415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367693"/>
            <a:ext cx="7583487" cy="642321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Ford Administration (con.)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2286" y="1302385"/>
            <a:ext cx="4039672" cy="3350896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US" sz="2800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Domestic &amp; Economic Policy</a:t>
            </a:r>
          </a:p>
          <a:p>
            <a:pPr lvl="1"/>
            <a:r>
              <a:rPr lang="en-US" sz="2800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The “WIN” Campaign</a:t>
            </a:r>
          </a:p>
          <a:p>
            <a:pPr lvl="2"/>
            <a:r>
              <a:rPr lang="en-US" sz="2800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Whip inflation now</a:t>
            </a:r>
          </a:p>
          <a:p>
            <a:pPr lvl="1"/>
            <a:r>
              <a:rPr lang="en-US" sz="2800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The Veto (39)</a:t>
            </a:r>
          </a:p>
          <a:p>
            <a:pPr lvl="1"/>
            <a:r>
              <a:rPr lang="en-US" sz="2800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The Bicentennial (1976)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>
              <a:effectLst>
                <a:outerShdw blurRad="50800" dist="38100" dir="2700000" algn="tl" rotWithShape="0">
                  <a:srgbClr val="000000"/>
                </a:outerShdw>
              </a:effectLst>
              <a:sym typeface="Wingdings"/>
            </a:endParaRPr>
          </a:p>
        </p:txBody>
      </p:sp>
      <p:pic>
        <p:nvPicPr>
          <p:cNvPr id="5" name="Content Placeholder 4" descr="Gerald Ford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219" b="-19219"/>
          <a:stretch>
            <a:fillRect/>
          </a:stretch>
        </p:blipFill>
        <p:spPr>
          <a:xfrm>
            <a:off x="5299112" y="1229595"/>
            <a:ext cx="3397847" cy="2939934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146628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367693"/>
            <a:ext cx="7583487" cy="642321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Election of 1976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486" y="1058544"/>
            <a:ext cx="4039672" cy="382455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Ford vs. Carter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Low Turnout (53%)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Desire to move away from “politics as usual.”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Electoral: 240 to 297</a:t>
            </a:r>
          </a:p>
        </p:txBody>
      </p:sp>
      <p:pic>
        <p:nvPicPr>
          <p:cNvPr id="5" name="Content Placeholder 4" descr="VHE_Campaigns_IL.2012.2.43.4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72" r="-6972"/>
          <a:stretch>
            <a:fillRect/>
          </a:stretch>
        </p:blipFill>
        <p:spPr>
          <a:xfrm>
            <a:off x="4808998" y="1119504"/>
            <a:ext cx="3877802" cy="3355207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25400"/>
          </a:effectLst>
        </p:spPr>
      </p:pic>
      <p:pic>
        <p:nvPicPr>
          <p:cNvPr id="6" name="Picture 5" descr="Election-of-1976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0" y="2783840"/>
            <a:ext cx="4019009" cy="2160217"/>
          </a:xfrm>
          <a:prstGeom prst="rect">
            <a:avLst/>
          </a:prstGeom>
        </p:spPr>
      </p:pic>
      <p:pic>
        <p:nvPicPr>
          <p:cNvPr id="7" name="Picture 6" descr="130114033707_jimmy-carter-inauguration-walk-1977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5" r="17847"/>
          <a:stretch/>
        </p:blipFill>
        <p:spPr>
          <a:xfrm>
            <a:off x="5035296" y="1119503"/>
            <a:ext cx="3657600" cy="3355207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123268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Carter Administration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America at the End of the 1970’s</a:t>
            </a:r>
          </a:p>
        </p:txBody>
      </p:sp>
    </p:spTree>
    <p:extLst>
      <p:ext uri="{BB962C8B-B14F-4D97-AF65-F5344CB8AC3E}">
        <p14:creationId xmlns:p14="http://schemas.microsoft.com/office/powerpoint/2010/main" val="21919553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327053"/>
            <a:ext cx="7583487" cy="642321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Foreign Policy &amp; Human Rights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486" y="1078864"/>
            <a:ext cx="4397388" cy="3824553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</a:pPr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Human Rights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Guided policies w/South Africa and Latin America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Cut off US aid to Argentina and Chile because of human rights violations</a:t>
            </a:r>
          </a:p>
          <a:p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Panama Canal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Nationalization by 2000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Americans saw this as a “giveaway”</a:t>
            </a:r>
          </a:p>
          <a:p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Camp David Accords (1978)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Peace settlement between Egypt &amp; Israel</a:t>
            </a:r>
          </a:p>
          <a:p>
            <a:pPr lvl="2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Egypt first Arab nation to recognize Israel</a:t>
            </a:r>
          </a:p>
        </p:txBody>
      </p:sp>
      <p:pic>
        <p:nvPicPr>
          <p:cNvPr id="6" name="Picture 5" descr="130729140854-06-middle-east-peace-horizontal-large-gallery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544" y="1120269"/>
            <a:ext cx="3302000" cy="1859902"/>
          </a:xfrm>
          <a:prstGeom prst="rect">
            <a:avLst/>
          </a:prstGeom>
        </p:spPr>
      </p:pic>
      <p:pic>
        <p:nvPicPr>
          <p:cNvPr id="5" name="Content Placeholder 4" descr="qqxsgCampDavid.gif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69" b="-4769"/>
          <a:stretch>
            <a:fillRect/>
          </a:stretch>
        </p:blipFill>
        <p:spPr>
          <a:xfrm>
            <a:off x="5123289" y="2759710"/>
            <a:ext cx="3450856" cy="2143707"/>
          </a:xfrm>
        </p:spPr>
      </p:pic>
    </p:spTree>
    <p:extLst>
      <p:ext uri="{BB962C8B-B14F-4D97-AF65-F5344CB8AC3E}">
        <p14:creationId xmlns:p14="http://schemas.microsoft.com/office/powerpoint/2010/main" val="64080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241729"/>
            <a:ext cx="7583487" cy="642321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Foreign Policy 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601" y="974854"/>
            <a:ext cx="4312829" cy="3927217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600"/>
              </a:spcBef>
            </a:pPr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Iran Hostage Crisis (1979)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Rise of the Ayatollah Khomeini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2</a:t>
            </a:r>
            <a:r>
              <a:rPr lang="en-US" baseline="30000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nd</a:t>
            </a:r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 Oil Shortage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Seizure of Embassy in Teheran (Nov. 4, 1979)</a:t>
            </a:r>
          </a:p>
          <a:p>
            <a:pPr lvl="2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Operation Eagle Claw (April, 1980) – helicopters broke down</a:t>
            </a:r>
          </a:p>
          <a:p>
            <a:pPr lvl="2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Hostages not freed until January 20, 1981</a:t>
            </a:r>
          </a:p>
          <a:p>
            <a:pPr>
              <a:spcBef>
                <a:spcPts val="600"/>
              </a:spcBef>
            </a:pPr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Cold War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Continuance of Détente</a:t>
            </a:r>
          </a:p>
          <a:p>
            <a:pPr lvl="2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Recognizes PRC (1979)</a:t>
            </a:r>
          </a:p>
          <a:p>
            <a:pPr lvl="2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SALT II (1979)- limiting the size of nuclear delivery system</a:t>
            </a:r>
          </a:p>
          <a:p>
            <a:pPr lvl="2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Soviet-Afghan War (December, 1979)</a:t>
            </a:r>
          </a:p>
          <a:p>
            <a:pPr lvl="3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US embargo on exports to USSR</a:t>
            </a:r>
          </a:p>
          <a:p>
            <a:pPr lvl="3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Boycott 1980 Olympic games</a:t>
            </a:r>
          </a:p>
          <a:p>
            <a:pPr lvl="3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Move to an arms buildup</a:t>
            </a:r>
          </a:p>
        </p:txBody>
      </p:sp>
      <p:pic>
        <p:nvPicPr>
          <p:cNvPr id="5" name="Content Placeholder 4" descr="image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910" b="-26910"/>
          <a:stretch>
            <a:fillRect/>
          </a:stretch>
        </p:blipFill>
        <p:spPr>
          <a:xfrm>
            <a:off x="4586429" y="802640"/>
            <a:ext cx="4239037" cy="3667760"/>
          </a:xfrm>
        </p:spPr>
      </p:pic>
      <p:pic>
        <p:nvPicPr>
          <p:cNvPr id="6" name="Picture 5" descr="Screen Shot 2015-11-14 at 12.53.42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843" y="995174"/>
            <a:ext cx="4298623" cy="349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0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367693"/>
            <a:ext cx="7583487" cy="642321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Domestic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485" y="1119504"/>
            <a:ext cx="4524979" cy="3824553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Dealing with Inflation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13%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Volcker (Fed) pushed interest rates to 20%</a:t>
            </a:r>
          </a:p>
          <a:p>
            <a:pPr lvl="2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Impact on the auto industry – laid off tens of thousands of workers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Federal deficit to $60 billion (1980)</a:t>
            </a:r>
          </a:p>
          <a:p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Loss of Popularity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“Malaise” Speech – moral &amp; spiritual crisis of the American People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Approval: 23%</a:t>
            </a:r>
          </a:p>
        </p:txBody>
      </p:sp>
      <p:pic>
        <p:nvPicPr>
          <p:cNvPr id="5" name="Content Placeholder 4" descr="1101800324_400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135" r="-26135"/>
          <a:stretch>
            <a:fillRect/>
          </a:stretch>
        </p:blipFill>
        <p:spPr>
          <a:xfrm>
            <a:off x="4312620" y="579120"/>
            <a:ext cx="4790933" cy="4145280"/>
          </a:xfrm>
        </p:spPr>
      </p:pic>
    </p:spTree>
    <p:extLst>
      <p:ext uri="{BB962C8B-B14F-4D97-AF65-F5344CB8AC3E}">
        <p14:creationId xmlns:p14="http://schemas.microsoft.com/office/powerpoint/2010/main" val="149692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367693"/>
            <a:ext cx="7583487" cy="642321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American Society in Transition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486" y="1119504"/>
            <a:ext cx="4039672" cy="382455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Rise of the Sunbelt &amp; Senior Citizens</a:t>
            </a:r>
          </a:p>
          <a:p>
            <a:pPr>
              <a:spcBef>
                <a:spcPts val="600"/>
              </a:spcBef>
            </a:pPr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Changing Demographics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Increase in minorities and cultural pluralism</a:t>
            </a:r>
          </a:p>
          <a:p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Growth of Immigration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Largest segments: Latin America &amp; Asia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Undocumented Immigrants</a:t>
            </a:r>
          </a:p>
          <a:p>
            <a:pPr lvl="2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Est. 12 million by mid-70’s</a:t>
            </a:r>
          </a:p>
        </p:txBody>
      </p:sp>
      <p:pic>
        <p:nvPicPr>
          <p:cNvPr id="5" name="Content Placeholder 4" descr="c8f2929bbe5a39b99f258c695dbbf3c2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05" r="-8905"/>
          <a:stretch>
            <a:fillRect/>
          </a:stretch>
        </p:blipFill>
        <p:spPr>
          <a:xfrm>
            <a:off x="4404060" y="1078864"/>
            <a:ext cx="4364019" cy="3775899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185803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213361"/>
            <a:ext cx="7583487" cy="112776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Demands for Minority Rights: Latinos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486" y="1393825"/>
            <a:ext cx="4039672" cy="310705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Hispanic Americans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Cesar Chavez, the UFW, and the Delano Boycott &amp; March (1966)</a:t>
            </a:r>
          </a:p>
          <a:p>
            <a:pPr lvl="2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Collective bargaining for farm workers (1975)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Educational Reforms</a:t>
            </a:r>
          </a:p>
          <a:p>
            <a:pPr lvl="2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Bilingual schools</a:t>
            </a:r>
          </a:p>
        </p:txBody>
      </p:sp>
      <p:pic>
        <p:nvPicPr>
          <p:cNvPr id="5" name="Content Placeholder 4" descr="MTI4OTcxNzM2MDI3Nzk3OTgy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04" b="-2904"/>
          <a:stretch>
            <a:fillRect/>
          </a:stretch>
        </p:blipFill>
        <p:spPr>
          <a:xfrm>
            <a:off x="4678381" y="1188720"/>
            <a:ext cx="3968960" cy="3434080"/>
          </a:xfrm>
        </p:spPr>
      </p:pic>
    </p:spTree>
    <p:extLst>
      <p:ext uri="{BB962C8B-B14F-4D97-AF65-F5344CB8AC3E}">
        <p14:creationId xmlns:p14="http://schemas.microsoft.com/office/powerpoint/2010/main" val="252856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367693"/>
            <a:ext cx="7583487" cy="932787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Demands for Minority Rights: Native Americans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486" y="1432561"/>
            <a:ext cx="4039672" cy="3127376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American Indian Movement (AIM-1968)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Occupation Movement</a:t>
            </a:r>
          </a:p>
          <a:p>
            <a:pPr lvl="2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Wounded Knee &amp; Alcatraz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Indian Self-Determination Act of 1975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Tribally Controlled Community College Assistance Act of 1978</a:t>
            </a:r>
          </a:p>
        </p:txBody>
      </p:sp>
      <p:pic>
        <p:nvPicPr>
          <p:cNvPr id="5" name="Content Placeholder 4" descr="american_indians_alcatraz_628x471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266" r="-34266"/>
          <a:stretch>
            <a:fillRect/>
          </a:stretch>
        </p:blipFill>
        <p:spPr>
          <a:xfrm>
            <a:off x="4544838" y="965200"/>
            <a:ext cx="4492183" cy="3886791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146464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367693"/>
            <a:ext cx="7583487" cy="932787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Demands for Minority Rights (con.)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486" y="1371600"/>
            <a:ext cx="4039672" cy="3281679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Asian Americans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Fastest growing ethnic minority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Emphasis on education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Discrimination</a:t>
            </a:r>
          </a:p>
          <a:p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Gay Liberation Movement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Stonewall Riot (1969)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1970s – no longer a mental illness – dropped the ban on hiring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“Don’t Ask, Don’t Tell” (1993)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Movement for LGBT Rights</a:t>
            </a:r>
          </a:p>
        </p:txBody>
      </p:sp>
      <p:pic>
        <p:nvPicPr>
          <p:cNvPr id="5" name="Content Placeholder 4" descr="j2AD-630A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46" r="-2546"/>
          <a:stretch>
            <a:fillRect/>
          </a:stretch>
        </p:blipFill>
        <p:spPr>
          <a:xfrm>
            <a:off x="4261821" y="883920"/>
            <a:ext cx="4520856" cy="3911600"/>
          </a:xfrm>
        </p:spPr>
      </p:pic>
      <p:pic>
        <p:nvPicPr>
          <p:cNvPr id="6" name="Picture 5" descr="Mezzanine_67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871" y="883920"/>
            <a:ext cx="4329289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74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487680"/>
            <a:ext cx="7583487" cy="642321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Richard M. Nixon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5613" y="1302721"/>
            <a:ext cx="4413465" cy="355635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Background: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Yorba Linda, CA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Quaker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Navy, World War II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Congressman &amp; Senator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Vice President</a:t>
            </a:r>
          </a:p>
          <a:p>
            <a:pPr>
              <a:spcBef>
                <a:spcPts val="600"/>
              </a:spcBef>
            </a:pPr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The “Imperial Presidency”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International relations &gt; domestic policy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Foreign policy reduces CW tensions</a:t>
            </a:r>
          </a:p>
        </p:txBody>
      </p:sp>
      <p:pic>
        <p:nvPicPr>
          <p:cNvPr id="5" name="Content Placeholder 4" descr="qqxsgObitNixon.gif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367" b="-9367"/>
          <a:stretch>
            <a:fillRect/>
          </a:stretch>
        </p:blipFill>
        <p:spPr>
          <a:xfrm>
            <a:off x="4966866" y="1468670"/>
            <a:ext cx="3731520" cy="3228639"/>
          </a:xfrm>
        </p:spPr>
      </p:pic>
    </p:spTree>
    <p:extLst>
      <p:ext uri="{BB962C8B-B14F-4D97-AF65-F5344CB8AC3E}">
        <p14:creationId xmlns:p14="http://schemas.microsoft.com/office/powerpoint/2010/main" val="159221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367693"/>
            <a:ext cx="7583487" cy="627987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Environmental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3246" y="1158240"/>
            <a:ext cx="4039672" cy="363728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Increased Awareness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Rachel Carson’s </a:t>
            </a:r>
            <a:r>
              <a:rPr lang="en-US" i="1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Silent Spring</a:t>
            </a:r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 (1962)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Earth Day (1970)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Major Oil Spills</a:t>
            </a:r>
          </a:p>
          <a:p>
            <a:pPr lvl="2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Santa Barbara (1969)</a:t>
            </a:r>
          </a:p>
          <a:p>
            <a:pPr lvl="2"/>
            <a:r>
              <a:rPr lang="en-US" i="1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Exxon Valdez </a:t>
            </a:r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(1989)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Nuclear Disasters</a:t>
            </a:r>
          </a:p>
          <a:p>
            <a:pPr lvl="2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Three Mile Island (1979)</a:t>
            </a:r>
          </a:p>
          <a:p>
            <a:pPr lvl="2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Chernobyl (1986)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Pollution and Dumping</a:t>
            </a:r>
          </a:p>
          <a:p>
            <a:pPr lvl="2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Love Canal (NY)</a:t>
            </a:r>
          </a:p>
        </p:txBody>
      </p:sp>
      <p:pic>
        <p:nvPicPr>
          <p:cNvPr id="5" name="Content Placeholder 4" descr="Three-Mile-Island-Protest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490" b="-14490"/>
          <a:stretch>
            <a:fillRect/>
          </a:stretch>
        </p:blipFill>
        <p:spPr>
          <a:xfrm>
            <a:off x="4422918" y="944880"/>
            <a:ext cx="4426916" cy="3830320"/>
          </a:xfrm>
        </p:spPr>
      </p:pic>
    </p:spTree>
    <p:extLst>
      <p:ext uri="{BB962C8B-B14F-4D97-AF65-F5344CB8AC3E}">
        <p14:creationId xmlns:p14="http://schemas.microsoft.com/office/powerpoint/2010/main" val="100933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266093"/>
            <a:ext cx="7583487" cy="627987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Protective Legislation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4366" y="883920"/>
            <a:ext cx="4039672" cy="405384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Environment: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Clean Air Act &amp; the EPA (1970)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Clean Water Act (1972)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Endangered Species Act (1973)</a:t>
            </a:r>
          </a:p>
          <a:p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Consumer Protection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Ralph Nader’s </a:t>
            </a:r>
            <a:r>
              <a:rPr lang="en-US" i="1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Unsafe at Any Speed</a:t>
            </a:r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 (1965)</a:t>
            </a:r>
          </a:p>
          <a:p>
            <a:pPr lvl="2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Automobile regulations: seat belts, weight distribution, and design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Freedom of Information Act (1967)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OSHA (1971)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Consumer Products Safety Act (1972)</a:t>
            </a:r>
          </a:p>
          <a:p>
            <a:pPr lvl="1"/>
            <a:endParaRPr lang="en-US" dirty="0">
              <a:effectLst>
                <a:outerShdw blurRad="50800" dist="38100" dir="2700000" algn="tl" rotWithShape="0">
                  <a:srgbClr val="000000"/>
                </a:outerShdw>
              </a:effectLst>
              <a:sym typeface="Wingdings"/>
            </a:endParaRPr>
          </a:p>
          <a:p>
            <a:pPr lvl="1"/>
            <a:endParaRPr lang="en-US" dirty="0">
              <a:effectLst>
                <a:outerShdw blurRad="50800" dist="38100" dir="2700000" algn="tl" rotWithShape="0">
                  <a:srgbClr val="000000"/>
                </a:outerShdw>
              </a:effectLst>
              <a:sym typeface="Wingdings"/>
            </a:endParaRPr>
          </a:p>
        </p:txBody>
      </p:sp>
      <p:pic>
        <p:nvPicPr>
          <p:cNvPr id="6" name="Content Placeholder 5" descr="091211-755410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30" b="-5130"/>
          <a:stretch>
            <a:fillRect/>
          </a:stretch>
        </p:blipFill>
        <p:spPr>
          <a:xfrm>
            <a:off x="4475181" y="894080"/>
            <a:ext cx="4356462" cy="3769360"/>
          </a:xfrm>
        </p:spPr>
      </p:pic>
      <p:pic>
        <p:nvPicPr>
          <p:cNvPr id="7" name="Picture 6" descr="cap00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279" y="1076960"/>
            <a:ext cx="4646507" cy="348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1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367693"/>
            <a:ext cx="7583487" cy="627987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Conservative Backlash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6766" y="1320801"/>
            <a:ext cx="4039672" cy="3108960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Conservative Reaction to “liberal” policies</a:t>
            </a:r>
          </a:p>
          <a:p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Causes: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Rise of Religious Right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Response to SCOTUS decisions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Reaction to New Deal and Great Society Programs</a:t>
            </a:r>
          </a:p>
        </p:txBody>
      </p:sp>
      <p:pic>
        <p:nvPicPr>
          <p:cNvPr id="5" name="Content Placeholder 4" descr="Lets-Make-America-Great-Again-Reagan3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614" r="-30614"/>
          <a:stretch>
            <a:fillRect/>
          </a:stretch>
        </p:blipFill>
        <p:spPr>
          <a:xfrm>
            <a:off x="4277360" y="995680"/>
            <a:ext cx="4485341" cy="3880871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369821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Foreign Policy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Vietnamization</a:t>
            </a:r>
            <a:r>
              <a:rPr lang="en-US" dirty="0"/>
              <a:t> and Détente</a:t>
            </a:r>
          </a:p>
        </p:txBody>
      </p:sp>
    </p:spTree>
    <p:extLst>
      <p:ext uri="{BB962C8B-B14F-4D97-AF65-F5344CB8AC3E}">
        <p14:creationId xmlns:p14="http://schemas.microsoft.com/office/powerpoint/2010/main" val="4043617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166519"/>
            <a:ext cx="7583487" cy="642321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Vietnam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2019" y="951722"/>
            <a:ext cx="4235045" cy="357963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“Peace with Honor”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Reduce involvement without defeat</a:t>
            </a:r>
          </a:p>
          <a:p>
            <a:pPr>
              <a:spcBef>
                <a:spcPts val="600"/>
              </a:spcBef>
            </a:pPr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“</a:t>
            </a:r>
            <a:r>
              <a:rPr lang="en-US" dirty="0" err="1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Vietnamization</a:t>
            </a:r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”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Withdrawal:</a:t>
            </a:r>
          </a:p>
          <a:p>
            <a:pPr lvl="2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540,000 (1969) </a:t>
            </a:r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 30,000 (1972)</a:t>
            </a:r>
          </a:p>
          <a:p>
            <a:pPr lvl="1"/>
            <a:r>
              <a:rPr lang="en-US" i="1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Nixon Doctrine</a:t>
            </a:r>
            <a:endParaRPr lang="en-US" dirty="0">
              <a:effectLst>
                <a:outerShdw blurRad="50800" dist="38100" dir="2700000" algn="tl" rotWithShape="0">
                  <a:srgbClr val="000000"/>
                </a:outerShdw>
              </a:effectLst>
              <a:sym typeface="Wingdings"/>
            </a:endParaRPr>
          </a:p>
          <a:p>
            <a:pPr lvl="2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Support in Asia, without troops</a:t>
            </a:r>
          </a:p>
          <a:p>
            <a:pPr lvl="3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Money, weapons, training</a:t>
            </a:r>
          </a:p>
        </p:txBody>
      </p:sp>
      <p:pic>
        <p:nvPicPr>
          <p:cNvPr id="5" name="Content Placeholder 4" descr="1971vietnamization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15" b="-10815"/>
          <a:stretch>
            <a:fillRect/>
          </a:stretch>
        </p:blipFill>
        <p:spPr>
          <a:xfrm>
            <a:off x="4571207" y="-154064"/>
            <a:ext cx="4371529" cy="3782397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795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262425"/>
            <a:ext cx="4531139" cy="96205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Opposition to Nixon’s War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4549" y="1365704"/>
            <a:ext cx="5395842" cy="3626924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600"/>
              </a:spcBef>
            </a:pPr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Laotian and Cambodian Campaigns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US forces invade Cambodia to destroy Vietnamese Communist bases </a:t>
            </a:r>
          </a:p>
          <a:p>
            <a:pPr lvl="2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Protest on college campuses</a:t>
            </a:r>
          </a:p>
          <a:p>
            <a:pPr lvl="3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Kent State Massacre (1970)</a:t>
            </a:r>
          </a:p>
          <a:p>
            <a:pPr lvl="3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Jackson State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US Senate voted to repeal the Gulf of Tonkin Resolution – House did not vote.</a:t>
            </a:r>
          </a:p>
          <a:p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Public Revelations: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My Lai Massacre (1968) – women &amp; children</a:t>
            </a:r>
          </a:p>
          <a:p>
            <a:pPr lvl="1"/>
            <a:r>
              <a:rPr lang="en-US" i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Pentagon Papers</a:t>
            </a:r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(Daniel Ellsberg, 1971, </a:t>
            </a:r>
            <a:r>
              <a:rPr lang="en-US" dirty="0" err="1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DofD</a:t>
            </a:r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analyst)</a:t>
            </a:r>
          </a:p>
          <a:p>
            <a:pPr lvl="2"/>
            <a:r>
              <a:rPr lang="en-US" i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NY Times v. United States </a:t>
            </a:r>
          </a:p>
        </p:txBody>
      </p:sp>
      <p:pic>
        <p:nvPicPr>
          <p:cNvPr id="4" name="Picture 3" descr="filo_john_1919_200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391" y="209262"/>
            <a:ext cx="3259060" cy="2703866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Content Placeholder 4" descr="Political Cartoon - Herblock2.gif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000" r="-30000"/>
          <a:stretch>
            <a:fillRect/>
          </a:stretch>
        </p:blipFill>
        <p:spPr>
          <a:xfrm>
            <a:off x="5174001" y="1153814"/>
            <a:ext cx="4191840" cy="3626924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370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055" y="30028"/>
            <a:ext cx="7583487" cy="642321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Ending the Conflict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5944" y="672349"/>
            <a:ext cx="8652112" cy="416814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400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Kissinger: “Peace is at hand” - premature</a:t>
            </a:r>
          </a:p>
          <a:p>
            <a:pPr lvl="1"/>
            <a:r>
              <a:rPr lang="en-US" sz="1400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No deal met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Bombing of North Vietnam (1972)</a:t>
            </a:r>
          </a:p>
          <a:p>
            <a:pPr lvl="1"/>
            <a:r>
              <a:rPr lang="en-US" sz="1400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Force an agreement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Paris Accords (1973)</a:t>
            </a:r>
          </a:p>
          <a:p>
            <a:pPr lvl="1"/>
            <a:r>
              <a:rPr lang="en-US" sz="1400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Armistice</a:t>
            </a:r>
          </a:p>
          <a:p>
            <a:pPr lvl="1"/>
            <a:r>
              <a:rPr lang="en-US" sz="1400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Withdrawal – the last of its troops </a:t>
            </a:r>
          </a:p>
          <a:p>
            <a:pPr lvl="1"/>
            <a:r>
              <a:rPr lang="en-US" sz="1400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Return of POW’s – 500</a:t>
            </a:r>
          </a:p>
          <a:p>
            <a:pPr lvl="1"/>
            <a:r>
              <a:rPr lang="en-US" sz="1400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Not the real end – fighting continued between North &amp; South; thousands of enemy troops left in the South </a:t>
            </a:r>
          </a:p>
          <a:p>
            <a:pPr lvl="2"/>
            <a:r>
              <a:rPr lang="en-US" sz="1400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Over a million died likely</a:t>
            </a:r>
          </a:p>
          <a:p>
            <a:r>
              <a:rPr lang="en-US" sz="1400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Results:</a:t>
            </a:r>
          </a:p>
          <a:p>
            <a:pPr lvl="1"/>
            <a:r>
              <a:rPr lang="en-US" sz="1400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58,000 deaths</a:t>
            </a:r>
          </a:p>
          <a:p>
            <a:pPr lvl="1"/>
            <a:r>
              <a:rPr lang="en-US" sz="1400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$118 Billion</a:t>
            </a:r>
          </a:p>
          <a:p>
            <a:pPr lvl="2"/>
            <a:r>
              <a:rPr lang="en-US" sz="1400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Inflation</a:t>
            </a:r>
          </a:p>
        </p:txBody>
      </p:sp>
      <p:pic>
        <p:nvPicPr>
          <p:cNvPr id="4" name="Content Placeholder 3" descr="01.gif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28" b="-6428"/>
          <a:stretch>
            <a:fillRect/>
          </a:stretch>
        </p:blipFill>
        <p:spPr>
          <a:xfrm>
            <a:off x="5454502" y="12365"/>
            <a:ext cx="3357098" cy="2904676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567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013" y="0"/>
            <a:ext cx="7583487" cy="642321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Détente with China and the Soviet Union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305" y="728563"/>
            <a:ext cx="3845700" cy="4163009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</a:pPr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Visit to China -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Travel ban lifted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“</a:t>
            </a:r>
            <a:r>
              <a:rPr lang="en-US" dirty="0" err="1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Ping-pong</a:t>
            </a:r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” diplomacy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Nixon meets w/Zhou </a:t>
            </a:r>
            <a:r>
              <a:rPr lang="en-US" dirty="0" err="1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Enlai</a:t>
            </a:r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 &amp; Mao Zedong (1972)</a:t>
            </a:r>
          </a:p>
          <a:p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Arms Control with the Soviet Union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SALT I (1969-1972) – freeze on ballistic missiles carrying nuclear warheads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Visits U.S.S.R. (1972)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Anti-Ballistic Missiles Treaty</a:t>
            </a:r>
          </a:p>
          <a:p>
            <a:pPr lvl="2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Arms limitations – brought about détente – reduction of Cold War tensions</a:t>
            </a:r>
            <a:endParaRPr lang="en-US" dirty="0"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Content Placeholder 3" descr="chou_chiang_nixon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318" b="-14318"/>
          <a:stretch>
            <a:fillRect/>
          </a:stretch>
        </p:blipFill>
        <p:spPr>
          <a:xfrm>
            <a:off x="4226749" y="888740"/>
            <a:ext cx="4626299" cy="4002833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Leonid_Brezhnev_and_Richard_Nixon_talks_in_197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005" y="1095181"/>
            <a:ext cx="4655556" cy="3159579"/>
          </a:xfrm>
          <a:prstGeom prst="rect">
            <a:avLst/>
          </a:prstGeom>
        </p:spPr>
      </p:pic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xmlns="" id="{C889F2B0-AAC2-44B5-862A-983C1C6B1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828" y="1477260"/>
            <a:ext cx="3329172" cy="187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84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Domestic Policy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Nixon and the Rise of Conservatism</a:t>
            </a:r>
          </a:p>
        </p:txBody>
      </p:sp>
    </p:spTree>
    <p:extLst>
      <p:ext uri="{BB962C8B-B14F-4D97-AF65-F5344CB8AC3E}">
        <p14:creationId xmlns:p14="http://schemas.microsoft.com/office/powerpoint/2010/main" val="1345933148"/>
      </p:ext>
    </p:extLst>
  </p:cSld>
  <p:clrMapOvr>
    <a:masterClrMapping/>
  </p:clrMapOvr>
</p:sld>
</file>

<file path=ppt/theme/theme1.xml><?xml version="1.0" encoding="utf-8"?>
<a:theme xmlns:a="http://schemas.openxmlformats.org/drawingml/2006/main" name="Revolution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6699</TotalTime>
  <Words>1971</Words>
  <Application>Microsoft Office PowerPoint</Application>
  <PresentationFormat>On-screen Show (16:9)</PresentationFormat>
  <Paragraphs>339</Paragraphs>
  <Slides>32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Times New Roman</vt:lpstr>
      <vt:lpstr>Wingdings</vt:lpstr>
      <vt:lpstr>Wingdings 2</vt:lpstr>
      <vt:lpstr>Revolution</vt:lpstr>
      <vt:lpstr>Limits of a Superpower</vt:lpstr>
      <vt:lpstr>Essential Questions</vt:lpstr>
      <vt:lpstr>Richard M. Nixon</vt:lpstr>
      <vt:lpstr>Foreign Policy</vt:lpstr>
      <vt:lpstr>Vietnam</vt:lpstr>
      <vt:lpstr>Opposition to Nixon’s War Policies</vt:lpstr>
      <vt:lpstr>Ending the Conflict</vt:lpstr>
      <vt:lpstr>Détente with China and the Soviet Union</vt:lpstr>
      <vt:lpstr>Domestic Policy</vt:lpstr>
      <vt:lpstr>The New Federalism – revenue sharing</vt:lpstr>
      <vt:lpstr>Nixon’s Economic Policies</vt:lpstr>
      <vt:lpstr>Conservatism</vt:lpstr>
      <vt:lpstr>The Election of 1972</vt:lpstr>
      <vt:lpstr>Watergate</vt:lpstr>
      <vt:lpstr>White House Abuses</vt:lpstr>
      <vt:lpstr>Other Developments - 1973</vt:lpstr>
      <vt:lpstr>Resignation of the President</vt:lpstr>
      <vt:lpstr>The Ford Interlude</vt:lpstr>
      <vt:lpstr>The Ford Administration 1974 - 1977</vt:lpstr>
      <vt:lpstr>Ford Administration (con.)</vt:lpstr>
      <vt:lpstr>The Election of 1976</vt:lpstr>
      <vt:lpstr>The Carter Administration</vt:lpstr>
      <vt:lpstr>Foreign Policy &amp; Human Rights</vt:lpstr>
      <vt:lpstr>Foreign Policy Limitations</vt:lpstr>
      <vt:lpstr>Domestic Policy</vt:lpstr>
      <vt:lpstr>American Society in Transition</vt:lpstr>
      <vt:lpstr>Demands for Minority Rights: Latinos</vt:lpstr>
      <vt:lpstr>Demands for Minority Rights: Native Americans</vt:lpstr>
      <vt:lpstr>Demands for Minority Rights (con.)</vt:lpstr>
      <vt:lpstr>The Environmental Movement</vt:lpstr>
      <vt:lpstr>Protective Legislation</vt:lpstr>
      <vt:lpstr>Conservative Backlash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Limits of a Superpower</dc:title>
  <dc:creator>Isola</dc:creator>
  <cp:lastModifiedBy>Jessica Parfitt</cp:lastModifiedBy>
  <cp:revision>79</cp:revision>
  <dcterms:created xsi:type="dcterms:W3CDTF">2015-02-09T01:25:49Z</dcterms:created>
  <dcterms:modified xsi:type="dcterms:W3CDTF">2018-12-18T20:20:11Z</dcterms:modified>
</cp:coreProperties>
</file>