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1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8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6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5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782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5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04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11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45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8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0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5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1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4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68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2410251"/>
            <a:ext cx="6593681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Chapter 14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Forging the National Economy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1790-1860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Workers and </a:t>
            </a:r>
            <a:r>
              <a:rPr lang="en-US" b="1" dirty="0" smtClean="0">
                <a:effectLst/>
              </a:rPr>
              <a:t>workers rights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35617"/>
            <a:ext cx="7429499" cy="495836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Impersonal </a:t>
            </a:r>
            <a:r>
              <a:rPr lang="en-US" dirty="0">
                <a:effectLst/>
              </a:rPr>
              <a:t>relationships </a:t>
            </a:r>
            <a:r>
              <a:rPr lang="en-US" dirty="0" smtClean="0">
                <a:effectLst/>
              </a:rPr>
              <a:t>between workers (manager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worker) 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Factory workers </a:t>
            </a:r>
            <a:r>
              <a:rPr lang="en-US" dirty="0" smtClean="0">
                <a:effectLst/>
              </a:rPr>
              <a:t>forbidden </a:t>
            </a:r>
            <a:r>
              <a:rPr lang="en-US" dirty="0">
                <a:effectLst/>
              </a:rPr>
              <a:t>by law to form labor unions to raise </a:t>
            </a:r>
            <a:r>
              <a:rPr lang="en-US" dirty="0" smtClean="0">
                <a:effectLst/>
              </a:rPr>
              <a:t>wages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In 1820s</a:t>
            </a:r>
            <a:r>
              <a:rPr lang="en-US" dirty="0">
                <a:effectLst/>
              </a:rPr>
              <a:t>, many children 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used as laborers in </a:t>
            </a:r>
            <a:r>
              <a:rPr lang="en-US" dirty="0" smtClean="0">
                <a:effectLst/>
              </a:rPr>
              <a:t>factories</a:t>
            </a:r>
          </a:p>
          <a:p>
            <a:r>
              <a:rPr lang="en-US" dirty="0" smtClean="0">
                <a:effectLst/>
              </a:rPr>
              <a:t>Jacksonian </a:t>
            </a:r>
            <a:r>
              <a:rPr lang="en-US" dirty="0">
                <a:effectLst/>
              </a:rPr>
              <a:t>democracy brought about </a:t>
            </a:r>
            <a:r>
              <a:rPr lang="en-US" dirty="0" smtClean="0">
                <a:effectLst/>
              </a:rPr>
              <a:t>voting </a:t>
            </a:r>
            <a:r>
              <a:rPr lang="en-US" dirty="0">
                <a:effectLst/>
              </a:rPr>
              <a:t>rights of </a:t>
            </a:r>
            <a:r>
              <a:rPr lang="en-US" dirty="0" smtClean="0">
                <a:effectLst/>
              </a:rPr>
              <a:t>laboring man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President Van Buren </a:t>
            </a:r>
            <a:r>
              <a:rPr lang="en-US" dirty="0" smtClean="0">
                <a:effectLst/>
              </a:rPr>
              <a:t>established</a:t>
            </a:r>
            <a:r>
              <a:rPr lang="en-US" dirty="0">
                <a:effectLst/>
              </a:rPr>
              <a:t> ten-hour work day in 1840 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F</a:t>
            </a:r>
            <a:r>
              <a:rPr lang="en-US" dirty="0" smtClean="0">
                <a:effectLst/>
              </a:rPr>
              <a:t>ederal </a:t>
            </a:r>
            <a:r>
              <a:rPr lang="en-US" dirty="0">
                <a:effectLst/>
              </a:rPr>
              <a:t>employees on public </a:t>
            </a:r>
            <a:r>
              <a:rPr lang="en-US" dirty="0" smtClean="0">
                <a:effectLst/>
              </a:rPr>
              <a:t>projects</a:t>
            </a:r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Commonwealth vs. Hunt:</a:t>
            </a:r>
            <a:r>
              <a:rPr lang="en-US" dirty="0">
                <a:effectLst/>
              </a:rPr>
              <a:t> Supreme Court ruled that labor unions were not illegal conspiracies, provided that their methods were honorable and peaceful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Women and the Economy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777284"/>
            <a:ext cx="7429499" cy="45076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Farm</a:t>
            </a:r>
            <a:r>
              <a:rPr lang="en-US" dirty="0">
                <a:effectLst/>
              </a:rPr>
              <a:t> women </a:t>
            </a:r>
            <a:r>
              <a:rPr lang="en-US" dirty="0" smtClean="0">
                <a:effectLst/>
              </a:rPr>
              <a:t>- spun </a:t>
            </a:r>
            <a:r>
              <a:rPr lang="en-US" dirty="0">
                <a:effectLst/>
              </a:rPr>
              <a:t>yarn, </a:t>
            </a:r>
            <a:r>
              <a:rPr lang="en-US" dirty="0" smtClean="0">
                <a:effectLst/>
              </a:rPr>
              <a:t>weaved </a:t>
            </a:r>
            <a:r>
              <a:rPr lang="en-US" dirty="0">
                <a:effectLst/>
              </a:rPr>
              <a:t>cloth, and </a:t>
            </a:r>
            <a:r>
              <a:rPr lang="en-US" dirty="0" smtClean="0">
                <a:effectLst/>
              </a:rPr>
              <a:t>made </a:t>
            </a:r>
            <a:r>
              <a:rPr lang="en-US" dirty="0">
                <a:effectLst/>
              </a:rPr>
              <a:t>candles, soap, butter, and </a:t>
            </a:r>
            <a:r>
              <a:rPr lang="en-US" dirty="0" smtClean="0">
                <a:effectLst/>
              </a:rPr>
              <a:t>cheese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Women </a:t>
            </a:r>
            <a:r>
              <a:rPr lang="en-US" dirty="0" smtClean="0">
                <a:effectLst/>
              </a:rPr>
              <a:t>forbidden </a:t>
            </a:r>
            <a:r>
              <a:rPr lang="en-US" dirty="0">
                <a:effectLst/>
              </a:rPr>
              <a:t>to form unions </a:t>
            </a:r>
            <a:r>
              <a:rPr lang="en-US" dirty="0" smtClean="0">
                <a:effectLst/>
              </a:rPr>
              <a:t>and had </a:t>
            </a:r>
            <a:r>
              <a:rPr lang="en-US" dirty="0">
                <a:effectLst/>
              </a:rPr>
              <a:t>few opportunities to share dissatisfactions over </a:t>
            </a:r>
            <a:r>
              <a:rPr lang="en-US" dirty="0" smtClean="0">
                <a:effectLst/>
              </a:rPr>
              <a:t>harsh </a:t>
            </a:r>
            <a:r>
              <a:rPr lang="en-US" dirty="0">
                <a:effectLst/>
              </a:rPr>
              <a:t>working </a:t>
            </a:r>
            <a:r>
              <a:rPr lang="en-US" dirty="0" smtClean="0">
                <a:effectLst/>
              </a:rPr>
              <a:t>conditions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Catharine </a:t>
            </a:r>
            <a:r>
              <a:rPr lang="en-US" dirty="0" smtClean="0">
                <a:effectLst/>
              </a:rPr>
              <a:t>Beecher - urged </a:t>
            </a:r>
            <a:r>
              <a:rPr lang="en-US" dirty="0">
                <a:effectLst/>
              </a:rPr>
              <a:t>women to enter </a:t>
            </a:r>
            <a:r>
              <a:rPr lang="en-US" dirty="0" smtClean="0">
                <a:effectLst/>
              </a:rPr>
              <a:t>teaching profession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V</a:t>
            </a:r>
            <a:r>
              <a:rPr lang="en-US" dirty="0" smtClean="0">
                <a:effectLst/>
              </a:rPr>
              <a:t>ast </a:t>
            </a:r>
            <a:r>
              <a:rPr lang="en-US" dirty="0">
                <a:effectLst/>
              </a:rPr>
              <a:t>majority of working women were </a:t>
            </a:r>
            <a:r>
              <a:rPr lang="en-US" dirty="0" smtClean="0">
                <a:effectLst/>
              </a:rPr>
              <a:t>single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Cult of Domesticity: </a:t>
            </a:r>
            <a:r>
              <a:rPr lang="en-US" dirty="0" smtClean="0">
                <a:effectLst/>
              </a:rPr>
              <a:t>widespread </a:t>
            </a:r>
            <a:r>
              <a:rPr lang="en-US" dirty="0">
                <a:effectLst/>
              </a:rPr>
              <a:t>cultural </a:t>
            </a:r>
            <a:r>
              <a:rPr lang="en-US" dirty="0" smtClean="0">
                <a:effectLst/>
              </a:rPr>
              <a:t>belief </a:t>
            </a:r>
            <a:r>
              <a:rPr lang="en-US" dirty="0">
                <a:effectLst/>
              </a:rPr>
              <a:t>that glorified the </a:t>
            </a:r>
            <a:r>
              <a:rPr lang="en-US" dirty="0" smtClean="0">
                <a:effectLst/>
              </a:rPr>
              <a:t>functions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homemaker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Even during</a:t>
            </a:r>
            <a:r>
              <a:rPr lang="en-US" dirty="0">
                <a:effectLst/>
              </a:rPr>
              <a:t> Industrial </a:t>
            </a:r>
            <a:r>
              <a:rPr lang="en-US" dirty="0" smtClean="0">
                <a:effectLst/>
              </a:rPr>
              <a:t>Revolution families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remained </a:t>
            </a:r>
            <a:r>
              <a:rPr lang="en-US" dirty="0" smtClean="0">
                <a:effectLst/>
              </a:rPr>
              <a:t>central focus for women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Improvements in Western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Indiana </a:t>
            </a:r>
            <a:r>
              <a:rPr lang="en-US" dirty="0">
                <a:effectLst/>
              </a:rPr>
              <a:t>and Illinois, became the nation's </a:t>
            </a:r>
            <a:r>
              <a:rPr lang="en-US" dirty="0" smtClean="0">
                <a:effectLst/>
              </a:rPr>
              <a:t>breadbasket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Liquor and hogs became </a:t>
            </a:r>
            <a:r>
              <a:rPr lang="en-US" dirty="0" smtClean="0">
                <a:effectLst/>
              </a:rPr>
              <a:t>early </a:t>
            </a:r>
            <a:r>
              <a:rPr lang="en-US" dirty="0">
                <a:effectLst/>
              </a:rPr>
              <a:t>western farmer's staple market items because both </a:t>
            </a:r>
            <a:r>
              <a:rPr lang="en-US" dirty="0" smtClean="0">
                <a:effectLst/>
              </a:rPr>
              <a:t>were </a:t>
            </a:r>
            <a:r>
              <a:rPr lang="en-US" dirty="0">
                <a:effectLst/>
              </a:rPr>
              <a:t>supported by </a:t>
            </a:r>
            <a:r>
              <a:rPr lang="en-US" dirty="0" smtClean="0">
                <a:effectLst/>
              </a:rPr>
              <a:t>corn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John Deere: produced </a:t>
            </a:r>
            <a:r>
              <a:rPr lang="en-US" dirty="0" smtClean="0">
                <a:effectLst/>
              </a:rPr>
              <a:t>steel </a:t>
            </a:r>
            <a:r>
              <a:rPr lang="en-US" dirty="0">
                <a:effectLst/>
              </a:rPr>
              <a:t>plow in 1837 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roke </a:t>
            </a:r>
            <a:r>
              <a:rPr lang="en-US" dirty="0">
                <a:effectLst/>
              </a:rPr>
              <a:t>through </a:t>
            </a:r>
            <a:r>
              <a:rPr lang="en-US" dirty="0" smtClean="0">
                <a:effectLst/>
              </a:rPr>
              <a:t>thick </a:t>
            </a:r>
            <a:r>
              <a:rPr lang="en-US" dirty="0">
                <a:effectLst/>
              </a:rPr>
              <a:t>soil of the </a:t>
            </a:r>
            <a:r>
              <a:rPr lang="en-US" dirty="0" smtClean="0">
                <a:effectLst/>
              </a:rPr>
              <a:t>West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McCormick </a:t>
            </a:r>
            <a:r>
              <a:rPr lang="en-US" dirty="0" smtClean="0">
                <a:effectLst/>
              </a:rPr>
              <a:t>Reaper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orse-drawn </a:t>
            </a:r>
            <a:r>
              <a:rPr lang="en-US" dirty="0">
                <a:effectLst/>
              </a:rPr>
              <a:t>mechanical reaper that could cut and gather crops much faster than with </a:t>
            </a:r>
            <a:r>
              <a:rPr lang="en-US" dirty="0" smtClean="0">
                <a:effectLst/>
              </a:rPr>
              <a:t>hand-picking</a:t>
            </a:r>
          </a:p>
          <a:p>
            <a:pPr lvl="1"/>
            <a:r>
              <a:rPr lang="en-US" dirty="0">
                <a:effectLst/>
              </a:rPr>
              <a:t>E</a:t>
            </a:r>
            <a:r>
              <a:rPr lang="en-US" dirty="0" smtClean="0">
                <a:effectLst/>
              </a:rPr>
              <a:t>nabled </a:t>
            </a:r>
            <a:r>
              <a:rPr lang="en-US" dirty="0">
                <a:effectLst/>
              </a:rPr>
              <a:t>larger-scale </a:t>
            </a:r>
            <a:r>
              <a:rPr lang="en-US" dirty="0" smtClean="0">
                <a:effectLst/>
              </a:rPr>
              <a:t>farming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Highways and </a:t>
            </a:r>
            <a:r>
              <a:rPr lang="en-US" b="1" dirty="0" smtClean="0">
                <a:effectLst/>
              </a:rPr>
              <a:t>Steamboats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3971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Lancaster </a:t>
            </a:r>
            <a:r>
              <a:rPr lang="en-US" dirty="0">
                <a:effectLst/>
              </a:rPr>
              <a:t>Turnpike: hard-surfaced highway that ran from Philadelphia to </a:t>
            </a:r>
            <a:r>
              <a:rPr lang="en-US" dirty="0" smtClean="0">
                <a:effectLst/>
              </a:rPr>
              <a:t>Lancaster</a:t>
            </a:r>
          </a:p>
          <a:p>
            <a:pPr lvl="1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rivers </a:t>
            </a:r>
            <a:r>
              <a:rPr lang="en-US" dirty="0">
                <a:effectLst/>
              </a:rPr>
              <a:t>had to pay </a:t>
            </a:r>
            <a:r>
              <a:rPr lang="en-US" dirty="0" smtClean="0">
                <a:effectLst/>
              </a:rPr>
              <a:t>toll </a:t>
            </a:r>
            <a:r>
              <a:rPr lang="en-US" dirty="0">
                <a:effectLst/>
              </a:rPr>
              <a:t>to use </a:t>
            </a:r>
            <a:r>
              <a:rPr lang="en-US" dirty="0" smtClean="0">
                <a:effectLst/>
              </a:rPr>
              <a:t>it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1811- federal </a:t>
            </a:r>
            <a:r>
              <a:rPr lang="en-US" dirty="0">
                <a:effectLst/>
              </a:rPr>
              <a:t>government began </a:t>
            </a:r>
            <a:r>
              <a:rPr lang="en-US" dirty="0" smtClean="0">
                <a:effectLst/>
              </a:rPr>
              <a:t>construction on National </a:t>
            </a:r>
            <a:r>
              <a:rPr lang="en-US" dirty="0">
                <a:effectLst/>
              </a:rPr>
              <a:t>Road, or Cumberland </a:t>
            </a:r>
            <a:r>
              <a:rPr lang="en-US" dirty="0" smtClean="0">
                <a:effectLst/>
              </a:rPr>
              <a:t>Road</a:t>
            </a:r>
          </a:p>
          <a:p>
            <a:pPr lvl="1"/>
            <a:r>
              <a:rPr lang="en-US" dirty="0">
                <a:effectLst/>
              </a:rPr>
              <a:t>W</a:t>
            </a:r>
            <a:r>
              <a:rPr lang="en-US" dirty="0" smtClean="0">
                <a:effectLst/>
              </a:rPr>
              <a:t>ent </a:t>
            </a:r>
            <a:r>
              <a:rPr lang="en-US" dirty="0">
                <a:effectLst/>
              </a:rPr>
              <a:t>from Cumberland, </a:t>
            </a:r>
            <a:r>
              <a:rPr lang="en-US" dirty="0" smtClean="0">
                <a:effectLst/>
              </a:rPr>
              <a:t>Maryland</a:t>
            </a:r>
            <a:r>
              <a:rPr lang="en-US" dirty="0">
                <a:effectLst/>
              </a:rPr>
              <a:t>, to </a:t>
            </a:r>
            <a:r>
              <a:rPr lang="en-US" dirty="0" smtClean="0">
                <a:effectLst/>
              </a:rPr>
              <a:t>Illinois</a:t>
            </a: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onstruction halted </a:t>
            </a:r>
            <a:r>
              <a:rPr lang="en-US" dirty="0">
                <a:effectLst/>
              </a:rPr>
              <a:t>during </a:t>
            </a:r>
            <a:r>
              <a:rPr lang="en-US" dirty="0" smtClean="0">
                <a:effectLst/>
              </a:rPr>
              <a:t>War </a:t>
            </a:r>
            <a:r>
              <a:rPr lang="en-US" dirty="0">
                <a:effectLst/>
              </a:rPr>
              <a:t>of 1812, but </a:t>
            </a:r>
            <a:r>
              <a:rPr lang="en-US" dirty="0" smtClean="0">
                <a:effectLst/>
              </a:rPr>
              <a:t>road completed </a:t>
            </a:r>
            <a:r>
              <a:rPr lang="en-US" dirty="0">
                <a:effectLst/>
              </a:rPr>
              <a:t>in </a:t>
            </a:r>
            <a:r>
              <a:rPr lang="en-US" dirty="0" smtClean="0">
                <a:effectLst/>
              </a:rPr>
              <a:t>1852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Robert Fulton: </a:t>
            </a:r>
            <a:r>
              <a:rPr lang="en-US" dirty="0" smtClean="0">
                <a:effectLst/>
              </a:rPr>
              <a:t>created first steamboat</a:t>
            </a:r>
          </a:p>
          <a:p>
            <a:pPr lvl="1"/>
            <a:r>
              <a:rPr lang="en-US" dirty="0">
                <a:effectLst/>
              </a:rPr>
              <a:t>V</a:t>
            </a:r>
            <a:r>
              <a:rPr lang="en-US" dirty="0" smtClean="0">
                <a:effectLst/>
              </a:rPr>
              <a:t>ital </a:t>
            </a:r>
            <a:r>
              <a:rPr lang="en-US" dirty="0">
                <a:effectLst/>
              </a:rPr>
              <a:t>role in </a:t>
            </a:r>
            <a:r>
              <a:rPr lang="en-US" dirty="0" smtClean="0">
                <a:effectLst/>
              </a:rPr>
              <a:t>economic </a:t>
            </a:r>
            <a:r>
              <a:rPr lang="en-US" dirty="0">
                <a:effectLst/>
              </a:rPr>
              <a:t>expansion of </a:t>
            </a:r>
            <a:r>
              <a:rPr lang="en-US" dirty="0" smtClean="0">
                <a:effectLst/>
              </a:rPr>
              <a:t>West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Other methods of transport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4292981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Erie Canal, 1825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Governor DeWitt </a:t>
            </a:r>
            <a:r>
              <a:rPr lang="en-US" dirty="0" smtClean="0">
                <a:effectLst/>
              </a:rPr>
              <a:t>Clinton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</a:t>
            </a:r>
            <a:r>
              <a:rPr lang="en-US" dirty="0" smtClean="0">
                <a:effectLst/>
              </a:rPr>
              <a:t>governor </a:t>
            </a:r>
            <a:r>
              <a:rPr lang="en-US" dirty="0">
                <a:effectLst/>
              </a:rPr>
              <a:t>of New York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Erie </a:t>
            </a:r>
            <a:r>
              <a:rPr lang="en-US" dirty="0">
                <a:effectLst/>
              </a:rPr>
              <a:t>Canal 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connected </a:t>
            </a:r>
            <a:r>
              <a:rPr lang="en-US" dirty="0" smtClean="0">
                <a:effectLst/>
              </a:rPr>
              <a:t>Great </a:t>
            </a:r>
            <a:r>
              <a:rPr lang="en-US" dirty="0">
                <a:effectLst/>
              </a:rPr>
              <a:t>Lakes with </a:t>
            </a:r>
            <a:r>
              <a:rPr lang="en-US" dirty="0" smtClean="0">
                <a:effectLst/>
              </a:rPr>
              <a:t>Hudson </a:t>
            </a:r>
            <a:r>
              <a:rPr lang="en-US" dirty="0">
                <a:effectLst/>
              </a:rPr>
              <a:t>River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owered </a:t>
            </a:r>
            <a:r>
              <a:rPr lang="en-US" dirty="0">
                <a:effectLst/>
              </a:rPr>
              <a:t>shipping prices and decreased passenger transit </a:t>
            </a:r>
            <a:r>
              <a:rPr lang="en-US" dirty="0" smtClean="0">
                <a:effectLst/>
              </a:rPr>
              <a:t>time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Railroad, 1828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ost </a:t>
            </a:r>
            <a:r>
              <a:rPr lang="en-US" dirty="0">
                <a:effectLst/>
              </a:rPr>
              <a:t>significant contribution to </a:t>
            </a:r>
            <a:r>
              <a:rPr lang="en-US" dirty="0" smtClean="0">
                <a:effectLst/>
              </a:rPr>
              <a:t>expansion </a:t>
            </a:r>
            <a:r>
              <a:rPr lang="en-US" dirty="0">
                <a:effectLst/>
              </a:rPr>
              <a:t>of the American economy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nitially </a:t>
            </a:r>
            <a:r>
              <a:rPr lang="en-US" dirty="0">
                <a:effectLst/>
              </a:rPr>
              <a:t>opposed because of safety flaws and </a:t>
            </a:r>
            <a:r>
              <a:rPr lang="en-US" dirty="0" smtClean="0">
                <a:effectLst/>
              </a:rPr>
              <a:t>they </a:t>
            </a:r>
            <a:r>
              <a:rPr lang="en-US" dirty="0">
                <a:effectLst/>
              </a:rPr>
              <a:t>took away money from the Erie Canal </a:t>
            </a:r>
            <a:r>
              <a:rPr lang="en-US" dirty="0" smtClean="0">
                <a:effectLst/>
              </a:rPr>
              <a:t>investors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Cables,</a:t>
            </a:r>
            <a:r>
              <a:rPr lang="en-US" b="1" dirty="0">
                <a:effectLst/>
              </a:rPr>
              <a:t> </a:t>
            </a:r>
            <a:r>
              <a:rPr lang="en-US" b="1" dirty="0" smtClean="0">
                <a:effectLst/>
              </a:rPr>
              <a:t>Clippers</a:t>
            </a:r>
            <a:r>
              <a:rPr lang="en-US" b="1" dirty="0">
                <a:effectLst/>
              </a:rPr>
              <a:t>, and Pony Riders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93" y="2197971"/>
            <a:ext cx="7429499" cy="4396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1840s </a:t>
            </a:r>
            <a:r>
              <a:rPr lang="en-US" dirty="0">
                <a:effectLst/>
              </a:rPr>
              <a:t>and 1850s, American navel yards began to produce new ships called clipper </a:t>
            </a:r>
            <a:r>
              <a:rPr lang="en-US" dirty="0" smtClean="0">
                <a:effectLst/>
              </a:rPr>
              <a:t>ships</a:t>
            </a:r>
          </a:p>
          <a:p>
            <a:pPr lvl="1"/>
            <a:r>
              <a:rPr lang="en-US" dirty="0" smtClean="0">
                <a:effectLst/>
              </a:rPr>
              <a:t>Sacrificed </a:t>
            </a:r>
            <a:r>
              <a:rPr lang="en-US" dirty="0">
                <a:effectLst/>
              </a:rPr>
              <a:t>cargo room for speed and were able to transport small amounts of goods in short amounts of </a:t>
            </a:r>
            <a:r>
              <a:rPr lang="en-US" dirty="0" smtClean="0">
                <a:effectLst/>
              </a:rPr>
              <a:t>time</a:t>
            </a:r>
          </a:p>
          <a:p>
            <a:pPr lvl="1"/>
            <a:r>
              <a:rPr lang="en-US" dirty="0">
                <a:effectLst/>
              </a:rPr>
              <a:t>E</a:t>
            </a:r>
            <a:r>
              <a:rPr lang="en-US" dirty="0" smtClean="0">
                <a:effectLst/>
              </a:rPr>
              <a:t>ventually </a:t>
            </a:r>
            <a:r>
              <a:rPr lang="en-US" dirty="0">
                <a:effectLst/>
              </a:rPr>
              <a:t>superseded by steamboats </a:t>
            </a:r>
            <a:r>
              <a:rPr lang="en-US" dirty="0" smtClean="0">
                <a:effectLst/>
              </a:rPr>
              <a:t>- once they were improved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Pony Express -</a:t>
            </a:r>
            <a:r>
              <a:rPr lang="en-US" dirty="0">
                <a:effectLst/>
              </a:rPr>
              <a:t> 1860 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C</a:t>
            </a:r>
            <a:r>
              <a:rPr lang="en-US" dirty="0" smtClean="0">
                <a:effectLst/>
              </a:rPr>
              <a:t>arried </a:t>
            </a:r>
            <a:r>
              <a:rPr lang="en-US" dirty="0">
                <a:effectLst/>
              </a:rPr>
              <a:t>mail from St. Joseph, Missouri to Sacramento, </a:t>
            </a:r>
            <a:r>
              <a:rPr lang="en-US" dirty="0" smtClean="0">
                <a:effectLst/>
              </a:rPr>
              <a:t>California</a:t>
            </a:r>
          </a:p>
          <a:p>
            <a:pPr lvl="1"/>
            <a:r>
              <a:rPr lang="en-US" dirty="0" smtClean="0">
                <a:effectLst/>
              </a:rPr>
              <a:t>Collapsed </a:t>
            </a:r>
            <a:r>
              <a:rPr lang="en-US" dirty="0">
                <a:effectLst/>
              </a:rPr>
              <a:t>after 18 months due to lack of </a:t>
            </a:r>
            <a:r>
              <a:rPr lang="en-US" dirty="0" smtClean="0">
                <a:effectLst/>
              </a:rPr>
              <a:t>profit</a:t>
            </a:r>
          </a:p>
          <a:p>
            <a:r>
              <a:rPr lang="en-US" dirty="0" smtClean="0">
                <a:effectLst/>
              </a:rPr>
              <a:t>Telegraph, 1837</a:t>
            </a:r>
          </a:p>
          <a:p>
            <a:pPr lvl="1"/>
            <a:r>
              <a:rPr lang="en-US" dirty="0" smtClean="0">
                <a:effectLst/>
              </a:rPr>
              <a:t>Samuel B. Morse </a:t>
            </a:r>
          </a:p>
          <a:p>
            <a:pPr lvl="1"/>
            <a:r>
              <a:rPr lang="en-US" dirty="0" smtClean="0">
                <a:effectLst/>
              </a:rPr>
              <a:t>Originally used for factories and communication between businesses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The Transport Web Binds the Union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48496"/>
            <a:ext cx="7429499" cy="475230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/>
              </a:rPr>
              <a:t>Transportation </a:t>
            </a:r>
            <a:r>
              <a:rPr lang="en-US" dirty="0">
                <a:effectLst/>
              </a:rPr>
              <a:t>revolution </a:t>
            </a:r>
            <a:r>
              <a:rPr lang="en-US" dirty="0" smtClean="0">
                <a:effectLst/>
              </a:rPr>
              <a:t>created </a:t>
            </a:r>
            <a:r>
              <a:rPr lang="en-US" dirty="0">
                <a:effectLst/>
              </a:rPr>
              <a:t>because people in </a:t>
            </a:r>
            <a:r>
              <a:rPr lang="en-US" dirty="0" smtClean="0">
                <a:effectLst/>
              </a:rPr>
              <a:t>east </a:t>
            </a:r>
            <a:r>
              <a:rPr lang="en-US" dirty="0">
                <a:effectLst/>
              </a:rPr>
              <a:t>wanted to move </a:t>
            </a:r>
            <a:r>
              <a:rPr lang="en-US" dirty="0" smtClean="0">
                <a:effectLst/>
              </a:rPr>
              <a:t>west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South </a:t>
            </a:r>
            <a:r>
              <a:rPr lang="en-US" dirty="0">
                <a:effectLst/>
              </a:rPr>
              <a:t>raised cotton for export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New England and </a:t>
            </a:r>
            <a:r>
              <a:rPr lang="en-US" dirty="0" smtClean="0">
                <a:effectLst/>
              </a:rPr>
              <a:t>Britain </a:t>
            </a: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West grew grain and livestock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feed factory workers </a:t>
            </a:r>
            <a:r>
              <a:rPr lang="en-US" dirty="0" smtClean="0">
                <a:effectLst/>
              </a:rPr>
              <a:t>in East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Europe.</a:t>
            </a:r>
          </a:p>
          <a:p>
            <a:pPr lvl="1"/>
            <a:r>
              <a:rPr lang="en-US" dirty="0" smtClean="0">
                <a:effectLst/>
              </a:rPr>
              <a:t>East </a:t>
            </a:r>
            <a:r>
              <a:rPr lang="en-US" dirty="0">
                <a:effectLst/>
              </a:rPr>
              <a:t>made machines and textiles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</a:t>
            </a:r>
            <a:r>
              <a:rPr lang="en-US" dirty="0" smtClean="0">
                <a:effectLst/>
              </a:rPr>
              <a:t> South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West</a:t>
            </a:r>
            <a:r>
              <a:rPr lang="en-US" dirty="0">
                <a:effectLst/>
              </a:rPr>
              <a:t> 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All </a:t>
            </a:r>
            <a:r>
              <a:rPr lang="en-US" dirty="0">
                <a:effectLst/>
              </a:rPr>
              <a:t>of these products </a:t>
            </a:r>
            <a:r>
              <a:rPr lang="en-US" dirty="0" smtClean="0">
                <a:effectLst/>
              </a:rPr>
              <a:t>transported </a:t>
            </a:r>
            <a:r>
              <a:rPr lang="en-US" dirty="0">
                <a:effectLst/>
              </a:rPr>
              <a:t>using the </a:t>
            </a:r>
            <a:r>
              <a:rPr lang="en-US" dirty="0" smtClean="0">
                <a:effectLst/>
              </a:rPr>
              <a:t>railroad</a:t>
            </a:r>
          </a:p>
          <a:p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Market Revolution</a:t>
            </a:r>
          </a:p>
          <a:p>
            <a:pPr lvl="1"/>
            <a:r>
              <a:rPr lang="en-US" dirty="0" smtClean="0">
                <a:effectLst/>
              </a:rPr>
              <a:t>Transformed American </a:t>
            </a:r>
            <a:r>
              <a:rPr lang="en-US" dirty="0">
                <a:effectLst/>
              </a:rPr>
              <a:t>economy from one in which people subsisted on things they grew/created to one in which people purchased goods that were produced all over the </a:t>
            </a:r>
            <a:r>
              <a:rPr lang="en-US" dirty="0" smtClean="0">
                <a:effectLst/>
              </a:rPr>
              <a:t>country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8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Life in the western frontier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45465"/>
            <a:ext cx="7429499" cy="48939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Very difficult, lonely, disease and illness </a:t>
            </a:r>
            <a:r>
              <a:rPr lang="en-US" sz="2800" dirty="0" err="1" smtClean="0">
                <a:effectLst/>
              </a:rPr>
              <a:t>rampent</a:t>
            </a:r>
            <a:endParaRPr lang="en-US" sz="2800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Shaping </a:t>
            </a:r>
            <a:r>
              <a:rPr lang="en-US" sz="2800" b="1" dirty="0">
                <a:effectLst/>
              </a:rPr>
              <a:t>the Western Landscape</a:t>
            </a:r>
            <a:endParaRPr lang="en-US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Fur trapping </a:t>
            </a:r>
            <a:r>
              <a:rPr lang="en-US" sz="2400" dirty="0" smtClean="0">
                <a:effectLst/>
              </a:rPr>
              <a:t>large </a:t>
            </a:r>
            <a:r>
              <a:rPr lang="en-US" sz="2400" dirty="0">
                <a:effectLst/>
              </a:rPr>
              <a:t>industry in </a:t>
            </a:r>
            <a:r>
              <a:rPr lang="en-US" sz="2400" dirty="0" smtClean="0">
                <a:effectLst/>
              </a:rPr>
              <a:t>Rocky </a:t>
            </a:r>
            <a:r>
              <a:rPr lang="en-US" sz="2400" dirty="0">
                <a:effectLst/>
              </a:rPr>
              <a:t>Mountain </a:t>
            </a:r>
            <a:r>
              <a:rPr lang="en-US" sz="2400" dirty="0" smtClean="0">
                <a:effectLst/>
              </a:rPr>
              <a:t>area</a:t>
            </a:r>
            <a:endParaRPr lang="en-US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George </a:t>
            </a:r>
            <a:r>
              <a:rPr lang="en-US" sz="2400" dirty="0" smtClean="0">
                <a:effectLst/>
              </a:rPr>
              <a:t>Caitlin</a:t>
            </a:r>
          </a:p>
          <a:p>
            <a:pPr lvl="2"/>
            <a:r>
              <a:rPr lang="en-US" sz="2200" dirty="0">
                <a:effectLst/>
              </a:rPr>
              <a:t>P</a:t>
            </a:r>
            <a:r>
              <a:rPr lang="en-US" sz="2200" dirty="0" smtClean="0">
                <a:effectLst/>
              </a:rPr>
              <a:t>ainter </a:t>
            </a:r>
            <a:r>
              <a:rPr lang="en-US" sz="2200" dirty="0">
                <a:effectLst/>
              </a:rPr>
              <a:t>and student of Native American life </a:t>
            </a:r>
            <a:endParaRPr lang="en-US" sz="2200" dirty="0" smtClean="0">
              <a:effectLst/>
            </a:endParaRPr>
          </a:p>
          <a:p>
            <a:pPr lvl="2"/>
            <a:r>
              <a:rPr lang="en-US" sz="2200" dirty="0" smtClean="0">
                <a:effectLst/>
              </a:rPr>
              <a:t>One of the first </a:t>
            </a:r>
            <a:r>
              <a:rPr lang="en-US" sz="2200" dirty="0">
                <a:effectLst/>
              </a:rPr>
              <a:t>Americans to advocate </a:t>
            </a:r>
            <a:r>
              <a:rPr lang="en-US" sz="2200" dirty="0" smtClean="0">
                <a:effectLst/>
              </a:rPr>
              <a:t>for preservation </a:t>
            </a:r>
            <a:r>
              <a:rPr lang="en-US" sz="2200" dirty="0">
                <a:effectLst/>
              </a:rPr>
              <a:t>of </a:t>
            </a:r>
            <a:r>
              <a:rPr lang="en-US" sz="2200" dirty="0" smtClean="0">
                <a:effectLst/>
              </a:rPr>
              <a:t>nature</a:t>
            </a:r>
          </a:p>
          <a:p>
            <a:pPr lvl="2"/>
            <a:r>
              <a:rPr lang="en-US" sz="2200" dirty="0">
                <a:effectLst/>
              </a:rPr>
              <a:t>P</a:t>
            </a:r>
            <a:r>
              <a:rPr lang="en-US" sz="2200" dirty="0" smtClean="0">
                <a:effectLst/>
              </a:rPr>
              <a:t>roposed </a:t>
            </a:r>
            <a:r>
              <a:rPr lang="en-US" sz="2200" dirty="0">
                <a:effectLst/>
              </a:rPr>
              <a:t>the idea of a national </a:t>
            </a:r>
            <a:r>
              <a:rPr lang="en-US" sz="2200" dirty="0" smtClean="0">
                <a:effectLst/>
              </a:rPr>
              <a:t>park</a:t>
            </a:r>
            <a:endParaRPr lang="en-US" sz="22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Growing nation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416676"/>
            <a:ext cx="7429499" cy="4932609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M</a:t>
            </a:r>
            <a:r>
              <a:rPr lang="en-US" dirty="0" smtClean="0">
                <a:effectLst/>
              </a:rPr>
              <a:t>id-1800s - population </a:t>
            </a:r>
            <a:r>
              <a:rPr lang="en-US" dirty="0">
                <a:effectLst/>
              </a:rPr>
              <a:t> doubling every 25 </a:t>
            </a:r>
            <a:r>
              <a:rPr lang="en-US" dirty="0" smtClean="0">
                <a:effectLst/>
              </a:rPr>
              <a:t>years</a:t>
            </a:r>
          </a:p>
          <a:p>
            <a:r>
              <a:rPr lang="en-US" dirty="0" smtClean="0">
                <a:effectLst/>
              </a:rPr>
              <a:t>1</a:t>
            </a:r>
            <a:r>
              <a:rPr lang="en-US" dirty="0" smtClean="0">
                <a:effectLst/>
              </a:rPr>
              <a:t>860 -</a:t>
            </a:r>
            <a:r>
              <a:rPr lang="en-US" dirty="0">
                <a:effectLst/>
              </a:rPr>
              <a:t> 33 states </a:t>
            </a:r>
            <a:r>
              <a:rPr lang="en-US" dirty="0" smtClean="0">
                <a:effectLst/>
              </a:rPr>
              <a:t>&amp; U.S</a:t>
            </a:r>
            <a:r>
              <a:rPr lang="en-US" dirty="0">
                <a:effectLst/>
              </a:rPr>
              <a:t>. was </a:t>
            </a:r>
            <a:r>
              <a:rPr lang="en-US" dirty="0" smtClean="0">
                <a:effectLst/>
              </a:rPr>
              <a:t>4</a:t>
            </a:r>
            <a:r>
              <a:rPr lang="en-US" baseline="30000" dirty="0" smtClean="0">
                <a:effectLst/>
              </a:rPr>
              <a:t>th</a:t>
            </a:r>
            <a:r>
              <a:rPr lang="en-US" dirty="0">
                <a:effectLst/>
              </a:rPr>
              <a:t> most populous country in </a:t>
            </a:r>
            <a:r>
              <a:rPr lang="en-US" dirty="0" smtClean="0">
                <a:effectLst/>
              </a:rPr>
              <a:t>western world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ncreased </a:t>
            </a:r>
            <a:r>
              <a:rPr lang="en-US" dirty="0">
                <a:effectLst/>
              </a:rPr>
              <a:t>population and larger cities brought about disease and decreased living </a:t>
            </a:r>
            <a:r>
              <a:rPr lang="en-US" dirty="0" smtClean="0">
                <a:effectLst/>
              </a:rPr>
              <a:t>standards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1840s </a:t>
            </a:r>
            <a:r>
              <a:rPr lang="en-US" dirty="0">
                <a:effectLst/>
              </a:rPr>
              <a:t>and </a:t>
            </a:r>
            <a:r>
              <a:rPr lang="en-US" dirty="0" smtClean="0">
                <a:effectLst/>
              </a:rPr>
              <a:t>1850s - more </a:t>
            </a:r>
            <a:r>
              <a:rPr lang="en-US" dirty="0">
                <a:effectLst/>
              </a:rPr>
              <a:t>European </a:t>
            </a:r>
            <a:r>
              <a:rPr lang="en-US" dirty="0" smtClean="0">
                <a:effectLst/>
              </a:rPr>
              <a:t>immigration </a:t>
            </a: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ame </a:t>
            </a:r>
            <a:r>
              <a:rPr lang="en-US" dirty="0">
                <a:effectLst/>
              </a:rPr>
              <a:t>to America </a:t>
            </a:r>
            <a:r>
              <a:rPr lang="en-US" dirty="0" smtClean="0">
                <a:effectLst/>
              </a:rPr>
              <a:t>for more spac</a:t>
            </a:r>
            <a:r>
              <a:rPr lang="en-US" dirty="0" smtClean="0">
                <a:effectLst/>
              </a:rPr>
              <a:t>e, 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escape </a:t>
            </a:r>
            <a:r>
              <a:rPr lang="en-US" dirty="0" smtClean="0">
                <a:effectLst/>
              </a:rPr>
              <a:t>aristocratic caste </a:t>
            </a:r>
            <a:r>
              <a:rPr lang="en-US" dirty="0">
                <a:effectLst/>
              </a:rPr>
              <a:t>and state church, and </a:t>
            </a:r>
            <a:r>
              <a:rPr lang="en-US" dirty="0" smtClean="0">
                <a:effectLst/>
              </a:rPr>
              <a:t>more </a:t>
            </a:r>
            <a:r>
              <a:rPr lang="en-US" dirty="0">
                <a:effectLst/>
              </a:rPr>
              <a:t>opportunity to improve one's </a:t>
            </a:r>
            <a:r>
              <a:rPr lang="en-US" dirty="0" smtClean="0">
                <a:effectLst/>
              </a:rPr>
              <a:t>life</a:t>
            </a:r>
          </a:p>
          <a:p>
            <a:pPr lvl="1"/>
            <a:r>
              <a:rPr lang="en-US" dirty="0" smtClean="0">
                <a:effectLst/>
              </a:rPr>
              <a:t>Transoceanic </a:t>
            </a:r>
            <a:r>
              <a:rPr lang="en-US" dirty="0">
                <a:effectLst/>
              </a:rPr>
              <a:t>steamboats </a:t>
            </a:r>
            <a:r>
              <a:rPr lang="en-US" dirty="0" smtClean="0">
                <a:effectLst/>
              </a:rPr>
              <a:t>reduced </a:t>
            </a:r>
            <a:r>
              <a:rPr lang="en-US" dirty="0">
                <a:effectLst/>
              </a:rPr>
              <a:t>ocean travel </a:t>
            </a:r>
            <a:r>
              <a:rPr lang="en-US" dirty="0" smtClean="0">
                <a:effectLst/>
              </a:rPr>
              <a:t>time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New Immigrants </a:t>
            </a:r>
            <a:endParaRPr lang="en-US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35617"/>
            <a:ext cx="3658792" cy="485533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/>
              </a:rPr>
              <a:t>Irish Immigration </a:t>
            </a:r>
            <a:endParaRPr lang="en-US" dirty="0">
              <a:effectLst/>
            </a:endParaRPr>
          </a:p>
          <a:p>
            <a:pPr lvl="1"/>
            <a:r>
              <a:rPr lang="en-US" b="1" dirty="0" smtClean="0">
                <a:effectLst/>
              </a:rPr>
              <a:t>1840s</a:t>
            </a: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ame because </a:t>
            </a:r>
            <a:r>
              <a:rPr lang="en-US" dirty="0" smtClean="0">
                <a:effectLst/>
              </a:rPr>
              <a:t>of potato famine </a:t>
            </a:r>
          </a:p>
          <a:p>
            <a:pPr lvl="1"/>
            <a:r>
              <a:rPr lang="en-US" dirty="0" smtClean="0">
                <a:effectLst/>
              </a:rPr>
              <a:t>Most Irish </a:t>
            </a:r>
            <a:r>
              <a:rPr lang="en-US" dirty="0">
                <a:effectLst/>
              </a:rPr>
              <a:t>were </a:t>
            </a:r>
            <a:r>
              <a:rPr lang="en-US" dirty="0" smtClean="0">
                <a:effectLst/>
              </a:rPr>
              <a:t>Roman-Catholic</a:t>
            </a:r>
          </a:p>
          <a:p>
            <a:pPr lvl="2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olitically </a:t>
            </a:r>
            <a:r>
              <a:rPr lang="en-US" dirty="0">
                <a:effectLst/>
              </a:rPr>
              <a:t>powerful because they bonded together as one large voting </a:t>
            </a:r>
            <a:r>
              <a:rPr lang="en-US" dirty="0" smtClean="0">
                <a:effectLst/>
              </a:rPr>
              <a:t>body</a:t>
            </a:r>
          </a:p>
          <a:p>
            <a:pPr lvl="2"/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ncreased </a:t>
            </a:r>
            <a:r>
              <a:rPr lang="en-US" dirty="0">
                <a:effectLst/>
              </a:rPr>
              <a:t>competition for jobs, so </a:t>
            </a:r>
            <a:r>
              <a:rPr lang="en-US" dirty="0" smtClean="0">
                <a:effectLst/>
              </a:rPr>
              <a:t>hated </a:t>
            </a:r>
            <a:r>
              <a:rPr lang="en-US" dirty="0">
                <a:effectLst/>
              </a:rPr>
              <a:t>by native </a:t>
            </a:r>
            <a:r>
              <a:rPr lang="en-US" dirty="0" smtClean="0">
                <a:effectLst/>
              </a:rPr>
              <a:t>workers</a:t>
            </a:r>
          </a:p>
          <a:p>
            <a:pPr lvl="2"/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ated </a:t>
            </a:r>
            <a:r>
              <a:rPr lang="en-US" dirty="0">
                <a:effectLst/>
              </a:rPr>
              <a:t>the blacks and </a:t>
            </a:r>
            <a:r>
              <a:rPr lang="en-US" dirty="0" smtClean="0">
                <a:effectLst/>
              </a:rPr>
              <a:t>the British</a:t>
            </a: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35617"/>
            <a:ext cx="3656408" cy="50227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/>
              </a:rPr>
              <a:t>German Immigration 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Between </a:t>
            </a:r>
            <a:r>
              <a:rPr lang="en-US" b="1" dirty="0">
                <a:effectLst/>
              </a:rPr>
              <a:t>1830 and </a:t>
            </a:r>
            <a:r>
              <a:rPr lang="en-US" b="1" dirty="0" smtClean="0">
                <a:effectLst/>
              </a:rPr>
              <a:t>1860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C</a:t>
            </a:r>
            <a:r>
              <a:rPr lang="en-US" dirty="0" smtClean="0">
                <a:effectLst/>
              </a:rPr>
              <a:t>ame because </a:t>
            </a:r>
            <a:r>
              <a:rPr lang="en-US" dirty="0">
                <a:effectLst/>
              </a:rPr>
              <a:t>of crop failures and </a:t>
            </a:r>
            <a:r>
              <a:rPr lang="en-US" dirty="0" smtClean="0">
                <a:effectLst/>
              </a:rPr>
              <a:t>collapse </a:t>
            </a:r>
            <a:r>
              <a:rPr lang="en-US" dirty="0">
                <a:effectLst/>
              </a:rPr>
              <a:t>of German democratic </a:t>
            </a:r>
            <a:r>
              <a:rPr lang="en-US" dirty="0" smtClean="0">
                <a:effectLst/>
              </a:rPr>
              <a:t>revolutions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Unlike </a:t>
            </a:r>
            <a:r>
              <a:rPr lang="en-US" dirty="0" smtClean="0">
                <a:effectLst/>
              </a:rPr>
              <a:t>Irish</a:t>
            </a:r>
            <a:r>
              <a:rPr lang="en-US" dirty="0">
                <a:effectLst/>
              </a:rPr>
              <a:t>, </a:t>
            </a:r>
            <a:r>
              <a:rPr lang="en-US" dirty="0" smtClean="0">
                <a:effectLst/>
              </a:rPr>
              <a:t>Germans </a:t>
            </a:r>
            <a:r>
              <a:rPr lang="en-US" dirty="0">
                <a:effectLst/>
              </a:rPr>
              <a:t>possessed a modest amount of material goods when they came to </a:t>
            </a:r>
            <a:r>
              <a:rPr lang="en-US" dirty="0" smtClean="0">
                <a:effectLst/>
              </a:rPr>
              <a:t>America</a:t>
            </a:r>
          </a:p>
          <a:p>
            <a:pPr lvl="1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oved </a:t>
            </a:r>
            <a:r>
              <a:rPr lang="en-US" dirty="0">
                <a:effectLst/>
              </a:rPr>
              <a:t>west into </a:t>
            </a:r>
            <a:r>
              <a:rPr lang="en-US" dirty="0" smtClean="0">
                <a:effectLst/>
              </a:rPr>
              <a:t> Mid-West </a:t>
            </a:r>
            <a:r>
              <a:rPr lang="en-US" dirty="0">
                <a:effectLst/>
              </a:rPr>
              <a:t>(Wisconsin</a:t>
            </a:r>
            <a:r>
              <a:rPr lang="en-US" dirty="0" smtClean="0">
                <a:effectLst/>
              </a:rPr>
              <a:t>)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M</a:t>
            </a:r>
            <a:r>
              <a:rPr lang="en-US" dirty="0" smtClean="0">
                <a:effectLst/>
              </a:rPr>
              <a:t>ore </a:t>
            </a:r>
            <a:r>
              <a:rPr lang="en-US" dirty="0">
                <a:effectLst/>
              </a:rPr>
              <a:t>educated than </a:t>
            </a:r>
            <a:r>
              <a:rPr lang="en-US" dirty="0" smtClean="0">
                <a:effectLst/>
              </a:rPr>
              <a:t>Americans</a:t>
            </a:r>
          </a:p>
          <a:p>
            <a:pPr lvl="1"/>
            <a:r>
              <a:rPr lang="en-US" dirty="0">
                <a:effectLst/>
              </a:rPr>
              <a:t>O</a:t>
            </a:r>
            <a:r>
              <a:rPr lang="en-US" dirty="0" smtClean="0">
                <a:effectLst/>
              </a:rPr>
              <a:t>pposed </a:t>
            </a:r>
            <a:r>
              <a:rPr lang="en-US" dirty="0">
                <a:effectLst/>
              </a:rPr>
              <a:t>to slavery.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Antiforeignism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6060" y="1725769"/>
            <a:ext cx="7429499" cy="468791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rejudices</a:t>
            </a:r>
            <a:r>
              <a:rPr lang="en-US" dirty="0">
                <a:effectLst/>
              </a:rPr>
              <a:t> of </a:t>
            </a:r>
            <a:r>
              <a:rPr lang="en-US" dirty="0" smtClean="0">
                <a:effectLst/>
              </a:rPr>
              <a:t>new European Immigrants </a:t>
            </a:r>
          </a:p>
          <a:p>
            <a:pPr lvl="1"/>
            <a:r>
              <a:rPr lang="en-US" dirty="0" smtClean="0">
                <a:effectLst/>
              </a:rPr>
              <a:t>American</a:t>
            </a:r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nativists – </a:t>
            </a:r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mericans who only supported native-born citizens </a:t>
            </a:r>
            <a:endParaRPr lang="en-US" dirty="0">
              <a:effectLst/>
            </a:endParaRPr>
          </a:p>
          <a:p>
            <a:pPr lvl="1"/>
            <a:r>
              <a:rPr lang="en-US" dirty="0" smtClean="0">
                <a:effectLst/>
              </a:rPr>
              <a:t>Catholics</a:t>
            </a:r>
            <a:r>
              <a:rPr lang="en-US" dirty="0">
                <a:effectLst/>
              </a:rPr>
              <a:t> created </a:t>
            </a:r>
            <a:r>
              <a:rPr lang="en-US" dirty="0" smtClean="0">
                <a:effectLst/>
              </a:rPr>
              <a:t>entirely separate educational </a:t>
            </a:r>
            <a:r>
              <a:rPr lang="en-US" dirty="0">
                <a:effectLst/>
              </a:rPr>
              <a:t>system to </a:t>
            </a:r>
            <a:r>
              <a:rPr lang="en-US" dirty="0" smtClean="0">
                <a:effectLst/>
              </a:rPr>
              <a:t>avoid</a:t>
            </a:r>
            <a:r>
              <a:rPr lang="en-US" dirty="0">
                <a:effectLst/>
              </a:rPr>
              <a:t> American Protestant educational </a:t>
            </a:r>
            <a:r>
              <a:rPr lang="en-US" dirty="0" smtClean="0">
                <a:effectLst/>
              </a:rPr>
              <a:t>system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American </a:t>
            </a:r>
            <a:r>
              <a:rPr lang="en-US" dirty="0">
                <a:effectLst/>
              </a:rPr>
              <a:t>party (Know-Nothing party</a:t>
            </a:r>
            <a:r>
              <a:rPr lang="en-US" dirty="0" smtClean="0">
                <a:effectLst/>
              </a:rPr>
              <a:t>) created </a:t>
            </a:r>
            <a:r>
              <a:rPr lang="en-US" dirty="0">
                <a:effectLst/>
              </a:rPr>
              <a:t>by </a:t>
            </a:r>
            <a:r>
              <a:rPr lang="en-US" dirty="0" smtClean="0">
                <a:effectLst/>
              </a:rPr>
              <a:t>nativists who </a:t>
            </a:r>
            <a:r>
              <a:rPr lang="en-US" dirty="0">
                <a:effectLst/>
              </a:rPr>
              <a:t>opposed the </a:t>
            </a:r>
            <a:r>
              <a:rPr lang="en-US" dirty="0" smtClean="0">
                <a:effectLst/>
              </a:rPr>
              <a:t>immigrants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Many people died in riots and attacks between </a:t>
            </a:r>
            <a:r>
              <a:rPr lang="en-US" dirty="0" smtClean="0">
                <a:effectLst/>
              </a:rPr>
              <a:t>Nativists and immigrants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Early Industrial Revolution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609858"/>
            <a:ext cx="7429499" cy="4790941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1750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- </a:t>
            </a:r>
            <a:r>
              <a:rPr lang="en-US" dirty="0" smtClean="0">
                <a:effectLst/>
              </a:rPr>
              <a:t>steam used </a:t>
            </a:r>
            <a:r>
              <a:rPr lang="en-US" dirty="0">
                <a:effectLst/>
              </a:rPr>
              <a:t>with machines to take the place of human </a:t>
            </a:r>
            <a:r>
              <a:rPr lang="en-US" dirty="0" smtClean="0">
                <a:effectLst/>
              </a:rPr>
              <a:t>labor </a:t>
            </a:r>
            <a:r>
              <a:rPr lang="en-US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US" dirty="0" smtClean="0">
                <a:effectLst/>
              </a:rPr>
              <a:t>enabled Industrial Rev</a:t>
            </a:r>
            <a:r>
              <a:rPr lang="en-US" dirty="0">
                <a:effectLst/>
              </a:rPr>
              <a:t> in </a:t>
            </a:r>
            <a:r>
              <a:rPr lang="en-US" dirty="0" smtClean="0">
                <a:effectLst/>
              </a:rPr>
              <a:t>England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T</a:t>
            </a:r>
            <a:r>
              <a:rPr lang="en-US" dirty="0" smtClean="0">
                <a:effectLst/>
              </a:rPr>
              <a:t>ook</a:t>
            </a:r>
            <a:r>
              <a:rPr lang="en-US" dirty="0">
                <a:effectLst/>
              </a:rPr>
              <a:t> a while for </a:t>
            </a:r>
            <a:r>
              <a:rPr lang="en-US" dirty="0" smtClean="0">
                <a:effectLst/>
              </a:rPr>
              <a:t>it </a:t>
            </a:r>
            <a:r>
              <a:rPr lang="en-US" dirty="0" smtClean="0">
                <a:effectLst/>
              </a:rPr>
              <a:t>to </a:t>
            </a:r>
            <a:r>
              <a:rPr lang="en-US" dirty="0">
                <a:effectLst/>
              </a:rPr>
              <a:t>spread to America </a:t>
            </a:r>
            <a:r>
              <a:rPr lang="en-US" dirty="0" smtClean="0">
                <a:effectLst/>
              </a:rPr>
              <a:t>because</a:t>
            </a:r>
          </a:p>
          <a:p>
            <a:pPr lvl="1"/>
            <a:r>
              <a:rPr lang="en-US" dirty="0" smtClean="0">
                <a:effectLst/>
              </a:rPr>
              <a:t>S</a:t>
            </a:r>
            <a:r>
              <a:rPr lang="en-US" dirty="0" smtClean="0">
                <a:effectLst/>
              </a:rPr>
              <a:t>oil was cheap</a:t>
            </a:r>
          </a:p>
          <a:p>
            <a:pPr lvl="1"/>
            <a:r>
              <a:rPr lang="en-US" dirty="0" smtClean="0">
                <a:effectLst/>
              </a:rPr>
              <a:t>People preferred </a:t>
            </a:r>
            <a:r>
              <a:rPr lang="en-US" dirty="0">
                <a:effectLst/>
              </a:rPr>
              <a:t>to grow crops as opposed to working in </a:t>
            </a:r>
            <a:r>
              <a:rPr lang="en-US" dirty="0" smtClean="0">
                <a:effectLst/>
              </a:rPr>
              <a:t>factories</a:t>
            </a:r>
          </a:p>
          <a:p>
            <a:pPr lvl="1"/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abor scarce </a:t>
            </a:r>
            <a:r>
              <a:rPr lang="en-US" dirty="0">
                <a:effectLst/>
              </a:rPr>
              <a:t>until </a:t>
            </a:r>
            <a:r>
              <a:rPr lang="en-US" dirty="0" smtClean="0">
                <a:effectLst/>
              </a:rPr>
              <a:t>immigrants </a:t>
            </a:r>
            <a:r>
              <a:rPr lang="en-US" dirty="0">
                <a:effectLst/>
              </a:rPr>
              <a:t>came to </a:t>
            </a:r>
            <a:r>
              <a:rPr lang="en-US" dirty="0" smtClean="0">
                <a:effectLst/>
              </a:rPr>
              <a:t>America - 1840s</a:t>
            </a:r>
          </a:p>
          <a:p>
            <a:pPr lvl="1"/>
            <a:r>
              <a:rPr lang="en-US" dirty="0">
                <a:effectLst/>
              </a:rPr>
              <a:t>L</a:t>
            </a:r>
            <a:r>
              <a:rPr lang="en-US" dirty="0" smtClean="0">
                <a:effectLst/>
              </a:rPr>
              <a:t>ack </a:t>
            </a:r>
            <a:r>
              <a:rPr lang="en-US" dirty="0">
                <a:effectLst/>
              </a:rPr>
              <a:t>of investment money 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British </a:t>
            </a:r>
            <a:r>
              <a:rPr lang="en-US" dirty="0">
                <a:effectLst/>
              </a:rPr>
              <a:t>factories </a:t>
            </a:r>
            <a:r>
              <a:rPr lang="en-US" dirty="0" smtClean="0">
                <a:effectLst/>
              </a:rPr>
              <a:t>had monopoly </a:t>
            </a:r>
            <a:r>
              <a:rPr lang="en-US" dirty="0">
                <a:effectLst/>
              </a:rPr>
              <a:t>on </a:t>
            </a:r>
            <a:r>
              <a:rPr lang="en-US" dirty="0" smtClean="0">
                <a:effectLst/>
              </a:rPr>
              <a:t>textile industry</a:t>
            </a:r>
          </a:p>
          <a:p>
            <a:pPr lvl="2"/>
            <a:r>
              <a:rPr lang="en-US" dirty="0" smtClean="0">
                <a:effectLst/>
              </a:rPr>
              <a:t>America could </a:t>
            </a:r>
            <a:r>
              <a:rPr lang="en-US" dirty="0">
                <a:effectLst/>
              </a:rPr>
              <a:t>not </a:t>
            </a:r>
            <a:r>
              <a:rPr lang="en-US" dirty="0" smtClean="0">
                <a:effectLst/>
              </a:rPr>
              <a:t>compete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Rising Manufacturing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532586"/>
            <a:ext cx="7429499" cy="49454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/>
              </a:rPr>
              <a:t>Samuel </a:t>
            </a:r>
            <a:r>
              <a:rPr lang="en-US" dirty="0">
                <a:effectLst/>
              </a:rPr>
              <a:t>Slater: "Father of the Factory System" in </a:t>
            </a:r>
            <a:r>
              <a:rPr lang="en-US" dirty="0" smtClean="0">
                <a:effectLst/>
              </a:rPr>
              <a:t>America</a:t>
            </a:r>
          </a:p>
          <a:p>
            <a:pPr lvl="1"/>
            <a:r>
              <a:rPr lang="en-US" dirty="0">
                <a:effectLst/>
              </a:rPr>
              <a:t>E</a:t>
            </a:r>
            <a:r>
              <a:rPr lang="en-US" dirty="0" smtClean="0">
                <a:effectLst/>
              </a:rPr>
              <a:t>scaped </a:t>
            </a:r>
            <a:r>
              <a:rPr lang="en-US" dirty="0">
                <a:effectLst/>
              </a:rPr>
              <a:t>Britain with memorized plans for textile </a:t>
            </a:r>
            <a:r>
              <a:rPr lang="en-US" dirty="0" smtClean="0">
                <a:effectLst/>
              </a:rPr>
              <a:t>machinery</a:t>
            </a:r>
          </a:p>
          <a:p>
            <a:pPr lvl="1"/>
            <a:r>
              <a:rPr lang="en-US" dirty="0" smtClean="0">
                <a:effectLst/>
              </a:rPr>
              <a:t>first </a:t>
            </a:r>
            <a:r>
              <a:rPr lang="en-US" dirty="0">
                <a:effectLst/>
              </a:rPr>
              <a:t>machine to spin cotton thread in </a:t>
            </a:r>
            <a:r>
              <a:rPr lang="en-US" dirty="0" smtClean="0">
                <a:effectLst/>
              </a:rPr>
              <a:t>1791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War of 1812 created boom of American factories and use of American products </a:t>
            </a:r>
          </a:p>
          <a:p>
            <a:pPr lvl="1"/>
            <a:r>
              <a:rPr lang="en-US" dirty="0">
                <a:effectLst/>
              </a:rPr>
              <a:t>Surplus in American manufacturing dropped following  Treaty of Ghent </a:t>
            </a:r>
          </a:p>
          <a:p>
            <a:pPr lvl="1"/>
            <a:r>
              <a:rPr lang="en-US" dirty="0">
                <a:effectLst/>
              </a:rPr>
              <a:t>British manufacturers sold their products to Americans at very low prices</a:t>
            </a:r>
          </a:p>
          <a:p>
            <a:pPr lvl="1"/>
            <a:r>
              <a:rPr lang="en-US" dirty="0">
                <a:effectLst/>
              </a:rPr>
              <a:t>Congress passed the Tariff of 1816 to protect the American </a:t>
            </a:r>
            <a:r>
              <a:rPr lang="en-US" dirty="0" smtClean="0">
                <a:effectLst/>
              </a:rPr>
              <a:t>manufacturers</a:t>
            </a:r>
            <a:endParaRPr lang="en-US" dirty="0">
              <a:effectLst/>
            </a:endParaRPr>
          </a:p>
          <a:p>
            <a:r>
              <a:rPr lang="en-US" dirty="0" smtClean="0">
                <a:effectLst/>
              </a:rPr>
              <a:t>New </a:t>
            </a:r>
            <a:r>
              <a:rPr lang="en-US" dirty="0">
                <a:effectLst/>
              </a:rPr>
              <a:t>England became  industrial center of the Industrial Revolution in America 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oor </a:t>
            </a:r>
            <a:r>
              <a:rPr lang="en-US" dirty="0">
                <a:effectLst/>
              </a:rPr>
              <a:t>soil for </a:t>
            </a:r>
            <a:r>
              <a:rPr lang="en-US" dirty="0" smtClean="0">
                <a:effectLst/>
              </a:rPr>
              <a:t>farming</a:t>
            </a:r>
          </a:p>
          <a:p>
            <a:pPr lvl="1"/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ense </a:t>
            </a:r>
            <a:r>
              <a:rPr lang="en-US" dirty="0">
                <a:effectLst/>
              </a:rPr>
              <a:t>population for </a:t>
            </a:r>
            <a:r>
              <a:rPr lang="en-US" dirty="0" smtClean="0">
                <a:effectLst/>
              </a:rPr>
              <a:t>labor</a:t>
            </a:r>
          </a:p>
          <a:p>
            <a:pPr lvl="1"/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hipping </a:t>
            </a:r>
            <a:r>
              <a:rPr lang="en-US" dirty="0">
                <a:effectLst/>
              </a:rPr>
              <a:t>brought in </a:t>
            </a:r>
            <a:r>
              <a:rPr lang="en-US" dirty="0" smtClean="0">
                <a:effectLst/>
              </a:rPr>
              <a:t>capital - enabled import </a:t>
            </a:r>
            <a:r>
              <a:rPr lang="en-US" dirty="0">
                <a:effectLst/>
              </a:rPr>
              <a:t>of raw materials and </a:t>
            </a:r>
            <a:r>
              <a:rPr lang="en-US" dirty="0" smtClean="0">
                <a:effectLst/>
              </a:rPr>
              <a:t>export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finished products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2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More Innovation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442434"/>
            <a:ext cx="7429499" cy="522882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/>
              </a:rPr>
              <a:t>Eli </a:t>
            </a:r>
            <a:r>
              <a:rPr lang="en-US" dirty="0" smtClean="0">
                <a:effectLst/>
              </a:rPr>
              <a:t>Whitney</a:t>
            </a:r>
          </a:p>
          <a:p>
            <a:pPr lvl="1"/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uilt first</a:t>
            </a:r>
            <a:r>
              <a:rPr lang="en-US" dirty="0">
                <a:effectLst/>
              </a:rPr>
              <a:t> cotton gin in 1793</a:t>
            </a:r>
          </a:p>
          <a:p>
            <a:pPr lvl="2"/>
            <a:r>
              <a:rPr lang="en-US" dirty="0">
                <a:effectLst/>
              </a:rPr>
              <a:t>More effective than slaves at separating cotton seed from fiber. </a:t>
            </a:r>
          </a:p>
          <a:p>
            <a:pPr lvl="2"/>
            <a:r>
              <a:rPr lang="en-US" dirty="0">
                <a:effectLst/>
              </a:rPr>
              <a:t>Affected entire world</a:t>
            </a:r>
          </a:p>
          <a:p>
            <a:pPr lvl="2"/>
            <a:r>
              <a:rPr lang="en-US" dirty="0">
                <a:effectLst/>
              </a:rPr>
              <a:t>South's production of cotton increased and demand for it revived demand for </a:t>
            </a:r>
            <a:r>
              <a:rPr lang="en-US" dirty="0" smtClean="0">
                <a:effectLst/>
              </a:rPr>
              <a:t>slavery</a:t>
            </a:r>
          </a:p>
          <a:p>
            <a:pPr lvl="1"/>
            <a:r>
              <a:rPr lang="en-US" dirty="0" smtClean="0">
                <a:effectLst/>
              </a:rPr>
              <a:t>1798 </a:t>
            </a:r>
            <a:r>
              <a:rPr lang="en-US" dirty="0">
                <a:effectLst/>
              </a:rPr>
              <a:t> came up with </a:t>
            </a:r>
            <a:r>
              <a:rPr lang="en-US" dirty="0" smtClean="0">
                <a:effectLst/>
              </a:rPr>
              <a:t>idea </a:t>
            </a:r>
            <a:r>
              <a:rPr lang="en-US" dirty="0">
                <a:effectLst/>
              </a:rPr>
              <a:t>of using machines (instead of people) to make each part of </a:t>
            </a:r>
            <a:r>
              <a:rPr lang="en-US" dirty="0" smtClean="0">
                <a:effectLst/>
              </a:rPr>
              <a:t>musket </a:t>
            </a:r>
          </a:p>
          <a:p>
            <a:pPr lvl="2"/>
            <a:r>
              <a:rPr lang="en-US" dirty="0">
                <a:effectLst/>
              </a:rPr>
              <a:t>P</a:t>
            </a:r>
            <a:r>
              <a:rPr lang="en-US" dirty="0" smtClean="0">
                <a:effectLst/>
              </a:rPr>
              <a:t>rinciple </a:t>
            </a:r>
            <a:r>
              <a:rPr lang="en-US" dirty="0">
                <a:effectLst/>
              </a:rPr>
              <a:t>of interchangeable parts caught on by 1850 and </a:t>
            </a:r>
            <a:r>
              <a:rPr lang="en-US" dirty="0" smtClean="0">
                <a:effectLst/>
              </a:rPr>
              <a:t>became </a:t>
            </a:r>
            <a:r>
              <a:rPr lang="en-US" dirty="0">
                <a:effectLst/>
              </a:rPr>
              <a:t>the basis for </a:t>
            </a:r>
            <a:r>
              <a:rPr lang="en-US" dirty="0" smtClean="0">
                <a:effectLst/>
              </a:rPr>
              <a:t>mass-production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Elias Howe: invented </a:t>
            </a:r>
            <a:r>
              <a:rPr lang="en-US" dirty="0" smtClean="0">
                <a:effectLst/>
              </a:rPr>
              <a:t>sewing </a:t>
            </a:r>
            <a:r>
              <a:rPr lang="en-US" dirty="0">
                <a:effectLst/>
              </a:rPr>
              <a:t>machine in </a:t>
            </a:r>
            <a:r>
              <a:rPr lang="en-US" dirty="0" smtClean="0">
                <a:effectLst/>
              </a:rPr>
              <a:t>1846</a:t>
            </a:r>
          </a:p>
          <a:p>
            <a:pPr lvl="1"/>
            <a:r>
              <a:rPr lang="en-US" dirty="0">
                <a:effectLst/>
              </a:rPr>
              <a:t>B</a:t>
            </a:r>
            <a:r>
              <a:rPr lang="en-US" dirty="0" smtClean="0">
                <a:effectLst/>
              </a:rPr>
              <a:t>oosted </a:t>
            </a:r>
            <a:r>
              <a:rPr lang="en-US" dirty="0">
                <a:effectLst/>
              </a:rPr>
              <a:t>northern </a:t>
            </a:r>
            <a:r>
              <a:rPr lang="en-US" dirty="0" smtClean="0">
                <a:effectLst/>
              </a:rPr>
              <a:t>industrialization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&amp;</a:t>
            </a:r>
            <a:r>
              <a:rPr lang="en-US" dirty="0" smtClean="0">
                <a:effectLst/>
              </a:rPr>
              <a:t> became foundation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ready-made </a:t>
            </a:r>
            <a:r>
              <a:rPr lang="en-US" dirty="0">
                <a:effectLst/>
              </a:rPr>
              <a:t>clothing </a:t>
            </a:r>
            <a:r>
              <a:rPr lang="en-US" dirty="0" smtClean="0">
                <a:effectLst/>
              </a:rPr>
              <a:t>industry</a:t>
            </a:r>
          </a:p>
          <a:p>
            <a:r>
              <a:rPr lang="en-US" dirty="0">
                <a:effectLst/>
              </a:rPr>
              <a:t>Samuel F. B. Morse: invented </a:t>
            </a:r>
            <a:r>
              <a:rPr lang="en-US" dirty="0" smtClean="0">
                <a:effectLst/>
              </a:rPr>
              <a:t>telegraph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Investing in America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Limited Liability - investor only risks personal investment in company in event of bankruptcy</a:t>
            </a:r>
          </a:p>
          <a:p>
            <a:r>
              <a:rPr lang="en-US" dirty="0">
                <a:effectLst/>
              </a:rPr>
              <a:t>Laws of "free incorporation“ -  passed in NY in 1848 - enabled businessmen to create corporations without applying for individual charters from Congress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48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289</TotalTime>
  <Words>224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Trebuchet MS</vt:lpstr>
      <vt:lpstr>Tw Cen MT</vt:lpstr>
      <vt:lpstr>Wingdings</vt:lpstr>
      <vt:lpstr>Circuit</vt:lpstr>
      <vt:lpstr>Chapter 14 Forging the National Economy 1790-1860 </vt:lpstr>
      <vt:lpstr>Life in the western frontier  </vt:lpstr>
      <vt:lpstr>Growing nation </vt:lpstr>
      <vt:lpstr>New Immigrants </vt:lpstr>
      <vt:lpstr>Antiforeignism</vt:lpstr>
      <vt:lpstr>Early Industrial Revolution  </vt:lpstr>
      <vt:lpstr>Rising Manufacturing  </vt:lpstr>
      <vt:lpstr>More Innovation </vt:lpstr>
      <vt:lpstr>Investing in America </vt:lpstr>
      <vt:lpstr>Workers and workers rights </vt:lpstr>
      <vt:lpstr>Women and the Economy </vt:lpstr>
      <vt:lpstr>Improvements in Western farming</vt:lpstr>
      <vt:lpstr>Highways and Steamboats</vt:lpstr>
      <vt:lpstr>Other methods of transport</vt:lpstr>
      <vt:lpstr>Cables, Clippers, and Pony Riders </vt:lpstr>
      <vt:lpstr>The Transport Web Binds the Union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Forging the National Economy 1790-1860 </dc:title>
  <dc:creator>Jessica Parfitt</dc:creator>
  <cp:lastModifiedBy>Jessica Parfitt</cp:lastModifiedBy>
  <cp:revision>10</cp:revision>
  <dcterms:created xsi:type="dcterms:W3CDTF">2017-10-05T22:16:45Z</dcterms:created>
  <dcterms:modified xsi:type="dcterms:W3CDTF">2018-10-19T17:41:09Z</dcterms:modified>
</cp:coreProperties>
</file>