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2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32"/>
            <a:ext cx="1767506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Chapter 15</a:t>
            </a:r>
            <a:br>
              <a:rPr lang="en-US" dirty="0"/>
            </a:br>
            <a:r>
              <a:rPr lang="en-US" dirty="0"/>
              <a:t>The Ferment of Reform and Culture</a:t>
            </a:r>
            <a:br>
              <a:rPr lang="en-US" dirty="0"/>
            </a:br>
            <a:r>
              <a:rPr lang="en-US" dirty="0"/>
              <a:t>1790-1860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1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68953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Utopian Societies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403797"/>
            <a:ext cx="6686550" cy="4507425"/>
          </a:xfrm>
        </p:spPr>
        <p:txBody>
          <a:bodyPr/>
          <a:lstStyle/>
          <a:p>
            <a:r>
              <a:rPr lang="en-US" sz="1800" dirty="0" smtClean="0"/>
              <a:t>Several</a:t>
            </a:r>
            <a:r>
              <a:rPr lang="en-US" sz="1800" dirty="0"/>
              <a:t> utopian communities were created </a:t>
            </a:r>
            <a:r>
              <a:rPr lang="en-US" sz="1800" dirty="0" smtClean="0"/>
              <a:t>in early </a:t>
            </a:r>
            <a:r>
              <a:rPr lang="en-US" sz="1800" dirty="0"/>
              <a:t>1800s, but all of them ultimately </a:t>
            </a:r>
            <a:r>
              <a:rPr lang="en-US" sz="1800" dirty="0" smtClean="0"/>
              <a:t>failed</a:t>
            </a:r>
            <a:endParaRPr lang="en-US" sz="1800" dirty="0" smtClean="0"/>
          </a:p>
          <a:p>
            <a:pPr lvl="1"/>
            <a:r>
              <a:rPr lang="en-US" sz="1650" dirty="0" smtClean="0"/>
              <a:t>Shakers, Oneida Society, Brook </a:t>
            </a:r>
            <a:r>
              <a:rPr lang="en-US" sz="1650" dirty="0" smtClean="0"/>
              <a:t>Farm, New Harmony</a:t>
            </a:r>
            <a:endParaRPr lang="en-US" sz="1650" dirty="0"/>
          </a:p>
          <a:p>
            <a:r>
              <a:rPr lang="en-US" sz="1800" dirty="0" smtClean="0"/>
              <a:t>All </a:t>
            </a:r>
            <a:r>
              <a:rPr lang="en-US" sz="1800" dirty="0" smtClean="0"/>
              <a:t>aimed to </a:t>
            </a:r>
            <a:r>
              <a:rPr lang="en-US" sz="1800" dirty="0" smtClean="0"/>
              <a:t>seek </a:t>
            </a:r>
            <a:r>
              <a:rPr lang="en-US" sz="1800" dirty="0"/>
              <a:t>human </a:t>
            </a:r>
            <a:r>
              <a:rPr lang="en-US" sz="1800" dirty="0" smtClean="0"/>
              <a:t>betterment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758" y="3081001"/>
            <a:ext cx="4984141" cy="35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2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58650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Scientific </a:t>
            </a:r>
            <a:r>
              <a:rPr lang="en-US" b="1" dirty="0"/>
              <a:t>Achievement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300766"/>
            <a:ext cx="6686550" cy="4610456"/>
          </a:xfrm>
        </p:spPr>
        <p:txBody>
          <a:bodyPr/>
          <a:lstStyle/>
          <a:p>
            <a:r>
              <a:rPr lang="en-US" sz="1800" dirty="0" smtClean="0"/>
              <a:t>Americans </a:t>
            </a:r>
            <a:r>
              <a:rPr lang="en-US" sz="1800" dirty="0"/>
              <a:t>were more interested in practical gadgets than in pure </a:t>
            </a:r>
            <a:r>
              <a:rPr lang="en-US" sz="1800" dirty="0" smtClean="0"/>
              <a:t>science</a:t>
            </a:r>
          </a:p>
          <a:p>
            <a:pPr lvl="1"/>
            <a:r>
              <a:rPr lang="en-US" sz="1500" dirty="0" smtClean="0"/>
              <a:t>Americans </a:t>
            </a:r>
            <a:r>
              <a:rPr lang="en-US" sz="1500" dirty="0"/>
              <a:t>invented practical gadgets, but </a:t>
            </a:r>
            <a:r>
              <a:rPr lang="en-US" sz="1500" dirty="0" smtClean="0"/>
              <a:t>borrowed </a:t>
            </a:r>
            <a:r>
              <a:rPr lang="en-US" sz="1500" dirty="0"/>
              <a:t>and adapted scientific findings from </a:t>
            </a:r>
            <a:r>
              <a:rPr lang="en-US" sz="1500" dirty="0" smtClean="0"/>
              <a:t>Europeans</a:t>
            </a:r>
            <a:endParaRPr lang="en-US" sz="1500" dirty="0"/>
          </a:p>
          <a:p>
            <a:r>
              <a:rPr lang="en-US" sz="1800" dirty="0"/>
              <a:t>Medicine in America was still primitive by modern standards.  </a:t>
            </a:r>
            <a:endParaRPr lang="en-US" sz="1800" dirty="0" smtClean="0"/>
          </a:p>
          <a:p>
            <a:pPr lvl="1"/>
            <a:r>
              <a:rPr lang="en-US" sz="1650" dirty="0"/>
              <a:t>E</a:t>
            </a:r>
            <a:r>
              <a:rPr lang="en-US" sz="1650" dirty="0" smtClean="0"/>
              <a:t>arly </a:t>
            </a:r>
            <a:r>
              <a:rPr lang="en-US" sz="1650" dirty="0"/>
              <a:t>1840s, several American doctors and dentists successfully used laughing gas and ether as </a:t>
            </a:r>
            <a:r>
              <a:rPr lang="en-US" sz="1650" dirty="0" smtClean="0"/>
              <a:t>anesthetics</a:t>
            </a:r>
            <a:endParaRPr lang="en-US" sz="16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143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5865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Artistic Achievements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210614"/>
            <a:ext cx="6686550" cy="4700608"/>
          </a:xfrm>
        </p:spPr>
        <p:txBody>
          <a:bodyPr/>
          <a:lstStyle/>
          <a:p>
            <a:r>
              <a:rPr lang="en-US" sz="1800" dirty="0" smtClean="0"/>
              <a:t>Early </a:t>
            </a:r>
            <a:r>
              <a:rPr lang="en-US" sz="1800" dirty="0"/>
              <a:t>American architects used a Federal Style that emphasized symmetry, balance, and restraint (columns, domes, pediments).</a:t>
            </a:r>
          </a:p>
          <a:p>
            <a:r>
              <a:rPr lang="en-US" sz="1800" dirty="0"/>
              <a:t>Between 1820 and 1850, a Greek revival in architecture came to America.  Most of the ideas of art and painting were taken from Europe.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17" y="3412499"/>
            <a:ext cx="2095500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666" y="3446708"/>
            <a:ext cx="3490175" cy="26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0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5736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</a:t>
            </a:r>
            <a:r>
              <a:rPr lang="en-US" b="1" dirty="0" smtClean="0"/>
              <a:t>Start of National </a:t>
            </a:r>
            <a:r>
              <a:rPr lang="en-US" b="1" dirty="0"/>
              <a:t>Literature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352282"/>
            <a:ext cx="6686550" cy="4558940"/>
          </a:xfrm>
        </p:spPr>
        <p:txBody>
          <a:bodyPr/>
          <a:lstStyle/>
          <a:p>
            <a:r>
              <a:rPr lang="en-US" sz="1800" dirty="0" smtClean="0"/>
              <a:t>Before </a:t>
            </a:r>
            <a:r>
              <a:rPr lang="en-US" sz="1800" dirty="0"/>
              <a:t>the mid-1800s, most literature in America was imported from </a:t>
            </a:r>
            <a:r>
              <a:rPr lang="en-US" sz="1800" dirty="0" smtClean="0"/>
              <a:t>Britain</a:t>
            </a:r>
            <a:endParaRPr lang="en-US" sz="1800" dirty="0"/>
          </a:p>
          <a:p>
            <a:r>
              <a:rPr lang="en-US" sz="1800" dirty="0" smtClean="0"/>
              <a:t>Following War </a:t>
            </a:r>
            <a:r>
              <a:rPr lang="en-US" sz="1800" dirty="0"/>
              <a:t>of 1812, American literature received a boost from the wave of nationalism and the arrival of romanticism to </a:t>
            </a:r>
            <a:r>
              <a:rPr lang="en-US" sz="1800" dirty="0" smtClean="0"/>
              <a:t>America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109" y="3071913"/>
            <a:ext cx="4912150" cy="32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95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66377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Transcendentalism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287887"/>
            <a:ext cx="6686550" cy="4623335"/>
          </a:xfrm>
        </p:spPr>
        <p:txBody>
          <a:bodyPr/>
          <a:lstStyle/>
          <a:p>
            <a:r>
              <a:rPr lang="en-US" sz="1800" dirty="0" smtClean="0"/>
              <a:t>Transcendentalist </a:t>
            </a:r>
            <a:r>
              <a:rPr lang="en-US" sz="1800" dirty="0"/>
              <a:t>movement came about in </a:t>
            </a:r>
            <a:r>
              <a:rPr lang="en-US" sz="1800" dirty="0" smtClean="0"/>
              <a:t>1830s </a:t>
            </a:r>
            <a:endParaRPr lang="en-US" sz="1800" dirty="0" smtClean="0"/>
          </a:p>
          <a:p>
            <a:pPr lvl="1"/>
            <a:r>
              <a:rPr lang="en-US" sz="1650" dirty="0"/>
              <a:t>B</a:t>
            </a:r>
            <a:r>
              <a:rPr lang="en-US" sz="1650" dirty="0" smtClean="0"/>
              <a:t>elieved </a:t>
            </a:r>
            <a:r>
              <a:rPr lang="en-US" sz="1650" dirty="0"/>
              <a:t>that knowledge transcends the senses and can't be found just by </a:t>
            </a:r>
            <a:r>
              <a:rPr lang="en-US" sz="1650" dirty="0" smtClean="0"/>
              <a:t>observation – action and reflection </a:t>
            </a:r>
          </a:p>
          <a:p>
            <a:pPr lvl="1"/>
            <a:r>
              <a:rPr lang="en-US" sz="1650" dirty="0"/>
              <a:t>K</a:t>
            </a:r>
            <a:r>
              <a:rPr lang="en-US" sz="1650" dirty="0" smtClean="0"/>
              <a:t>nowledge </a:t>
            </a:r>
            <a:r>
              <a:rPr lang="en-US" sz="1650" dirty="0"/>
              <a:t>comes from within the </a:t>
            </a:r>
            <a:r>
              <a:rPr lang="en-US" sz="1650" dirty="0" smtClean="0"/>
              <a:t>person</a:t>
            </a:r>
            <a:endParaRPr lang="en-US" sz="1650" dirty="0" smtClean="0"/>
          </a:p>
          <a:p>
            <a:pPr lvl="1"/>
            <a:r>
              <a:rPr lang="en-US" sz="1650" dirty="0" smtClean="0"/>
              <a:t>Associated </a:t>
            </a:r>
            <a:r>
              <a:rPr lang="en-US" sz="1650" dirty="0" smtClean="0"/>
              <a:t>traits: self-reliance</a:t>
            </a:r>
            <a:r>
              <a:rPr lang="en-US" sz="1650" dirty="0"/>
              <a:t>, self-culture, and </a:t>
            </a:r>
            <a:r>
              <a:rPr lang="en-US" sz="1650" dirty="0" smtClean="0"/>
              <a:t>self-discipline</a:t>
            </a:r>
            <a:endParaRPr lang="en-US" sz="1650" dirty="0"/>
          </a:p>
          <a:p>
            <a:r>
              <a:rPr lang="en-US" sz="1800" dirty="0"/>
              <a:t>Ralph Waldo Emerson: </a:t>
            </a:r>
            <a:r>
              <a:rPr lang="en-US" sz="1800" dirty="0" smtClean="0"/>
              <a:t>poet </a:t>
            </a:r>
            <a:r>
              <a:rPr lang="en-US" sz="1800" dirty="0"/>
              <a:t>and </a:t>
            </a:r>
            <a:r>
              <a:rPr lang="en-US" sz="1800" dirty="0" smtClean="0"/>
              <a:t>philosopher</a:t>
            </a:r>
          </a:p>
          <a:p>
            <a:pPr lvl="1"/>
            <a:r>
              <a:rPr lang="en-US" sz="1650" dirty="0" smtClean="0"/>
              <a:t>Urged </a:t>
            </a:r>
            <a:r>
              <a:rPr lang="en-US" sz="1650" dirty="0"/>
              <a:t>American writers to forget European traditions and write about American </a:t>
            </a:r>
            <a:r>
              <a:rPr lang="en-US" sz="1650" dirty="0" smtClean="0"/>
              <a:t>interests</a:t>
            </a:r>
          </a:p>
          <a:p>
            <a:r>
              <a:rPr lang="en-US" sz="1800" dirty="0" smtClean="0"/>
              <a:t>Henry </a:t>
            </a:r>
            <a:r>
              <a:rPr lang="en-US" sz="1800" dirty="0"/>
              <a:t>David Thoreau: </a:t>
            </a:r>
            <a:r>
              <a:rPr lang="en-US" sz="1800" dirty="0" smtClean="0"/>
              <a:t>naturalist and writer </a:t>
            </a:r>
          </a:p>
          <a:p>
            <a:pPr lvl="1"/>
            <a:r>
              <a:rPr lang="en-US" sz="1650" dirty="0" smtClean="0"/>
              <a:t> </a:t>
            </a:r>
            <a:r>
              <a:rPr lang="en-US" sz="1650" dirty="0"/>
              <a:t>B</a:t>
            </a:r>
            <a:r>
              <a:rPr lang="en-US" sz="1650" dirty="0" smtClean="0"/>
              <a:t>elieved </a:t>
            </a:r>
            <a:r>
              <a:rPr lang="en-US" sz="1650" dirty="0"/>
              <a:t>that people should ignore </a:t>
            </a:r>
            <a:r>
              <a:rPr lang="en-US" sz="1650" dirty="0" smtClean="0"/>
              <a:t>societal desires </a:t>
            </a:r>
            <a:r>
              <a:rPr lang="en-US" sz="1650" dirty="0"/>
              <a:t>and pursue truth through study and </a:t>
            </a:r>
            <a:r>
              <a:rPr lang="en-US" sz="1650" dirty="0" smtClean="0"/>
              <a:t>meditation</a:t>
            </a:r>
            <a:endParaRPr lang="en-US" sz="165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11" y="3103807"/>
            <a:ext cx="1343298" cy="1770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59" y="4928313"/>
            <a:ext cx="14287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8569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Artistic and Historic Accomplishments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481070"/>
            <a:ext cx="6686550" cy="443015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Romanticism </a:t>
            </a:r>
            <a:endParaRPr lang="en-US" sz="1800" dirty="0"/>
          </a:p>
          <a:p>
            <a:pPr lvl="1"/>
            <a:r>
              <a:rPr lang="en-US" sz="1800" dirty="0"/>
              <a:t>Not all poets and writers of the time were </a:t>
            </a:r>
            <a:r>
              <a:rPr lang="en-US" sz="1800" dirty="0" smtClean="0"/>
              <a:t>transcendentalists – many considered Romantics </a:t>
            </a:r>
          </a:p>
          <a:p>
            <a:pPr lvl="1"/>
            <a:r>
              <a:rPr lang="en-US" sz="1800" dirty="0"/>
              <a:t>E</a:t>
            </a:r>
            <a:r>
              <a:rPr lang="en-US" sz="1800" dirty="0" smtClean="0"/>
              <a:t>mphasis </a:t>
            </a:r>
            <a:r>
              <a:rPr lang="en-US" sz="1800" dirty="0"/>
              <a:t>on emotion and individualism as well as glorification of all the past and nature</a:t>
            </a:r>
            <a:endParaRPr lang="en-US" sz="1800" dirty="0"/>
          </a:p>
          <a:p>
            <a:r>
              <a:rPr lang="en-US" sz="1800" dirty="0" smtClean="0"/>
              <a:t>Literary </a:t>
            </a:r>
            <a:r>
              <a:rPr lang="en-US" sz="1800" dirty="0"/>
              <a:t>Individuals and Dissenters</a:t>
            </a:r>
          </a:p>
          <a:p>
            <a:pPr lvl="1"/>
            <a:r>
              <a:rPr lang="en-US" sz="1800" dirty="0"/>
              <a:t>Edgar Allan Poe: wrote with a pessimistic tone, unlike the literature at the </a:t>
            </a:r>
            <a:r>
              <a:rPr lang="en-US" sz="1800" dirty="0" smtClean="0"/>
              <a:t>time</a:t>
            </a:r>
            <a:endParaRPr lang="en-US" sz="1800" dirty="0"/>
          </a:p>
          <a:p>
            <a:pPr lvl="1"/>
            <a:r>
              <a:rPr lang="en-US" sz="1800" dirty="0"/>
              <a:t>Herman Melville: </a:t>
            </a:r>
            <a:r>
              <a:rPr lang="en-US" sz="1800" dirty="0" smtClean="0"/>
              <a:t>wrote</a:t>
            </a:r>
            <a:r>
              <a:rPr lang="en-US" sz="1800" dirty="0"/>
              <a:t> </a:t>
            </a:r>
            <a:r>
              <a:rPr lang="en-US" sz="1800" i="1" dirty="0"/>
              <a:t>Moby </a:t>
            </a:r>
            <a:r>
              <a:rPr lang="en-US" sz="1800" i="1" dirty="0" smtClean="0"/>
              <a:t>Dick</a:t>
            </a:r>
            <a:endParaRPr lang="en-US" sz="1800" dirty="0"/>
          </a:p>
          <a:p>
            <a:r>
              <a:rPr lang="en-US" sz="1800" dirty="0"/>
              <a:t>Portrayers of the Past</a:t>
            </a:r>
          </a:p>
          <a:p>
            <a:pPr lvl="1"/>
            <a:r>
              <a:rPr lang="en-US" sz="1800" dirty="0"/>
              <a:t>In the mid-1800s, American historians began to </a:t>
            </a:r>
            <a:r>
              <a:rPr lang="en-US" sz="1800" dirty="0" smtClean="0"/>
              <a:t>emerge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043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638020"/>
          </a:xfrm>
        </p:spPr>
        <p:txBody>
          <a:bodyPr/>
          <a:lstStyle/>
          <a:p>
            <a:r>
              <a:rPr lang="en-US" b="1" dirty="0"/>
              <a:t>Reviving </a:t>
            </a:r>
            <a:r>
              <a:rPr lang="en-US" b="1" dirty="0" smtClean="0"/>
              <a:t>Religion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235" y="1365161"/>
            <a:ext cx="5192988" cy="5087155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/>
              <a:t>Thomas </a:t>
            </a:r>
            <a:r>
              <a:rPr lang="en-US" sz="1900" dirty="0"/>
              <a:t>Paine promoted </a:t>
            </a:r>
            <a:r>
              <a:rPr lang="en-US" sz="1900" dirty="0" smtClean="0"/>
              <a:t>doctrines </a:t>
            </a:r>
            <a:r>
              <a:rPr lang="en-US" sz="1900" dirty="0"/>
              <a:t>of </a:t>
            </a:r>
            <a:r>
              <a:rPr lang="en-US" sz="1900" dirty="0" smtClean="0"/>
              <a:t>Deism</a:t>
            </a:r>
          </a:p>
          <a:p>
            <a:pPr lvl="1"/>
            <a:r>
              <a:rPr lang="en-US" sz="1900" dirty="0" smtClean="0"/>
              <a:t>R</a:t>
            </a:r>
            <a:r>
              <a:rPr lang="en-US" sz="1900" dirty="0" smtClean="0"/>
              <a:t>elied </a:t>
            </a:r>
            <a:r>
              <a:rPr lang="en-US" sz="1900" dirty="0"/>
              <a:t>on science rather </a:t>
            </a:r>
            <a:r>
              <a:rPr lang="en-US" sz="1900" dirty="0" smtClean="0"/>
              <a:t>than Bible </a:t>
            </a:r>
            <a:r>
              <a:rPr lang="en-US" sz="1900" dirty="0"/>
              <a:t>and </a:t>
            </a:r>
            <a:r>
              <a:rPr lang="en-US" sz="1900" dirty="0" smtClean="0"/>
              <a:t>denied </a:t>
            </a:r>
            <a:r>
              <a:rPr lang="en-US" sz="1900" dirty="0"/>
              <a:t>the divinity of </a:t>
            </a:r>
            <a:r>
              <a:rPr lang="en-US" sz="1900" dirty="0" smtClean="0"/>
              <a:t>Christ</a:t>
            </a:r>
          </a:p>
          <a:p>
            <a:pPr lvl="1"/>
            <a:r>
              <a:rPr lang="en-US" sz="1900" dirty="0" smtClean="0"/>
              <a:t>Believed in </a:t>
            </a:r>
            <a:r>
              <a:rPr lang="en-US" sz="1900" dirty="0"/>
              <a:t>a Supreme Being who had created a universe and endowed human beings with a capacity for moral </a:t>
            </a:r>
            <a:r>
              <a:rPr lang="en-US" sz="1900" dirty="0" smtClean="0"/>
              <a:t>behavior</a:t>
            </a:r>
            <a:endParaRPr lang="en-US" sz="1900" dirty="0"/>
          </a:p>
          <a:p>
            <a:r>
              <a:rPr lang="en-US" sz="1900" dirty="0"/>
              <a:t>Unitarianism was derived from </a:t>
            </a:r>
            <a:r>
              <a:rPr lang="en-US" sz="1900" dirty="0" smtClean="0"/>
              <a:t>Deism </a:t>
            </a:r>
          </a:p>
          <a:p>
            <a:pPr lvl="1"/>
            <a:r>
              <a:rPr lang="en-US" sz="1900" dirty="0"/>
              <a:t>B</a:t>
            </a:r>
            <a:r>
              <a:rPr lang="en-US" sz="1900" dirty="0" smtClean="0"/>
              <a:t>elieved </a:t>
            </a:r>
            <a:r>
              <a:rPr lang="en-US" sz="1900" dirty="0" smtClean="0"/>
              <a:t>God </a:t>
            </a:r>
            <a:r>
              <a:rPr lang="en-US" sz="1900" dirty="0"/>
              <a:t>existed in only one person, </a:t>
            </a:r>
            <a:r>
              <a:rPr lang="en-US" sz="1900" dirty="0" smtClean="0"/>
              <a:t>not </a:t>
            </a:r>
            <a:r>
              <a:rPr lang="en-US" sz="1900" dirty="0"/>
              <a:t>the </a:t>
            </a:r>
            <a:r>
              <a:rPr lang="en-US" sz="1900" dirty="0" smtClean="0"/>
              <a:t>Trinity</a:t>
            </a:r>
          </a:p>
          <a:p>
            <a:pPr lvl="2"/>
            <a:r>
              <a:rPr lang="en-US" sz="1750" dirty="0" smtClean="0"/>
              <a:t>Mostly appealed to intellectuals</a:t>
            </a:r>
            <a:endParaRPr lang="en-US" sz="1750" dirty="0"/>
          </a:p>
          <a:p>
            <a:r>
              <a:rPr lang="en-US" sz="1900" dirty="0"/>
              <a:t>The Second Great Awakening began in 1800. </a:t>
            </a:r>
            <a:endParaRPr lang="en-US" sz="1900" dirty="0" smtClean="0"/>
          </a:p>
          <a:p>
            <a:pPr lvl="1"/>
            <a:r>
              <a:rPr lang="en-US" sz="1750" dirty="0" smtClean="0"/>
              <a:t>Religious fervor </a:t>
            </a:r>
            <a:r>
              <a:rPr lang="en-US" sz="1750" dirty="0"/>
              <a:t>swept over </a:t>
            </a:r>
            <a:r>
              <a:rPr lang="en-US" sz="1750" dirty="0" smtClean="0"/>
              <a:t>country </a:t>
            </a:r>
            <a:endParaRPr lang="en-US" sz="1750" dirty="0" smtClean="0"/>
          </a:p>
          <a:p>
            <a:pPr lvl="1"/>
            <a:r>
              <a:rPr lang="en-US" sz="1750" dirty="0" smtClean="0"/>
              <a:t>Women </a:t>
            </a:r>
            <a:r>
              <a:rPr lang="en-US" sz="1750" dirty="0"/>
              <a:t>became more involved in religion during the Second Great </a:t>
            </a:r>
            <a:r>
              <a:rPr lang="en-US" sz="1750" dirty="0" smtClean="0"/>
              <a:t>Awakening</a:t>
            </a:r>
            <a:endParaRPr lang="en-US" sz="175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223" y="2607704"/>
            <a:ext cx="2728175" cy="17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6637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Denominational Diversity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949" y="1146220"/>
            <a:ext cx="7134510" cy="3039414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Second Great Awakening widened the gap between the societal classes and </a:t>
            </a:r>
            <a:r>
              <a:rPr lang="en-US" sz="2000" dirty="0" smtClean="0"/>
              <a:t>regions</a:t>
            </a:r>
            <a:r>
              <a:rPr lang="en-US" sz="2000" dirty="0"/>
              <a:t>  </a:t>
            </a:r>
            <a:endParaRPr lang="en-US" sz="2000" dirty="0" smtClean="0"/>
          </a:p>
          <a:p>
            <a:r>
              <a:rPr lang="en-US" sz="2000" dirty="0"/>
              <a:t>M</a:t>
            </a:r>
            <a:r>
              <a:rPr lang="en-US" sz="2000" dirty="0" smtClean="0"/>
              <a:t>ore </a:t>
            </a:r>
            <a:r>
              <a:rPr lang="en-US" sz="2000" dirty="0"/>
              <a:t>prosperous and conservative denominations in the East were little touched by </a:t>
            </a:r>
            <a:r>
              <a:rPr lang="en-US" sz="2000" dirty="0" smtClean="0"/>
              <a:t>revivalism</a:t>
            </a:r>
          </a:p>
          <a:p>
            <a:pPr lvl="1"/>
            <a:r>
              <a:rPr lang="en-US" sz="1850" dirty="0" smtClean="0"/>
              <a:t>Episcopalians</a:t>
            </a:r>
            <a:r>
              <a:rPr lang="en-US" sz="1850" dirty="0"/>
              <a:t>, Presbyterians, Congregationalists, and Unitarians derived its members from </a:t>
            </a:r>
            <a:r>
              <a:rPr lang="en-US" sz="1850" dirty="0" smtClean="0"/>
              <a:t>wealthier </a:t>
            </a:r>
            <a:r>
              <a:rPr lang="en-US" sz="1850" dirty="0"/>
              <a:t>parts of </a:t>
            </a:r>
            <a:r>
              <a:rPr lang="en-US" sz="1850" dirty="0" smtClean="0"/>
              <a:t>society</a:t>
            </a:r>
          </a:p>
          <a:p>
            <a:pPr lvl="1"/>
            <a:r>
              <a:rPr lang="en-US" sz="1850" dirty="0" smtClean="0"/>
              <a:t>Methodists </a:t>
            </a:r>
            <a:r>
              <a:rPr lang="en-US" sz="1850" dirty="0"/>
              <a:t>and Baptists came from less prosperous communities in the South and </a:t>
            </a:r>
            <a:r>
              <a:rPr lang="en-US" sz="1850" dirty="0" smtClean="0"/>
              <a:t>West</a:t>
            </a:r>
            <a:endParaRPr lang="en-US" sz="1850" dirty="0"/>
          </a:p>
          <a:p>
            <a:r>
              <a:rPr lang="en-US" sz="2000" dirty="0"/>
              <a:t>The issue of slavery split the churches </a:t>
            </a:r>
            <a:r>
              <a:rPr lang="en-US" sz="2000" dirty="0" smtClean="0"/>
              <a:t>apart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288" y="4142745"/>
            <a:ext cx="3540332" cy="27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7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76680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Mormons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596980"/>
            <a:ext cx="6686550" cy="4314242"/>
          </a:xfrm>
        </p:spPr>
        <p:txBody>
          <a:bodyPr/>
          <a:lstStyle/>
          <a:p>
            <a:r>
              <a:rPr lang="en-US" sz="1800" dirty="0" smtClean="0"/>
              <a:t>Joseph </a:t>
            </a:r>
            <a:r>
              <a:rPr lang="en-US" sz="1800" dirty="0"/>
              <a:t>Smith: formed  Church of Jesus Christ of Latter-day </a:t>
            </a:r>
            <a:r>
              <a:rPr lang="en-US" sz="1800" dirty="0" smtClean="0"/>
              <a:t>Saints, 1830</a:t>
            </a:r>
            <a:endParaRPr lang="en-US" sz="1800" dirty="0"/>
          </a:p>
          <a:p>
            <a:pPr lvl="1"/>
            <a:r>
              <a:rPr lang="en-US" sz="1650" dirty="0"/>
              <a:t>D</a:t>
            </a:r>
            <a:r>
              <a:rPr lang="en-US" sz="1650" dirty="0" smtClean="0"/>
              <a:t>eciphered Book </a:t>
            </a:r>
            <a:r>
              <a:rPr lang="en-US" sz="1650" dirty="0"/>
              <a:t>of Mormon from </a:t>
            </a:r>
            <a:r>
              <a:rPr lang="en-US" sz="1650" dirty="0" smtClean="0"/>
              <a:t>golden </a:t>
            </a:r>
            <a:r>
              <a:rPr lang="en-US" sz="1650" dirty="0"/>
              <a:t>plates given to him by an </a:t>
            </a:r>
            <a:r>
              <a:rPr lang="en-US" sz="1650" dirty="0" smtClean="0"/>
              <a:t>angel</a:t>
            </a:r>
          </a:p>
          <a:p>
            <a:pPr lvl="1"/>
            <a:r>
              <a:rPr lang="en-US" sz="1650" dirty="0"/>
              <a:t>L</a:t>
            </a:r>
            <a:r>
              <a:rPr lang="en-US" sz="1650" dirty="0" smtClean="0"/>
              <a:t>ed Mormons </a:t>
            </a:r>
            <a:r>
              <a:rPr lang="en-US" sz="1650" dirty="0"/>
              <a:t>to </a:t>
            </a:r>
            <a:r>
              <a:rPr lang="en-US" sz="1650" dirty="0" smtClean="0"/>
              <a:t>Illinois</a:t>
            </a:r>
            <a:endParaRPr lang="en-US" sz="1650" dirty="0"/>
          </a:p>
          <a:p>
            <a:r>
              <a:rPr lang="en-US" sz="1800" dirty="0"/>
              <a:t>After Joseph Smith was killed 1844, Brigham Young led </a:t>
            </a:r>
            <a:r>
              <a:rPr lang="en-US" sz="1800" dirty="0" smtClean="0"/>
              <a:t>Mormons </a:t>
            </a:r>
            <a:r>
              <a:rPr lang="en-US" sz="1800" dirty="0"/>
              <a:t>to Utah to avoid </a:t>
            </a:r>
            <a:r>
              <a:rPr lang="en-US" sz="1800" dirty="0" smtClean="0"/>
              <a:t>persecution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909" y="3928056"/>
            <a:ext cx="2009467" cy="2402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688" y="3837903"/>
            <a:ext cx="2345100" cy="27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8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09" y="533958"/>
            <a:ext cx="6683765" cy="5736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Public School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339403"/>
            <a:ext cx="6686550" cy="4571819"/>
          </a:xfrm>
        </p:spPr>
        <p:txBody>
          <a:bodyPr/>
          <a:lstStyle/>
          <a:p>
            <a:r>
              <a:rPr lang="en-US" sz="1800" dirty="0" smtClean="0"/>
              <a:t>Tax-supported</a:t>
            </a:r>
            <a:r>
              <a:rPr lang="en-US" sz="1800" dirty="0"/>
              <a:t> public education came about between </a:t>
            </a:r>
            <a:r>
              <a:rPr lang="en-US" sz="1800" dirty="0" smtClean="0"/>
              <a:t>1825-1850</a:t>
            </a:r>
            <a:endParaRPr lang="en-US" sz="1800" dirty="0" smtClean="0"/>
          </a:p>
          <a:p>
            <a:pPr lvl="1"/>
            <a:r>
              <a:rPr lang="en-US" sz="1650" dirty="0" smtClean="0"/>
              <a:t>Americans </a:t>
            </a:r>
            <a:r>
              <a:rPr lang="en-US" sz="1650" dirty="0"/>
              <a:t>eventually saw they had to educate their children because the children were the </a:t>
            </a:r>
            <a:r>
              <a:rPr lang="en-US" sz="1650" dirty="0" smtClean="0"/>
              <a:t>future</a:t>
            </a:r>
            <a:endParaRPr lang="en-US" sz="1650" dirty="0" smtClean="0"/>
          </a:p>
          <a:p>
            <a:pPr lvl="1"/>
            <a:r>
              <a:rPr lang="en-US" sz="1650" dirty="0" smtClean="0"/>
              <a:t>Teachers </a:t>
            </a:r>
            <a:r>
              <a:rPr lang="en-US" sz="1650" dirty="0"/>
              <a:t>of </a:t>
            </a:r>
            <a:r>
              <a:rPr lang="en-US" sz="1650" dirty="0" smtClean="0"/>
              <a:t>schools </a:t>
            </a:r>
            <a:r>
              <a:rPr lang="en-US" sz="1650" dirty="0"/>
              <a:t>were mostly men and did not know how to </a:t>
            </a:r>
            <a:r>
              <a:rPr lang="en-US" sz="1650" dirty="0" smtClean="0"/>
              <a:t>teach</a:t>
            </a:r>
            <a:endParaRPr lang="en-US" sz="1650" dirty="0"/>
          </a:p>
          <a:p>
            <a:pPr lvl="1"/>
            <a:r>
              <a:rPr lang="en-US" sz="1650" dirty="0" smtClean="0"/>
              <a:t>Not </a:t>
            </a:r>
            <a:r>
              <a:rPr lang="en-US" sz="1650" dirty="0"/>
              <a:t>very many schools in the U.S. because of their high costs to </a:t>
            </a:r>
            <a:r>
              <a:rPr lang="en-US" sz="1650" dirty="0" smtClean="0"/>
              <a:t>communities</a:t>
            </a:r>
            <a:endParaRPr lang="en-US" sz="1650" dirty="0"/>
          </a:p>
          <a:p>
            <a:r>
              <a:rPr lang="en-US" sz="1800" dirty="0"/>
              <a:t>Horace Mann: campaigned effectively for a better school </a:t>
            </a:r>
            <a:r>
              <a:rPr lang="en-US" sz="1800" dirty="0" smtClean="0"/>
              <a:t>system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088" y="4376939"/>
            <a:ext cx="2381250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371"/>
          <a:stretch/>
        </p:blipFill>
        <p:spPr>
          <a:xfrm>
            <a:off x="2253254" y="4478629"/>
            <a:ext cx="2623427" cy="1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4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65089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Universities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506828"/>
            <a:ext cx="6686550" cy="4404394"/>
          </a:xfrm>
        </p:spPr>
        <p:txBody>
          <a:bodyPr/>
          <a:lstStyle/>
          <a:p>
            <a:r>
              <a:rPr lang="en-US" sz="1800" dirty="0"/>
              <a:t>F</a:t>
            </a:r>
            <a:r>
              <a:rPr lang="en-US" sz="1800" dirty="0" smtClean="0"/>
              <a:t>irst </a:t>
            </a:r>
            <a:r>
              <a:rPr lang="en-US" sz="1800" dirty="0"/>
              <a:t>state-supported universities showed up in the South in 1795.</a:t>
            </a:r>
          </a:p>
          <a:p>
            <a:r>
              <a:rPr lang="en-US" sz="1800" dirty="0" smtClean="0"/>
              <a:t>University </a:t>
            </a:r>
            <a:r>
              <a:rPr lang="en-US" sz="1800" dirty="0"/>
              <a:t>of Virginia was founded by Thomas </a:t>
            </a:r>
            <a:r>
              <a:rPr lang="en-US" sz="1800" dirty="0" smtClean="0"/>
              <a:t>Jefferson</a:t>
            </a:r>
            <a:endParaRPr lang="en-US" sz="1800" dirty="0"/>
          </a:p>
          <a:p>
            <a:r>
              <a:rPr lang="en-US" sz="1800" dirty="0"/>
              <a:t>Women's schools at the secondary level came in the 1820s because of Emma Willard. </a:t>
            </a:r>
            <a:endParaRPr lang="en-US" sz="1800" dirty="0" smtClean="0"/>
          </a:p>
          <a:p>
            <a:pPr lvl="1"/>
            <a:r>
              <a:rPr lang="en-US" sz="1650" dirty="0" smtClean="0"/>
              <a:t>At </a:t>
            </a:r>
            <a:r>
              <a:rPr lang="en-US" sz="1650" dirty="0"/>
              <a:t>the time, it was still widely believed that a women's place </a:t>
            </a:r>
            <a:r>
              <a:rPr lang="en-US" sz="1650" dirty="0" smtClean="0"/>
              <a:t>was </a:t>
            </a:r>
            <a:r>
              <a:rPr lang="en-US" sz="1650" dirty="0"/>
              <a:t>in the </a:t>
            </a:r>
            <a:r>
              <a:rPr lang="en-US" sz="1650" dirty="0" smtClean="0"/>
              <a:t>home</a:t>
            </a:r>
            <a:endParaRPr lang="en-US" sz="165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851" y="3924837"/>
            <a:ext cx="3539274" cy="2654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87" y="4102731"/>
            <a:ext cx="3319787" cy="24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7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65089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 Age of Reform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949" y="1159099"/>
            <a:ext cx="7134510" cy="334850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States </a:t>
            </a:r>
            <a:r>
              <a:rPr lang="en-US" sz="1800" dirty="0"/>
              <a:t>gradually abolished debtors' prisons due to public demand.  </a:t>
            </a:r>
            <a:endParaRPr lang="en-US" sz="1800" dirty="0" smtClean="0"/>
          </a:p>
          <a:p>
            <a:pPr lvl="1"/>
            <a:r>
              <a:rPr lang="en-US" sz="1650" dirty="0" smtClean="0"/>
              <a:t>Criminal </a:t>
            </a:r>
            <a:r>
              <a:rPr lang="en-US" sz="1650" dirty="0"/>
              <a:t>codes in the states were being </a:t>
            </a:r>
            <a:r>
              <a:rPr lang="en-US" sz="1650" dirty="0" smtClean="0"/>
              <a:t>softened</a:t>
            </a:r>
            <a:endParaRPr lang="en-US" sz="1650" dirty="0" smtClean="0"/>
          </a:p>
          <a:p>
            <a:pPr lvl="2"/>
            <a:r>
              <a:rPr lang="en-US" sz="1500" dirty="0"/>
              <a:t>N</a:t>
            </a:r>
            <a:r>
              <a:rPr lang="en-US" sz="1500" dirty="0" smtClean="0"/>
              <a:t>umber </a:t>
            </a:r>
            <a:r>
              <a:rPr lang="en-US" sz="1500" dirty="0"/>
              <a:t>of capital offenses was being </a:t>
            </a:r>
            <a:r>
              <a:rPr lang="en-US" sz="1500" dirty="0" smtClean="0"/>
              <a:t>reduced</a:t>
            </a:r>
            <a:endParaRPr lang="en-US" sz="1500" dirty="0" smtClean="0"/>
          </a:p>
          <a:p>
            <a:pPr lvl="1"/>
            <a:r>
              <a:rPr lang="en-US" sz="1650" dirty="0" smtClean="0"/>
              <a:t>Society </a:t>
            </a:r>
            <a:r>
              <a:rPr lang="en-US" sz="1650" dirty="0"/>
              <a:t>began to think that prisons should reform as well as </a:t>
            </a:r>
            <a:r>
              <a:rPr lang="en-US" sz="1650" dirty="0" smtClean="0"/>
              <a:t>punish</a:t>
            </a:r>
            <a:endParaRPr lang="en-US" sz="1650" dirty="0"/>
          </a:p>
          <a:p>
            <a:r>
              <a:rPr lang="en-US" sz="1800" dirty="0"/>
              <a:t>Dorothy Dix: traveled the country, visiting different asylums; released </a:t>
            </a:r>
            <a:r>
              <a:rPr lang="en-US" sz="1800" dirty="0" smtClean="0"/>
              <a:t>report on </a:t>
            </a:r>
            <a:r>
              <a:rPr lang="en-US" sz="1800" dirty="0"/>
              <a:t>insanity and asylums; her protests resulted in improved conditions for the mentally </a:t>
            </a:r>
            <a:r>
              <a:rPr lang="en-US" sz="1800" dirty="0" smtClean="0"/>
              <a:t>ill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299" y="4305991"/>
            <a:ext cx="4736608" cy="255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01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63802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Demon </a:t>
            </a:r>
            <a:r>
              <a:rPr lang="en-US" b="1" dirty="0"/>
              <a:t>Rum - The "Old Deluder"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989" y="1403797"/>
            <a:ext cx="5756470" cy="5164428"/>
          </a:xfrm>
        </p:spPr>
        <p:txBody>
          <a:bodyPr>
            <a:no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arly </a:t>
            </a:r>
            <a:r>
              <a:rPr lang="en-US" sz="2000" dirty="0"/>
              <a:t>1800s, many people developed drinking problems due to </a:t>
            </a:r>
            <a:r>
              <a:rPr lang="en-US" sz="2000" dirty="0" smtClean="0"/>
              <a:t>looser social </a:t>
            </a:r>
            <a:r>
              <a:rPr lang="en-US" sz="2000" dirty="0"/>
              <a:t>norms and hard/monotonous </a:t>
            </a:r>
            <a:r>
              <a:rPr lang="en-US" sz="2000" dirty="0" smtClean="0"/>
              <a:t>life</a:t>
            </a:r>
            <a:endParaRPr lang="en-US" sz="2000" dirty="0" smtClean="0"/>
          </a:p>
          <a:p>
            <a:pPr lvl="1"/>
            <a:r>
              <a:rPr lang="en-US" sz="1800" dirty="0"/>
              <a:t>I</a:t>
            </a:r>
            <a:r>
              <a:rPr lang="en-US" sz="1800" dirty="0" smtClean="0"/>
              <a:t>ncluded </a:t>
            </a:r>
            <a:r>
              <a:rPr lang="en-US" sz="1800" dirty="0"/>
              <a:t>women, clergymen, </a:t>
            </a:r>
            <a:r>
              <a:rPr lang="en-US" sz="1800" dirty="0" smtClean="0"/>
              <a:t>members </a:t>
            </a:r>
            <a:r>
              <a:rPr lang="en-US" sz="1800" dirty="0"/>
              <a:t>of Congress.  </a:t>
            </a:r>
            <a:endParaRPr lang="en-US" sz="1800" dirty="0" smtClean="0"/>
          </a:p>
          <a:p>
            <a:r>
              <a:rPr lang="en-US" sz="2000" dirty="0" smtClean="0"/>
              <a:t>American </a:t>
            </a:r>
            <a:r>
              <a:rPr lang="en-US" sz="2000" dirty="0"/>
              <a:t>Temperance Society was formed in </a:t>
            </a:r>
            <a:r>
              <a:rPr lang="en-US" sz="2000" dirty="0" smtClean="0"/>
              <a:t>1826</a:t>
            </a:r>
            <a:endParaRPr lang="en-US" sz="2000" dirty="0" smtClean="0"/>
          </a:p>
          <a:p>
            <a:pPr lvl="1"/>
            <a:r>
              <a:rPr lang="en-US" sz="1800" dirty="0"/>
              <a:t>M</a:t>
            </a:r>
            <a:r>
              <a:rPr lang="en-US" sz="1800" dirty="0" smtClean="0"/>
              <a:t>embers </a:t>
            </a:r>
            <a:r>
              <a:rPr lang="en-US" sz="1800" dirty="0"/>
              <a:t>persuaded people to stop </a:t>
            </a:r>
            <a:r>
              <a:rPr lang="en-US" sz="1800" dirty="0" smtClean="0"/>
              <a:t>drinking</a:t>
            </a:r>
            <a:endParaRPr lang="en-US" sz="1800" dirty="0"/>
          </a:p>
          <a:p>
            <a:pPr lvl="2"/>
            <a:r>
              <a:rPr lang="en-US" sz="1600" dirty="0"/>
              <a:t>Drinking decreased worker efficiency and threatened the family </a:t>
            </a:r>
            <a:r>
              <a:rPr lang="en-US" sz="1600" dirty="0" smtClean="0"/>
              <a:t>structure</a:t>
            </a:r>
            <a:endParaRPr lang="en-US" sz="1600" dirty="0"/>
          </a:p>
          <a:p>
            <a:pPr lvl="2"/>
            <a:r>
              <a:rPr lang="en-US" sz="1600" dirty="0"/>
              <a:t>Neal S. Dow: thought that alcohol should be outlawed; "Father of Prohibition"; supported the Maine Law of 1851 which banned the manufacture and sale of liquor in Maine.  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61" y="1403797"/>
            <a:ext cx="2449028" cy="32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0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66377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Women in Revolt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735" y="1287887"/>
            <a:ext cx="4159876" cy="5190186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E</a:t>
            </a:r>
            <a:r>
              <a:rPr lang="en-US" sz="1800" dirty="0" smtClean="0"/>
              <a:t>arly </a:t>
            </a:r>
            <a:r>
              <a:rPr lang="en-US" sz="1800" dirty="0"/>
              <a:t>19</a:t>
            </a:r>
            <a:r>
              <a:rPr lang="en-US" sz="1800" baseline="30000" dirty="0"/>
              <a:t>th</a:t>
            </a:r>
            <a:r>
              <a:rPr lang="en-US" sz="1800" dirty="0"/>
              <a:t> century</a:t>
            </a:r>
            <a:r>
              <a:rPr lang="en-US" sz="1800" dirty="0" smtClean="0"/>
              <a:t>,</a:t>
            </a:r>
            <a:r>
              <a:rPr lang="en-US" sz="1800" dirty="0"/>
              <a:t> role of women was to stay at home and be subordinate to </a:t>
            </a:r>
            <a:r>
              <a:rPr lang="en-US" sz="1800" dirty="0" smtClean="0"/>
              <a:t>husband</a:t>
            </a:r>
            <a:endParaRPr lang="en-US" sz="1800" dirty="0"/>
          </a:p>
          <a:p>
            <a:r>
              <a:rPr lang="en-US" sz="1800" dirty="0" smtClean="0"/>
              <a:t>Women </a:t>
            </a:r>
            <a:r>
              <a:rPr lang="en-US" sz="1800" dirty="0" smtClean="0"/>
              <a:t>couldn’t </a:t>
            </a:r>
            <a:r>
              <a:rPr lang="en-US" sz="1800" dirty="0"/>
              <a:t>vote and when married, she </a:t>
            </a:r>
            <a:r>
              <a:rPr lang="en-US" sz="1800" dirty="0" smtClean="0"/>
              <a:t>couldn’t </a:t>
            </a:r>
            <a:r>
              <a:rPr lang="en-US" sz="1800" dirty="0"/>
              <a:t>retain her </a:t>
            </a:r>
            <a:r>
              <a:rPr lang="en-US" sz="1800" dirty="0" smtClean="0"/>
              <a:t>property</a:t>
            </a:r>
            <a:endParaRPr lang="en-US" sz="1800" dirty="0" smtClean="0"/>
          </a:p>
          <a:p>
            <a:pPr lvl="1"/>
            <a:r>
              <a:rPr lang="en-US" sz="1650" dirty="0" smtClean="0"/>
              <a:t>Because </a:t>
            </a:r>
            <a:r>
              <a:rPr lang="en-US" sz="1650" dirty="0"/>
              <a:t>of these things, women actually started to avoid </a:t>
            </a:r>
            <a:r>
              <a:rPr lang="en-US" sz="1650" dirty="0" smtClean="0"/>
              <a:t>marriage</a:t>
            </a:r>
            <a:endParaRPr lang="en-US" sz="1650" dirty="0"/>
          </a:p>
          <a:p>
            <a:r>
              <a:rPr lang="en-US" sz="1800" dirty="0"/>
              <a:t>Gender differences were emphasized </a:t>
            </a:r>
            <a:r>
              <a:rPr lang="en-US" sz="1800" dirty="0" smtClean="0"/>
              <a:t>in 19</a:t>
            </a:r>
            <a:r>
              <a:rPr lang="en-US" sz="1800" baseline="30000" dirty="0" smtClean="0"/>
              <a:t>th</a:t>
            </a:r>
            <a:r>
              <a:rPr lang="en-US" sz="1800" dirty="0"/>
              <a:t> century </a:t>
            </a:r>
            <a:endParaRPr lang="en-US" sz="1800" dirty="0" smtClean="0"/>
          </a:p>
          <a:p>
            <a:pPr lvl="1"/>
            <a:r>
              <a:rPr lang="en-US" sz="1500" dirty="0" smtClean="0"/>
              <a:t>M</a:t>
            </a:r>
            <a:r>
              <a:rPr lang="en-US" sz="1500" dirty="0" smtClean="0"/>
              <a:t>arket </a:t>
            </a:r>
            <a:r>
              <a:rPr lang="en-US" sz="1500" dirty="0"/>
              <a:t>economy was separating women and men into distinct economic </a:t>
            </a:r>
            <a:r>
              <a:rPr lang="en-US" sz="1500" dirty="0" smtClean="0"/>
              <a:t>roles</a:t>
            </a:r>
          </a:p>
          <a:p>
            <a:pPr lvl="1"/>
            <a:r>
              <a:rPr lang="en-US" sz="1500" dirty="0" smtClean="0"/>
              <a:t>women viewed </a:t>
            </a:r>
            <a:r>
              <a:rPr lang="en-US" sz="1500" dirty="0"/>
              <a:t>as artistic and </a:t>
            </a:r>
            <a:r>
              <a:rPr lang="en-US" sz="1500" dirty="0" smtClean="0"/>
              <a:t>keepers </a:t>
            </a:r>
            <a:r>
              <a:rPr lang="en-US" sz="1500" dirty="0"/>
              <a:t>of society's conscience, while men were viewed as strong but </a:t>
            </a:r>
            <a:r>
              <a:rPr lang="en-US" sz="1500" dirty="0" smtClean="0"/>
              <a:t>crude</a:t>
            </a:r>
          </a:p>
          <a:p>
            <a:r>
              <a:rPr lang="en-US" sz="1950" dirty="0" smtClean="0"/>
              <a:t>Feminists </a:t>
            </a:r>
            <a:r>
              <a:rPr lang="en-US" sz="1950" dirty="0"/>
              <a:t>met at Seneca Falls, New York in a Woman's Rights Convention in 1848 to rewrite the Declaration of Independence to include women.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829" y="2194136"/>
            <a:ext cx="3150630" cy="202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7124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133</TotalTime>
  <Words>186</Words>
  <Application>Microsoft Office PowerPoint</Application>
  <PresentationFormat>On-screen Show (4:3)</PresentationFormat>
  <Paragraphs>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Wisp</vt:lpstr>
      <vt:lpstr>Chapter 15 The Ferment of Reform and Culture 1790-1860 </vt:lpstr>
      <vt:lpstr>Reviving Religion</vt:lpstr>
      <vt:lpstr>Denominational Diversity </vt:lpstr>
      <vt:lpstr>Mormons </vt:lpstr>
      <vt:lpstr>Public School </vt:lpstr>
      <vt:lpstr>Universities </vt:lpstr>
      <vt:lpstr>An Age of Reform </vt:lpstr>
      <vt:lpstr>Demon Rum - The "Old Deluder" </vt:lpstr>
      <vt:lpstr>Women in Revolt </vt:lpstr>
      <vt:lpstr>Utopian Societies  </vt:lpstr>
      <vt:lpstr>Scientific Achievement </vt:lpstr>
      <vt:lpstr>Artistic Achievements </vt:lpstr>
      <vt:lpstr>The Start of National Literature </vt:lpstr>
      <vt:lpstr>Transcendentalism </vt:lpstr>
      <vt:lpstr>Other Artistic and Historic Accomplishments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15 The Ferment of Reform and Culture 1790-1860</dc:title>
  <dc:creator>Jessica Parfitt</dc:creator>
  <cp:lastModifiedBy>Jessica Parfitt</cp:lastModifiedBy>
  <cp:revision>6</cp:revision>
  <dcterms:created xsi:type="dcterms:W3CDTF">2017-10-10T13:48:56Z</dcterms:created>
  <dcterms:modified xsi:type="dcterms:W3CDTF">2018-10-24T20:10:46Z</dcterms:modified>
</cp:coreProperties>
</file>