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4" d="100"/>
          <a:sy n="74" d="100"/>
        </p:scale>
        <p:origin x="2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370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10/31/2018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28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10/31/2018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587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10/31/2018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492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6F822A4-8DA6-4447-9B1F-C5DB58435268}" type="datetimeFigureOut">
              <a:rPr lang="en-US" smtClean="0"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436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10/31/2018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366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10/31/2018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443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77919A6-33EB-49BD-A62F-1FA56B9F9712}" type="datetimeFigureOut">
              <a:rPr lang="en-US" smtClean="0"/>
              <a:t>10/31/2018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979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10/31/2018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045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10/31/2018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792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10/31/2018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749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863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16</a:t>
            </a:r>
            <a:br>
              <a:rPr lang="en-US" dirty="0"/>
            </a:br>
            <a:r>
              <a:rPr lang="en-US" dirty="0"/>
              <a:t>The South and the Slavery Controversy</a:t>
            </a:r>
            <a:br>
              <a:rPr lang="en-US" dirty="0"/>
            </a:br>
            <a:r>
              <a:rPr lang="en-US" dirty="0"/>
              <a:t>1793-1860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37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Early Abolitionism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13645"/>
            <a:ext cx="5354392" cy="530609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American </a:t>
            </a:r>
            <a:r>
              <a:rPr lang="en-US" sz="2400" dirty="0"/>
              <a:t>Colonization </a:t>
            </a:r>
            <a:r>
              <a:rPr lang="en-US" sz="2400" dirty="0" smtClean="0"/>
              <a:t>Society</a:t>
            </a:r>
          </a:p>
          <a:p>
            <a:pPr lvl="1"/>
            <a:r>
              <a:rPr lang="en-US" sz="2000" dirty="0"/>
              <a:t>F</a:t>
            </a:r>
            <a:r>
              <a:rPr lang="en-US" sz="2000" dirty="0" smtClean="0"/>
              <a:t>ounded </a:t>
            </a:r>
            <a:r>
              <a:rPr lang="en-US" sz="2000" dirty="0"/>
              <a:t>in </a:t>
            </a:r>
            <a:r>
              <a:rPr lang="en-US" sz="2000" dirty="0" smtClean="0"/>
              <a:t>1817</a:t>
            </a:r>
          </a:p>
          <a:p>
            <a:pPr lvl="1"/>
            <a:r>
              <a:rPr lang="en-US" sz="2000" dirty="0" smtClean="0"/>
              <a:t>Focus - T</a:t>
            </a:r>
            <a:r>
              <a:rPr lang="en-US" sz="2000" dirty="0" smtClean="0"/>
              <a:t>ransporting </a:t>
            </a:r>
            <a:r>
              <a:rPr lang="en-US" sz="2000" dirty="0"/>
              <a:t>blacks back to </a:t>
            </a:r>
            <a:r>
              <a:rPr lang="en-US" sz="2000" dirty="0" smtClean="0"/>
              <a:t>Africa</a:t>
            </a:r>
            <a:endParaRPr lang="en-US" sz="2000" dirty="0"/>
          </a:p>
          <a:p>
            <a:pPr lvl="2"/>
            <a:r>
              <a:rPr lang="en-US" sz="1800" dirty="0"/>
              <a:t>Republic of Liberia: founded in 1822 as a place for former slaves.</a:t>
            </a:r>
          </a:p>
          <a:p>
            <a:pPr lvl="1"/>
            <a:r>
              <a:rPr lang="en-US" sz="2000" dirty="0" smtClean="0"/>
              <a:t>Problem - by1860</a:t>
            </a:r>
            <a:r>
              <a:rPr lang="en-US" sz="2000" dirty="0"/>
              <a:t>, all southern slaves were born in </a:t>
            </a:r>
            <a:r>
              <a:rPr lang="en-US" sz="2000" dirty="0" smtClean="0"/>
              <a:t>America</a:t>
            </a:r>
          </a:p>
          <a:p>
            <a:r>
              <a:rPr lang="en-US" sz="2400" dirty="0" smtClean="0"/>
              <a:t>Second </a:t>
            </a:r>
            <a:r>
              <a:rPr lang="en-US" sz="2400" dirty="0"/>
              <a:t>Great Awakening inspired many abolitionists to speak out against </a:t>
            </a:r>
            <a:r>
              <a:rPr lang="en-US" sz="2400" dirty="0" smtClean="0"/>
              <a:t>sins </a:t>
            </a:r>
            <a:r>
              <a:rPr lang="en-US" sz="2400" dirty="0"/>
              <a:t>of </a:t>
            </a:r>
            <a:r>
              <a:rPr lang="en-US" sz="2400" dirty="0" smtClean="0"/>
              <a:t>slavery</a:t>
            </a:r>
            <a:endParaRPr lang="en-US" sz="2400" dirty="0"/>
          </a:p>
          <a:p>
            <a:pPr lvl="1"/>
            <a:r>
              <a:rPr lang="en-US" sz="2000" dirty="0"/>
              <a:t>Theodore Dwight Weld: abolitionist who spoke against </a:t>
            </a:r>
            <a:r>
              <a:rPr lang="en-US" sz="2000" dirty="0" smtClean="0"/>
              <a:t>slavery</a:t>
            </a:r>
          </a:p>
          <a:p>
            <a:pPr lvl="2"/>
            <a:r>
              <a:rPr lang="en-US" sz="1800" dirty="0" smtClean="0"/>
              <a:t> </a:t>
            </a:r>
            <a:r>
              <a:rPr lang="en-US" sz="1800" dirty="0" smtClean="0"/>
              <a:t>Wrote pamphlet</a:t>
            </a:r>
            <a:r>
              <a:rPr lang="en-US" sz="1800" dirty="0"/>
              <a:t> </a:t>
            </a:r>
            <a:r>
              <a:rPr lang="en-US" sz="1800" i="1" dirty="0"/>
              <a:t>American Slavery As It Is</a:t>
            </a:r>
            <a:r>
              <a:rPr lang="en-US" sz="1800" dirty="0"/>
              <a:t> (1839) </a:t>
            </a:r>
            <a:r>
              <a:rPr lang="en-US" sz="1800" dirty="0" smtClean="0"/>
              <a:t> - made </a:t>
            </a:r>
            <a:r>
              <a:rPr lang="en-US" sz="1800" dirty="0"/>
              <a:t>arguments against </a:t>
            </a:r>
            <a:r>
              <a:rPr lang="en-US" sz="1800" dirty="0" smtClean="0"/>
              <a:t>slavery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2315" y="1142866"/>
            <a:ext cx="2481524" cy="24889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29814">
            <a:off x="6559221" y="3940504"/>
            <a:ext cx="1579339" cy="260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124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Anti Slavery vs. Abolitionist vs. Radical Abolitionist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Anti-Slavery </a:t>
            </a:r>
            <a:r>
              <a:rPr lang="en-US" sz="2800" dirty="0"/>
              <a:t>– opposed to slavery, and wanted gradual emancipation </a:t>
            </a:r>
          </a:p>
          <a:p>
            <a:r>
              <a:rPr lang="en-US" sz="2800" dirty="0"/>
              <a:t>Abolitionists – wanted slavery to end now</a:t>
            </a:r>
          </a:p>
          <a:p>
            <a:r>
              <a:rPr lang="en-US" sz="2800" dirty="0"/>
              <a:t>Radical Abolitionists – wanted slavery to end now, wanted equal rights under the law, and were willing to use more militant tactics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808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609344"/>
          </a:xfrm>
        </p:spPr>
        <p:txBody>
          <a:bodyPr/>
          <a:lstStyle/>
          <a:p>
            <a:r>
              <a:rPr lang="en-US" b="1" dirty="0"/>
              <a:t>Radical Abolitionism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366" y="875763"/>
            <a:ext cx="4881093" cy="598223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William </a:t>
            </a:r>
            <a:r>
              <a:rPr lang="en-US" dirty="0"/>
              <a:t>Lloyd </a:t>
            </a:r>
            <a:r>
              <a:rPr lang="en-US" dirty="0" smtClean="0"/>
              <a:t>Garrison</a:t>
            </a:r>
          </a:p>
          <a:p>
            <a:pPr lvl="1"/>
            <a:r>
              <a:rPr lang="en-US" dirty="0" smtClean="0"/>
              <a:t>wrote newspaper</a:t>
            </a:r>
            <a:r>
              <a:rPr lang="en-US" dirty="0"/>
              <a:t> </a:t>
            </a:r>
            <a:r>
              <a:rPr lang="en-US" i="1" dirty="0"/>
              <a:t>The </a:t>
            </a:r>
            <a:r>
              <a:rPr lang="en-US" i="1" dirty="0" smtClean="0"/>
              <a:t>Liberator</a:t>
            </a:r>
            <a:endParaRPr lang="en-US" dirty="0"/>
          </a:p>
          <a:p>
            <a:pPr lvl="1"/>
            <a:r>
              <a:rPr lang="en-US" dirty="0"/>
              <a:t>P</a:t>
            </a:r>
            <a:r>
              <a:rPr lang="en-US" dirty="0" smtClean="0"/>
              <a:t>ublicly </a:t>
            </a:r>
            <a:r>
              <a:rPr lang="en-US" dirty="0" smtClean="0"/>
              <a:t>burned copy </a:t>
            </a:r>
            <a:r>
              <a:rPr lang="en-US" dirty="0"/>
              <a:t>of the Constitution.</a:t>
            </a:r>
          </a:p>
          <a:p>
            <a:r>
              <a:rPr lang="en-US" dirty="0"/>
              <a:t>American Anti-Slavery </a:t>
            </a:r>
            <a:r>
              <a:rPr lang="en-US" dirty="0" smtClean="0"/>
              <a:t>Society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ounded </a:t>
            </a:r>
            <a:r>
              <a:rPr lang="en-US" dirty="0"/>
              <a:t>in 1833 to oppose </a:t>
            </a:r>
            <a:r>
              <a:rPr lang="en-US" dirty="0" smtClean="0"/>
              <a:t>slavery</a:t>
            </a:r>
          </a:p>
          <a:p>
            <a:pPr lvl="1"/>
            <a:r>
              <a:rPr lang="en-US" dirty="0" smtClean="0"/>
              <a:t>Mostly women </a:t>
            </a:r>
            <a:endParaRPr lang="en-US" dirty="0"/>
          </a:p>
          <a:p>
            <a:r>
              <a:rPr lang="en-US" dirty="0"/>
              <a:t>Sojourner </a:t>
            </a:r>
            <a:r>
              <a:rPr lang="en-US" dirty="0" smtClean="0"/>
              <a:t>Truth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reed </a:t>
            </a:r>
            <a:r>
              <a:rPr lang="en-US" dirty="0"/>
              <a:t>black woman who fought for black emancipation and women's </a:t>
            </a:r>
            <a:r>
              <a:rPr lang="en-US" dirty="0" smtClean="0"/>
              <a:t>rights</a:t>
            </a:r>
            <a:endParaRPr lang="en-US" dirty="0"/>
          </a:p>
          <a:p>
            <a:r>
              <a:rPr lang="en-US" dirty="0"/>
              <a:t>Frederick </a:t>
            </a:r>
            <a:r>
              <a:rPr lang="en-US" dirty="0" smtClean="0"/>
              <a:t>Douglass</a:t>
            </a:r>
          </a:p>
          <a:p>
            <a:pPr lvl="1"/>
            <a:r>
              <a:rPr lang="en-US" dirty="0" smtClean="0"/>
              <a:t>Runaway slave who l</a:t>
            </a:r>
            <a:r>
              <a:rPr lang="en-US" dirty="0" smtClean="0"/>
              <a:t>ectured </a:t>
            </a:r>
            <a:r>
              <a:rPr lang="en-US" dirty="0"/>
              <a:t>for </a:t>
            </a:r>
            <a:r>
              <a:rPr lang="en-US" dirty="0" smtClean="0"/>
              <a:t>abolitionism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ooked </a:t>
            </a:r>
            <a:r>
              <a:rPr lang="en-US" dirty="0"/>
              <a:t>to politics to end </a:t>
            </a:r>
            <a:r>
              <a:rPr lang="en-US" dirty="0" smtClean="0"/>
              <a:t>slavery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ublished </a:t>
            </a:r>
            <a:r>
              <a:rPr lang="en-US" dirty="0"/>
              <a:t>his autobiography, </a:t>
            </a:r>
            <a:r>
              <a:rPr lang="en-US" i="1" dirty="0"/>
              <a:t>Narrative of the Life of Frederick </a:t>
            </a:r>
            <a:r>
              <a:rPr lang="en-US" i="1" dirty="0" smtClean="0"/>
              <a:t>Douglass</a:t>
            </a:r>
          </a:p>
          <a:p>
            <a:pPr lvl="1"/>
            <a:r>
              <a:rPr lang="en-US" dirty="0" smtClean="0"/>
              <a:t>Invited around the world to lecture about abolition</a:t>
            </a:r>
          </a:p>
          <a:p>
            <a:r>
              <a:rPr lang="en-US" dirty="0" smtClean="0"/>
              <a:t>David </a:t>
            </a:r>
            <a:r>
              <a:rPr lang="en-US" dirty="0" smtClean="0"/>
              <a:t>Walker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lack </a:t>
            </a:r>
            <a:r>
              <a:rPr lang="en-US" dirty="0" smtClean="0"/>
              <a:t>abolitionist who spoke out against slavery and argued that Blacks need to out-citizen the whites</a:t>
            </a:r>
          </a:p>
          <a:p>
            <a:pPr lvl="1"/>
            <a:r>
              <a:rPr lang="en-US" dirty="0" smtClean="0"/>
              <a:t>Wrote, </a:t>
            </a:r>
            <a:r>
              <a:rPr lang="en-US" i="1" dirty="0" smtClean="0"/>
              <a:t>The Appeal to the </a:t>
            </a:r>
            <a:r>
              <a:rPr lang="en-US" i="1" dirty="0" err="1" smtClean="0"/>
              <a:t>Coloured</a:t>
            </a:r>
            <a:r>
              <a:rPr lang="en-US" i="1" dirty="0" smtClean="0"/>
              <a:t> People of the World</a:t>
            </a:r>
            <a:endParaRPr lang="en-US" i="1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459" y="3106558"/>
            <a:ext cx="1427840" cy="16301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3145" b="8733"/>
          <a:stretch/>
        </p:blipFill>
        <p:spPr>
          <a:xfrm>
            <a:off x="6926804" y="1289304"/>
            <a:ext cx="1448950" cy="19699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8199" y="4955438"/>
            <a:ext cx="2167555" cy="162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562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Southern reaction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9859"/>
            <a:ext cx="7772400" cy="4562341"/>
          </a:xfrm>
        </p:spPr>
        <p:txBody>
          <a:bodyPr>
            <a:normAutofit/>
          </a:bodyPr>
          <a:lstStyle/>
          <a:p>
            <a:r>
              <a:rPr lang="en-US" dirty="0" smtClean="0"/>
              <a:t>1831-1832 - VA </a:t>
            </a:r>
            <a:r>
              <a:rPr lang="en-US" dirty="0"/>
              <a:t>defeated numerous emancipation </a:t>
            </a:r>
            <a:r>
              <a:rPr lang="en-US" dirty="0" smtClean="0"/>
              <a:t>bills</a:t>
            </a:r>
            <a:endParaRPr lang="en-US" dirty="0" smtClean="0"/>
          </a:p>
          <a:p>
            <a:pPr lvl="1"/>
            <a:r>
              <a:rPr lang="en-US" dirty="0" smtClean="0"/>
              <a:t>Other </a:t>
            </a:r>
            <a:r>
              <a:rPr lang="en-US" dirty="0"/>
              <a:t>states followed suit, prohibiting all forms of </a:t>
            </a:r>
            <a:r>
              <a:rPr lang="en-US" dirty="0" smtClean="0"/>
              <a:t>emancipation</a:t>
            </a:r>
            <a:endParaRPr lang="en-US" dirty="0" smtClean="0"/>
          </a:p>
          <a:p>
            <a:pPr lvl="1"/>
            <a:r>
              <a:rPr lang="en-US" dirty="0"/>
              <a:t>S</a:t>
            </a:r>
            <a:r>
              <a:rPr lang="en-US" dirty="0" smtClean="0"/>
              <a:t>eries </a:t>
            </a:r>
            <a:r>
              <a:rPr lang="en-US" dirty="0"/>
              <a:t>of emancipation setbacks was known as  nullification crisis of </a:t>
            </a:r>
            <a:r>
              <a:rPr lang="en-US" dirty="0" smtClean="0"/>
              <a:t>1832</a:t>
            </a:r>
            <a:endParaRPr lang="en-US" dirty="0" smtClean="0"/>
          </a:p>
          <a:p>
            <a:pPr lvl="2"/>
            <a:r>
              <a:rPr lang="en-US" dirty="0"/>
              <a:t>S</a:t>
            </a:r>
            <a:r>
              <a:rPr lang="en-US" dirty="0" smtClean="0"/>
              <a:t>ilenced </a:t>
            </a:r>
            <a:r>
              <a:rPr lang="en-US" dirty="0" smtClean="0"/>
              <a:t>voice </a:t>
            </a:r>
            <a:r>
              <a:rPr lang="en-US" dirty="0"/>
              <a:t>of </a:t>
            </a:r>
            <a:r>
              <a:rPr lang="en-US" dirty="0" smtClean="0"/>
              <a:t>wt. </a:t>
            </a:r>
            <a:r>
              <a:rPr lang="en-US" dirty="0"/>
              <a:t>southern </a:t>
            </a:r>
            <a:r>
              <a:rPr lang="en-US" dirty="0" smtClean="0"/>
              <a:t>abolitionists</a:t>
            </a:r>
            <a:endParaRPr lang="en-US" dirty="0"/>
          </a:p>
          <a:p>
            <a:r>
              <a:rPr lang="en-US" dirty="0" smtClean="0"/>
              <a:t>Southerners </a:t>
            </a:r>
            <a:r>
              <a:rPr lang="en-US" dirty="0"/>
              <a:t>argued that slavery was supported by </a:t>
            </a:r>
            <a:r>
              <a:rPr lang="en-US" dirty="0" smtClean="0"/>
              <a:t>Bible</a:t>
            </a:r>
            <a:r>
              <a:rPr lang="en-US" dirty="0"/>
              <a:t>, and </a:t>
            </a:r>
            <a:r>
              <a:rPr lang="en-US" dirty="0" smtClean="0"/>
              <a:t>slavery </a:t>
            </a:r>
            <a:r>
              <a:rPr lang="en-US" dirty="0"/>
              <a:t>was good for </a:t>
            </a:r>
            <a:r>
              <a:rPr lang="en-US" dirty="0" smtClean="0"/>
              <a:t>Africans </a:t>
            </a:r>
            <a:r>
              <a:rPr lang="en-US" dirty="0"/>
              <a:t>because it introduced them to </a:t>
            </a:r>
            <a:r>
              <a:rPr lang="en-US" dirty="0" smtClean="0"/>
              <a:t>Christianity</a:t>
            </a:r>
            <a:endParaRPr lang="en-US" dirty="0"/>
          </a:p>
          <a:p>
            <a:r>
              <a:rPr lang="en-US" dirty="0" smtClean="0"/>
              <a:t>Gag </a:t>
            </a:r>
            <a:r>
              <a:rPr lang="en-US" dirty="0"/>
              <a:t>Resolution </a:t>
            </a:r>
            <a:endParaRPr lang="en-US" dirty="0" smtClean="0"/>
          </a:p>
          <a:p>
            <a:pPr lvl="1"/>
            <a:r>
              <a:rPr lang="en-US" dirty="0"/>
              <a:t>R</a:t>
            </a:r>
            <a:r>
              <a:rPr lang="en-US" dirty="0" smtClean="0"/>
              <a:t>equired </a:t>
            </a:r>
            <a:r>
              <a:rPr lang="en-US" dirty="0"/>
              <a:t>all anti-slavery appeals </a:t>
            </a:r>
            <a:r>
              <a:rPr lang="en-US" dirty="0" smtClean="0"/>
              <a:t>be </a:t>
            </a:r>
            <a:r>
              <a:rPr lang="en-US" dirty="0"/>
              <a:t>tabled without debate in </a:t>
            </a:r>
            <a:r>
              <a:rPr lang="en-US" dirty="0" smtClean="0"/>
              <a:t>House </a:t>
            </a:r>
            <a:r>
              <a:rPr lang="en-US" dirty="0"/>
              <a:t>of </a:t>
            </a:r>
            <a:r>
              <a:rPr lang="en-US" dirty="0" smtClean="0"/>
              <a:t>Representatives</a:t>
            </a:r>
            <a:endParaRPr lang="en-US" dirty="0"/>
          </a:p>
          <a:p>
            <a:r>
              <a:rPr lang="en-US" dirty="0"/>
              <a:t> </a:t>
            </a:r>
            <a:r>
              <a:rPr lang="en-US" dirty="0" smtClean="0"/>
              <a:t>1835</a:t>
            </a:r>
            <a:r>
              <a:rPr lang="en-US" dirty="0"/>
              <a:t> </a:t>
            </a:r>
            <a:r>
              <a:rPr lang="en-US" dirty="0" smtClean="0"/>
              <a:t>-  gov’t </a:t>
            </a:r>
            <a:r>
              <a:rPr lang="en-US" dirty="0"/>
              <a:t>ordered </a:t>
            </a:r>
            <a:r>
              <a:rPr lang="en-US" dirty="0" smtClean="0"/>
              <a:t>southern </a:t>
            </a:r>
            <a:r>
              <a:rPr lang="en-US" dirty="0"/>
              <a:t>postmasters to destroy abolitionist material due to anti-abolitionist mobbing and rioting at a postal office in Charleston, South </a:t>
            </a:r>
            <a:r>
              <a:rPr lang="en-US" dirty="0" smtClean="0"/>
              <a:t>Carolina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770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Abolitionist </a:t>
            </a:r>
            <a:r>
              <a:rPr lang="en-US" b="1" dirty="0"/>
              <a:t>Impact in the North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35617"/>
            <a:ext cx="7772400" cy="4536583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Abolitionists </a:t>
            </a:r>
            <a:r>
              <a:rPr lang="en-US" sz="2800" dirty="0" smtClean="0"/>
              <a:t>were unpopular </a:t>
            </a:r>
            <a:r>
              <a:rPr lang="en-US" sz="2800" dirty="0"/>
              <a:t>in many parts of </a:t>
            </a:r>
            <a:r>
              <a:rPr lang="en-US" sz="2800" dirty="0" smtClean="0"/>
              <a:t>North</a:t>
            </a:r>
            <a:endParaRPr lang="en-US" sz="2800" dirty="0" smtClean="0"/>
          </a:p>
          <a:p>
            <a:r>
              <a:rPr lang="en-US" sz="2800" dirty="0"/>
              <a:t>S</a:t>
            </a:r>
            <a:r>
              <a:rPr lang="en-US" sz="2800" dirty="0" smtClean="0"/>
              <a:t>outhern </a:t>
            </a:r>
            <a:r>
              <a:rPr lang="en-US" sz="2800" dirty="0"/>
              <a:t>planters owed </a:t>
            </a:r>
            <a:r>
              <a:rPr lang="en-US" sz="2800" dirty="0" smtClean="0"/>
              <a:t>lots of </a:t>
            </a:r>
            <a:r>
              <a:rPr lang="en-US" sz="2800" dirty="0"/>
              <a:t>money to </a:t>
            </a:r>
            <a:r>
              <a:rPr lang="en-US" sz="2800" dirty="0" smtClean="0"/>
              <a:t>northern bankers</a:t>
            </a:r>
            <a:endParaRPr lang="en-US" sz="2800" dirty="0" smtClean="0"/>
          </a:p>
          <a:p>
            <a:pPr lvl="1"/>
            <a:r>
              <a:rPr lang="en-US" sz="2400" dirty="0" smtClean="0"/>
              <a:t>If </a:t>
            </a:r>
            <a:r>
              <a:rPr lang="en-US" sz="2400" dirty="0" smtClean="0"/>
              <a:t>Union </a:t>
            </a:r>
            <a:r>
              <a:rPr lang="en-US" sz="2400" dirty="0"/>
              <a:t>collapsed, these debts would not be </a:t>
            </a:r>
            <a:r>
              <a:rPr lang="en-US" sz="2400" dirty="0" smtClean="0"/>
              <a:t>repaid</a:t>
            </a:r>
            <a:endParaRPr lang="en-US" sz="2400" dirty="0" smtClean="0"/>
          </a:p>
          <a:p>
            <a:r>
              <a:rPr lang="en-US" sz="2800" dirty="0" smtClean="0"/>
              <a:t>Additionally</a:t>
            </a:r>
            <a:r>
              <a:rPr lang="en-US" sz="2800" dirty="0"/>
              <a:t>, New England textile mills were supplied with cotton raised by </a:t>
            </a:r>
            <a:r>
              <a:rPr lang="en-US" sz="2800" dirty="0" smtClean="0"/>
              <a:t>slaves</a:t>
            </a:r>
            <a:endParaRPr lang="en-US" sz="2800" dirty="0" smtClean="0"/>
          </a:p>
          <a:p>
            <a:pPr lvl="1"/>
            <a:r>
              <a:rPr lang="en-US" sz="2400" dirty="0" smtClean="0"/>
              <a:t>If </a:t>
            </a:r>
            <a:r>
              <a:rPr lang="en-US" sz="2400" dirty="0"/>
              <a:t>slavery was abolished, then </a:t>
            </a:r>
            <a:r>
              <a:rPr lang="en-US" sz="2400" dirty="0" smtClean="0"/>
              <a:t>cotton </a:t>
            </a:r>
            <a:r>
              <a:rPr lang="en-US" sz="2400" dirty="0"/>
              <a:t>supply would be cut off, resulting in unemployment.</a:t>
            </a:r>
          </a:p>
          <a:p>
            <a:r>
              <a:rPr lang="en-US" sz="2800" dirty="0" smtClean="0"/>
              <a:t>Free </a:t>
            </a:r>
            <a:r>
              <a:rPr lang="en-US" sz="2800" dirty="0" err="1" smtClean="0"/>
              <a:t>soilers</a:t>
            </a:r>
            <a:r>
              <a:rPr lang="en-US" sz="2800" dirty="0" smtClean="0"/>
              <a:t> - opposed </a:t>
            </a:r>
            <a:r>
              <a:rPr lang="en-US" sz="2800" dirty="0"/>
              <a:t>extending slavery to the western </a:t>
            </a:r>
            <a:r>
              <a:rPr lang="en-US" sz="2800" dirty="0" smtClean="0"/>
              <a:t>territories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214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"Cotton is King!"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96278"/>
            <a:ext cx="4942268" cy="4475922"/>
          </a:xfrm>
        </p:spPr>
        <p:txBody>
          <a:bodyPr>
            <a:noAutofit/>
          </a:bodyPr>
          <a:lstStyle/>
          <a:p>
            <a:r>
              <a:rPr lang="en-US" sz="2400" dirty="0"/>
              <a:t>L</a:t>
            </a:r>
            <a:r>
              <a:rPr lang="en-US" sz="2400" dirty="0" smtClean="0"/>
              <a:t>ate 1700s - slavery starting </a:t>
            </a:r>
            <a:r>
              <a:rPr lang="en-US" sz="2400" dirty="0"/>
              <a:t>to die </a:t>
            </a:r>
            <a:r>
              <a:rPr lang="en-US" sz="2400" dirty="0" smtClean="0"/>
              <a:t>out </a:t>
            </a:r>
          </a:p>
          <a:p>
            <a:r>
              <a:rPr lang="en-US" sz="2400" dirty="0"/>
              <a:t>I</a:t>
            </a:r>
            <a:r>
              <a:rPr lang="en-US" sz="2400" dirty="0" smtClean="0"/>
              <a:t>nvention </a:t>
            </a:r>
            <a:r>
              <a:rPr lang="en-US" sz="2400" dirty="0"/>
              <a:t>of </a:t>
            </a:r>
            <a:r>
              <a:rPr lang="en-US" sz="2400" dirty="0" smtClean="0"/>
              <a:t>cotton </a:t>
            </a:r>
            <a:r>
              <a:rPr lang="en-US" sz="2400" dirty="0"/>
              <a:t>gin prompted plantation owners to keep </a:t>
            </a:r>
            <a:r>
              <a:rPr lang="en-US" sz="2400" dirty="0" smtClean="0"/>
              <a:t>more </a:t>
            </a:r>
            <a:r>
              <a:rPr lang="en-US" sz="2400" dirty="0"/>
              <a:t>slaves </a:t>
            </a:r>
            <a:endParaRPr lang="en-US" sz="2400" dirty="0" smtClean="0"/>
          </a:p>
          <a:p>
            <a:r>
              <a:rPr lang="en-US" sz="2400" dirty="0" smtClean="0"/>
              <a:t>Cotton </a:t>
            </a:r>
            <a:r>
              <a:rPr lang="en-US" sz="2400" dirty="0"/>
              <a:t>accounted for half the value of all American exports after </a:t>
            </a:r>
            <a:r>
              <a:rPr lang="en-US" sz="2400" dirty="0" smtClean="0"/>
              <a:t>1840</a:t>
            </a:r>
          </a:p>
          <a:p>
            <a:pPr lvl="1"/>
            <a:r>
              <a:rPr lang="en-US" sz="2000" dirty="0" smtClean="0"/>
              <a:t>1850s - Britain's </a:t>
            </a:r>
            <a:r>
              <a:rPr lang="en-US" sz="2000" dirty="0"/>
              <a:t>most important manufactured item was cotton </a:t>
            </a:r>
            <a:r>
              <a:rPr lang="en-US" sz="2000" dirty="0" smtClean="0"/>
              <a:t>cloth</a:t>
            </a:r>
            <a:endParaRPr lang="en-US" sz="2000" dirty="0" smtClean="0"/>
          </a:p>
          <a:p>
            <a:r>
              <a:rPr lang="en-US" sz="2400" dirty="0" smtClean="0"/>
              <a:t>Britain </a:t>
            </a:r>
            <a:r>
              <a:rPr lang="en-US" sz="2400" dirty="0"/>
              <a:t>imported 75% of its raw cotton from the </a:t>
            </a:r>
            <a:r>
              <a:rPr lang="en-US" sz="2400" dirty="0" smtClean="0"/>
              <a:t>South</a:t>
            </a:r>
          </a:p>
          <a:p>
            <a:pPr lvl="1"/>
            <a:r>
              <a:rPr lang="en-US" sz="2000" dirty="0" smtClean="0"/>
              <a:t>South had significant </a:t>
            </a:r>
            <a:r>
              <a:rPr lang="en-US" sz="2000" dirty="0"/>
              <a:t>influence in </a:t>
            </a:r>
            <a:r>
              <a:rPr lang="en-US" sz="2000" dirty="0" smtClean="0"/>
              <a:t>Britain</a:t>
            </a:r>
            <a:endParaRPr lang="en-US" sz="2000" dirty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4586" y="1284398"/>
            <a:ext cx="2636949" cy="206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062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Planter </a:t>
            </a:r>
            <a:r>
              <a:rPr lang="en-US" b="1" dirty="0" smtClean="0"/>
              <a:t>Class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9268" y="1590261"/>
            <a:ext cx="4658932" cy="4581939"/>
          </a:xfrm>
        </p:spPr>
        <p:txBody>
          <a:bodyPr/>
          <a:lstStyle/>
          <a:p>
            <a:r>
              <a:rPr lang="en-US" sz="2800" dirty="0" smtClean="0"/>
              <a:t>South more </a:t>
            </a:r>
            <a:r>
              <a:rPr lang="en-US" sz="2800" dirty="0"/>
              <a:t>of an </a:t>
            </a:r>
            <a:r>
              <a:rPr lang="en-US" sz="2800" dirty="0" smtClean="0"/>
              <a:t>oligarchy – gov’t </a:t>
            </a:r>
            <a:r>
              <a:rPr lang="en-US" sz="2800" dirty="0"/>
              <a:t>ran by a </a:t>
            </a:r>
            <a:r>
              <a:rPr lang="en-US" sz="2800" dirty="0" smtClean="0"/>
              <a:t>few</a:t>
            </a:r>
          </a:p>
          <a:p>
            <a:pPr lvl="1"/>
            <a:r>
              <a:rPr lang="en-US" sz="2400" dirty="0" smtClean="0"/>
              <a:t>Gov’t heavily </a:t>
            </a:r>
            <a:r>
              <a:rPr lang="en-US" sz="2400" dirty="0"/>
              <a:t>affected by </a:t>
            </a:r>
            <a:r>
              <a:rPr lang="en-US" sz="2400" dirty="0" smtClean="0"/>
              <a:t>planter class</a:t>
            </a:r>
            <a:endParaRPr lang="en-US" sz="2400" dirty="0" smtClean="0"/>
          </a:p>
          <a:p>
            <a:pPr lvl="2"/>
            <a:r>
              <a:rPr lang="en-US" sz="2000" dirty="0" smtClean="0"/>
              <a:t>Southern </a:t>
            </a:r>
            <a:r>
              <a:rPr lang="en-US" sz="2000" dirty="0"/>
              <a:t>aristocracy </a:t>
            </a:r>
            <a:r>
              <a:rPr lang="en-US" sz="2000" dirty="0" smtClean="0"/>
              <a:t>widened gap between rich </a:t>
            </a:r>
            <a:r>
              <a:rPr lang="en-US" sz="2000" dirty="0"/>
              <a:t>and poor </a:t>
            </a:r>
            <a:endParaRPr lang="en-US" sz="2000" dirty="0" smtClean="0"/>
          </a:p>
          <a:p>
            <a:pPr lvl="2"/>
            <a:r>
              <a:rPr lang="en-US" sz="2000" dirty="0"/>
              <a:t>A</a:t>
            </a:r>
            <a:r>
              <a:rPr lang="en-US" sz="2000" dirty="0" smtClean="0"/>
              <a:t>ristocrats </a:t>
            </a:r>
            <a:r>
              <a:rPr lang="en-US" sz="2000" dirty="0"/>
              <a:t>made governmental decisions in their </a:t>
            </a:r>
            <a:r>
              <a:rPr lang="en-US" sz="2000" dirty="0" smtClean="0"/>
              <a:t>favor</a:t>
            </a:r>
            <a:endParaRPr lang="en-US" sz="2000" dirty="0"/>
          </a:p>
          <a:p>
            <a:r>
              <a:rPr lang="en-US" sz="2800" dirty="0" smtClean="0"/>
              <a:t>Southern </a:t>
            </a:r>
            <a:r>
              <a:rPr lang="en-US" sz="2800" dirty="0"/>
              <a:t>plantation wife commanded the female </a:t>
            </a:r>
            <a:r>
              <a:rPr lang="en-US" sz="2800" dirty="0" smtClean="0"/>
              <a:t>slaves</a:t>
            </a:r>
            <a:endParaRPr lang="en-US" sz="28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358" y="2590799"/>
            <a:ext cx="3388352" cy="208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172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</a:t>
            </a:r>
            <a:r>
              <a:rPr lang="en-US" b="1" dirty="0"/>
              <a:t>Slave System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062" y="1661375"/>
            <a:ext cx="4584880" cy="5061397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Slavery in </a:t>
            </a:r>
            <a:r>
              <a:rPr lang="en-US" sz="2800" dirty="0" smtClean="0"/>
              <a:t>South known </a:t>
            </a:r>
            <a:r>
              <a:rPr lang="en-US" sz="2800" dirty="0"/>
              <a:t>as the "peculiar institution</a:t>
            </a:r>
            <a:r>
              <a:rPr lang="en-US" sz="2800" dirty="0" smtClean="0"/>
              <a:t>"</a:t>
            </a:r>
          </a:p>
          <a:p>
            <a:r>
              <a:rPr lang="en-US" sz="2800" dirty="0" smtClean="0"/>
              <a:t>E</a:t>
            </a:r>
            <a:r>
              <a:rPr lang="en-US" sz="2800" dirty="0" smtClean="0"/>
              <a:t>conomic </a:t>
            </a:r>
            <a:r>
              <a:rPr lang="en-US" sz="2800" dirty="0"/>
              <a:t>structure in </a:t>
            </a:r>
            <a:r>
              <a:rPr lang="en-US" sz="2800" dirty="0" smtClean="0"/>
              <a:t>South </a:t>
            </a:r>
            <a:r>
              <a:rPr lang="en-US" sz="2800" dirty="0"/>
              <a:t>became increasingly </a:t>
            </a:r>
            <a:r>
              <a:rPr lang="en-US" sz="2800" dirty="0" smtClean="0"/>
              <a:t>monopolistic </a:t>
            </a:r>
            <a:endParaRPr lang="en-US" sz="2800" dirty="0" smtClean="0"/>
          </a:p>
          <a:p>
            <a:r>
              <a:rPr lang="en-US" sz="2800" dirty="0" smtClean="0"/>
              <a:t>Southern </a:t>
            </a:r>
            <a:r>
              <a:rPr lang="en-US" sz="2800" dirty="0"/>
              <a:t>economy </a:t>
            </a:r>
            <a:r>
              <a:rPr lang="en-US" sz="2800" dirty="0" smtClean="0"/>
              <a:t>very </a:t>
            </a:r>
            <a:r>
              <a:rPr lang="en-US" sz="2800" dirty="0"/>
              <a:t>dependent on cotton, which made </a:t>
            </a:r>
            <a:r>
              <a:rPr lang="en-US" sz="2800" dirty="0" smtClean="0"/>
              <a:t>economy unstable</a:t>
            </a:r>
            <a:endParaRPr lang="en-US" sz="2800" dirty="0" smtClean="0"/>
          </a:p>
          <a:p>
            <a:pPr lvl="1"/>
            <a:r>
              <a:rPr lang="en-US" sz="2400" dirty="0" smtClean="0"/>
              <a:t>Many </a:t>
            </a:r>
            <a:r>
              <a:rPr lang="en-US" sz="2400" dirty="0"/>
              <a:t>plantation owners over-speculated in land and slaves, causing them </a:t>
            </a:r>
            <a:r>
              <a:rPr lang="en-US" sz="2400" dirty="0" smtClean="0"/>
              <a:t>to fall </a:t>
            </a:r>
            <a:r>
              <a:rPr lang="en-US" sz="2400" dirty="0"/>
              <a:t>into </a:t>
            </a:r>
            <a:r>
              <a:rPr lang="en-US" sz="2400" dirty="0" smtClean="0"/>
              <a:t>debt</a:t>
            </a:r>
          </a:p>
          <a:p>
            <a:pPr lvl="1"/>
            <a:endParaRPr lang="en-US" sz="24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6852" y="3064978"/>
            <a:ext cx="3847099" cy="255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306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White Majority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9859"/>
            <a:ext cx="7772400" cy="4562341"/>
          </a:xfrm>
        </p:spPr>
        <p:txBody>
          <a:bodyPr/>
          <a:lstStyle/>
          <a:p>
            <a:r>
              <a:rPr lang="en-US" sz="2400" dirty="0" smtClean="0"/>
              <a:t>The </a:t>
            </a:r>
            <a:r>
              <a:rPr lang="en-US" sz="2400" dirty="0"/>
              <a:t>white population of the South was as follows (from smallest to largest): </a:t>
            </a:r>
            <a:endParaRPr lang="en-US" sz="2400" dirty="0" smtClean="0"/>
          </a:p>
          <a:p>
            <a:pPr lvl="1"/>
            <a:r>
              <a:rPr lang="en-US" sz="2000" dirty="0" smtClean="0"/>
              <a:t>a</a:t>
            </a:r>
            <a:r>
              <a:rPr lang="en-US" sz="2000" dirty="0"/>
              <a:t>) Wealthy slave </a:t>
            </a:r>
            <a:r>
              <a:rPr lang="en-US" sz="2000" dirty="0" smtClean="0"/>
              <a:t>owners</a:t>
            </a:r>
          </a:p>
          <a:p>
            <a:pPr lvl="1"/>
            <a:r>
              <a:rPr lang="en-US" sz="2000" dirty="0" smtClean="0"/>
              <a:t>b</a:t>
            </a:r>
            <a:r>
              <a:rPr lang="en-US" sz="2000" dirty="0"/>
              <a:t>) Less wealthy slave </a:t>
            </a:r>
            <a:r>
              <a:rPr lang="en-US" sz="2000" dirty="0" smtClean="0"/>
              <a:t>owners – </a:t>
            </a:r>
          </a:p>
          <a:p>
            <a:pPr lvl="3"/>
            <a:r>
              <a:rPr lang="en-US" sz="1800" dirty="0" smtClean="0"/>
              <a:t>Didn’t own </a:t>
            </a:r>
            <a:r>
              <a:rPr lang="en-US" sz="1800" dirty="0"/>
              <a:t>a majority of </a:t>
            </a:r>
            <a:r>
              <a:rPr lang="en-US" sz="1800" dirty="0" smtClean="0"/>
              <a:t>slaves</a:t>
            </a:r>
            <a:r>
              <a:rPr lang="en-US" sz="1800" dirty="0"/>
              <a:t>, but </a:t>
            </a:r>
            <a:r>
              <a:rPr lang="en-US" sz="1800" dirty="0" smtClean="0"/>
              <a:t>made up majority </a:t>
            </a:r>
            <a:r>
              <a:rPr lang="en-US" sz="1800" dirty="0"/>
              <a:t>of the masters. </a:t>
            </a:r>
            <a:endParaRPr lang="en-US" sz="1800" dirty="0" smtClean="0"/>
          </a:p>
          <a:p>
            <a:pPr lvl="1"/>
            <a:r>
              <a:rPr lang="en-US" sz="2000" dirty="0" smtClean="0"/>
              <a:t>c</a:t>
            </a:r>
            <a:r>
              <a:rPr lang="en-US" sz="2000" dirty="0"/>
              <a:t>) Non-slave-holding whites (3/4 of South white population</a:t>
            </a:r>
            <a:r>
              <a:rPr lang="en-US" sz="2000" dirty="0" smtClean="0"/>
              <a:t>) </a:t>
            </a:r>
          </a:p>
          <a:p>
            <a:pPr lvl="3"/>
            <a:r>
              <a:rPr lang="en-US" sz="1800" dirty="0"/>
              <a:t>S</a:t>
            </a:r>
            <a:r>
              <a:rPr lang="en-US" sz="1800" dirty="0" smtClean="0"/>
              <a:t>upported </a:t>
            </a:r>
            <a:r>
              <a:rPr lang="en-US" sz="1800" dirty="0"/>
              <a:t>slavery because they wanted to eventually own slaves and achieve the "American dream" of moving up in society.  </a:t>
            </a:r>
            <a:endParaRPr lang="en-US" sz="1800" dirty="0" smtClean="0"/>
          </a:p>
          <a:p>
            <a:pPr lvl="3"/>
            <a:r>
              <a:rPr lang="en-US" sz="1800" dirty="0"/>
              <a:t>L</a:t>
            </a:r>
            <a:r>
              <a:rPr lang="en-US" sz="1800" dirty="0" smtClean="0"/>
              <a:t>ess </a:t>
            </a:r>
            <a:r>
              <a:rPr lang="en-US" sz="1800" dirty="0"/>
              <a:t>prosperous non-slave-holding </a:t>
            </a:r>
            <a:r>
              <a:rPr lang="en-US" sz="1800" dirty="0" smtClean="0"/>
              <a:t>whites</a:t>
            </a:r>
          </a:p>
          <a:p>
            <a:pPr lvl="3"/>
            <a:r>
              <a:rPr lang="en-US" sz="1800" dirty="0" smtClean="0"/>
              <a:t>Civilization </a:t>
            </a:r>
            <a:r>
              <a:rPr lang="en-US" sz="1800" dirty="0"/>
              <a:t>hadn't reached mountain whites who lived in </a:t>
            </a:r>
            <a:r>
              <a:rPr lang="en-US" sz="1800" dirty="0" smtClean="0"/>
              <a:t>valley </a:t>
            </a:r>
            <a:r>
              <a:rPr lang="en-US" sz="1800" dirty="0"/>
              <a:t>of the Appalachian </a:t>
            </a:r>
            <a:r>
              <a:rPr lang="en-US" sz="1800" dirty="0" smtClean="0"/>
              <a:t>range</a:t>
            </a:r>
          </a:p>
          <a:p>
            <a:pPr lvl="3"/>
            <a:r>
              <a:rPr lang="en-US" sz="1800" dirty="0"/>
              <a:t>S</a:t>
            </a:r>
            <a:r>
              <a:rPr lang="en-US" sz="1800" dirty="0" smtClean="0"/>
              <a:t>upported </a:t>
            </a:r>
            <a:r>
              <a:rPr lang="en-US" sz="1800" dirty="0"/>
              <a:t>Abraham Lincoln's Union </a:t>
            </a:r>
            <a:r>
              <a:rPr lang="en-US" sz="1800" dirty="0" smtClean="0"/>
              <a:t>party</a:t>
            </a: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815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86765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Free </a:t>
            </a:r>
            <a:r>
              <a:rPr lang="en-US" b="1" dirty="0" smtClean="0"/>
              <a:t>Blacks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2614"/>
            <a:ext cx="4427113" cy="519379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Many </a:t>
            </a:r>
            <a:r>
              <a:rPr lang="en-US" sz="2400" dirty="0" smtClean="0"/>
              <a:t>settled </a:t>
            </a:r>
            <a:r>
              <a:rPr lang="en-US" sz="2400" dirty="0"/>
              <a:t>in New </a:t>
            </a:r>
            <a:r>
              <a:rPr lang="en-US" sz="2400" dirty="0" smtClean="0"/>
              <a:t>Orleans</a:t>
            </a:r>
            <a:endParaRPr lang="en-US" sz="2400" dirty="0"/>
          </a:p>
          <a:p>
            <a:r>
              <a:rPr lang="en-US" sz="2400" dirty="0"/>
              <a:t>G</a:t>
            </a:r>
            <a:r>
              <a:rPr lang="en-US" sz="2400" dirty="0" smtClean="0"/>
              <a:t>enerally </a:t>
            </a:r>
            <a:r>
              <a:rPr lang="en-US" sz="2400" dirty="0"/>
              <a:t>not liked in </a:t>
            </a:r>
            <a:r>
              <a:rPr lang="en-US" sz="2400" dirty="0" smtClean="0"/>
              <a:t>North or </a:t>
            </a:r>
            <a:r>
              <a:rPr lang="en-US" sz="2400" dirty="0"/>
              <a:t>South</a:t>
            </a:r>
            <a:r>
              <a:rPr lang="en-US" sz="2400" dirty="0" smtClean="0"/>
              <a:t>.</a:t>
            </a:r>
          </a:p>
          <a:p>
            <a:pPr lvl="1"/>
            <a:r>
              <a:rPr lang="en-US" sz="2000" dirty="0" smtClean="0"/>
              <a:t>South</a:t>
            </a:r>
            <a:r>
              <a:rPr lang="en-US" sz="2000" dirty="0"/>
              <a:t> </a:t>
            </a:r>
            <a:r>
              <a:rPr lang="en-US" sz="2000" dirty="0" smtClean="0"/>
              <a:t>- free </a:t>
            </a:r>
            <a:r>
              <a:rPr lang="en-US" sz="2000" dirty="0"/>
              <a:t>blacks </a:t>
            </a:r>
            <a:r>
              <a:rPr lang="en-US" sz="2000" dirty="0" smtClean="0"/>
              <a:t>prohibited </a:t>
            </a:r>
            <a:r>
              <a:rPr lang="en-US" sz="2000" dirty="0"/>
              <a:t>from having certain jobs and forbidden from testifying against whites in </a:t>
            </a:r>
            <a:r>
              <a:rPr lang="en-US" sz="2000" dirty="0" smtClean="0"/>
              <a:t>court</a:t>
            </a:r>
          </a:p>
          <a:p>
            <a:pPr lvl="1"/>
            <a:r>
              <a:rPr lang="en-US" sz="2000" dirty="0" smtClean="0"/>
              <a:t>Known as </a:t>
            </a:r>
            <a:r>
              <a:rPr lang="en-US" sz="2000" dirty="0"/>
              <a:t>the "3</a:t>
            </a:r>
            <a:r>
              <a:rPr lang="en-US" sz="2000" baseline="30000" dirty="0"/>
              <a:t>rd</a:t>
            </a:r>
            <a:r>
              <a:rPr lang="en-US" sz="2000" dirty="0"/>
              <a:t> </a:t>
            </a:r>
            <a:r>
              <a:rPr lang="en-US" sz="2000" dirty="0" smtClean="0"/>
              <a:t>Race"</a:t>
            </a:r>
            <a:r>
              <a:rPr lang="en-US" sz="2000" dirty="0"/>
              <a:t> </a:t>
            </a:r>
            <a:endParaRPr lang="en-US" sz="2000" dirty="0" smtClean="0"/>
          </a:p>
          <a:p>
            <a:r>
              <a:rPr lang="en-US" sz="2400" dirty="0" smtClean="0"/>
              <a:t>South - L</a:t>
            </a:r>
            <a:r>
              <a:rPr lang="en-US" sz="2400" dirty="0" smtClean="0"/>
              <a:t>iked them as individuals, </a:t>
            </a:r>
            <a:r>
              <a:rPr lang="en-US" sz="2400" dirty="0"/>
              <a:t>but </a:t>
            </a:r>
            <a:r>
              <a:rPr lang="en-US" sz="2400" dirty="0" smtClean="0"/>
              <a:t>hated their race</a:t>
            </a:r>
            <a:endParaRPr lang="en-US" sz="2400" dirty="0" smtClean="0"/>
          </a:p>
          <a:p>
            <a:r>
              <a:rPr lang="en-US" sz="2400" dirty="0" smtClean="0"/>
              <a:t>North - professed </a:t>
            </a:r>
            <a:r>
              <a:rPr lang="en-US" sz="2400" dirty="0"/>
              <a:t>to like </a:t>
            </a:r>
            <a:r>
              <a:rPr lang="en-US" sz="2400" dirty="0" smtClean="0"/>
              <a:t>race</a:t>
            </a:r>
            <a:r>
              <a:rPr lang="en-US" sz="2400" dirty="0"/>
              <a:t>, but disliked </a:t>
            </a:r>
            <a:r>
              <a:rPr lang="en-US" sz="2400" dirty="0" smtClean="0"/>
              <a:t>individual</a:t>
            </a:r>
            <a:endParaRPr lang="en-US" sz="24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913" y="2240924"/>
            <a:ext cx="3746431" cy="26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445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Plantation Slavery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4254"/>
            <a:ext cx="4504386" cy="4497946"/>
          </a:xfrm>
        </p:spPr>
        <p:txBody>
          <a:bodyPr>
            <a:normAutofit/>
          </a:bodyPr>
          <a:lstStyle/>
          <a:p>
            <a:r>
              <a:rPr lang="en-US" sz="2800" dirty="0"/>
              <a:t>P</a:t>
            </a:r>
            <a:r>
              <a:rPr lang="en-US" sz="2800" dirty="0" smtClean="0"/>
              <a:t>rice </a:t>
            </a:r>
            <a:r>
              <a:rPr lang="en-US" sz="2800" dirty="0"/>
              <a:t>of </a:t>
            </a:r>
            <a:r>
              <a:rPr lang="en-US" sz="2800" dirty="0" smtClean="0"/>
              <a:t>slaves high </a:t>
            </a:r>
            <a:r>
              <a:rPr lang="en-US" sz="2800" dirty="0" smtClean="0">
                <a:sym typeface="Wingdings" panose="05000000000000000000" pitchFamily="2" charset="2"/>
              </a:rPr>
              <a:t> </a:t>
            </a:r>
            <a:r>
              <a:rPr lang="en-US" sz="2800" dirty="0" smtClean="0"/>
              <a:t>smuggled slaves into South </a:t>
            </a:r>
          </a:p>
          <a:p>
            <a:pPr lvl="1"/>
            <a:r>
              <a:rPr lang="en-US" sz="2000" dirty="0"/>
              <a:t>L</a:t>
            </a:r>
            <a:r>
              <a:rPr lang="en-US" sz="2000" dirty="0" smtClean="0"/>
              <a:t>egal </a:t>
            </a:r>
            <a:r>
              <a:rPr lang="en-US" sz="2000" dirty="0"/>
              <a:t>importation of African slaves into </a:t>
            </a:r>
            <a:r>
              <a:rPr lang="en-US" sz="2000" dirty="0" smtClean="0"/>
              <a:t>America </a:t>
            </a:r>
            <a:r>
              <a:rPr lang="en-US" sz="2000" dirty="0"/>
              <a:t>ended in </a:t>
            </a:r>
            <a:r>
              <a:rPr lang="en-US" sz="2000" dirty="0" smtClean="0"/>
              <a:t>1808</a:t>
            </a:r>
            <a:endParaRPr lang="en-US" sz="2000" dirty="0" smtClean="0"/>
          </a:p>
          <a:p>
            <a:r>
              <a:rPr lang="en-US" sz="2800" dirty="0" smtClean="0"/>
              <a:t>Most </a:t>
            </a:r>
            <a:r>
              <a:rPr lang="en-US" sz="2800" dirty="0"/>
              <a:t>slaves were </a:t>
            </a:r>
            <a:r>
              <a:rPr lang="en-US" sz="2800" dirty="0" smtClean="0"/>
              <a:t>offspring </a:t>
            </a:r>
            <a:r>
              <a:rPr lang="en-US" sz="2800" dirty="0"/>
              <a:t>of slaves </a:t>
            </a:r>
            <a:r>
              <a:rPr lang="en-US" sz="2800" dirty="0" smtClean="0"/>
              <a:t>here</a:t>
            </a:r>
            <a:endParaRPr lang="en-US" sz="2800" dirty="0"/>
          </a:p>
          <a:p>
            <a:r>
              <a:rPr lang="en-US" sz="2800" dirty="0"/>
              <a:t>Planters regarded slaves as major </a:t>
            </a:r>
            <a:r>
              <a:rPr lang="en-US" sz="2800" dirty="0" smtClean="0"/>
              <a:t>investments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2546" y="1567617"/>
            <a:ext cx="3410091" cy="333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194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88052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Life as a slave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3662" y="1107583"/>
            <a:ext cx="4594538" cy="5064617"/>
          </a:xfrm>
        </p:spPr>
        <p:txBody>
          <a:bodyPr>
            <a:noAutofit/>
          </a:bodyPr>
          <a:lstStyle/>
          <a:p>
            <a:r>
              <a:rPr lang="en-US" sz="2800" dirty="0" smtClean="0"/>
              <a:t>Black Belt - region </a:t>
            </a:r>
            <a:r>
              <a:rPr lang="en-US" sz="2800" dirty="0"/>
              <a:t>of </a:t>
            </a:r>
            <a:r>
              <a:rPr lang="en-US" sz="2800" dirty="0" smtClean="0"/>
              <a:t>South </a:t>
            </a:r>
            <a:r>
              <a:rPr lang="en-US" sz="2800" dirty="0"/>
              <a:t>where most slaves were </a:t>
            </a:r>
            <a:r>
              <a:rPr lang="en-US" sz="2800" dirty="0" smtClean="0"/>
              <a:t>concentrated</a:t>
            </a:r>
          </a:p>
          <a:p>
            <a:pPr lvl="1"/>
            <a:r>
              <a:rPr lang="en-US" sz="2400" dirty="0"/>
              <a:t>S</a:t>
            </a:r>
            <a:r>
              <a:rPr lang="en-US" sz="2400" dirty="0" smtClean="0"/>
              <a:t>tretched </a:t>
            </a:r>
            <a:r>
              <a:rPr lang="en-US" sz="2400" dirty="0"/>
              <a:t>from South Carolina and Georgia into Alabama, Mississippi, and </a:t>
            </a:r>
            <a:r>
              <a:rPr lang="en-US" sz="2400" dirty="0" smtClean="0"/>
              <a:t>Louisiana</a:t>
            </a:r>
            <a:endParaRPr lang="en-US" sz="2400" dirty="0"/>
          </a:p>
          <a:p>
            <a:r>
              <a:rPr lang="en-US" sz="2800" dirty="0" smtClean="0"/>
              <a:t>S</a:t>
            </a:r>
            <a:r>
              <a:rPr lang="en-US" sz="2800" dirty="0" smtClean="0"/>
              <a:t>ustained </a:t>
            </a:r>
            <a:r>
              <a:rPr lang="en-US" sz="2800" dirty="0"/>
              <a:t>family life in </a:t>
            </a:r>
            <a:r>
              <a:rPr lang="en-US" sz="2800" dirty="0" smtClean="0"/>
              <a:t>slavery</a:t>
            </a:r>
            <a:endParaRPr lang="en-US" sz="2800" dirty="0"/>
          </a:p>
          <a:p>
            <a:r>
              <a:rPr lang="en-US" sz="2800" dirty="0"/>
              <a:t>F</a:t>
            </a:r>
            <a:r>
              <a:rPr lang="en-US" sz="2800" dirty="0" smtClean="0"/>
              <a:t>ormed own </a:t>
            </a:r>
            <a:r>
              <a:rPr lang="en-US" sz="2800" dirty="0"/>
              <a:t>religions </a:t>
            </a:r>
            <a:r>
              <a:rPr lang="en-US" sz="2800" dirty="0" smtClean="0"/>
              <a:t>&amp; traditions from </a:t>
            </a:r>
            <a:r>
              <a:rPr lang="en-US" sz="2800" dirty="0"/>
              <a:t>a mixture of Christian and African </a:t>
            </a:r>
            <a:r>
              <a:rPr lang="en-US" sz="2800" dirty="0" smtClean="0"/>
              <a:t>elements</a:t>
            </a:r>
            <a:endParaRPr lang="en-US" sz="2800" dirty="0"/>
          </a:p>
          <a:p>
            <a:pPr lvl="1"/>
            <a:r>
              <a:rPr lang="en-US" sz="2400" dirty="0" smtClean="0"/>
              <a:t>Responsorial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06" y="2272177"/>
            <a:ext cx="3753168" cy="278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36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Slave Rebellions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55313"/>
            <a:ext cx="4826358" cy="5177307"/>
          </a:xfrm>
        </p:spPr>
        <p:txBody>
          <a:bodyPr>
            <a:normAutofit/>
          </a:bodyPr>
          <a:lstStyle/>
          <a:p>
            <a:r>
              <a:rPr lang="en-US" dirty="0"/>
              <a:t>N</a:t>
            </a:r>
            <a:r>
              <a:rPr lang="en-US" dirty="0" smtClean="0"/>
              <a:t>ot </a:t>
            </a:r>
            <a:r>
              <a:rPr lang="en-US" dirty="0"/>
              <a:t>permitted to read because reading brought ideas and ideas brought </a:t>
            </a:r>
            <a:r>
              <a:rPr lang="en-US" dirty="0" smtClean="0"/>
              <a:t>discontent</a:t>
            </a:r>
            <a:endParaRPr lang="en-US" dirty="0"/>
          </a:p>
          <a:p>
            <a:r>
              <a:rPr lang="en-US" dirty="0" smtClean="0"/>
              <a:t>Nat </a:t>
            </a:r>
            <a:r>
              <a:rPr lang="en-US" dirty="0"/>
              <a:t>Turner's </a:t>
            </a:r>
            <a:r>
              <a:rPr lang="en-US" dirty="0" smtClean="0"/>
              <a:t>Rebellion</a:t>
            </a:r>
          </a:p>
          <a:p>
            <a:pPr lvl="1"/>
            <a:r>
              <a:rPr lang="en-US" dirty="0" smtClean="0"/>
              <a:t>In south, led by Nat Turner </a:t>
            </a:r>
          </a:p>
          <a:p>
            <a:pPr lvl="2"/>
            <a:r>
              <a:rPr lang="en-US" dirty="0" smtClean="0"/>
              <a:t>Preacher – had been taught to read by master to try and convert other slaves</a:t>
            </a:r>
          </a:p>
          <a:p>
            <a:pPr lvl="2"/>
            <a:r>
              <a:rPr lang="en-US" dirty="0" smtClean="0"/>
              <a:t>Instead used religion as reason for </a:t>
            </a:r>
            <a:r>
              <a:rPr lang="en-US" dirty="0" err="1" smtClean="0"/>
              <a:t>rebellino</a:t>
            </a:r>
            <a:endParaRPr lang="en-US" dirty="0" smtClean="0"/>
          </a:p>
          <a:p>
            <a:pPr lvl="1"/>
            <a:r>
              <a:rPr lang="en-US" dirty="0"/>
              <a:t>R</a:t>
            </a:r>
            <a:r>
              <a:rPr lang="en-US" dirty="0" smtClean="0"/>
              <a:t>ebellion </a:t>
            </a:r>
            <a:r>
              <a:rPr lang="en-US" dirty="0"/>
              <a:t>was </a:t>
            </a:r>
            <a:r>
              <a:rPr lang="en-US" dirty="0" smtClean="0"/>
              <a:t>defeated</a:t>
            </a:r>
            <a:endParaRPr lang="en-US" dirty="0"/>
          </a:p>
          <a:p>
            <a:r>
              <a:rPr lang="en-US" dirty="0"/>
              <a:t>Enslaved Africans aboard the slave ship </a:t>
            </a:r>
            <a:r>
              <a:rPr lang="en-US" i="1" dirty="0"/>
              <a:t>Amistad</a:t>
            </a:r>
            <a:r>
              <a:rPr lang="en-US" dirty="0"/>
              <a:t> rebelled and took control of the ship in 1839.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ship landed in Long Island, but </a:t>
            </a:r>
            <a:r>
              <a:rPr lang="en-US" dirty="0" smtClean="0"/>
              <a:t>Africans </a:t>
            </a:r>
            <a:r>
              <a:rPr lang="en-US" dirty="0"/>
              <a:t>were eventually returned to Sierra </a:t>
            </a:r>
            <a:r>
              <a:rPr lang="en-US" dirty="0" smtClean="0"/>
              <a:t>Leone – Court Case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1474" y="1991395"/>
            <a:ext cx="3639437" cy="371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2519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132</TotalTime>
  <Words>420</Words>
  <Application>Microsoft Office PowerPoint</Application>
  <PresentationFormat>On-screen Show (4:3)</PresentationFormat>
  <Paragraphs>102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Rockwell</vt:lpstr>
      <vt:lpstr>Rockwell Condensed</vt:lpstr>
      <vt:lpstr>Wingdings</vt:lpstr>
      <vt:lpstr>Wood Type</vt:lpstr>
      <vt:lpstr>Chapter 16 The South and the Slavery Controversy 1793-1860 </vt:lpstr>
      <vt:lpstr>"Cotton is King!" </vt:lpstr>
      <vt:lpstr>The Planter Class </vt:lpstr>
      <vt:lpstr>the Slave System </vt:lpstr>
      <vt:lpstr>The White Majority </vt:lpstr>
      <vt:lpstr>Free Blacks </vt:lpstr>
      <vt:lpstr>Plantation Slavery </vt:lpstr>
      <vt:lpstr>Life as a slave </vt:lpstr>
      <vt:lpstr>Slave Rebellions </vt:lpstr>
      <vt:lpstr>Early Abolitionism </vt:lpstr>
      <vt:lpstr>Anti Slavery vs. Abolitionist vs. Radical Abolitionist </vt:lpstr>
      <vt:lpstr>Radical Abolitionism </vt:lpstr>
      <vt:lpstr>Southern reaction  </vt:lpstr>
      <vt:lpstr>Abolitionist Impact in the North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16 The South and the Slavery Controversy 1793-1860</dc:title>
  <dc:creator>Jessica Parfitt</dc:creator>
  <cp:lastModifiedBy>Jessica Parfitt</cp:lastModifiedBy>
  <cp:revision>11</cp:revision>
  <dcterms:created xsi:type="dcterms:W3CDTF">2017-10-11T18:27:34Z</dcterms:created>
  <dcterms:modified xsi:type="dcterms:W3CDTF">2018-10-31T14:42:27Z</dcterms:modified>
</cp:coreProperties>
</file>