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68" d="100"/>
          <a:sy n="68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814371-52F6-4C09-A4C7-E6024505473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2063C1-E5BD-40B2-B685-0EFE54B27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11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9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322576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18</a:t>
            </a:r>
            <a:br>
              <a:rPr lang="en-US" dirty="0"/>
            </a:br>
            <a:r>
              <a:rPr lang="en-US" dirty="0"/>
              <a:t>Renewing the Sectional Struggle</a:t>
            </a:r>
            <a:br>
              <a:rPr lang="en-US" dirty="0"/>
            </a:br>
            <a:r>
              <a:rPr lang="en-US" dirty="0"/>
              <a:t>1848-1854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0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317" y="269442"/>
            <a:ext cx="5878011" cy="1077229"/>
          </a:xfrm>
        </p:spPr>
        <p:txBody>
          <a:bodyPr/>
          <a:lstStyle/>
          <a:p>
            <a:r>
              <a:rPr lang="en-US" b="1" dirty="0" smtClean="0"/>
              <a:t>Election of 1852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1528763"/>
            <a:ext cx="7129462" cy="4772025"/>
          </a:xfrm>
        </p:spPr>
        <p:txBody>
          <a:bodyPr>
            <a:noAutofit/>
          </a:bodyPr>
          <a:lstStyle/>
          <a:p>
            <a:r>
              <a:rPr lang="en-US" sz="2400" dirty="0" smtClean="0"/>
              <a:t>Democrat - </a:t>
            </a:r>
            <a:r>
              <a:rPr lang="en-US" sz="2400" dirty="0"/>
              <a:t> Franklin Pierce </a:t>
            </a:r>
            <a:endParaRPr lang="en-US" sz="2400" dirty="0" smtClean="0"/>
          </a:p>
          <a:p>
            <a:pPr lvl="1"/>
            <a:r>
              <a:rPr lang="en-US" sz="2000" dirty="0" smtClean="0"/>
              <a:t>Supported </a:t>
            </a:r>
            <a:r>
              <a:rPr lang="en-US" sz="2000" dirty="0"/>
              <a:t>Compromise of 1850 and </a:t>
            </a:r>
            <a:r>
              <a:rPr lang="en-US" sz="2000" dirty="0" smtClean="0"/>
              <a:t>Fugitive </a:t>
            </a:r>
            <a:r>
              <a:rPr lang="en-US" sz="2000" dirty="0"/>
              <a:t>Slave </a:t>
            </a:r>
            <a:r>
              <a:rPr lang="en-US" sz="2000" dirty="0" smtClean="0"/>
              <a:t>Law</a:t>
            </a:r>
            <a:endParaRPr lang="en-US" sz="2000" dirty="0"/>
          </a:p>
          <a:p>
            <a:r>
              <a:rPr lang="en-US" sz="2400" dirty="0"/>
              <a:t> Whigs </a:t>
            </a:r>
            <a:r>
              <a:rPr lang="en-US" sz="2400" dirty="0" smtClean="0"/>
              <a:t>-</a:t>
            </a:r>
            <a:r>
              <a:rPr lang="en-US" sz="2400" dirty="0"/>
              <a:t> Winfield Scott </a:t>
            </a:r>
            <a:endParaRPr lang="en-US" sz="2400" dirty="0" smtClean="0"/>
          </a:p>
          <a:p>
            <a:pPr lvl="1"/>
            <a:r>
              <a:rPr lang="en-US" sz="2000" dirty="0" smtClean="0"/>
              <a:t>Also </a:t>
            </a:r>
            <a:r>
              <a:rPr lang="en-US" sz="2000" dirty="0"/>
              <a:t>supported </a:t>
            </a:r>
            <a:r>
              <a:rPr lang="en-US" sz="2000" dirty="0" smtClean="0"/>
              <a:t>Compromise </a:t>
            </a:r>
            <a:r>
              <a:rPr lang="en-US" sz="2000" dirty="0"/>
              <a:t>of 1850 and </a:t>
            </a:r>
            <a:r>
              <a:rPr lang="en-US" sz="2000" dirty="0" smtClean="0"/>
              <a:t>Fugitive </a:t>
            </a:r>
            <a:r>
              <a:rPr lang="en-US" sz="2000" dirty="0"/>
              <a:t>Slave </a:t>
            </a:r>
            <a:r>
              <a:rPr lang="en-US" sz="2000" dirty="0" smtClean="0"/>
              <a:t>Law</a:t>
            </a:r>
            <a:endParaRPr lang="en-US" sz="2000" dirty="0"/>
          </a:p>
          <a:p>
            <a:pPr lvl="1"/>
            <a:r>
              <a:rPr lang="en-US" sz="2000" dirty="0"/>
              <a:t>V</a:t>
            </a:r>
            <a:r>
              <a:rPr lang="en-US" sz="2000" dirty="0" smtClean="0"/>
              <a:t>otes </a:t>
            </a:r>
            <a:r>
              <a:rPr lang="en-US" sz="2000" dirty="0"/>
              <a:t>for </a:t>
            </a:r>
            <a:r>
              <a:rPr lang="en-US" sz="2000" dirty="0" smtClean="0"/>
              <a:t>Whig </a:t>
            </a:r>
            <a:r>
              <a:rPr lang="en-US" sz="2000" dirty="0"/>
              <a:t>party </a:t>
            </a:r>
            <a:r>
              <a:rPr lang="en-US" sz="2000" dirty="0" smtClean="0"/>
              <a:t>split </a:t>
            </a:r>
          </a:p>
          <a:p>
            <a:pPr lvl="2"/>
            <a:r>
              <a:rPr lang="en-US" sz="1800" dirty="0" smtClean="0"/>
              <a:t>Northern Whigs - hated party's </a:t>
            </a:r>
            <a:r>
              <a:rPr lang="en-US" sz="1800" dirty="0"/>
              <a:t>platform (support of Fugitive Slave Law) but accepted the </a:t>
            </a:r>
            <a:r>
              <a:rPr lang="en-US" sz="1800" dirty="0" smtClean="0"/>
              <a:t>candidate</a:t>
            </a:r>
          </a:p>
          <a:p>
            <a:pPr lvl="2"/>
            <a:r>
              <a:rPr lang="en-US" sz="1800" dirty="0" smtClean="0"/>
              <a:t>Southern Whigs</a:t>
            </a:r>
            <a:r>
              <a:rPr lang="en-US" sz="1800" dirty="0"/>
              <a:t> </a:t>
            </a:r>
            <a:r>
              <a:rPr lang="en-US" sz="1800" dirty="0" smtClean="0"/>
              <a:t>- supported platform </a:t>
            </a:r>
            <a:r>
              <a:rPr lang="en-US" sz="1800" dirty="0"/>
              <a:t>but not the candidate (they doubted his support of the Fugitive Slave Law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400" dirty="0"/>
              <a:t>Franklin Pierce won </a:t>
            </a:r>
            <a:endParaRPr lang="en-US" sz="2400" dirty="0" smtClean="0"/>
          </a:p>
          <a:p>
            <a:r>
              <a:rPr lang="en-US" sz="2400" dirty="0" smtClean="0"/>
              <a:t>End of </a:t>
            </a:r>
            <a:r>
              <a:rPr lang="en-US" sz="2400" dirty="0" smtClean="0"/>
              <a:t>Whig party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235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317" y="458779"/>
            <a:ext cx="5878011" cy="1077229"/>
          </a:xfrm>
        </p:spPr>
        <p:txBody>
          <a:bodyPr>
            <a:normAutofit/>
          </a:bodyPr>
          <a:lstStyle/>
          <a:p>
            <a:r>
              <a:rPr lang="en-US" b="1" dirty="0" smtClean="0"/>
              <a:t>Expansion Beyond the Borders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588" y="1487606"/>
            <a:ext cx="6567740" cy="5227093"/>
          </a:xfrm>
        </p:spPr>
        <p:txBody>
          <a:bodyPr>
            <a:normAutofit/>
          </a:bodyPr>
          <a:lstStyle/>
          <a:p>
            <a:r>
              <a:rPr lang="en-US" dirty="0" smtClean="0"/>
              <a:t>Mexican </a:t>
            </a:r>
            <a:r>
              <a:rPr lang="en-US" dirty="0"/>
              <a:t>War stimulated </a:t>
            </a:r>
            <a:r>
              <a:rPr lang="en-US" dirty="0" smtClean="0"/>
              <a:t>spirit </a:t>
            </a:r>
            <a:r>
              <a:rPr lang="en-US" dirty="0"/>
              <a:t>of Manifest </a:t>
            </a:r>
            <a:r>
              <a:rPr lang="en-US" dirty="0" smtClean="0"/>
              <a:t>Destiny</a:t>
            </a:r>
            <a:endParaRPr lang="en-US" dirty="0"/>
          </a:p>
          <a:p>
            <a:r>
              <a:rPr lang="en-US" dirty="0"/>
              <a:t>Americans started to take an interest in Central </a:t>
            </a:r>
            <a:r>
              <a:rPr lang="en-US" dirty="0" smtClean="0"/>
              <a:t>America</a:t>
            </a:r>
          </a:p>
          <a:p>
            <a:pPr lvl="1"/>
            <a:r>
              <a:rPr lang="en-US" dirty="0" smtClean="0"/>
              <a:t>Wanted canal </a:t>
            </a:r>
            <a:r>
              <a:rPr lang="en-US" dirty="0"/>
              <a:t>route between the Atlantic and Pacific Oceans </a:t>
            </a:r>
            <a:endParaRPr lang="en-US" dirty="0" smtClean="0"/>
          </a:p>
          <a:p>
            <a:pPr lvl="1"/>
            <a:r>
              <a:rPr lang="en-US" dirty="0" smtClean="0"/>
              <a:t>Americans </a:t>
            </a:r>
            <a:r>
              <a:rPr lang="en-US" dirty="0"/>
              <a:t>and New </a:t>
            </a:r>
            <a:r>
              <a:rPr lang="en-US" dirty="0" smtClean="0"/>
              <a:t>Granada (Colombia) </a:t>
            </a:r>
            <a:r>
              <a:rPr lang="en-US" dirty="0"/>
              <a:t>agreed to a treaty in 1848 </a:t>
            </a:r>
            <a:r>
              <a:rPr lang="en-US" dirty="0" smtClean="0"/>
              <a:t>to both be allowed to use their isthmus </a:t>
            </a:r>
          </a:p>
          <a:p>
            <a:r>
              <a:rPr lang="en-US" dirty="0"/>
              <a:t>S</a:t>
            </a:r>
            <a:r>
              <a:rPr lang="en-US" dirty="0" smtClean="0"/>
              <a:t>outhern </a:t>
            </a:r>
            <a:r>
              <a:rPr lang="en-US" dirty="0"/>
              <a:t>Americans sought new territory to expand </a:t>
            </a:r>
            <a:r>
              <a:rPr lang="en-US" dirty="0" smtClean="0"/>
              <a:t>slavery</a:t>
            </a:r>
          </a:p>
          <a:p>
            <a:pPr lvl="1"/>
            <a:r>
              <a:rPr lang="en-US" dirty="0" smtClean="0"/>
              <a:t>Not allowed to bring slaves into many western territories </a:t>
            </a:r>
            <a:endParaRPr lang="en-US" dirty="0" smtClean="0"/>
          </a:p>
          <a:p>
            <a:pPr lvl="1"/>
            <a:r>
              <a:rPr lang="en-US" dirty="0"/>
              <a:t>K</a:t>
            </a:r>
            <a:r>
              <a:rPr lang="en-US" dirty="0" smtClean="0"/>
              <a:t>nown </a:t>
            </a:r>
            <a:r>
              <a:rPr lang="en-US" dirty="0"/>
              <a:t>as "</a:t>
            </a:r>
            <a:r>
              <a:rPr lang="en-US" dirty="0" err="1"/>
              <a:t>slavocrats</a:t>
            </a:r>
            <a:r>
              <a:rPr lang="en-US" dirty="0" smtClean="0"/>
              <a:t>.”</a:t>
            </a:r>
          </a:p>
          <a:p>
            <a:pPr lvl="2"/>
            <a:r>
              <a:rPr lang="en-US" dirty="0"/>
              <a:t> William Walker, installed himself as the </a:t>
            </a:r>
            <a:r>
              <a:rPr lang="en-US" dirty="0" smtClean="0"/>
              <a:t>President of</a:t>
            </a:r>
            <a:r>
              <a:rPr lang="en-US" dirty="0"/>
              <a:t> Nicaragua in July </a:t>
            </a:r>
            <a:r>
              <a:rPr lang="en-US" dirty="0" smtClean="0"/>
              <a:t>1856</a:t>
            </a:r>
            <a:endParaRPr lang="en-US" dirty="0"/>
          </a:p>
          <a:p>
            <a:pPr lvl="2"/>
            <a:r>
              <a:rPr lang="en-US" dirty="0" smtClean="0"/>
              <a:t>Legalized </a:t>
            </a:r>
            <a:r>
              <a:rPr lang="en-US" dirty="0"/>
              <a:t>slavery, but </a:t>
            </a:r>
            <a:r>
              <a:rPr lang="en-US" dirty="0" smtClean="0"/>
              <a:t>overthrown </a:t>
            </a:r>
            <a:r>
              <a:rPr lang="en-US" dirty="0"/>
              <a:t>by surrounding Central American countries and killed in </a:t>
            </a:r>
            <a:r>
              <a:rPr lang="en-US" dirty="0" smtClean="0"/>
              <a:t>1860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75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and Cuba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585913"/>
            <a:ext cx="7158037" cy="52720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Southerners wanted to annex Cuba </a:t>
            </a:r>
            <a:r>
              <a:rPr lang="en-US" dirty="0" smtClean="0"/>
              <a:t>- create set of slave states - restore balance </a:t>
            </a:r>
            <a:r>
              <a:rPr lang="en-US" dirty="0"/>
              <a:t>in the </a:t>
            </a:r>
            <a:r>
              <a:rPr lang="en-US" dirty="0" smtClean="0"/>
              <a:t>Senate</a:t>
            </a:r>
            <a:endParaRPr lang="en-US" dirty="0"/>
          </a:p>
          <a:p>
            <a:r>
              <a:rPr lang="en-US" dirty="0"/>
              <a:t>President Polk offered $100 million to buy Cuba from </a:t>
            </a:r>
            <a:r>
              <a:rPr lang="en-US" dirty="0" smtClean="0"/>
              <a:t>Spain</a:t>
            </a:r>
            <a:endParaRPr lang="en-US" dirty="0"/>
          </a:p>
          <a:p>
            <a:r>
              <a:rPr lang="en-US" dirty="0" smtClean="0"/>
              <a:t>Spain refused</a:t>
            </a:r>
          </a:p>
          <a:p>
            <a:r>
              <a:rPr lang="en-US" dirty="0" smtClean="0"/>
              <a:t>1850-1851 - two </a:t>
            </a:r>
            <a:r>
              <a:rPr lang="en-US" dirty="0"/>
              <a:t>expeditions of Southern men descended upon Cuba, with the hopes of taking it </a:t>
            </a:r>
            <a:r>
              <a:rPr lang="en-US" dirty="0" smtClean="0"/>
              <a:t>over </a:t>
            </a:r>
            <a:r>
              <a:rPr lang="en-US" dirty="0" smtClean="0">
                <a:sym typeface="Wingdings" panose="05000000000000000000" pitchFamily="2" charset="2"/>
              </a:rPr>
              <a:t> b</a:t>
            </a:r>
            <a:r>
              <a:rPr lang="en-US" dirty="0" smtClean="0"/>
              <a:t>oth were defeated</a:t>
            </a:r>
            <a:endParaRPr lang="en-US" dirty="0"/>
          </a:p>
          <a:p>
            <a:r>
              <a:rPr lang="en-US" dirty="0"/>
              <a:t>Spanish officials in Cuba seized </a:t>
            </a:r>
            <a:r>
              <a:rPr lang="en-US" dirty="0" smtClean="0"/>
              <a:t>American </a:t>
            </a:r>
            <a:r>
              <a:rPr lang="en-US" dirty="0"/>
              <a:t>ship,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ccelerated </a:t>
            </a:r>
            <a:r>
              <a:rPr lang="en-US" dirty="0"/>
              <a:t>President Pierce's interest in taking Cuba from Spain, either by force or by purchasing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Sec. </a:t>
            </a:r>
            <a:r>
              <a:rPr lang="en-US" dirty="0"/>
              <a:t>of </a:t>
            </a:r>
            <a:r>
              <a:rPr lang="en-US" dirty="0" smtClean="0"/>
              <a:t>State instructed </a:t>
            </a:r>
            <a:r>
              <a:rPr lang="en-US" dirty="0"/>
              <a:t>American ministers in Spain, England, and France to prepare confidential recommendations for the acquisition of </a:t>
            </a:r>
            <a:r>
              <a:rPr lang="en-US" dirty="0" smtClean="0"/>
              <a:t>Cuba</a:t>
            </a:r>
            <a:endParaRPr lang="en-US" dirty="0"/>
          </a:p>
          <a:p>
            <a:pPr lvl="2"/>
            <a:r>
              <a:rPr lang="en-US" dirty="0" smtClean="0"/>
              <a:t>Stated </a:t>
            </a:r>
            <a:r>
              <a:rPr lang="en-US" dirty="0"/>
              <a:t>that if Spain didn't allow America to buy Cuba for $120 million, then America would attack Cuba on grounds that Spain's continued ownership of Cuba </a:t>
            </a:r>
            <a:r>
              <a:rPr lang="en-US" dirty="0" smtClean="0"/>
              <a:t>endangere</a:t>
            </a:r>
            <a:r>
              <a:rPr lang="en-US" dirty="0"/>
              <a:t>d American </a:t>
            </a:r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Document </a:t>
            </a:r>
            <a:r>
              <a:rPr lang="en-US" dirty="0"/>
              <a:t>eventually leaked out and the Northerners foiled the President's slave-driven </a:t>
            </a:r>
            <a:r>
              <a:rPr lang="en-US" dirty="0" smtClean="0"/>
              <a:t>plan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163" y="1688123"/>
            <a:ext cx="6539165" cy="4794563"/>
          </a:xfrm>
        </p:spPr>
        <p:txBody>
          <a:bodyPr>
            <a:normAutofit/>
          </a:bodyPr>
          <a:lstStyle/>
          <a:p>
            <a:r>
              <a:rPr lang="en-US" dirty="0" smtClean="0"/>
              <a:t>Opium </a:t>
            </a:r>
            <a:r>
              <a:rPr lang="en-US" dirty="0"/>
              <a:t>War: fought between Britain and China over the rights of British traders to trade opium in </a:t>
            </a:r>
            <a:r>
              <a:rPr lang="en-US" dirty="0" smtClean="0"/>
              <a:t>China</a:t>
            </a:r>
          </a:p>
          <a:p>
            <a:pPr lvl="1"/>
            <a:r>
              <a:rPr lang="en-US" dirty="0" smtClean="0"/>
              <a:t>Britain </a:t>
            </a:r>
            <a:r>
              <a:rPr lang="en-US" dirty="0"/>
              <a:t>won in 1842, gaining control of Hong </a:t>
            </a:r>
            <a:r>
              <a:rPr lang="en-US" dirty="0" smtClean="0"/>
              <a:t>Kong</a:t>
            </a:r>
            <a:endParaRPr lang="en-US" dirty="0"/>
          </a:p>
          <a:p>
            <a:r>
              <a:rPr lang="en-US" dirty="0"/>
              <a:t>Treaty of </a:t>
            </a:r>
            <a:r>
              <a:rPr lang="en-US" dirty="0" err="1"/>
              <a:t>Wanghia</a:t>
            </a:r>
            <a:r>
              <a:rPr lang="en-US" dirty="0"/>
              <a:t>: </a:t>
            </a:r>
            <a:r>
              <a:rPr lang="en-US" dirty="0" smtClean="0"/>
              <a:t>first </a:t>
            </a:r>
            <a:r>
              <a:rPr lang="en-US" dirty="0"/>
              <a:t>diplomatic agreement between America and China; </a:t>
            </a:r>
            <a:r>
              <a:rPr lang="en-US" dirty="0" smtClean="0"/>
              <a:t>1844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xpanded </a:t>
            </a:r>
            <a:r>
              <a:rPr lang="en-US" dirty="0"/>
              <a:t>trade between the two </a:t>
            </a:r>
            <a:r>
              <a:rPr lang="en-US" dirty="0" smtClean="0"/>
              <a:t>countries</a:t>
            </a:r>
            <a:endParaRPr lang="en-US" dirty="0"/>
          </a:p>
          <a:p>
            <a:r>
              <a:rPr lang="en-US" dirty="0"/>
              <a:t>Treaty of Kanagawa: opened up a small amount of trade between America and Japan; signed in </a:t>
            </a:r>
            <a:r>
              <a:rPr lang="en-US" dirty="0" smtClean="0"/>
              <a:t>1854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was Japan's first real interaction with the Western world in over 200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Matthew Perry completed most of the diplomatic relations between Japan and the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87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Gadsden </a:t>
            </a:r>
            <a:r>
              <a:rPr lang="en-US" b="1" dirty="0"/>
              <a:t>Purchase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5" y="1760561"/>
            <a:ext cx="6724903" cy="49402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After </a:t>
            </a:r>
            <a:r>
              <a:rPr lang="en-US" dirty="0"/>
              <a:t>California and Oregon were </a:t>
            </a:r>
            <a:r>
              <a:rPr lang="en-US" dirty="0" smtClean="0"/>
              <a:t>acquired - transcontinental </a:t>
            </a:r>
            <a:r>
              <a:rPr lang="en-US" dirty="0"/>
              <a:t>railroad </a:t>
            </a:r>
            <a:r>
              <a:rPr lang="en-US" dirty="0" smtClean="0"/>
              <a:t>proposed</a:t>
            </a:r>
          </a:p>
          <a:p>
            <a:pPr lvl="1"/>
            <a:r>
              <a:rPr lang="en-US" dirty="0" smtClean="0"/>
              <a:t>Question - Where </a:t>
            </a:r>
            <a:r>
              <a:rPr lang="en-US" dirty="0"/>
              <a:t>to put the railroad's terminus? </a:t>
            </a:r>
            <a:r>
              <a:rPr lang="en-US" dirty="0" smtClean="0"/>
              <a:t>North </a:t>
            </a:r>
            <a:r>
              <a:rPr lang="en-US" dirty="0"/>
              <a:t>or the South?</a:t>
            </a:r>
          </a:p>
          <a:p>
            <a:r>
              <a:rPr lang="en-US" dirty="0"/>
              <a:t>Secretary of War Jefferson Davis had James Gadsden buy an area of Mexico from Santa </a:t>
            </a:r>
            <a:r>
              <a:rPr lang="en-US" dirty="0" smtClean="0"/>
              <a:t>Anna </a:t>
            </a:r>
            <a:r>
              <a:rPr lang="en-US" dirty="0"/>
              <a:t>through which the railroad would </a:t>
            </a:r>
            <a:r>
              <a:rPr lang="en-US" dirty="0" smtClean="0"/>
              <a:t>pass</a:t>
            </a:r>
          </a:p>
          <a:p>
            <a:pPr lvl="1"/>
            <a:r>
              <a:rPr lang="en-US" dirty="0" smtClean="0"/>
              <a:t>Gadsden </a:t>
            </a:r>
            <a:r>
              <a:rPr lang="en-US" dirty="0"/>
              <a:t>negotiated a treaty in 1853 and the Gadsden Purchase area was ceded to the United States for $10 </a:t>
            </a:r>
            <a:r>
              <a:rPr lang="en-US" dirty="0" smtClean="0"/>
              <a:t>million (S. Arizona and New Mexico)</a:t>
            </a:r>
            <a:endParaRPr lang="en-US" dirty="0"/>
          </a:p>
          <a:p>
            <a:pPr lvl="2"/>
            <a:r>
              <a:rPr lang="en-US" dirty="0"/>
              <a:t>Southerners argued that the railroad should run through Texas and </a:t>
            </a:r>
            <a:r>
              <a:rPr lang="en-US" dirty="0" smtClean="0"/>
              <a:t>New </a:t>
            </a:r>
            <a:r>
              <a:rPr lang="en-US" dirty="0"/>
              <a:t>Mexico territory because Texas was already a state and </a:t>
            </a:r>
            <a:r>
              <a:rPr lang="en-US" dirty="0" smtClean="0"/>
              <a:t>New </a:t>
            </a:r>
            <a:r>
              <a:rPr lang="en-US" dirty="0"/>
              <a:t>Mexico territory was a formally organized territory </a:t>
            </a:r>
            <a:endParaRPr lang="en-US" dirty="0" smtClean="0"/>
          </a:p>
          <a:p>
            <a:pPr lvl="2"/>
            <a:r>
              <a:rPr lang="en-US" dirty="0" smtClean="0"/>
              <a:t>Northerners </a:t>
            </a:r>
            <a:r>
              <a:rPr lang="en-US" dirty="0" smtClean="0"/>
              <a:t>proposed a </a:t>
            </a:r>
            <a:r>
              <a:rPr lang="en-US" dirty="0"/>
              <a:t>railroad route ran through the Nebraska territory, which was not protected by troops. </a:t>
            </a:r>
            <a:r>
              <a:rPr lang="en-US" dirty="0" smtClean="0"/>
              <a:t>Northerners </a:t>
            </a:r>
            <a:r>
              <a:rPr lang="en-US" dirty="0"/>
              <a:t>proposed plans for organizing this territory.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4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Kansas-Nebraska Territory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738" y="1500189"/>
            <a:ext cx="6510590" cy="5157786"/>
          </a:xfrm>
        </p:spPr>
        <p:txBody>
          <a:bodyPr>
            <a:normAutofit/>
          </a:bodyPr>
          <a:lstStyle/>
          <a:p>
            <a:r>
              <a:rPr lang="en-US" dirty="0" smtClean="0"/>
              <a:t>Stephen </a:t>
            </a:r>
            <a:r>
              <a:rPr lang="en-US" dirty="0"/>
              <a:t>A. </a:t>
            </a:r>
            <a:r>
              <a:rPr lang="en-US" dirty="0" smtClean="0"/>
              <a:t>Douglas - senator </a:t>
            </a:r>
            <a:r>
              <a:rPr lang="en-US" dirty="0"/>
              <a:t>who tried to break the North-South deadlock over westward </a:t>
            </a:r>
            <a:r>
              <a:rPr lang="en-US" dirty="0" smtClean="0"/>
              <a:t>expansion</a:t>
            </a:r>
          </a:p>
          <a:p>
            <a:pPr lvl="1"/>
            <a:r>
              <a:rPr lang="en-US" dirty="0" smtClean="0"/>
              <a:t>Proposed</a:t>
            </a:r>
            <a:r>
              <a:rPr lang="en-US" dirty="0"/>
              <a:t> Territory of Nebraska to be sliced into two </a:t>
            </a:r>
            <a:r>
              <a:rPr lang="en-US" dirty="0" smtClean="0"/>
              <a:t>territories - Kansas</a:t>
            </a:r>
            <a:r>
              <a:rPr lang="en-US" dirty="0"/>
              <a:t> and </a:t>
            </a:r>
            <a:r>
              <a:rPr lang="en-US" dirty="0" smtClean="0"/>
              <a:t>Nebraska</a:t>
            </a:r>
            <a:endParaRPr lang="en-US" dirty="0"/>
          </a:p>
          <a:p>
            <a:pPr lvl="1"/>
            <a:r>
              <a:rPr lang="en-US" dirty="0" smtClean="0"/>
              <a:t>Status </a:t>
            </a:r>
            <a:r>
              <a:rPr lang="en-US" dirty="0"/>
              <a:t>on slavery would be decided by popular </a:t>
            </a:r>
            <a:r>
              <a:rPr lang="en-US" dirty="0" smtClean="0"/>
              <a:t>sovereignty</a:t>
            </a:r>
          </a:p>
          <a:p>
            <a:pPr lvl="1"/>
            <a:r>
              <a:rPr lang="en-US" dirty="0" smtClean="0"/>
              <a:t>Kansas </a:t>
            </a:r>
            <a:r>
              <a:rPr lang="en-US" dirty="0"/>
              <a:t>would be presumed to be a slave state, while Nebraska would be a free </a:t>
            </a:r>
            <a:r>
              <a:rPr lang="en-US" dirty="0" smtClean="0"/>
              <a:t>state</a:t>
            </a:r>
            <a:endParaRPr lang="en-US" dirty="0"/>
          </a:p>
          <a:p>
            <a:r>
              <a:rPr lang="en-US" b="1" dirty="0" smtClean="0"/>
              <a:t>Kansas-Nebraska </a:t>
            </a:r>
            <a:r>
              <a:rPr lang="en-US" b="1" dirty="0"/>
              <a:t>Act</a:t>
            </a:r>
            <a:r>
              <a:rPr lang="en-US" dirty="0"/>
              <a:t> conflicted with </a:t>
            </a:r>
            <a:r>
              <a:rPr lang="en-US" dirty="0" smtClean="0"/>
              <a:t>Missouri </a:t>
            </a:r>
            <a:r>
              <a:rPr lang="en-US" dirty="0"/>
              <a:t>Compromise </a:t>
            </a:r>
            <a:endParaRPr lang="en-US" dirty="0" smtClean="0"/>
          </a:p>
          <a:p>
            <a:r>
              <a:rPr lang="en-US" dirty="0" smtClean="0"/>
              <a:t>Douglas forced </a:t>
            </a:r>
            <a:r>
              <a:rPr lang="en-US" dirty="0"/>
              <a:t>to </a:t>
            </a:r>
            <a:r>
              <a:rPr lang="en-US" dirty="0" smtClean="0"/>
              <a:t>propose repealing </a:t>
            </a:r>
            <a:r>
              <a:rPr lang="en-US" dirty="0"/>
              <a:t>of </a:t>
            </a:r>
            <a:r>
              <a:rPr lang="en-US" dirty="0" smtClean="0"/>
              <a:t>Missouri </a:t>
            </a:r>
            <a:r>
              <a:rPr lang="en-US" dirty="0" smtClean="0"/>
              <a:t>Compromise</a:t>
            </a:r>
          </a:p>
          <a:p>
            <a:r>
              <a:rPr lang="en-US" dirty="0" smtClean="0"/>
              <a:t>President </a:t>
            </a:r>
            <a:r>
              <a:rPr lang="en-US" dirty="0"/>
              <a:t>Pierce fully supported </a:t>
            </a:r>
            <a:r>
              <a:rPr lang="en-US" dirty="0" smtClean="0"/>
              <a:t>Kansas-Nebraska </a:t>
            </a:r>
            <a:r>
              <a:rPr lang="en-US" dirty="0" smtClean="0"/>
              <a:t>Bill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72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Kansas-Nebraska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013" y="1433015"/>
            <a:ext cx="6596315" cy="505350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Kansas-Nebraska Act wrecked two </a:t>
            </a:r>
            <a:r>
              <a:rPr lang="en-US" sz="2000" dirty="0" smtClean="0"/>
              <a:t>compromises</a:t>
            </a:r>
            <a:endParaRPr lang="en-US" sz="2000" dirty="0"/>
          </a:p>
          <a:p>
            <a:pPr lvl="1"/>
            <a:r>
              <a:rPr lang="en-US" sz="1800" dirty="0" smtClean="0"/>
              <a:t>Compromise </a:t>
            </a:r>
            <a:r>
              <a:rPr lang="en-US" sz="1800" dirty="0"/>
              <a:t>of 1820 was repealed by </a:t>
            </a:r>
            <a:r>
              <a:rPr lang="en-US" sz="1800" dirty="0" smtClean="0"/>
              <a:t>act</a:t>
            </a:r>
            <a:endParaRPr lang="en-US" sz="1800" dirty="0" smtClean="0"/>
          </a:p>
          <a:p>
            <a:pPr lvl="1"/>
            <a:r>
              <a:rPr lang="en-US" sz="1800" dirty="0" smtClean="0"/>
              <a:t>Compromise </a:t>
            </a:r>
            <a:r>
              <a:rPr lang="en-US" sz="1800" dirty="0"/>
              <a:t>of 1850 was </a:t>
            </a:r>
            <a:r>
              <a:rPr lang="en-US" sz="1800" dirty="0" smtClean="0"/>
              <a:t>rejected </a:t>
            </a:r>
            <a:r>
              <a:rPr lang="en-US" sz="1800" dirty="0"/>
              <a:t>by </a:t>
            </a:r>
            <a:r>
              <a:rPr lang="en-US" sz="1800" dirty="0" smtClean="0"/>
              <a:t>Northerners</a:t>
            </a:r>
            <a:endParaRPr lang="en-US" sz="1800" dirty="0"/>
          </a:p>
          <a:p>
            <a:r>
              <a:rPr lang="en-US" sz="2000" dirty="0"/>
              <a:t>B</a:t>
            </a:r>
            <a:r>
              <a:rPr lang="en-US" sz="2000" dirty="0" smtClean="0"/>
              <a:t>lunder </a:t>
            </a:r>
            <a:r>
              <a:rPr lang="en-US" sz="2000" dirty="0"/>
              <a:t>of </a:t>
            </a:r>
            <a:r>
              <a:rPr lang="en-US" sz="2000" dirty="0" smtClean="0"/>
              <a:t>Kansas-Nebraska </a:t>
            </a:r>
            <a:r>
              <a:rPr lang="en-US" sz="2000" dirty="0"/>
              <a:t>Act hurt </a:t>
            </a:r>
            <a:r>
              <a:rPr lang="en-US" sz="2000" dirty="0" smtClean="0"/>
              <a:t>Democratic</a:t>
            </a:r>
            <a:r>
              <a:rPr lang="en-US" sz="2000" dirty="0"/>
              <a:t> </a:t>
            </a:r>
            <a:r>
              <a:rPr lang="en-US" sz="2000" dirty="0" smtClean="0"/>
              <a:t>Party</a:t>
            </a:r>
            <a:endParaRPr lang="en-US" sz="2000" dirty="0"/>
          </a:p>
          <a:p>
            <a:r>
              <a:rPr lang="en-US" sz="2000" dirty="0" smtClean="0"/>
              <a:t>Republican </a:t>
            </a:r>
            <a:r>
              <a:rPr lang="en-US" sz="2000" dirty="0"/>
              <a:t>Party </a:t>
            </a:r>
            <a:r>
              <a:rPr lang="en-US" sz="2000" dirty="0" smtClean="0"/>
              <a:t> </a:t>
            </a:r>
            <a:r>
              <a:rPr lang="en-US" sz="2000" dirty="0"/>
              <a:t>formed in </a:t>
            </a:r>
            <a:r>
              <a:rPr lang="en-US" sz="2000" dirty="0" smtClean="0"/>
              <a:t>Mid-West </a:t>
            </a:r>
            <a:r>
              <a:rPr lang="en-US" sz="2000" dirty="0"/>
              <a:t>and it was morally against </a:t>
            </a:r>
            <a:r>
              <a:rPr lang="en-US" sz="2000" dirty="0" smtClean="0"/>
              <a:t>slavery</a:t>
            </a:r>
          </a:p>
          <a:p>
            <a:pPr lvl="1"/>
            <a:r>
              <a:rPr lang="en-US" sz="1800" dirty="0"/>
              <a:t>P</a:t>
            </a:r>
            <a:r>
              <a:rPr lang="en-US" sz="1800" dirty="0" smtClean="0"/>
              <a:t>arty </a:t>
            </a:r>
            <a:r>
              <a:rPr lang="en-US" sz="1800" dirty="0"/>
              <a:t>included Whigs, Democrats, Free-</a:t>
            </a:r>
            <a:r>
              <a:rPr lang="en-US" sz="1800" dirty="0" err="1"/>
              <a:t>Soilers</a:t>
            </a:r>
            <a:r>
              <a:rPr lang="en-US" sz="1800" dirty="0"/>
              <a:t>, Know-Nothings, and other foes of the Kansas-Nebraska </a:t>
            </a:r>
            <a:r>
              <a:rPr lang="en-US" sz="1800" dirty="0" smtClean="0"/>
              <a:t>Act</a:t>
            </a:r>
          </a:p>
          <a:p>
            <a:pPr lvl="1"/>
            <a:r>
              <a:rPr lang="en-US" sz="1800" dirty="0" smtClean="0"/>
              <a:t>Southerners </a:t>
            </a:r>
            <a:r>
              <a:rPr lang="en-US" sz="1800" dirty="0"/>
              <a:t>hated the Republican </a:t>
            </a:r>
            <a:r>
              <a:rPr lang="en-US" sz="1800" dirty="0" smtClean="0"/>
              <a:t>Party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6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Fight for Popular Sovereignty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528763"/>
            <a:ext cx="6767765" cy="505777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Division heating up along party and regional lines after Mexican American War</a:t>
            </a:r>
          </a:p>
          <a:p>
            <a:r>
              <a:rPr lang="en-US" sz="2400" b="1" dirty="0" smtClean="0"/>
              <a:t>Popular Sovereignty</a:t>
            </a:r>
          </a:p>
          <a:p>
            <a:pPr lvl="1"/>
            <a:r>
              <a:rPr lang="en-US" sz="2200" b="1" dirty="0"/>
              <a:t>I</a:t>
            </a:r>
            <a:r>
              <a:rPr lang="en-US" sz="2200" dirty="0" smtClean="0"/>
              <a:t>dea </a:t>
            </a:r>
            <a:r>
              <a:rPr lang="en-US" sz="2200" dirty="0"/>
              <a:t>that </a:t>
            </a:r>
            <a:r>
              <a:rPr lang="en-US" sz="2200" dirty="0" smtClean="0"/>
              <a:t>people </a:t>
            </a:r>
            <a:r>
              <a:rPr lang="en-US" sz="2200" dirty="0"/>
              <a:t>of a territory should determine their territory's status of </a:t>
            </a:r>
            <a:r>
              <a:rPr lang="en-US" sz="2200" dirty="0" smtClean="0"/>
              <a:t>slavery</a:t>
            </a:r>
            <a:endParaRPr lang="en-US" sz="2200" dirty="0" smtClean="0"/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opular </a:t>
            </a:r>
            <a:r>
              <a:rPr lang="en-US" sz="2000" dirty="0"/>
              <a:t>with politicians because it was a compromise </a:t>
            </a:r>
            <a:r>
              <a:rPr lang="en-US" sz="2000" dirty="0" smtClean="0"/>
              <a:t>between abolitionists </a:t>
            </a:r>
            <a:r>
              <a:rPr lang="en-US" sz="2000" dirty="0"/>
              <a:t>and </a:t>
            </a:r>
            <a:r>
              <a:rPr lang="en-US" sz="2000" dirty="0" smtClean="0"/>
              <a:t>slaveholders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2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Election of 1848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5" y="1528763"/>
            <a:ext cx="6724903" cy="5043487"/>
          </a:xfrm>
        </p:spPr>
        <p:txBody>
          <a:bodyPr>
            <a:normAutofit/>
          </a:bodyPr>
          <a:lstStyle/>
          <a:p>
            <a:r>
              <a:rPr lang="en-US" sz="2000" dirty="0"/>
              <a:t> </a:t>
            </a:r>
            <a:r>
              <a:rPr lang="en-US" sz="2000" b="1" dirty="0" smtClean="0"/>
              <a:t>Democrat - </a:t>
            </a:r>
            <a:r>
              <a:rPr lang="en-US" sz="2000" b="1" dirty="0"/>
              <a:t> General </a:t>
            </a:r>
            <a:r>
              <a:rPr lang="en-US" sz="2000" b="1" dirty="0" smtClean="0"/>
              <a:t>Cass </a:t>
            </a:r>
            <a:endParaRPr lang="en-US" sz="2000" b="1" dirty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Not </a:t>
            </a:r>
            <a:r>
              <a:rPr lang="en-US" sz="1800" dirty="0"/>
              <a:t>against slavery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Supported popular </a:t>
            </a:r>
            <a:r>
              <a:rPr lang="en-US" sz="1800" dirty="0" smtClean="0"/>
              <a:t>sovereignty</a:t>
            </a:r>
            <a:endParaRPr lang="en-US" sz="2000" b="1" dirty="0" smtClean="0"/>
          </a:p>
          <a:p>
            <a:r>
              <a:rPr lang="en-US" sz="2000" b="1" dirty="0" smtClean="0"/>
              <a:t>Whigs</a:t>
            </a:r>
            <a:r>
              <a:rPr lang="en-US" sz="2000" dirty="0" smtClean="0"/>
              <a:t> </a:t>
            </a:r>
            <a:r>
              <a:rPr lang="en-US" sz="2000" dirty="0" smtClean="0"/>
              <a:t>- </a:t>
            </a:r>
            <a:r>
              <a:rPr lang="en-US" sz="2000" dirty="0"/>
              <a:t> Zachary </a:t>
            </a:r>
            <a:r>
              <a:rPr lang="en-US" sz="2000" dirty="0" smtClean="0"/>
              <a:t>Taylor</a:t>
            </a:r>
          </a:p>
          <a:p>
            <a:pPr lvl="1"/>
            <a:r>
              <a:rPr lang="en-US" sz="1800" dirty="0" smtClean="0"/>
              <a:t>No official </a:t>
            </a:r>
            <a:r>
              <a:rPr lang="en-US" sz="1800" dirty="0"/>
              <a:t>stance on slavery, </a:t>
            </a:r>
            <a:r>
              <a:rPr lang="en-US" sz="1800" dirty="0" smtClean="0"/>
              <a:t>but </a:t>
            </a:r>
            <a:r>
              <a:rPr lang="en-US" sz="1800" dirty="0" smtClean="0"/>
              <a:t>owned slaves</a:t>
            </a:r>
            <a:endParaRPr lang="en-US" sz="1800" dirty="0" smtClean="0"/>
          </a:p>
          <a:p>
            <a:r>
              <a:rPr lang="en-US" sz="2000" b="1" dirty="0" smtClean="0"/>
              <a:t>Free </a:t>
            </a:r>
            <a:r>
              <a:rPr lang="en-US" sz="2000" b="1" dirty="0"/>
              <a:t>Soil </a:t>
            </a:r>
            <a:r>
              <a:rPr lang="en-US" sz="2000" b="1" dirty="0" smtClean="0"/>
              <a:t>Party</a:t>
            </a:r>
            <a:r>
              <a:rPr lang="en-US" sz="2000" dirty="0"/>
              <a:t> </a:t>
            </a:r>
            <a:r>
              <a:rPr lang="en-US" sz="2000" dirty="0" smtClean="0"/>
              <a:t>- created </a:t>
            </a:r>
            <a:r>
              <a:rPr lang="en-US" sz="2000" dirty="0"/>
              <a:t>by antislavery men of </a:t>
            </a:r>
            <a:r>
              <a:rPr lang="en-US" sz="2000" dirty="0" smtClean="0"/>
              <a:t>North </a:t>
            </a:r>
            <a:r>
              <a:rPr lang="en-US" sz="2000" dirty="0"/>
              <a:t>who didn't trust Cass or </a:t>
            </a:r>
            <a:r>
              <a:rPr lang="en-US" sz="2000" dirty="0" smtClean="0"/>
              <a:t>Taylor</a:t>
            </a:r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upported </a:t>
            </a:r>
            <a:r>
              <a:rPr lang="en-US" sz="1800" dirty="0"/>
              <a:t>federal aid for internal </a:t>
            </a:r>
            <a:r>
              <a:rPr lang="en-US" sz="1800" dirty="0" smtClean="0"/>
              <a:t>improvements</a:t>
            </a:r>
          </a:p>
          <a:p>
            <a:pPr lvl="1"/>
            <a:r>
              <a:rPr lang="en-US" sz="1800" dirty="0" smtClean="0"/>
              <a:t>Argued </a:t>
            </a:r>
            <a:r>
              <a:rPr lang="en-US" sz="1800" dirty="0" smtClean="0"/>
              <a:t>against slavery – took away jobs from wage laborers </a:t>
            </a:r>
            <a:endParaRPr lang="en-US" sz="1800" dirty="0"/>
          </a:p>
          <a:p>
            <a:r>
              <a:rPr lang="en-US" sz="2000" dirty="0" smtClean="0"/>
              <a:t>Taylor</a:t>
            </a:r>
            <a:r>
              <a:rPr lang="en-US" sz="2000" dirty="0"/>
              <a:t> won </a:t>
            </a:r>
            <a:r>
              <a:rPr lang="en-US" sz="2000" dirty="0" smtClean="0"/>
              <a:t>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Gold Rush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75" y="1500188"/>
            <a:ext cx="6553453" cy="4549756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1848</a:t>
            </a:r>
            <a:r>
              <a:rPr lang="en-US" sz="2200" dirty="0"/>
              <a:t> </a:t>
            </a:r>
            <a:r>
              <a:rPr lang="en-US" sz="2200" dirty="0" smtClean="0"/>
              <a:t>- gold </a:t>
            </a:r>
            <a:r>
              <a:rPr lang="en-US" sz="2200" dirty="0"/>
              <a:t>was discovered in </a:t>
            </a:r>
            <a:r>
              <a:rPr lang="en-US" sz="2200" dirty="0" smtClean="0"/>
              <a:t>California</a:t>
            </a:r>
          </a:p>
          <a:p>
            <a:pPr lvl="1"/>
            <a:r>
              <a:rPr lang="en-US" sz="1900" dirty="0"/>
              <a:t>I</a:t>
            </a:r>
            <a:r>
              <a:rPr lang="en-US" sz="1900" dirty="0" smtClean="0"/>
              <a:t>nflux </a:t>
            </a:r>
            <a:r>
              <a:rPr lang="en-US" sz="1900" dirty="0"/>
              <a:t>of people </a:t>
            </a:r>
            <a:r>
              <a:rPr lang="en-US" sz="1900" dirty="0" smtClean="0"/>
              <a:t>– </a:t>
            </a:r>
          </a:p>
          <a:p>
            <a:pPr lvl="2"/>
            <a:r>
              <a:rPr lang="en-US" sz="1700" dirty="0" smtClean="0"/>
              <a:t>violence </a:t>
            </a:r>
            <a:r>
              <a:rPr lang="en-US" sz="1700" dirty="0"/>
              <a:t>and disease </a:t>
            </a:r>
            <a:endParaRPr lang="en-US" sz="1700" dirty="0" smtClean="0"/>
          </a:p>
          <a:p>
            <a:pPr lvl="2"/>
            <a:r>
              <a:rPr lang="en-US" sz="1700" dirty="0" smtClean="0"/>
              <a:t>Overwhelmed </a:t>
            </a:r>
            <a:r>
              <a:rPr lang="en-US" sz="1700" dirty="0" smtClean="0"/>
              <a:t>CA </a:t>
            </a:r>
            <a:r>
              <a:rPr lang="en-US" sz="1700" dirty="0" smtClean="0"/>
              <a:t>gov’t</a:t>
            </a:r>
          </a:p>
          <a:p>
            <a:r>
              <a:rPr lang="en-US" sz="2100" dirty="0" smtClean="0"/>
              <a:t>Californians </a:t>
            </a:r>
            <a:r>
              <a:rPr lang="en-US" sz="2100" dirty="0"/>
              <a:t>bypassed </a:t>
            </a:r>
            <a:r>
              <a:rPr lang="en-US" sz="2100" dirty="0" smtClean="0"/>
              <a:t>territorial </a:t>
            </a:r>
            <a:r>
              <a:rPr lang="en-US" sz="2100" dirty="0"/>
              <a:t>stage of a state, drafted  Constitution (excluding slavery) in 1849, and applied to Congress for admission into </a:t>
            </a:r>
            <a:r>
              <a:rPr lang="en-US" sz="2100" dirty="0" smtClean="0"/>
              <a:t>Union</a:t>
            </a:r>
            <a:endParaRPr lang="en-US" sz="2100" dirty="0"/>
          </a:p>
          <a:p>
            <a:r>
              <a:rPr lang="en-US" sz="2200" dirty="0"/>
              <a:t>S</a:t>
            </a:r>
            <a:r>
              <a:rPr lang="en-US" sz="2200" dirty="0" smtClean="0"/>
              <a:t>outherners </a:t>
            </a:r>
            <a:r>
              <a:rPr lang="en-US" sz="2200" dirty="0"/>
              <a:t>objected </a:t>
            </a:r>
            <a:r>
              <a:rPr lang="en-US" sz="2200" dirty="0" smtClean="0"/>
              <a:t>– would upset balance </a:t>
            </a:r>
            <a:r>
              <a:rPr lang="en-US" sz="2200" dirty="0"/>
              <a:t>of free and slave states in </a:t>
            </a:r>
            <a:r>
              <a:rPr lang="en-US" sz="2200" dirty="0" smtClean="0"/>
              <a:t>Senate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7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Underground Railroad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2049878"/>
            <a:ext cx="6753478" cy="413661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Harriet </a:t>
            </a:r>
            <a:r>
              <a:rPr lang="en-US" sz="2400" b="1" dirty="0" smtClean="0"/>
              <a:t>Tubman</a:t>
            </a:r>
          </a:p>
          <a:p>
            <a:pPr lvl="1"/>
            <a:r>
              <a:rPr lang="en-US" sz="2200" dirty="0"/>
              <a:t>R</a:t>
            </a:r>
            <a:r>
              <a:rPr lang="en-US" sz="2200" dirty="0" smtClean="0"/>
              <a:t>unaway </a:t>
            </a:r>
            <a:r>
              <a:rPr lang="en-US" sz="2200" dirty="0"/>
              <a:t>slave </a:t>
            </a:r>
            <a:endParaRPr lang="en-US" sz="2200" dirty="0" smtClean="0"/>
          </a:p>
          <a:p>
            <a:pPr lvl="1"/>
            <a:r>
              <a:rPr lang="en-US" sz="2200" dirty="0"/>
              <a:t>H</a:t>
            </a:r>
            <a:r>
              <a:rPr lang="en-US" sz="2200" dirty="0" smtClean="0"/>
              <a:t>elped </a:t>
            </a:r>
            <a:r>
              <a:rPr lang="en-US" sz="2200" dirty="0"/>
              <a:t>rescue hundreds of slaves through the Underground </a:t>
            </a:r>
            <a:r>
              <a:rPr lang="en-US" sz="2200" dirty="0" smtClean="0"/>
              <a:t>Railroad </a:t>
            </a:r>
            <a:endParaRPr lang="en-US" sz="2200" dirty="0" smtClean="0"/>
          </a:p>
          <a:p>
            <a:pPr lvl="2"/>
            <a:r>
              <a:rPr lang="en-US" sz="2000" dirty="0" smtClean="0"/>
              <a:t>Network of </a:t>
            </a:r>
            <a:r>
              <a:rPr lang="en-US" sz="2000" dirty="0"/>
              <a:t>anti-slavery homes that passed slaves from the slave states to </a:t>
            </a:r>
            <a:r>
              <a:rPr lang="en-US" sz="2000" dirty="0" smtClean="0"/>
              <a:t>Canada</a:t>
            </a:r>
            <a:endParaRPr lang="en-US" sz="2000" dirty="0"/>
          </a:p>
          <a:p>
            <a:r>
              <a:rPr lang="en-US" sz="2400" dirty="0" smtClean="0"/>
              <a:t>1850 - southerners </a:t>
            </a:r>
            <a:r>
              <a:rPr lang="en-US" sz="2400" dirty="0" smtClean="0"/>
              <a:t>demanded </a:t>
            </a:r>
            <a:r>
              <a:rPr lang="en-US" sz="2400" dirty="0"/>
              <a:t>stricter fugitive-slave </a:t>
            </a:r>
            <a:r>
              <a:rPr lang="en-US" sz="2400" dirty="0" smtClean="0"/>
              <a:t>laws</a:t>
            </a:r>
          </a:p>
          <a:p>
            <a:pPr lvl="1"/>
            <a:r>
              <a:rPr lang="en-US" sz="2000" dirty="0" smtClean="0"/>
              <a:t>Old law from 1793 = weak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1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Debate over California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463" y="1514475"/>
            <a:ext cx="6424865" cy="49148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Henry Clay- "</a:t>
            </a:r>
            <a:r>
              <a:rPr lang="en-US" sz="2000" b="1" dirty="0"/>
              <a:t>Great </a:t>
            </a:r>
            <a:r>
              <a:rPr lang="en-US" sz="2000" b="1" dirty="0" smtClean="0"/>
              <a:t>Compromiser</a:t>
            </a:r>
            <a:r>
              <a:rPr lang="en-US" sz="2000" dirty="0" smtClean="0"/>
              <a:t>"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roposed </a:t>
            </a:r>
            <a:r>
              <a:rPr lang="en-US" dirty="0" smtClean="0"/>
              <a:t>series </a:t>
            </a:r>
            <a:r>
              <a:rPr lang="en-US" dirty="0"/>
              <a:t>of </a:t>
            </a:r>
            <a:r>
              <a:rPr lang="en-US" dirty="0" smtClean="0"/>
              <a:t>compromise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 </a:t>
            </a:r>
            <a:r>
              <a:rPr lang="en-US" dirty="0"/>
              <a:t>suggested that </a:t>
            </a:r>
            <a:r>
              <a:rPr lang="en-US" dirty="0" smtClean="0"/>
              <a:t>North </a:t>
            </a:r>
            <a:r>
              <a:rPr lang="en-US" dirty="0"/>
              <a:t>enact </a:t>
            </a:r>
            <a:r>
              <a:rPr lang="en-US" dirty="0" smtClean="0"/>
              <a:t>stricter </a:t>
            </a:r>
            <a:r>
              <a:rPr lang="en-US" dirty="0"/>
              <a:t>fugitive-slave </a:t>
            </a:r>
            <a:r>
              <a:rPr lang="en-US" dirty="0" smtClean="0"/>
              <a:t>law</a:t>
            </a:r>
            <a:endParaRPr lang="en-US" dirty="0"/>
          </a:p>
          <a:p>
            <a:r>
              <a:rPr lang="en-US" sz="2000" dirty="0"/>
              <a:t>John </a:t>
            </a:r>
            <a:r>
              <a:rPr lang="en-US" sz="2000" dirty="0" smtClean="0"/>
              <a:t>Calhoun - "</a:t>
            </a:r>
            <a:r>
              <a:rPr lang="en-US" sz="2000" b="1" dirty="0" smtClean="0"/>
              <a:t>Great Nullifier</a:t>
            </a:r>
            <a:r>
              <a:rPr lang="en-US" sz="2000" dirty="0" smtClean="0"/>
              <a:t>"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roposed </a:t>
            </a:r>
            <a:r>
              <a:rPr lang="en-US" dirty="0"/>
              <a:t>to return runaway slaves, give </a:t>
            </a:r>
            <a:r>
              <a:rPr lang="en-US" dirty="0" smtClean="0"/>
              <a:t>South </a:t>
            </a:r>
            <a:r>
              <a:rPr lang="en-US" dirty="0"/>
              <a:t>its rights as a minority, and restore </a:t>
            </a:r>
            <a:r>
              <a:rPr lang="en-US" dirty="0" smtClean="0"/>
              <a:t>political </a:t>
            </a:r>
            <a:r>
              <a:rPr lang="en-US" dirty="0" smtClean="0"/>
              <a:t>balance 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ltimate </a:t>
            </a:r>
            <a:r>
              <a:rPr lang="en-US" dirty="0"/>
              <a:t>plan </a:t>
            </a:r>
            <a:r>
              <a:rPr lang="en-US" dirty="0" smtClean="0"/>
              <a:t>- </a:t>
            </a:r>
            <a:r>
              <a:rPr lang="en-US" dirty="0" smtClean="0"/>
              <a:t> </a:t>
            </a:r>
            <a:r>
              <a:rPr lang="en-US" dirty="0"/>
              <a:t>America to have two presidents, one from the South and one from the North, each yielding one </a:t>
            </a:r>
            <a:r>
              <a:rPr lang="en-US" dirty="0" smtClean="0"/>
              <a:t>veto</a:t>
            </a:r>
            <a:endParaRPr lang="en-US" dirty="0"/>
          </a:p>
          <a:p>
            <a:r>
              <a:rPr lang="en-US" sz="2000" dirty="0"/>
              <a:t>Daniel Webster </a:t>
            </a:r>
            <a:endParaRPr lang="en-US" sz="2000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alled </a:t>
            </a:r>
            <a:r>
              <a:rPr lang="en-US" dirty="0"/>
              <a:t>for people to make concessions and support Clay's proposals, for the sake of maintaining the </a:t>
            </a:r>
            <a:r>
              <a:rPr lang="en-US" dirty="0" smtClean="0"/>
              <a:t>Union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gainst </a:t>
            </a:r>
            <a:r>
              <a:rPr lang="en-US" dirty="0"/>
              <a:t>slavery, </a:t>
            </a:r>
            <a:r>
              <a:rPr lang="en-US" dirty="0" smtClean="0"/>
              <a:t>but viewed </a:t>
            </a:r>
            <a:r>
              <a:rPr lang="en-US" dirty="0" smtClean="0"/>
              <a:t>collapse </a:t>
            </a:r>
            <a:r>
              <a:rPr lang="en-US" dirty="0"/>
              <a:t>of </a:t>
            </a:r>
            <a:r>
              <a:rPr lang="en-US" dirty="0" smtClean="0"/>
              <a:t>Union </a:t>
            </a:r>
            <a:r>
              <a:rPr lang="en-US" dirty="0"/>
              <a:t>as </a:t>
            </a:r>
            <a:r>
              <a:rPr lang="en-US" dirty="0" smtClean="0"/>
              <a:t>worse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2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Continued Debat</a:t>
            </a:r>
            <a:r>
              <a:rPr lang="en-US" b="1" dirty="0" smtClean="0"/>
              <a:t>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888" y="2049878"/>
            <a:ext cx="6453440" cy="4465222"/>
          </a:xfrm>
        </p:spPr>
        <p:txBody>
          <a:bodyPr/>
          <a:lstStyle/>
          <a:p>
            <a:r>
              <a:rPr lang="en-US" sz="2400" dirty="0" smtClean="0"/>
              <a:t>William </a:t>
            </a:r>
            <a:r>
              <a:rPr lang="en-US" sz="2400" dirty="0"/>
              <a:t>H. </a:t>
            </a:r>
            <a:r>
              <a:rPr lang="en-US" sz="2400" dirty="0" smtClean="0"/>
              <a:t>Seward</a:t>
            </a:r>
          </a:p>
          <a:p>
            <a:pPr lvl="1"/>
            <a:r>
              <a:rPr lang="en-US" sz="2200" dirty="0"/>
              <a:t>O</a:t>
            </a:r>
            <a:r>
              <a:rPr lang="en-US" sz="2200" dirty="0" smtClean="0"/>
              <a:t>pposed </a:t>
            </a:r>
            <a:r>
              <a:rPr lang="en-US" sz="2200" dirty="0"/>
              <a:t>slavery </a:t>
            </a:r>
            <a:r>
              <a:rPr lang="en-US" sz="2200" dirty="0" smtClean="0"/>
              <a:t>and Clay's </a:t>
            </a:r>
            <a:r>
              <a:rPr lang="en-US" sz="2200" dirty="0" smtClean="0"/>
              <a:t>proposals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rgued God's </a:t>
            </a:r>
            <a:r>
              <a:rPr lang="en-US" sz="2000" dirty="0"/>
              <a:t>moral law was higher than the </a:t>
            </a:r>
            <a:r>
              <a:rPr lang="en-US" sz="2000" dirty="0" smtClean="0"/>
              <a:t>Constitution</a:t>
            </a:r>
            <a:endParaRPr lang="en-US" sz="2000" dirty="0"/>
          </a:p>
          <a:p>
            <a:r>
              <a:rPr lang="en-US" sz="2400" dirty="0" smtClean="0"/>
              <a:t>Pres Zachary </a:t>
            </a:r>
            <a:r>
              <a:rPr lang="en-US" sz="2400" dirty="0"/>
              <a:t>Taylor </a:t>
            </a:r>
            <a:endParaRPr lang="en-US" sz="2400" dirty="0" smtClean="0"/>
          </a:p>
          <a:p>
            <a:pPr lvl="1"/>
            <a:r>
              <a:rPr lang="en-US" sz="2200" dirty="0"/>
              <a:t>O</a:t>
            </a:r>
            <a:r>
              <a:rPr lang="en-US" sz="2200" dirty="0" smtClean="0"/>
              <a:t>pposed </a:t>
            </a:r>
            <a:r>
              <a:rPr lang="en-US" sz="2200" dirty="0"/>
              <a:t>slavery </a:t>
            </a:r>
            <a:endParaRPr lang="en-US" sz="2200" dirty="0" smtClean="0"/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eemed </a:t>
            </a:r>
            <a:r>
              <a:rPr lang="en-US" sz="2200" dirty="0"/>
              <a:t>ready to veto any </a:t>
            </a:r>
            <a:r>
              <a:rPr lang="en-US" sz="2200" dirty="0" smtClean="0"/>
              <a:t>compromise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8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Compromise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75" y="1514475"/>
            <a:ext cx="6782053" cy="5014913"/>
          </a:xfrm>
        </p:spPr>
        <p:txBody>
          <a:bodyPr>
            <a:noAutofit/>
          </a:bodyPr>
          <a:lstStyle/>
          <a:p>
            <a:r>
              <a:rPr lang="en-US" sz="2400" dirty="0" smtClean="0"/>
              <a:t>1850</a:t>
            </a:r>
            <a:r>
              <a:rPr lang="en-US" sz="2400" dirty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Pres  </a:t>
            </a:r>
            <a:r>
              <a:rPr lang="en-US" sz="2400" dirty="0"/>
              <a:t>Taylor died </a:t>
            </a:r>
            <a:r>
              <a:rPr lang="en-US" sz="2400" dirty="0" smtClean="0"/>
              <a:t>suddenly, Vice </a:t>
            </a:r>
            <a:r>
              <a:rPr lang="en-US" sz="2400" dirty="0"/>
              <a:t>President Millard Fillmore </a:t>
            </a:r>
            <a:r>
              <a:rPr lang="en-US" sz="2400" dirty="0" smtClean="0"/>
              <a:t>took over </a:t>
            </a:r>
          </a:p>
          <a:p>
            <a:r>
              <a:rPr lang="en-US" sz="2400" dirty="0" smtClean="0"/>
              <a:t>Pres </a:t>
            </a:r>
            <a:r>
              <a:rPr lang="en-US" sz="2400" dirty="0"/>
              <a:t>Fillmore signed a series of </a:t>
            </a:r>
            <a:r>
              <a:rPr lang="en-US" sz="2400" dirty="0" smtClean="0"/>
              <a:t>compromises:</a:t>
            </a:r>
          </a:p>
          <a:p>
            <a:pPr lvl="1"/>
            <a:r>
              <a:rPr lang="en-US" sz="2000" dirty="0" smtClean="0"/>
              <a:t>Compromise </a:t>
            </a:r>
            <a:r>
              <a:rPr lang="en-US" sz="2000" dirty="0"/>
              <a:t>of </a:t>
            </a:r>
            <a:r>
              <a:rPr lang="en-US" sz="2000" dirty="0" smtClean="0"/>
              <a:t>1850</a:t>
            </a:r>
          </a:p>
          <a:p>
            <a:pPr lvl="2"/>
            <a:r>
              <a:rPr lang="en-US" sz="1800" dirty="0" smtClean="0"/>
              <a:t>California </a:t>
            </a:r>
            <a:r>
              <a:rPr lang="en-US" sz="1800" dirty="0"/>
              <a:t>admitted as a free </a:t>
            </a:r>
            <a:r>
              <a:rPr lang="en-US" sz="1800" dirty="0" smtClean="0"/>
              <a:t>state</a:t>
            </a:r>
          </a:p>
          <a:p>
            <a:pPr lvl="2"/>
            <a:r>
              <a:rPr lang="en-US" sz="1800" dirty="0"/>
              <a:t>T</a:t>
            </a:r>
            <a:r>
              <a:rPr lang="en-US" sz="1800" dirty="0" smtClean="0"/>
              <a:t>erritories </a:t>
            </a:r>
            <a:r>
              <a:rPr lang="en-US" sz="1800" dirty="0"/>
              <a:t>of New Mexico and Utah were open to popular </a:t>
            </a:r>
            <a:r>
              <a:rPr lang="en-US" sz="1800" dirty="0" smtClean="0"/>
              <a:t>sovereignty</a:t>
            </a:r>
          </a:p>
          <a:p>
            <a:pPr lvl="2"/>
            <a:r>
              <a:rPr lang="en-US" sz="1800" dirty="0"/>
              <a:t>S</a:t>
            </a:r>
            <a:r>
              <a:rPr lang="en-US" sz="1800" dirty="0" smtClean="0"/>
              <a:t>lave </a:t>
            </a:r>
            <a:r>
              <a:rPr lang="en-US" sz="1800" dirty="0"/>
              <a:t>trade was outlawed in the District of </a:t>
            </a:r>
            <a:r>
              <a:rPr lang="en-US" sz="1800" dirty="0" smtClean="0"/>
              <a:t>Columbia</a:t>
            </a:r>
          </a:p>
          <a:p>
            <a:pPr lvl="2"/>
            <a:r>
              <a:rPr lang="en-US" sz="1800" dirty="0"/>
              <a:t>S</a:t>
            </a:r>
            <a:r>
              <a:rPr lang="en-US" sz="1800" dirty="0" smtClean="0"/>
              <a:t>tricter </a:t>
            </a:r>
            <a:r>
              <a:rPr lang="en-US" sz="1800" dirty="0"/>
              <a:t>fugitive-slave </a:t>
            </a:r>
            <a:r>
              <a:rPr lang="en-US" sz="1800" dirty="0" smtClean="0"/>
              <a:t>law enacted</a:t>
            </a:r>
            <a:endParaRPr lang="en-US" sz="1800" dirty="0"/>
          </a:p>
          <a:p>
            <a:r>
              <a:rPr lang="en-US" sz="2400" dirty="0"/>
              <a:t>S</a:t>
            </a:r>
            <a:r>
              <a:rPr lang="en-US" sz="2400" dirty="0" smtClean="0"/>
              <a:t>econd</a:t>
            </a:r>
            <a:r>
              <a:rPr lang="en-US" sz="2400" dirty="0"/>
              <a:t> Era of Good </a:t>
            </a:r>
            <a:r>
              <a:rPr lang="en-US" sz="2400" dirty="0" smtClean="0"/>
              <a:t>Feelings – debate less heated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245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Balancing the Compromise Scales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49878"/>
            <a:ext cx="6696328" cy="40000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Compromise </a:t>
            </a:r>
            <a:r>
              <a:rPr lang="en-US" sz="2400" dirty="0"/>
              <a:t>of 1850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b="1" dirty="0"/>
              <a:t> </a:t>
            </a:r>
            <a:r>
              <a:rPr lang="en-US" sz="2400" dirty="0"/>
              <a:t>Senate became unbalanced in favor of the </a:t>
            </a:r>
            <a:r>
              <a:rPr lang="en-US" sz="2400" dirty="0" smtClean="0"/>
              <a:t>North</a:t>
            </a:r>
            <a:endParaRPr lang="en-US" sz="2400" dirty="0"/>
          </a:p>
          <a:p>
            <a:r>
              <a:rPr lang="en-US" sz="2400" dirty="0"/>
              <a:t> Fugitive-Slave Law of </a:t>
            </a:r>
            <a:r>
              <a:rPr lang="en-US" sz="2400" dirty="0" smtClean="0"/>
              <a:t>1850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leeing </a:t>
            </a:r>
            <a:r>
              <a:rPr lang="en-US" sz="2000" dirty="0"/>
              <a:t>slaves could not testify on </a:t>
            </a:r>
            <a:r>
              <a:rPr lang="en-US" sz="2000" dirty="0" smtClean="0"/>
              <a:t>own </a:t>
            </a:r>
            <a:r>
              <a:rPr lang="en-US" sz="2000" dirty="0"/>
              <a:t>behalf and </a:t>
            </a:r>
            <a:r>
              <a:rPr lang="en-US" sz="2000" dirty="0" smtClean="0"/>
              <a:t>were </a:t>
            </a:r>
            <a:r>
              <a:rPr lang="en-US" sz="2000" dirty="0"/>
              <a:t>denied </a:t>
            </a:r>
            <a:r>
              <a:rPr lang="en-US" sz="2000" dirty="0" smtClean="0"/>
              <a:t>jury </a:t>
            </a:r>
            <a:r>
              <a:rPr lang="en-US" sz="2000" dirty="0" smtClean="0"/>
              <a:t>trial</a:t>
            </a:r>
          </a:p>
          <a:p>
            <a:pPr lvl="1"/>
            <a:r>
              <a:rPr lang="en-US" sz="2000" dirty="0" smtClean="0"/>
              <a:t>Northerners </a:t>
            </a:r>
            <a:r>
              <a:rPr lang="en-US" sz="2000" dirty="0"/>
              <a:t>who aided slaves trying to escape were subject to fines and jail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/>
              <a:t>L</a:t>
            </a:r>
            <a:r>
              <a:rPr lang="en-US" sz="2000" dirty="0" smtClean="0"/>
              <a:t>aw was South's </a:t>
            </a:r>
            <a:r>
              <a:rPr lang="en-US" sz="2000" dirty="0"/>
              <a:t>only real </a:t>
            </a:r>
            <a:r>
              <a:rPr lang="en-US" sz="2000" dirty="0" smtClean="0"/>
              <a:t>gain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8329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138</TotalTime>
  <Words>425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Mangal</vt:lpstr>
      <vt:lpstr>MS Shell Dlg 2</vt:lpstr>
      <vt:lpstr>Wingdings</vt:lpstr>
      <vt:lpstr>Wingdings 3</vt:lpstr>
      <vt:lpstr>Madison</vt:lpstr>
      <vt:lpstr>Chapter 18 Renewing the Sectional Struggle 1848-1854 </vt:lpstr>
      <vt:lpstr>Fight for Popular Sovereignty </vt:lpstr>
      <vt:lpstr>Election of 1848</vt:lpstr>
      <vt:lpstr>Gold Rush </vt:lpstr>
      <vt:lpstr>Underground Railroad </vt:lpstr>
      <vt:lpstr>Debate over California </vt:lpstr>
      <vt:lpstr>Continued Debate </vt:lpstr>
      <vt:lpstr>Compromise of 1850</vt:lpstr>
      <vt:lpstr>Balancing the Compromise Scales </vt:lpstr>
      <vt:lpstr>Election of 1852</vt:lpstr>
      <vt:lpstr>Expansion Beyond the Borders </vt:lpstr>
      <vt:lpstr>America and Cuba</vt:lpstr>
      <vt:lpstr>Asia </vt:lpstr>
      <vt:lpstr>Gadsden Purchase </vt:lpstr>
      <vt:lpstr>Kansas-Nebraska Territory </vt:lpstr>
      <vt:lpstr>Kansas-Nebraska Act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Renewing the Sectional Struggle 1848-1854</dc:title>
  <dc:creator>Jessica Parfitt</dc:creator>
  <cp:lastModifiedBy>Jessica Parfitt</cp:lastModifiedBy>
  <cp:revision>11</cp:revision>
  <cp:lastPrinted>2018-11-09T23:15:43Z</cp:lastPrinted>
  <dcterms:created xsi:type="dcterms:W3CDTF">2017-10-21T00:37:32Z</dcterms:created>
  <dcterms:modified xsi:type="dcterms:W3CDTF">2018-11-09T23:37:48Z</dcterms:modified>
</cp:coreProperties>
</file>