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70" r:id="rId3"/>
    <p:sldId id="257" r:id="rId4"/>
    <p:sldId id="258" r:id="rId5"/>
    <p:sldId id="259" r:id="rId6"/>
    <p:sldId id="260" r:id="rId7"/>
    <p:sldId id="262" r:id="rId8"/>
    <p:sldId id="263" r:id="rId9"/>
    <p:sldId id="264" r:id="rId10"/>
    <p:sldId id="265" r:id="rId11"/>
    <p:sldId id="266" r:id="rId12"/>
    <p:sldId id="273" r:id="rId13"/>
    <p:sldId id="267" r:id="rId14"/>
    <p:sldId id="268" r:id="rId15"/>
    <p:sldId id="269"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2" d="100"/>
          <a:sy n="72"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97E0307-B85C-446A-8EF0-0407D435D787}" type="datetimeFigureOut">
              <a:rPr lang="en-US" smtClean="0"/>
              <a:t>11/26/2018</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759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670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6793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20076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8487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8800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5854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1404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B647B1BF-4039-460D-A637-65428CBD720E}" type="datetimeFigureOut">
              <a:rPr lang="en-US" smtClean="0"/>
              <a:t>11/26/2018</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363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872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C9A00F7B-89C5-4DF7-A309-6263220147D4}" type="datetimeFigureOut">
              <a:rPr lang="en-US" smtClean="0"/>
              <a:t>11/26/2018</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550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90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709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963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842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46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11/26/2018</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876041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19</a:t>
            </a:r>
            <a:br>
              <a:rPr lang="en-US" dirty="0"/>
            </a:br>
            <a:r>
              <a:rPr lang="en-US" dirty="0"/>
              <a:t>Drifting Toward Disunion</a:t>
            </a:r>
            <a:br>
              <a:rPr lang="en-US" dirty="0"/>
            </a:br>
            <a:r>
              <a:rPr lang="en-US" dirty="0" smtClean="0"/>
              <a:t>1854-1861</a:t>
            </a:r>
            <a:endParaRPr lang="en-US" dirty="0"/>
          </a:p>
        </p:txBody>
      </p:sp>
      <p:sp>
        <p:nvSpPr>
          <p:cNvPr id="3" name="Subtitle 2"/>
          <p:cNvSpPr>
            <a:spLocks noGrp="1"/>
          </p:cNvSpPr>
          <p:nvPr>
            <p:ph type="subTitle" idx="1"/>
          </p:nvPr>
        </p:nvSpPr>
        <p:spPr/>
        <p:txBody>
          <a:bodyPr>
            <a:normAutofit fontScale="92500" lnSpcReduction="20000"/>
          </a:bodyPr>
          <a:lstStyle/>
          <a:p>
            <a:r>
              <a:rPr lang="en-US" dirty="0"/>
              <a:t>The Kansas Territory erupted in violence in 1855 between the proslavery and antislavery </a:t>
            </a:r>
            <a:r>
              <a:rPr lang="en-US" dirty="0" smtClean="0"/>
              <a:t>factions</a:t>
            </a:r>
            <a:r>
              <a:rPr lang="en-US" dirty="0"/>
              <a:t>.  In 1857, the Supreme Court's </a:t>
            </a:r>
            <a:r>
              <a:rPr lang="en-US" i="1" dirty="0"/>
              <a:t>Dred </a:t>
            </a:r>
            <a:r>
              <a:rPr lang="en-US" i="1" dirty="0" smtClean="0"/>
              <a:t>Scott </a:t>
            </a:r>
            <a:r>
              <a:rPr lang="en-US" dirty="0" smtClean="0"/>
              <a:t>decision </a:t>
            </a:r>
            <a:r>
              <a:rPr lang="en-US" dirty="0"/>
              <a:t>permitted slavery in all Western territories, invalidating the Missouri Compromise of 1820.</a:t>
            </a:r>
          </a:p>
        </p:txBody>
      </p:sp>
    </p:spTree>
    <p:extLst>
      <p:ext uri="{BB962C8B-B14F-4D97-AF65-F5344CB8AC3E}">
        <p14:creationId xmlns:p14="http://schemas.microsoft.com/office/powerpoint/2010/main" val="929616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Lincoln </a:t>
            </a:r>
            <a:r>
              <a:rPr lang="en-US" b="1" dirty="0"/>
              <a:t>versus </a:t>
            </a:r>
            <a:r>
              <a:rPr lang="en-US" b="1" dirty="0" smtClean="0"/>
              <a:t>Douglas</a:t>
            </a:r>
            <a:endParaRPr lang="en-US" dirty="0"/>
          </a:p>
        </p:txBody>
      </p:sp>
      <p:sp>
        <p:nvSpPr>
          <p:cNvPr id="3" name="Content Placeholder 2"/>
          <p:cNvSpPr>
            <a:spLocks noGrp="1"/>
          </p:cNvSpPr>
          <p:nvPr>
            <p:ph idx="1"/>
          </p:nvPr>
        </p:nvSpPr>
        <p:spPr>
          <a:xfrm>
            <a:off x="533400" y="2336873"/>
            <a:ext cx="7618927" cy="3599316"/>
          </a:xfrm>
        </p:spPr>
        <p:txBody>
          <a:bodyPr>
            <a:normAutofit fontScale="85000" lnSpcReduction="20000"/>
          </a:bodyPr>
          <a:lstStyle/>
          <a:p>
            <a:r>
              <a:rPr lang="en-US" dirty="0" smtClean="0"/>
              <a:t>Lincoln </a:t>
            </a:r>
            <a:r>
              <a:rPr lang="en-US" dirty="0"/>
              <a:t>challenged Douglas to a series of seven debates that were arranged from August to October 1858 (Lincoln-Douglas debates</a:t>
            </a:r>
            <a:r>
              <a:rPr lang="en-US" dirty="0" smtClean="0"/>
              <a:t>)</a:t>
            </a:r>
            <a:endParaRPr lang="en-US" dirty="0"/>
          </a:p>
          <a:p>
            <a:pPr lvl="1"/>
            <a:r>
              <a:rPr lang="en-US" dirty="0" smtClean="0"/>
              <a:t>Most famous </a:t>
            </a:r>
            <a:r>
              <a:rPr lang="en-US" dirty="0"/>
              <a:t>debate happened in Freeport, Illinois.  </a:t>
            </a:r>
            <a:endParaRPr lang="en-US" dirty="0" smtClean="0"/>
          </a:p>
          <a:p>
            <a:r>
              <a:rPr lang="en-US" dirty="0" smtClean="0"/>
              <a:t>Lincoln </a:t>
            </a:r>
            <a:r>
              <a:rPr lang="en-US" dirty="0"/>
              <a:t>asked Douglas, "What if the people of a territory should vote down slavery?"  The Supreme Court in the Dred Scott decision had said that the people could not do this.  Douglas's reply to him became known as the "Freeport Doctrine."  </a:t>
            </a:r>
            <a:endParaRPr lang="en-US" dirty="0" smtClean="0"/>
          </a:p>
          <a:p>
            <a:r>
              <a:rPr lang="en-US" dirty="0" smtClean="0"/>
              <a:t>Douglas </a:t>
            </a:r>
            <a:r>
              <a:rPr lang="en-US" dirty="0"/>
              <a:t>argued that no matter how the Supreme Court ruled, slavery would stay down if the people voted it down.  Laws to protect slavery would have to be voted on by the territorial legislatures.</a:t>
            </a:r>
          </a:p>
          <a:p>
            <a:r>
              <a:rPr lang="en-US" dirty="0"/>
              <a:t>Douglas won the </a:t>
            </a:r>
            <a:r>
              <a:rPr lang="en-US" dirty="0" smtClean="0"/>
              <a:t> </a:t>
            </a:r>
            <a:r>
              <a:rPr lang="en-US" dirty="0"/>
              <a:t>election, but Lincoln won the popular </a:t>
            </a:r>
            <a:r>
              <a:rPr lang="en-US" dirty="0" smtClean="0"/>
              <a:t>vote</a:t>
            </a:r>
            <a:endParaRPr lang="en-US" dirty="0"/>
          </a:p>
          <a:p>
            <a:endParaRPr lang="en-US" dirty="0"/>
          </a:p>
        </p:txBody>
      </p:sp>
    </p:spTree>
    <p:extLst>
      <p:ext uri="{BB962C8B-B14F-4D97-AF65-F5344CB8AC3E}">
        <p14:creationId xmlns:p14="http://schemas.microsoft.com/office/powerpoint/2010/main" val="3908723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John Brown:  Murderer or </a:t>
            </a:r>
            <a:r>
              <a:rPr lang="en-US" b="1" dirty="0" smtClean="0"/>
              <a:t>Martyr</a:t>
            </a:r>
            <a:r>
              <a:rPr lang="en-US" b="1" dirty="0"/>
              <a:t>?</a:t>
            </a:r>
            <a:endParaRPr lang="en-US" dirty="0"/>
          </a:p>
        </p:txBody>
      </p:sp>
      <p:sp>
        <p:nvSpPr>
          <p:cNvPr id="3" name="Content Placeholder 2"/>
          <p:cNvSpPr>
            <a:spLocks noGrp="1"/>
          </p:cNvSpPr>
          <p:nvPr>
            <p:ph idx="1"/>
          </p:nvPr>
        </p:nvSpPr>
        <p:spPr>
          <a:xfrm>
            <a:off x="533400" y="2336873"/>
            <a:ext cx="8069687" cy="4141200"/>
          </a:xfrm>
        </p:spPr>
        <p:txBody>
          <a:bodyPr>
            <a:normAutofit/>
          </a:bodyPr>
          <a:lstStyle/>
          <a:p>
            <a:r>
              <a:rPr lang="en-US" dirty="0" smtClean="0"/>
              <a:t>Abolitionist</a:t>
            </a:r>
            <a:r>
              <a:rPr lang="en-US" dirty="0"/>
              <a:t> John Brown developed a plan to secretly invade the South, call upon the slaves to rise, give the slaves weapons, and establish a black free state.</a:t>
            </a:r>
          </a:p>
          <a:p>
            <a:r>
              <a:rPr lang="en-US" dirty="0"/>
              <a:t> October </a:t>
            </a:r>
            <a:r>
              <a:rPr lang="en-US" dirty="0" smtClean="0"/>
              <a:t>1859 - seized </a:t>
            </a:r>
            <a:r>
              <a:rPr lang="en-US" dirty="0"/>
              <a:t> federal arsenal at Harpers </a:t>
            </a:r>
            <a:r>
              <a:rPr lang="en-US" dirty="0" smtClean="0"/>
              <a:t>Ferry</a:t>
            </a:r>
            <a:endParaRPr lang="en-US" dirty="0"/>
          </a:p>
          <a:p>
            <a:pPr marL="0" indent="0">
              <a:buNone/>
            </a:pPr>
            <a:endParaRPr lang="en-US" dirty="0"/>
          </a:p>
        </p:txBody>
      </p:sp>
    </p:spTree>
    <p:extLst>
      <p:ext uri="{BB962C8B-B14F-4D97-AF65-F5344CB8AC3E}">
        <p14:creationId xmlns:p14="http://schemas.microsoft.com/office/powerpoint/2010/main" val="328428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1860 </a:t>
            </a:r>
            <a:endParaRPr lang="en-US" dirty="0"/>
          </a:p>
        </p:txBody>
      </p:sp>
      <p:sp>
        <p:nvSpPr>
          <p:cNvPr id="3" name="Content Placeholder 2"/>
          <p:cNvSpPr>
            <a:spLocks noGrp="1"/>
          </p:cNvSpPr>
          <p:nvPr>
            <p:ph idx="1"/>
          </p:nvPr>
        </p:nvSpPr>
        <p:spPr>
          <a:xfrm>
            <a:off x="533400" y="2040834"/>
            <a:ext cx="6887389" cy="4359965"/>
          </a:xfrm>
        </p:spPr>
        <p:txBody>
          <a:bodyPr>
            <a:normAutofit fontScale="85000" lnSpcReduction="20000"/>
          </a:bodyPr>
          <a:lstStyle/>
          <a:p>
            <a:pPr marL="457200" lvl="1" indent="0">
              <a:buNone/>
            </a:pPr>
            <a:endParaRPr lang="en-US" dirty="0" smtClean="0"/>
          </a:p>
          <a:p>
            <a:r>
              <a:rPr lang="en-US" dirty="0"/>
              <a:t>Democrats </a:t>
            </a:r>
          </a:p>
          <a:p>
            <a:pPr lvl="1"/>
            <a:r>
              <a:rPr lang="en-US" dirty="0"/>
              <a:t>Northern part of the party wanted to nominate Stephen Douglas</a:t>
            </a:r>
          </a:p>
          <a:p>
            <a:pPr lvl="1"/>
            <a:r>
              <a:rPr lang="en-US" dirty="0"/>
              <a:t>Southern "fire-eaters" saw him as a traitor for his unpopular opposition to the Lecompton Constitution </a:t>
            </a:r>
            <a:endParaRPr lang="en-US" dirty="0" smtClean="0"/>
          </a:p>
          <a:p>
            <a:pPr lvl="1"/>
            <a:r>
              <a:rPr lang="en-US" dirty="0" smtClean="0"/>
              <a:t> </a:t>
            </a:r>
            <a:r>
              <a:rPr lang="en-US" dirty="0"/>
              <a:t>D</a:t>
            </a:r>
            <a:r>
              <a:rPr lang="en-US" dirty="0" smtClean="0"/>
              <a:t>elegates </a:t>
            </a:r>
            <a:r>
              <a:rPr lang="en-US" dirty="0"/>
              <a:t>from most of the cotton states walked out, the Democrats met again in Baltimore to elect a candidate.  </a:t>
            </a:r>
          </a:p>
          <a:p>
            <a:pPr lvl="1"/>
            <a:r>
              <a:rPr lang="en-US" dirty="0"/>
              <a:t>Douglas was elected, despite the fact that the southerners again walked </a:t>
            </a:r>
            <a:r>
              <a:rPr lang="en-US" dirty="0" smtClean="0"/>
              <a:t>out</a:t>
            </a:r>
          </a:p>
          <a:p>
            <a:r>
              <a:rPr lang="en-US" dirty="0" smtClean="0"/>
              <a:t>Southern</a:t>
            </a:r>
            <a:r>
              <a:rPr lang="en-US" dirty="0"/>
              <a:t> Democrats met in Baltimore to choose their own Democratic presidential candidate.  They chose vice-president John C. Breckenridge.  </a:t>
            </a:r>
          </a:p>
          <a:p>
            <a:pPr lvl="1"/>
            <a:r>
              <a:rPr lang="en-US" dirty="0"/>
              <a:t>Platform favored the extension of slavery into the territories and the annexation of slave-populated Cuba.</a:t>
            </a:r>
          </a:p>
          <a:p>
            <a:r>
              <a:rPr lang="en-US" dirty="0" smtClean="0"/>
              <a:t>Constitutional </a:t>
            </a:r>
            <a:r>
              <a:rPr lang="en-US" dirty="0"/>
              <a:t>Union Party was formed by former Whigs and Know-Nothings.  They nominated John Bell as their presidential </a:t>
            </a:r>
            <a:r>
              <a:rPr lang="en-US" dirty="0" smtClean="0"/>
              <a:t>candidate</a:t>
            </a:r>
          </a:p>
          <a:p>
            <a:endParaRPr lang="en-US" dirty="0" smtClean="0"/>
          </a:p>
          <a:p>
            <a:endParaRPr lang="en-US" dirty="0"/>
          </a:p>
          <a:p>
            <a:endParaRPr lang="en-US" dirty="0"/>
          </a:p>
        </p:txBody>
      </p:sp>
    </p:spTree>
    <p:extLst>
      <p:ext uri="{BB962C8B-B14F-4D97-AF65-F5344CB8AC3E}">
        <p14:creationId xmlns:p14="http://schemas.microsoft.com/office/powerpoint/2010/main" val="289081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Lincoln’s Republican Party </a:t>
            </a:r>
            <a:endParaRPr lang="en-US" dirty="0"/>
          </a:p>
        </p:txBody>
      </p:sp>
      <p:sp>
        <p:nvSpPr>
          <p:cNvPr id="3" name="Content Placeholder 2"/>
          <p:cNvSpPr>
            <a:spLocks noGrp="1"/>
          </p:cNvSpPr>
          <p:nvPr>
            <p:ph idx="1"/>
          </p:nvPr>
        </p:nvSpPr>
        <p:spPr>
          <a:xfrm>
            <a:off x="499211" y="2427025"/>
            <a:ext cx="8000845" cy="4051048"/>
          </a:xfrm>
        </p:spPr>
        <p:txBody>
          <a:bodyPr>
            <a:normAutofit fontScale="92500" lnSpcReduction="10000"/>
          </a:bodyPr>
          <a:lstStyle/>
          <a:p>
            <a:r>
              <a:rPr lang="en-US" dirty="0" smtClean="0"/>
              <a:t>Republican </a:t>
            </a:r>
            <a:r>
              <a:rPr lang="en-US" dirty="0"/>
              <a:t>platform </a:t>
            </a:r>
            <a:r>
              <a:rPr lang="en-US" b="1" dirty="0"/>
              <a:t>appealed to nearly every part of the </a:t>
            </a:r>
            <a:r>
              <a:rPr lang="en-US" b="1" dirty="0" smtClean="0"/>
              <a:t>nation</a:t>
            </a:r>
            <a:endParaRPr lang="en-US" dirty="0"/>
          </a:p>
          <a:p>
            <a:pPr lvl="1"/>
            <a:r>
              <a:rPr lang="en-US" dirty="0" smtClean="0"/>
              <a:t>For </a:t>
            </a:r>
            <a:r>
              <a:rPr lang="en-US" dirty="0"/>
              <a:t>the free-</a:t>
            </a:r>
            <a:r>
              <a:rPr lang="en-US" dirty="0" err="1"/>
              <a:t>soilers</a:t>
            </a:r>
            <a:r>
              <a:rPr lang="en-US" dirty="0"/>
              <a:t>, the Republicans supported the non-extension of </a:t>
            </a:r>
            <a:r>
              <a:rPr lang="en-US" dirty="0" smtClean="0"/>
              <a:t>slavery</a:t>
            </a:r>
          </a:p>
          <a:p>
            <a:pPr lvl="1"/>
            <a:r>
              <a:rPr lang="en-US" dirty="0" smtClean="0"/>
              <a:t>For </a:t>
            </a:r>
            <a:r>
              <a:rPr lang="en-US" dirty="0"/>
              <a:t>the northern manufacturers, they supported a protective </a:t>
            </a:r>
            <a:r>
              <a:rPr lang="en-US" dirty="0" smtClean="0"/>
              <a:t>tariff</a:t>
            </a:r>
          </a:p>
          <a:p>
            <a:pPr lvl="1"/>
            <a:r>
              <a:rPr lang="en-US" dirty="0" smtClean="0"/>
              <a:t>For </a:t>
            </a:r>
            <a:r>
              <a:rPr lang="en-US" dirty="0"/>
              <a:t>the immigrants, the supported no abridgement of </a:t>
            </a:r>
            <a:r>
              <a:rPr lang="en-US" dirty="0" smtClean="0"/>
              <a:t>rights </a:t>
            </a:r>
          </a:p>
          <a:p>
            <a:pPr lvl="1"/>
            <a:r>
              <a:rPr lang="en-US" dirty="0" smtClean="0"/>
              <a:t>For </a:t>
            </a:r>
            <a:r>
              <a:rPr lang="en-US" dirty="0"/>
              <a:t>the Northwest, they supported a Pacific </a:t>
            </a:r>
            <a:r>
              <a:rPr lang="en-US" dirty="0" smtClean="0"/>
              <a:t>railroad</a:t>
            </a:r>
          </a:p>
          <a:p>
            <a:pPr lvl="1"/>
            <a:r>
              <a:rPr lang="en-US" dirty="0" smtClean="0"/>
              <a:t>For </a:t>
            </a:r>
            <a:r>
              <a:rPr lang="en-US" dirty="0"/>
              <a:t>the West, they supported internal improvements at federal expense. </a:t>
            </a:r>
            <a:endParaRPr lang="en-US" dirty="0" smtClean="0"/>
          </a:p>
          <a:p>
            <a:pPr lvl="1"/>
            <a:r>
              <a:rPr lang="en-US" dirty="0" smtClean="0"/>
              <a:t>For </a:t>
            </a:r>
            <a:r>
              <a:rPr lang="en-US" dirty="0"/>
              <a:t>the farmers, they supported free homesteads (plots of land) from the public </a:t>
            </a:r>
            <a:r>
              <a:rPr lang="en-US" dirty="0" smtClean="0"/>
              <a:t>domain</a:t>
            </a:r>
            <a:endParaRPr lang="en-US" dirty="0"/>
          </a:p>
          <a:p>
            <a:r>
              <a:rPr lang="en-US" dirty="0"/>
              <a:t>The Southerners said that if Abraham Lincoln was elected as President, the Union would </a:t>
            </a:r>
            <a:r>
              <a:rPr lang="en-US" dirty="0" smtClean="0"/>
              <a:t>split</a:t>
            </a:r>
            <a:endParaRPr lang="en-US" dirty="0"/>
          </a:p>
          <a:p>
            <a:endParaRPr lang="en-US" dirty="0"/>
          </a:p>
        </p:txBody>
      </p:sp>
    </p:spTree>
    <p:extLst>
      <p:ext uri="{BB962C8B-B14F-4D97-AF65-F5344CB8AC3E}">
        <p14:creationId xmlns:p14="http://schemas.microsoft.com/office/powerpoint/2010/main" val="426165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Electoral Upheaval of </a:t>
            </a:r>
            <a:r>
              <a:rPr lang="en-US" b="1" dirty="0" smtClean="0"/>
              <a:t>1860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Abraham </a:t>
            </a:r>
            <a:r>
              <a:rPr lang="en-US" dirty="0"/>
              <a:t>Lincoln won the election of </a:t>
            </a:r>
            <a:r>
              <a:rPr lang="en-US" dirty="0" smtClean="0"/>
              <a:t>1860</a:t>
            </a:r>
            <a:endParaRPr lang="en-US" dirty="0"/>
          </a:p>
          <a:p>
            <a:pPr lvl="1"/>
            <a:r>
              <a:rPr lang="en-US" dirty="0"/>
              <a:t>D</a:t>
            </a:r>
            <a:r>
              <a:rPr lang="en-US" dirty="0" smtClean="0"/>
              <a:t>id </a:t>
            </a:r>
            <a:r>
              <a:rPr lang="en-US" dirty="0"/>
              <a:t>not win with the popular </a:t>
            </a:r>
            <a:r>
              <a:rPr lang="en-US" dirty="0" smtClean="0"/>
              <a:t>vote</a:t>
            </a:r>
            <a:endParaRPr lang="en-US" dirty="0"/>
          </a:p>
          <a:p>
            <a:pPr lvl="1"/>
            <a:r>
              <a:rPr lang="en-US" dirty="0" smtClean="0"/>
              <a:t>60</a:t>
            </a:r>
            <a:r>
              <a:rPr lang="en-US" dirty="0"/>
              <a:t>% of the nation voted for another </a:t>
            </a:r>
            <a:r>
              <a:rPr lang="en-US" dirty="0" smtClean="0"/>
              <a:t>candidate</a:t>
            </a:r>
          </a:p>
          <a:p>
            <a:pPr lvl="1"/>
            <a:r>
              <a:rPr lang="en-US" dirty="0" smtClean="0"/>
              <a:t>10 </a:t>
            </a:r>
            <a:r>
              <a:rPr lang="en-US" dirty="0"/>
              <a:t>southern states didn't even allow Lincoln to appear on the </a:t>
            </a:r>
            <a:r>
              <a:rPr lang="en-US" dirty="0" smtClean="0"/>
              <a:t>ballot</a:t>
            </a:r>
            <a:endParaRPr lang="en-US" dirty="0"/>
          </a:p>
          <a:p>
            <a:r>
              <a:rPr lang="en-US" dirty="0"/>
              <a:t>South Carolina was happy at the outcome of the election because it now had a reason to </a:t>
            </a:r>
            <a:r>
              <a:rPr lang="en-US" dirty="0" smtClean="0"/>
              <a:t>secede</a:t>
            </a:r>
            <a:endParaRPr lang="en-US" dirty="0"/>
          </a:p>
          <a:p>
            <a:r>
              <a:rPr lang="en-US" dirty="0"/>
              <a:t>Even though the Republicans won the presidential election, they did not control the House of Representatives, the Senate, or the Supreme Court.</a:t>
            </a:r>
          </a:p>
          <a:p>
            <a:endParaRPr lang="en-US" dirty="0"/>
          </a:p>
        </p:txBody>
      </p:sp>
    </p:spTree>
    <p:extLst>
      <p:ext uri="{BB962C8B-B14F-4D97-AF65-F5344CB8AC3E}">
        <p14:creationId xmlns:p14="http://schemas.microsoft.com/office/powerpoint/2010/main" val="996850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Secession </a:t>
            </a:r>
            <a:endParaRPr lang="en-US" dirty="0"/>
          </a:p>
        </p:txBody>
      </p:sp>
      <p:sp>
        <p:nvSpPr>
          <p:cNvPr id="3" name="Content Placeholder 2"/>
          <p:cNvSpPr>
            <a:spLocks noGrp="1"/>
          </p:cNvSpPr>
          <p:nvPr>
            <p:ph idx="1"/>
          </p:nvPr>
        </p:nvSpPr>
        <p:spPr>
          <a:xfrm>
            <a:off x="533400" y="2336873"/>
            <a:ext cx="7966656" cy="4257110"/>
          </a:xfrm>
        </p:spPr>
        <p:txBody>
          <a:bodyPr>
            <a:normAutofit fontScale="85000" lnSpcReduction="20000"/>
          </a:bodyPr>
          <a:lstStyle/>
          <a:p>
            <a:r>
              <a:rPr lang="en-US" dirty="0" smtClean="0"/>
              <a:t>Dec </a:t>
            </a:r>
            <a:r>
              <a:rPr lang="en-US" dirty="0"/>
              <a:t>1860, South Carolina's legislature met in Charleston and voted unanimously to secede.  </a:t>
            </a:r>
            <a:endParaRPr lang="en-US" dirty="0" smtClean="0"/>
          </a:p>
          <a:p>
            <a:pPr lvl="1"/>
            <a:r>
              <a:rPr lang="en-US" dirty="0" smtClean="0"/>
              <a:t>6 </a:t>
            </a:r>
            <a:r>
              <a:rPr lang="en-US" dirty="0"/>
              <a:t>other states joined South Carolina:  Alabama, Mississippi, Florida, Georgia, Louisiana, and </a:t>
            </a:r>
            <a:r>
              <a:rPr lang="en-US" dirty="0" smtClean="0"/>
              <a:t>Texas</a:t>
            </a:r>
            <a:endParaRPr lang="en-US" dirty="0"/>
          </a:p>
          <a:p>
            <a:r>
              <a:rPr lang="en-US" dirty="0" smtClean="0"/>
              <a:t>7 </a:t>
            </a:r>
            <a:r>
              <a:rPr lang="en-US" dirty="0" err="1"/>
              <a:t>seceders</a:t>
            </a:r>
            <a:r>
              <a:rPr lang="en-US" dirty="0"/>
              <a:t> met at Montgomery, Alabama in February 1861 and created a government known as the Confederate States of America.  </a:t>
            </a:r>
            <a:endParaRPr lang="en-US" dirty="0" smtClean="0"/>
          </a:p>
          <a:p>
            <a:r>
              <a:rPr lang="en-US" dirty="0" smtClean="0"/>
              <a:t>The </a:t>
            </a:r>
            <a:r>
              <a:rPr lang="en-US" dirty="0"/>
              <a:t>states chose Jefferson Davis, a recent member of the U.S. Senate from Mississippi, as </a:t>
            </a:r>
            <a:r>
              <a:rPr lang="en-US" dirty="0" smtClean="0"/>
              <a:t>President</a:t>
            </a:r>
            <a:endParaRPr lang="en-US" dirty="0"/>
          </a:p>
          <a:p>
            <a:r>
              <a:rPr lang="en-US" dirty="0" smtClean="0"/>
              <a:t>President </a:t>
            </a:r>
            <a:r>
              <a:rPr lang="en-US" dirty="0"/>
              <a:t>Buchanan did not hold the </a:t>
            </a:r>
            <a:r>
              <a:rPr lang="en-US" dirty="0" err="1"/>
              <a:t>seceders</a:t>
            </a:r>
            <a:r>
              <a:rPr lang="en-US" dirty="0"/>
              <a:t> in the Union by force because he was surrounded by pro-southern advisors and he could find no authority in the Constitution to stop them with force. </a:t>
            </a:r>
            <a:endParaRPr lang="en-US" dirty="0" smtClean="0"/>
          </a:p>
          <a:p>
            <a:r>
              <a:rPr lang="en-US" dirty="0" smtClean="0"/>
              <a:t>Union's </a:t>
            </a:r>
            <a:r>
              <a:rPr lang="en-US" dirty="0"/>
              <a:t>army was needed to control the Indians of the West. </a:t>
            </a:r>
            <a:endParaRPr lang="en-US" dirty="0" smtClean="0"/>
          </a:p>
          <a:p>
            <a:r>
              <a:rPr lang="en-US" dirty="0" smtClean="0"/>
              <a:t>Northerners not </a:t>
            </a:r>
            <a:r>
              <a:rPr lang="en-US" dirty="0"/>
              <a:t>eager to use force against </a:t>
            </a:r>
            <a:r>
              <a:rPr lang="en-US" dirty="0" smtClean="0"/>
              <a:t>Southerners </a:t>
            </a:r>
            <a:r>
              <a:rPr lang="en-US" dirty="0"/>
              <a:t>because that would have ended the possibility of peaceful </a:t>
            </a:r>
            <a:r>
              <a:rPr lang="en-US" dirty="0" smtClean="0"/>
              <a:t>negotiations</a:t>
            </a:r>
            <a:endParaRPr lang="en-US" dirty="0"/>
          </a:p>
          <a:p>
            <a:endParaRPr lang="en-US" dirty="0"/>
          </a:p>
        </p:txBody>
      </p:sp>
    </p:spTree>
    <p:extLst>
      <p:ext uri="{BB962C8B-B14F-4D97-AF65-F5344CB8AC3E}">
        <p14:creationId xmlns:p14="http://schemas.microsoft.com/office/powerpoint/2010/main" val="4940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Collapse </a:t>
            </a:r>
            <a:r>
              <a:rPr lang="en-US" b="1" dirty="0"/>
              <a:t>of </a:t>
            </a:r>
            <a:r>
              <a:rPr lang="en-US" b="1" dirty="0" smtClean="0"/>
              <a:t>Compromise</a:t>
            </a:r>
            <a:endParaRPr lang="en-US" dirty="0"/>
          </a:p>
        </p:txBody>
      </p:sp>
      <p:sp>
        <p:nvSpPr>
          <p:cNvPr id="3" name="Content Placeholder 2"/>
          <p:cNvSpPr>
            <a:spLocks noGrp="1"/>
          </p:cNvSpPr>
          <p:nvPr>
            <p:ph idx="1"/>
          </p:nvPr>
        </p:nvSpPr>
        <p:spPr/>
        <p:txBody>
          <a:bodyPr/>
          <a:lstStyle/>
          <a:p>
            <a:r>
              <a:rPr lang="en-US" dirty="0" smtClean="0"/>
              <a:t>The</a:t>
            </a:r>
            <a:r>
              <a:rPr lang="en-US" dirty="0"/>
              <a:t> Crittenden amendments to the Constitution were designed to appease the </a:t>
            </a:r>
            <a:r>
              <a:rPr lang="en-US" dirty="0" smtClean="0"/>
              <a:t>South</a:t>
            </a:r>
            <a:endParaRPr lang="en-US" dirty="0" smtClean="0"/>
          </a:p>
          <a:p>
            <a:pPr lvl="1"/>
            <a:r>
              <a:rPr lang="en-US" dirty="0"/>
              <a:t>P</a:t>
            </a:r>
            <a:r>
              <a:rPr lang="en-US" dirty="0" smtClean="0"/>
              <a:t>rohibited </a:t>
            </a:r>
            <a:r>
              <a:rPr lang="en-US" dirty="0"/>
              <a:t>slavery in territories north of 36</a:t>
            </a:r>
            <a:r>
              <a:rPr lang="en-US" baseline="30000" dirty="0"/>
              <a:t>0</a:t>
            </a:r>
            <a:r>
              <a:rPr lang="en-US" dirty="0"/>
              <a:t> 30', but it permitted slavery in the territories south of this line. </a:t>
            </a:r>
            <a:endParaRPr lang="en-US" dirty="0" smtClean="0"/>
          </a:p>
          <a:p>
            <a:pPr lvl="1"/>
            <a:r>
              <a:rPr lang="en-US" dirty="0" smtClean="0"/>
              <a:t>Future </a:t>
            </a:r>
            <a:r>
              <a:rPr lang="en-US" dirty="0"/>
              <a:t>states (north and south of this line) would get to vote on the issue of slavery. </a:t>
            </a:r>
            <a:endParaRPr lang="en-US" dirty="0" smtClean="0"/>
          </a:p>
          <a:p>
            <a:r>
              <a:rPr lang="en-US" dirty="0" smtClean="0"/>
              <a:t>President </a:t>
            </a:r>
            <a:r>
              <a:rPr lang="en-US" dirty="0"/>
              <a:t>Lincoln rejected the amendments.</a:t>
            </a:r>
          </a:p>
          <a:p>
            <a:endParaRPr lang="en-US" dirty="0"/>
          </a:p>
        </p:txBody>
      </p:sp>
    </p:spTree>
    <p:extLst>
      <p:ext uri="{BB962C8B-B14F-4D97-AF65-F5344CB8AC3E}">
        <p14:creationId xmlns:p14="http://schemas.microsoft.com/office/powerpoint/2010/main" val="2129934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Farewell to the Union</a:t>
            </a:r>
            <a:r>
              <a:rPr lang="en-US" dirty="0"/>
              <a:t/>
            </a:r>
            <a:br>
              <a:rPr lang="en-US" dirty="0"/>
            </a:br>
            <a:endParaRPr lang="en-US" dirty="0"/>
          </a:p>
        </p:txBody>
      </p:sp>
      <p:sp>
        <p:nvSpPr>
          <p:cNvPr id="3" name="Content Placeholder 2"/>
          <p:cNvSpPr>
            <a:spLocks noGrp="1"/>
          </p:cNvSpPr>
          <p:nvPr>
            <p:ph idx="1"/>
          </p:nvPr>
        </p:nvSpPr>
        <p:spPr/>
        <p:txBody>
          <a:bodyPr/>
          <a:lstStyle/>
          <a:p>
            <a:r>
              <a:rPr lang="en-US"/>
              <a:t>S</a:t>
            </a:r>
            <a:r>
              <a:rPr lang="en-US" smtClean="0"/>
              <a:t>outhern </a:t>
            </a:r>
            <a:r>
              <a:rPr lang="en-US" dirty="0"/>
              <a:t>states seceded, fearing that the Republican Party would threaten their rights to own slaves.</a:t>
            </a:r>
          </a:p>
          <a:p>
            <a:r>
              <a:rPr lang="en-US" dirty="0"/>
              <a:t>Many southerners felt that their secession would be unopposed by the North.  </a:t>
            </a:r>
            <a:endParaRPr lang="en-US" dirty="0" smtClean="0"/>
          </a:p>
          <a:p>
            <a:pPr lvl="1"/>
            <a:r>
              <a:rPr lang="en-US" dirty="0"/>
              <a:t>A</a:t>
            </a:r>
            <a:r>
              <a:rPr lang="en-US" dirty="0" smtClean="0"/>
              <a:t>ssumed </a:t>
            </a:r>
            <a:r>
              <a:rPr lang="en-US" dirty="0"/>
              <a:t>that the northern manufacturers and bankers, dependent upon southern cotton and markets, wouldn't dare cut off the South.</a:t>
            </a:r>
          </a:p>
          <a:p>
            <a:endParaRPr lang="en-US" dirty="0"/>
          </a:p>
        </p:txBody>
      </p:sp>
    </p:spTree>
    <p:extLst>
      <p:ext uri="{BB962C8B-B14F-4D97-AF65-F5344CB8AC3E}">
        <p14:creationId xmlns:p14="http://schemas.microsoft.com/office/powerpoint/2010/main" val="360703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Stowe and </a:t>
            </a:r>
            <a:r>
              <a:rPr lang="en-US" b="1" dirty="0" smtClean="0"/>
              <a:t>Helper</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Harriet </a:t>
            </a:r>
            <a:r>
              <a:rPr lang="en-US" dirty="0"/>
              <a:t>Beecher </a:t>
            </a:r>
            <a:r>
              <a:rPr lang="en-US" dirty="0" smtClean="0"/>
              <a:t>Stowe (white woman) </a:t>
            </a:r>
          </a:p>
          <a:p>
            <a:pPr lvl="1"/>
            <a:r>
              <a:rPr lang="en-US" dirty="0"/>
              <a:t> </a:t>
            </a:r>
            <a:r>
              <a:rPr lang="en-US" b="1" dirty="0"/>
              <a:t>Uncle Tom's </a:t>
            </a:r>
            <a:r>
              <a:rPr lang="en-US" b="1" dirty="0" smtClean="0"/>
              <a:t>Cabin - 1852</a:t>
            </a:r>
            <a:r>
              <a:rPr lang="en-US" dirty="0"/>
              <a:t> </a:t>
            </a:r>
            <a:endParaRPr lang="en-US" dirty="0" smtClean="0"/>
          </a:p>
          <a:p>
            <a:pPr lvl="1"/>
            <a:r>
              <a:rPr lang="en-US" dirty="0"/>
              <a:t>S</a:t>
            </a:r>
            <a:r>
              <a:rPr lang="en-US" dirty="0" smtClean="0"/>
              <a:t>how </a:t>
            </a:r>
            <a:r>
              <a:rPr lang="en-US" dirty="0"/>
              <a:t>the North the horrors of slavery.    </a:t>
            </a:r>
          </a:p>
          <a:p>
            <a:r>
              <a:rPr lang="en-US" dirty="0" smtClean="0"/>
              <a:t>Hinton </a:t>
            </a:r>
            <a:r>
              <a:rPr lang="en-US" dirty="0"/>
              <a:t>R. Helper, a non-aristocrat from North </a:t>
            </a:r>
            <a:r>
              <a:rPr lang="en-US" dirty="0" smtClean="0"/>
              <a:t>Carolina</a:t>
            </a:r>
          </a:p>
          <a:p>
            <a:pPr lvl="1"/>
            <a:r>
              <a:rPr lang="en-US" b="1" dirty="0" smtClean="0"/>
              <a:t>The </a:t>
            </a:r>
            <a:r>
              <a:rPr lang="en-US" b="1" dirty="0"/>
              <a:t>Impending Crisis of the South</a:t>
            </a:r>
            <a:r>
              <a:rPr lang="en-US" dirty="0"/>
              <a:t> </a:t>
            </a:r>
            <a:r>
              <a:rPr lang="en-US" dirty="0" smtClean="0"/>
              <a:t>- </a:t>
            </a:r>
            <a:r>
              <a:rPr lang="en-US" b="1" dirty="0" smtClean="0"/>
              <a:t>1857</a:t>
            </a:r>
            <a:endParaRPr lang="en-US" dirty="0"/>
          </a:p>
          <a:p>
            <a:pPr lvl="1"/>
            <a:r>
              <a:rPr lang="en-US" dirty="0" smtClean="0"/>
              <a:t>Hated </a:t>
            </a:r>
            <a:r>
              <a:rPr lang="en-US" dirty="0"/>
              <a:t>both blacks and slavery, </a:t>
            </a:r>
            <a:r>
              <a:rPr lang="en-US" dirty="0" smtClean="0"/>
              <a:t>but attempted </a:t>
            </a:r>
            <a:r>
              <a:rPr lang="en-US" dirty="0"/>
              <a:t>to use statistics to prove that the non-slaveholding whites were the ones who suffered the most from </a:t>
            </a:r>
            <a:r>
              <a:rPr lang="en-US" dirty="0" smtClean="0"/>
              <a:t>slavery</a:t>
            </a:r>
            <a:endParaRPr lang="en-US" dirty="0"/>
          </a:p>
          <a:p>
            <a:endParaRPr lang="en-US" dirty="0"/>
          </a:p>
        </p:txBody>
      </p:sp>
    </p:spTree>
    <p:extLst>
      <p:ext uri="{BB962C8B-B14F-4D97-AF65-F5344CB8AC3E}">
        <p14:creationId xmlns:p14="http://schemas.microsoft.com/office/powerpoint/2010/main" val="366090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Contest </a:t>
            </a:r>
            <a:r>
              <a:rPr lang="en-US" b="1" dirty="0"/>
              <a:t>for </a:t>
            </a:r>
            <a:r>
              <a:rPr lang="en-US" b="1" dirty="0" smtClean="0"/>
              <a:t>Kansas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Mostly westward pioneers moving to </a:t>
            </a:r>
            <a:r>
              <a:rPr lang="en-US" dirty="0"/>
              <a:t>Kansas </a:t>
            </a:r>
            <a:endParaRPr lang="en-US" dirty="0" smtClean="0"/>
          </a:p>
          <a:p>
            <a:r>
              <a:rPr lang="en-US" dirty="0" smtClean="0"/>
              <a:t>The</a:t>
            </a:r>
            <a:r>
              <a:rPr lang="en-US" dirty="0"/>
              <a:t> </a:t>
            </a:r>
            <a:r>
              <a:rPr lang="en-US" b="1" dirty="0"/>
              <a:t>New England Emigrant Aid </a:t>
            </a:r>
            <a:r>
              <a:rPr lang="en-US" b="1" dirty="0" smtClean="0"/>
              <a:t>Company</a:t>
            </a:r>
            <a:r>
              <a:rPr lang="en-US" dirty="0"/>
              <a:t> </a:t>
            </a:r>
            <a:r>
              <a:rPr lang="en-US" dirty="0" smtClean="0"/>
              <a:t>–</a:t>
            </a:r>
          </a:p>
          <a:p>
            <a:pPr lvl="1"/>
            <a:r>
              <a:rPr lang="en-US" dirty="0"/>
              <a:t>G</a:t>
            </a:r>
            <a:r>
              <a:rPr lang="en-US" dirty="0" smtClean="0"/>
              <a:t>roup </a:t>
            </a:r>
            <a:r>
              <a:rPr lang="en-US" dirty="0"/>
              <a:t>of abolitionists, paid some people to move to Kansas to make it a free state. </a:t>
            </a:r>
            <a:endParaRPr lang="en-US" dirty="0" smtClean="0"/>
          </a:p>
          <a:p>
            <a:pPr lvl="1"/>
            <a:r>
              <a:rPr lang="en-US" dirty="0" smtClean="0"/>
              <a:t>In</a:t>
            </a:r>
            <a:r>
              <a:rPr lang="en-US" dirty="0"/>
              <a:t> </a:t>
            </a:r>
            <a:r>
              <a:rPr lang="en-US" b="1" dirty="0"/>
              <a:t>1855</a:t>
            </a:r>
            <a:r>
              <a:rPr lang="en-US" dirty="0"/>
              <a:t> when Kansas was having its legislature elections, many pro-slavery people came from Missouri to vote. </a:t>
            </a:r>
            <a:endParaRPr lang="en-US" dirty="0" smtClean="0"/>
          </a:p>
          <a:p>
            <a:pPr lvl="1"/>
            <a:r>
              <a:rPr lang="en-US" dirty="0"/>
              <a:t>S</a:t>
            </a:r>
            <a:r>
              <a:rPr lang="en-US" dirty="0" smtClean="0"/>
              <a:t>lavery </a:t>
            </a:r>
            <a:r>
              <a:rPr lang="en-US" dirty="0"/>
              <a:t>supporters won the elections and set up their own government  </a:t>
            </a:r>
            <a:endParaRPr lang="en-US" dirty="0" smtClean="0"/>
          </a:p>
          <a:p>
            <a:pPr lvl="1"/>
            <a:r>
              <a:rPr lang="en-US" dirty="0"/>
              <a:t>A</a:t>
            </a:r>
            <a:r>
              <a:rPr lang="en-US" dirty="0" smtClean="0"/>
              <a:t>bolitionists </a:t>
            </a:r>
            <a:r>
              <a:rPr lang="en-US" dirty="0"/>
              <a:t>then set up their own government in Topeka, giving the Kansas territory two governments.</a:t>
            </a:r>
          </a:p>
          <a:p>
            <a:r>
              <a:rPr lang="en-US" b="1" dirty="0" smtClean="0"/>
              <a:t>1856 - </a:t>
            </a:r>
            <a:r>
              <a:rPr lang="en-US" dirty="0" smtClean="0"/>
              <a:t>civil </a:t>
            </a:r>
            <a:r>
              <a:rPr lang="en-US" dirty="0"/>
              <a:t>war in Kansas started when a group of pro-slavery riders burned down part of the abolitionist's town of </a:t>
            </a:r>
            <a:r>
              <a:rPr lang="en-US" dirty="0" smtClean="0"/>
              <a:t>Lawrence</a:t>
            </a:r>
            <a:endParaRPr lang="en-US" dirty="0"/>
          </a:p>
          <a:p>
            <a:endParaRPr lang="en-US" dirty="0"/>
          </a:p>
        </p:txBody>
      </p:sp>
    </p:spTree>
    <p:extLst>
      <p:ext uri="{BB962C8B-B14F-4D97-AF65-F5344CB8AC3E}">
        <p14:creationId xmlns:p14="http://schemas.microsoft.com/office/powerpoint/2010/main" val="1908971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Bleeding Kansas</a:t>
            </a:r>
            <a:endParaRPr lang="en-US" dirty="0"/>
          </a:p>
        </p:txBody>
      </p:sp>
      <p:sp>
        <p:nvSpPr>
          <p:cNvPr id="3" name="Content Placeholder 2"/>
          <p:cNvSpPr>
            <a:spLocks noGrp="1"/>
          </p:cNvSpPr>
          <p:nvPr>
            <p:ph idx="1"/>
          </p:nvPr>
        </p:nvSpPr>
        <p:spPr>
          <a:xfrm>
            <a:off x="244700" y="1996225"/>
            <a:ext cx="8068028" cy="4726547"/>
          </a:xfrm>
        </p:spPr>
        <p:txBody>
          <a:bodyPr>
            <a:normAutofit fontScale="62500" lnSpcReduction="20000"/>
          </a:bodyPr>
          <a:lstStyle/>
          <a:p>
            <a:r>
              <a:rPr lang="en-US" sz="2500" dirty="0" smtClean="0"/>
              <a:t>John Brown</a:t>
            </a:r>
          </a:p>
          <a:p>
            <a:pPr lvl="1"/>
            <a:r>
              <a:rPr lang="en-US" sz="2500" dirty="0" smtClean="0"/>
              <a:t>Fanatical abolitionist</a:t>
            </a:r>
          </a:p>
          <a:p>
            <a:pPr lvl="1"/>
            <a:r>
              <a:rPr lang="en-US" sz="2500" dirty="0" smtClean="0"/>
              <a:t>May </a:t>
            </a:r>
            <a:r>
              <a:rPr lang="en-US" sz="2500" dirty="0"/>
              <a:t>of 1856, hacked to death 5 presumed pro-slavery men </a:t>
            </a:r>
            <a:r>
              <a:rPr lang="en-US" sz="2500" dirty="0" smtClean="0"/>
              <a:t>in </a:t>
            </a:r>
            <a:r>
              <a:rPr lang="en-US" sz="2500" dirty="0"/>
              <a:t>response to the pro-slavery events in </a:t>
            </a:r>
            <a:r>
              <a:rPr lang="en-US" sz="2500" dirty="0" smtClean="0"/>
              <a:t>Lawrence</a:t>
            </a:r>
            <a:endParaRPr lang="en-US" sz="2500" dirty="0"/>
          </a:p>
          <a:p>
            <a:r>
              <a:rPr lang="en-US" sz="2500" dirty="0" smtClean="0"/>
              <a:t>Kansas </a:t>
            </a:r>
            <a:r>
              <a:rPr lang="en-US" sz="2500" dirty="0" smtClean="0"/>
              <a:t>(1857) had </a:t>
            </a:r>
            <a:r>
              <a:rPr lang="en-US" sz="2500" dirty="0"/>
              <a:t>enough people to apply for statehood. </a:t>
            </a:r>
            <a:endParaRPr lang="en-US" sz="2500" dirty="0" smtClean="0"/>
          </a:p>
          <a:p>
            <a:pPr lvl="1"/>
            <a:r>
              <a:rPr lang="en-US" sz="2500" dirty="0" smtClean="0"/>
              <a:t>Citizens going </a:t>
            </a:r>
            <a:r>
              <a:rPr lang="en-US" sz="2500" dirty="0"/>
              <a:t>to vote again on whether or not to have slavery in the state of </a:t>
            </a:r>
            <a:r>
              <a:rPr lang="en-US" sz="2500" dirty="0" smtClean="0"/>
              <a:t>Kansas</a:t>
            </a:r>
            <a:endParaRPr lang="en-US" sz="2500" dirty="0"/>
          </a:p>
          <a:p>
            <a:pPr lvl="1"/>
            <a:r>
              <a:rPr lang="en-US" sz="2500" dirty="0" smtClean="0"/>
              <a:t>Lecompton Constitution - stated </a:t>
            </a:r>
            <a:r>
              <a:rPr lang="en-US" sz="2500" dirty="0"/>
              <a:t>that the people were not allowed to vote for or against the constitution as a whole, rather, they could vote on whether the constitution would be "with slavery" or "without slavery." </a:t>
            </a:r>
            <a:endParaRPr lang="en-US" sz="2500" dirty="0" smtClean="0"/>
          </a:p>
          <a:p>
            <a:r>
              <a:rPr lang="en-US" sz="2500" dirty="0" smtClean="0"/>
              <a:t>James </a:t>
            </a:r>
            <a:r>
              <a:rPr lang="en-US" sz="2500" dirty="0"/>
              <a:t>Buchanan</a:t>
            </a:r>
            <a:r>
              <a:rPr lang="en-US" sz="2500" dirty="0" smtClean="0"/>
              <a:t>, </a:t>
            </a:r>
            <a:r>
              <a:rPr lang="en-US" sz="2500" dirty="0"/>
              <a:t>Democrat, </a:t>
            </a:r>
            <a:r>
              <a:rPr lang="en-US" sz="2500" dirty="0" smtClean="0"/>
              <a:t>1856 </a:t>
            </a:r>
          </a:p>
          <a:p>
            <a:pPr lvl="1"/>
            <a:r>
              <a:rPr lang="en-US" sz="2500" dirty="0"/>
              <a:t>S</a:t>
            </a:r>
            <a:r>
              <a:rPr lang="en-US" sz="2500" dirty="0" smtClean="0"/>
              <a:t>trong </a:t>
            </a:r>
            <a:r>
              <a:rPr lang="en-US" sz="2500" dirty="0"/>
              <a:t>southern influence and approved of the Lecompton </a:t>
            </a:r>
            <a:r>
              <a:rPr lang="en-US" sz="2500" dirty="0" smtClean="0"/>
              <a:t>Constitution</a:t>
            </a:r>
            <a:endParaRPr lang="en-US" sz="2500" dirty="0" smtClean="0"/>
          </a:p>
          <a:p>
            <a:pPr lvl="1"/>
            <a:r>
              <a:rPr lang="en-US" sz="2500" dirty="0" smtClean="0"/>
              <a:t>Senator </a:t>
            </a:r>
            <a:r>
              <a:rPr lang="en-US" sz="2500" dirty="0"/>
              <a:t>Stephen </a:t>
            </a:r>
            <a:r>
              <a:rPr lang="en-US" sz="2500" dirty="0" smtClean="0"/>
              <a:t>Douglas strongly </a:t>
            </a:r>
            <a:r>
              <a:rPr lang="en-US" sz="2500" dirty="0"/>
              <a:t>opposed to the document and he campaigned against </a:t>
            </a:r>
            <a:r>
              <a:rPr lang="en-US" sz="2500" dirty="0" smtClean="0"/>
              <a:t>it</a:t>
            </a:r>
            <a:endParaRPr lang="en-US" sz="2500" dirty="0" smtClean="0"/>
          </a:p>
          <a:p>
            <a:pPr lvl="1"/>
            <a:r>
              <a:rPr lang="en-US" sz="2500" dirty="0"/>
              <a:t>C</a:t>
            </a:r>
            <a:r>
              <a:rPr lang="en-US" sz="2500" dirty="0" smtClean="0"/>
              <a:t>ompromise</a:t>
            </a:r>
            <a:r>
              <a:rPr lang="en-US" sz="2500" dirty="0"/>
              <a:t> </a:t>
            </a:r>
            <a:r>
              <a:rPr lang="en-US" sz="2500" dirty="0" smtClean="0"/>
              <a:t>reached enabled people </a:t>
            </a:r>
            <a:r>
              <a:rPr lang="en-US" sz="2500" dirty="0"/>
              <a:t>of Kansas to vote on the Lecompton </a:t>
            </a:r>
            <a:r>
              <a:rPr lang="en-US" sz="2500" dirty="0" smtClean="0"/>
              <a:t>Constitution</a:t>
            </a:r>
          </a:p>
          <a:p>
            <a:pPr lvl="2"/>
            <a:r>
              <a:rPr lang="en-US" sz="2300" dirty="0"/>
              <a:t>W</a:t>
            </a:r>
            <a:r>
              <a:rPr lang="en-US" sz="2300" dirty="0" smtClean="0"/>
              <a:t>as </a:t>
            </a:r>
            <a:r>
              <a:rPr lang="en-US" sz="2300" dirty="0"/>
              <a:t>revoked by </a:t>
            </a:r>
            <a:r>
              <a:rPr lang="en-US" sz="2300" dirty="0" smtClean="0"/>
              <a:t>abolitionists </a:t>
            </a:r>
            <a:r>
              <a:rPr lang="en-US" sz="2300" dirty="0"/>
              <a:t>voters, but Kansas ended up remaining a territory until 1861, when the southern states seceded from the </a:t>
            </a:r>
            <a:r>
              <a:rPr lang="en-US" sz="2300" dirty="0" smtClean="0"/>
              <a:t>Union</a:t>
            </a:r>
            <a:endParaRPr lang="en-US" sz="2300" dirty="0"/>
          </a:p>
          <a:p>
            <a:r>
              <a:rPr lang="en-US" sz="2500" dirty="0"/>
              <a:t>President Buchanan divided the powerful Democratic Party </a:t>
            </a:r>
            <a:endParaRPr lang="en-US" sz="2500" dirty="0" smtClean="0"/>
          </a:p>
        </p:txBody>
      </p:sp>
    </p:spTree>
    <p:extLst>
      <p:ext uri="{BB962C8B-B14F-4D97-AF65-F5344CB8AC3E}">
        <p14:creationId xmlns:p14="http://schemas.microsoft.com/office/powerpoint/2010/main" val="213425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Violence in Congress </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1856 - abolitionist</a:t>
            </a:r>
            <a:r>
              <a:rPr lang="en-US" sz="2600" dirty="0"/>
              <a:t> Senator Charles Sumner of Massachusetts gave a provoking speech condemning pro-slavery men</a:t>
            </a:r>
            <a:r>
              <a:rPr lang="en-US" sz="2600" dirty="0" smtClean="0"/>
              <a:t>.</a:t>
            </a:r>
            <a:endParaRPr lang="en-US" sz="2600" dirty="0" smtClean="0"/>
          </a:p>
          <a:p>
            <a:pPr lvl="1"/>
            <a:r>
              <a:rPr lang="en-US" sz="2200" dirty="0"/>
              <a:t>I</a:t>
            </a:r>
            <a:r>
              <a:rPr lang="en-US" sz="2200" dirty="0" smtClean="0"/>
              <a:t>nsulted</a:t>
            </a:r>
            <a:r>
              <a:rPr lang="en-US" sz="2200" dirty="0"/>
              <a:t> Senator Andrew Butler of South </a:t>
            </a:r>
            <a:r>
              <a:rPr lang="en-US" sz="2200" dirty="0" smtClean="0"/>
              <a:t>Carolina</a:t>
            </a:r>
          </a:p>
          <a:p>
            <a:pPr lvl="1"/>
            <a:r>
              <a:rPr lang="en-US" sz="2200" dirty="0" smtClean="0"/>
              <a:t>Two </a:t>
            </a:r>
            <a:r>
              <a:rPr lang="en-US" sz="2200" dirty="0"/>
              <a:t>days later </a:t>
            </a:r>
            <a:r>
              <a:rPr lang="en-US" sz="2200" dirty="0" smtClean="0"/>
              <a:t>Butler's </a:t>
            </a:r>
            <a:r>
              <a:rPr lang="en-US" sz="2200" dirty="0"/>
              <a:t>nephew, Preston Brooks, beat Sumner with a cane to </a:t>
            </a:r>
            <a:r>
              <a:rPr lang="en-US" sz="2200" dirty="0" smtClean="0"/>
              <a:t>unconsciousness</a:t>
            </a:r>
            <a:endParaRPr lang="en-US" sz="2200" dirty="0"/>
          </a:p>
          <a:p>
            <a:r>
              <a:rPr lang="en-US" sz="2600" dirty="0" smtClean="0"/>
              <a:t>Sumner </a:t>
            </a:r>
            <a:r>
              <a:rPr lang="en-US" sz="2600" dirty="0"/>
              <a:t>was applauded in the North, angering the </a:t>
            </a:r>
            <a:r>
              <a:rPr lang="en-US" sz="2600" dirty="0" smtClean="0"/>
              <a:t>South</a:t>
            </a:r>
            <a:endParaRPr lang="en-US" sz="2600" dirty="0"/>
          </a:p>
          <a:p>
            <a:r>
              <a:rPr lang="en-US" sz="2600" dirty="0"/>
              <a:t>C</a:t>
            </a:r>
            <a:r>
              <a:rPr lang="en-US" sz="2600" dirty="0" smtClean="0"/>
              <a:t>lash showed </a:t>
            </a:r>
            <a:r>
              <a:rPr lang="en-US" sz="2600" dirty="0"/>
              <a:t>how violent and impassioned the Northerners and Southerners were for their </a:t>
            </a:r>
            <a:r>
              <a:rPr lang="en-US" sz="2600" dirty="0" smtClean="0"/>
              <a:t>cause</a:t>
            </a:r>
            <a:endParaRPr lang="en-US" sz="2600" dirty="0"/>
          </a:p>
          <a:p>
            <a:endParaRPr lang="en-US" dirty="0"/>
          </a:p>
        </p:txBody>
      </p:sp>
    </p:spTree>
    <p:extLst>
      <p:ext uri="{BB962C8B-B14F-4D97-AF65-F5344CB8AC3E}">
        <p14:creationId xmlns:p14="http://schemas.microsoft.com/office/powerpoint/2010/main" val="3361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Election of 1856</a:t>
            </a:r>
            <a:endParaRPr lang="en-US" dirty="0"/>
          </a:p>
        </p:txBody>
      </p:sp>
      <p:sp>
        <p:nvSpPr>
          <p:cNvPr id="3" name="Content Placeholder 2"/>
          <p:cNvSpPr>
            <a:spLocks noGrp="1"/>
          </p:cNvSpPr>
          <p:nvPr>
            <p:ph idx="1"/>
          </p:nvPr>
        </p:nvSpPr>
        <p:spPr>
          <a:xfrm>
            <a:off x="533400" y="2336872"/>
            <a:ext cx="8133522" cy="4368727"/>
          </a:xfrm>
        </p:spPr>
        <p:txBody>
          <a:bodyPr>
            <a:normAutofit fontScale="85000" lnSpcReduction="20000"/>
          </a:bodyPr>
          <a:lstStyle/>
          <a:p>
            <a:r>
              <a:rPr lang="en-US" b="1" dirty="0" smtClean="0"/>
              <a:t>Democrats</a:t>
            </a:r>
            <a:r>
              <a:rPr lang="en-US" dirty="0"/>
              <a:t> chose James Buchanan </a:t>
            </a:r>
            <a:endParaRPr lang="en-US" dirty="0" smtClean="0"/>
          </a:p>
          <a:p>
            <a:pPr lvl="1"/>
            <a:r>
              <a:rPr lang="en-US" dirty="0" smtClean="0"/>
              <a:t>Wasn't </a:t>
            </a:r>
            <a:r>
              <a:rPr lang="en-US" dirty="0"/>
              <a:t>involved with the divisive Kansas-Nebraska </a:t>
            </a:r>
            <a:r>
              <a:rPr lang="en-US" dirty="0" smtClean="0"/>
              <a:t>Act</a:t>
            </a:r>
            <a:endParaRPr lang="en-US" dirty="0" smtClean="0"/>
          </a:p>
          <a:p>
            <a:pPr lvl="1"/>
            <a:r>
              <a:rPr lang="en-US" dirty="0" smtClean="0"/>
              <a:t>Democratic </a:t>
            </a:r>
            <a:r>
              <a:rPr lang="en-US" dirty="0"/>
              <a:t>platform campaigned for popular </a:t>
            </a:r>
            <a:r>
              <a:rPr lang="en-US" dirty="0" smtClean="0"/>
              <a:t>sovereignty</a:t>
            </a:r>
            <a:endParaRPr lang="en-US" dirty="0"/>
          </a:p>
          <a:p>
            <a:r>
              <a:rPr lang="en-US" b="1" dirty="0" smtClean="0"/>
              <a:t>Republicans</a:t>
            </a:r>
            <a:r>
              <a:rPr lang="en-US" dirty="0"/>
              <a:t> chose Captain John C. Fremont </a:t>
            </a:r>
            <a:endParaRPr lang="en-US" dirty="0" smtClean="0"/>
          </a:p>
          <a:p>
            <a:pPr lvl="1"/>
            <a:r>
              <a:rPr lang="en-US" dirty="0" smtClean="0"/>
              <a:t>Also not </a:t>
            </a:r>
            <a:r>
              <a:rPr lang="en-US" dirty="0"/>
              <a:t>influenced by the Kansas-Nebraska Act. </a:t>
            </a:r>
            <a:endParaRPr lang="en-US" dirty="0" smtClean="0"/>
          </a:p>
          <a:p>
            <a:pPr lvl="1"/>
            <a:r>
              <a:rPr lang="en-US" dirty="0" smtClean="0"/>
              <a:t>Republican </a:t>
            </a:r>
            <a:r>
              <a:rPr lang="en-US" dirty="0"/>
              <a:t>platform campaigned against the extension of </a:t>
            </a:r>
            <a:r>
              <a:rPr lang="en-US" dirty="0" smtClean="0"/>
              <a:t>slavery</a:t>
            </a:r>
            <a:endParaRPr lang="en-US" dirty="0"/>
          </a:p>
          <a:p>
            <a:r>
              <a:rPr lang="en-US" b="1" dirty="0" smtClean="0"/>
              <a:t>American </a:t>
            </a:r>
            <a:r>
              <a:rPr lang="en-US" b="1" dirty="0"/>
              <a:t>Party</a:t>
            </a:r>
            <a:r>
              <a:rPr lang="en-US" dirty="0"/>
              <a:t>, also called the </a:t>
            </a:r>
            <a:r>
              <a:rPr lang="en-US" b="1" dirty="0"/>
              <a:t>Know-Nothing Party</a:t>
            </a:r>
            <a:r>
              <a:rPr lang="en-US" dirty="0"/>
              <a:t>, </a:t>
            </a:r>
            <a:endParaRPr lang="en-US" dirty="0" smtClean="0"/>
          </a:p>
          <a:p>
            <a:pPr lvl="1"/>
            <a:r>
              <a:rPr lang="en-US" dirty="0"/>
              <a:t>F</a:t>
            </a:r>
            <a:r>
              <a:rPr lang="en-US" dirty="0" smtClean="0"/>
              <a:t>ormed </a:t>
            </a:r>
            <a:r>
              <a:rPr lang="en-US" dirty="0"/>
              <a:t>by Protestants who were alarmed by the increasing number of immigrants coming from Ireland and </a:t>
            </a:r>
            <a:r>
              <a:rPr lang="en-US" dirty="0" smtClean="0"/>
              <a:t>Germany</a:t>
            </a:r>
          </a:p>
          <a:p>
            <a:pPr lvl="1"/>
            <a:r>
              <a:rPr lang="en-US" dirty="0" smtClean="0"/>
              <a:t>Chose former </a:t>
            </a:r>
            <a:r>
              <a:rPr lang="en-US" dirty="0"/>
              <a:t>president Millard Fillmore as their </a:t>
            </a:r>
            <a:r>
              <a:rPr lang="en-US" dirty="0" smtClean="0"/>
              <a:t>candidate</a:t>
            </a:r>
          </a:p>
          <a:p>
            <a:r>
              <a:rPr lang="en-US" dirty="0"/>
              <a:t>James Buchanan won election of 1856</a:t>
            </a:r>
          </a:p>
          <a:p>
            <a:r>
              <a:rPr lang="en-US" dirty="0"/>
              <a:t>Good that Republican Party did not win the election because some southerners said that if a Republican had won, then they would secede</a:t>
            </a:r>
          </a:p>
          <a:p>
            <a:pPr marL="0" indent="0">
              <a:buNone/>
            </a:pPr>
            <a:r>
              <a:rPr lang="en-US" dirty="0"/>
              <a:t/>
            </a:r>
            <a:br>
              <a:rPr lang="en-US" dirty="0"/>
            </a:br>
            <a:endParaRPr lang="en-US" dirty="0"/>
          </a:p>
        </p:txBody>
      </p:sp>
    </p:spTree>
    <p:extLst>
      <p:ext uri="{BB962C8B-B14F-4D97-AF65-F5344CB8AC3E}">
        <p14:creationId xmlns:p14="http://schemas.microsoft.com/office/powerpoint/2010/main" val="28655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Dred Scott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Dred </a:t>
            </a:r>
            <a:r>
              <a:rPr lang="en-US" dirty="0" smtClean="0"/>
              <a:t>Scott</a:t>
            </a:r>
            <a:endParaRPr lang="en-US" dirty="0" smtClean="0"/>
          </a:p>
          <a:p>
            <a:pPr lvl="1"/>
            <a:r>
              <a:rPr lang="en-US" dirty="0" smtClean="0"/>
              <a:t>Slave </a:t>
            </a:r>
            <a:r>
              <a:rPr lang="en-US" dirty="0"/>
              <a:t>who had lived with his master for 5 years in Illinois and the Wisconsin </a:t>
            </a:r>
            <a:r>
              <a:rPr lang="en-US" dirty="0" smtClean="0"/>
              <a:t>Territory</a:t>
            </a:r>
          </a:p>
          <a:p>
            <a:pPr lvl="1"/>
            <a:r>
              <a:rPr lang="en-US" dirty="0"/>
              <a:t>S</a:t>
            </a:r>
            <a:r>
              <a:rPr lang="en-US" dirty="0" smtClean="0"/>
              <a:t>ued </a:t>
            </a:r>
            <a:r>
              <a:rPr lang="en-US" dirty="0"/>
              <a:t>for his freedom on the basis of his long residence on free soil.  </a:t>
            </a:r>
            <a:endParaRPr lang="en-US" dirty="0" smtClean="0"/>
          </a:p>
          <a:p>
            <a:r>
              <a:rPr lang="en-US" i="1" dirty="0" smtClean="0"/>
              <a:t>Dred </a:t>
            </a:r>
            <a:r>
              <a:rPr lang="en-US" i="1" dirty="0"/>
              <a:t>Scott vs. </a:t>
            </a:r>
            <a:r>
              <a:rPr lang="en-US" i="1" dirty="0" smtClean="0"/>
              <a:t>Stanford</a:t>
            </a:r>
            <a:endParaRPr lang="en-US" dirty="0" smtClean="0"/>
          </a:p>
          <a:p>
            <a:pPr lvl="1"/>
            <a:r>
              <a:rPr lang="en-US" dirty="0" smtClean="0"/>
              <a:t>Supreme </a:t>
            </a:r>
            <a:r>
              <a:rPr lang="en-US" dirty="0"/>
              <a:t>Court first ruled that because Scott was a black slave and not a citizen, he could not sue in Federal </a:t>
            </a:r>
            <a:r>
              <a:rPr lang="en-US" dirty="0" smtClean="0"/>
              <a:t>courts</a:t>
            </a:r>
          </a:p>
          <a:p>
            <a:pPr lvl="1"/>
            <a:r>
              <a:rPr lang="en-US" dirty="0" smtClean="0"/>
              <a:t>Court </a:t>
            </a:r>
            <a:r>
              <a:rPr lang="en-US" dirty="0"/>
              <a:t>also ruled that because a slave was private property, he could be taken into any territory and legally held there in slavery.  </a:t>
            </a:r>
            <a:endParaRPr lang="en-US" dirty="0" smtClean="0"/>
          </a:p>
          <a:p>
            <a:pPr lvl="2"/>
            <a:r>
              <a:rPr lang="en-US" dirty="0" smtClean="0"/>
              <a:t>Fifth </a:t>
            </a:r>
            <a:r>
              <a:rPr lang="en-US" dirty="0"/>
              <a:t>Amendment forbade Congress from depriving people of their property without the due process of law. </a:t>
            </a:r>
            <a:endParaRPr lang="en-US" dirty="0" smtClean="0"/>
          </a:p>
          <a:p>
            <a:pPr lvl="1"/>
            <a:r>
              <a:rPr lang="en-US" dirty="0" smtClean="0"/>
              <a:t>Court </a:t>
            </a:r>
            <a:r>
              <a:rPr lang="en-US" dirty="0"/>
              <a:t>went further and stated that the Missouri Compromise of 1820 was unconstitutional and that Congress had no power to ban slavery from the territories, no matter what the territorial legislatures themselves wanted.</a:t>
            </a:r>
          </a:p>
          <a:p>
            <a:endParaRPr lang="en-US" dirty="0"/>
          </a:p>
        </p:txBody>
      </p:sp>
    </p:spTree>
    <p:extLst>
      <p:ext uri="{BB962C8B-B14F-4D97-AF65-F5344CB8AC3E}">
        <p14:creationId xmlns:p14="http://schemas.microsoft.com/office/powerpoint/2010/main" val="330223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Panic of </a:t>
            </a:r>
            <a:r>
              <a:rPr lang="en-US" b="1" dirty="0" smtClean="0"/>
              <a:t>1857</a:t>
            </a:r>
            <a:endParaRPr lang="en-US" dirty="0"/>
          </a:p>
        </p:txBody>
      </p:sp>
      <p:sp>
        <p:nvSpPr>
          <p:cNvPr id="3" name="Content Placeholder 2"/>
          <p:cNvSpPr>
            <a:spLocks noGrp="1"/>
          </p:cNvSpPr>
          <p:nvPr>
            <p:ph idx="1"/>
          </p:nvPr>
        </p:nvSpPr>
        <p:spPr>
          <a:xfrm>
            <a:off x="531639" y="2403375"/>
            <a:ext cx="7672203" cy="4100456"/>
          </a:xfrm>
        </p:spPr>
        <p:txBody>
          <a:bodyPr>
            <a:normAutofit fontScale="77500" lnSpcReduction="20000"/>
          </a:bodyPr>
          <a:lstStyle/>
          <a:p>
            <a:r>
              <a:rPr lang="en-US" dirty="0"/>
              <a:t>C</a:t>
            </a:r>
            <a:r>
              <a:rPr lang="en-US" dirty="0" smtClean="0"/>
              <a:t>aused </a:t>
            </a:r>
            <a:r>
              <a:rPr lang="en-US" dirty="0"/>
              <a:t>by over-speculation in the West and currency inflation due to the inrush of Californian gold.  </a:t>
            </a:r>
            <a:endParaRPr lang="en-US" dirty="0" smtClean="0"/>
          </a:p>
          <a:p>
            <a:pPr lvl="1"/>
            <a:r>
              <a:rPr lang="en-US" dirty="0" smtClean="0"/>
              <a:t>North hardest </a:t>
            </a:r>
            <a:r>
              <a:rPr lang="en-US" dirty="0"/>
              <a:t>hit, while the South continued to flourish with its </a:t>
            </a:r>
            <a:r>
              <a:rPr lang="en-US" dirty="0" smtClean="0"/>
              <a:t>cotton</a:t>
            </a:r>
            <a:endParaRPr lang="en-US" dirty="0"/>
          </a:p>
          <a:p>
            <a:r>
              <a:rPr lang="en-US" dirty="0"/>
              <a:t>Northerners came up with the idea of the government giving </a:t>
            </a:r>
            <a:r>
              <a:rPr lang="en-US" b="1" dirty="0"/>
              <a:t>160-acre plots of farming</a:t>
            </a:r>
            <a:r>
              <a:rPr lang="en-US" dirty="0"/>
              <a:t> </a:t>
            </a:r>
            <a:r>
              <a:rPr lang="en-US" b="1" dirty="0"/>
              <a:t>land</a:t>
            </a:r>
            <a:r>
              <a:rPr lang="en-US" dirty="0"/>
              <a:t> to pioneers for </a:t>
            </a:r>
            <a:r>
              <a:rPr lang="en-US" b="1" dirty="0"/>
              <a:t>free</a:t>
            </a:r>
            <a:r>
              <a:rPr lang="en-US" dirty="0"/>
              <a:t>.  </a:t>
            </a:r>
            <a:endParaRPr lang="en-US" dirty="0" smtClean="0"/>
          </a:p>
          <a:p>
            <a:pPr lvl="1"/>
            <a:r>
              <a:rPr lang="en-US" dirty="0" smtClean="0"/>
              <a:t>Two </a:t>
            </a:r>
            <a:r>
              <a:rPr lang="en-US" dirty="0"/>
              <a:t>groups opposed the idea:  </a:t>
            </a:r>
            <a:endParaRPr lang="en-US" dirty="0" smtClean="0"/>
          </a:p>
          <a:p>
            <a:pPr lvl="2"/>
            <a:r>
              <a:rPr lang="en-US" dirty="0" smtClean="0"/>
              <a:t>Eastern </a:t>
            </a:r>
            <a:r>
              <a:rPr lang="en-US" dirty="0"/>
              <a:t>industrialists feared that the free land would drain its supply of </a:t>
            </a:r>
            <a:r>
              <a:rPr lang="en-US" dirty="0" smtClean="0"/>
              <a:t>workers</a:t>
            </a:r>
          </a:p>
          <a:p>
            <a:pPr lvl="2"/>
            <a:r>
              <a:rPr lang="en-US" dirty="0" smtClean="0"/>
              <a:t>South </a:t>
            </a:r>
            <a:r>
              <a:rPr lang="en-US" dirty="0"/>
              <a:t>feared that the West would fill up with free-</a:t>
            </a:r>
            <a:r>
              <a:rPr lang="en-US" dirty="0" err="1"/>
              <a:t>soilers</a:t>
            </a:r>
            <a:r>
              <a:rPr lang="en-US" dirty="0"/>
              <a:t> who would form anti-slavery states, unbalancing the Senate even </a:t>
            </a:r>
            <a:r>
              <a:rPr lang="en-US" dirty="0" smtClean="0"/>
              <a:t>more</a:t>
            </a:r>
          </a:p>
          <a:p>
            <a:r>
              <a:rPr lang="en-US" dirty="0" smtClean="0"/>
              <a:t>Congress </a:t>
            </a:r>
            <a:r>
              <a:rPr lang="en-US" dirty="0"/>
              <a:t>passed a </a:t>
            </a:r>
            <a:r>
              <a:rPr lang="en-US" b="1" dirty="0"/>
              <a:t>H</a:t>
            </a:r>
            <a:r>
              <a:rPr lang="en-US" b="1" dirty="0" smtClean="0"/>
              <a:t>omestead </a:t>
            </a:r>
            <a:r>
              <a:rPr lang="en-US" b="1" dirty="0"/>
              <a:t>A</a:t>
            </a:r>
            <a:r>
              <a:rPr lang="en-US" b="1" dirty="0" smtClean="0"/>
              <a:t>ct</a:t>
            </a:r>
            <a:r>
              <a:rPr lang="en-US" dirty="0"/>
              <a:t> in </a:t>
            </a:r>
            <a:r>
              <a:rPr lang="en-US" b="1" dirty="0"/>
              <a:t>1860</a:t>
            </a:r>
            <a:r>
              <a:rPr lang="en-US" dirty="0"/>
              <a:t>, making public lands available at $0.25/acre, but it was vetoed by President Buchanan.</a:t>
            </a:r>
          </a:p>
          <a:p>
            <a:r>
              <a:rPr lang="en-US" b="1" dirty="0" smtClean="0"/>
              <a:t>Tariff </a:t>
            </a:r>
            <a:r>
              <a:rPr lang="en-US" b="1" dirty="0"/>
              <a:t>of 1857</a:t>
            </a:r>
            <a:r>
              <a:rPr lang="en-US" dirty="0"/>
              <a:t> lowered import taxes to about </a:t>
            </a:r>
            <a:r>
              <a:rPr lang="en-US" dirty="0" smtClean="0"/>
              <a:t>20%</a:t>
            </a:r>
          </a:p>
          <a:p>
            <a:pPr lvl="1"/>
            <a:r>
              <a:rPr lang="en-US" dirty="0" smtClean="0"/>
              <a:t>North </a:t>
            </a:r>
            <a:r>
              <a:rPr lang="en-US" dirty="0"/>
              <a:t>blamed it for causing the panic, because they felt they needed higher duties for more </a:t>
            </a:r>
            <a:r>
              <a:rPr lang="en-US" dirty="0" smtClean="0"/>
              <a:t>protection</a:t>
            </a:r>
          </a:p>
          <a:p>
            <a:pPr lvl="1"/>
            <a:r>
              <a:rPr lang="en-US" dirty="0"/>
              <a:t>G</a:t>
            </a:r>
            <a:r>
              <a:rPr lang="en-US" dirty="0" smtClean="0"/>
              <a:t>ave Republicans </a:t>
            </a:r>
            <a:r>
              <a:rPr lang="en-US" dirty="0"/>
              <a:t>two economic issues for the election of 1860:  protection for the unprotected and farms for the </a:t>
            </a:r>
            <a:r>
              <a:rPr lang="en-US" dirty="0" err="1"/>
              <a:t>farmless</a:t>
            </a:r>
            <a:r>
              <a:rPr lang="en-US" dirty="0"/>
              <a:t>.</a:t>
            </a:r>
          </a:p>
          <a:p>
            <a:endParaRPr lang="en-US" dirty="0"/>
          </a:p>
        </p:txBody>
      </p:sp>
    </p:spTree>
    <p:extLst>
      <p:ext uri="{BB962C8B-B14F-4D97-AF65-F5344CB8AC3E}">
        <p14:creationId xmlns:p14="http://schemas.microsoft.com/office/powerpoint/2010/main" val="200085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Lincoln! </a:t>
            </a:r>
            <a:endParaRPr lang="en-US" dirty="0"/>
          </a:p>
        </p:txBody>
      </p:sp>
      <p:sp>
        <p:nvSpPr>
          <p:cNvPr id="3" name="Content Placeholder 2"/>
          <p:cNvSpPr>
            <a:spLocks noGrp="1"/>
          </p:cNvSpPr>
          <p:nvPr>
            <p:ph idx="1"/>
          </p:nvPr>
        </p:nvSpPr>
        <p:spPr/>
        <p:txBody>
          <a:bodyPr/>
          <a:lstStyle/>
          <a:p>
            <a:r>
              <a:rPr lang="en-US" dirty="0" smtClean="0"/>
              <a:t>Illinois's </a:t>
            </a:r>
            <a:r>
              <a:rPr lang="en-US" dirty="0"/>
              <a:t>senatorial election of </a:t>
            </a:r>
            <a:r>
              <a:rPr lang="en-US" dirty="0" smtClean="0"/>
              <a:t>1858</a:t>
            </a:r>
          </a:p>
          <a:p>
            <a:pPr lvl="1"/>
            <a:r>
              <a:rPr lang="en-US" dirty="0" smtClean="0"/>
              <a:t>Republicans </a:t>
            </a:r>
            <a:r>
              <a:rPr lang="en-US" dirty="0"/>
              <a:t>chose Abraham Lincoln to run against Democrat Stephen </a:t>
            </a:r>
            <a:r>
              <a:rPr lang="en-US" dirty="0" smtClean="0"/>
              <a:t>Douglas</a:t>
            </a:r>
          </a:p>
          <a:p>
            <a:pPr lvl="1"/>
            <a:r>
              <a:rPr lang="en-US" dirty="0" smtClean="0"/>
              <a:t>Lincoln </a:t>
            </a:r>
            <a:r>
              <a:rPr lang="en-US" dirty="0"/>
              <a:t>served in the Illinois legislature as a Whig politician and he served one term in </a:t>
            </a:r>
            <a:r>
              <a:rPr lang="en-US" dirty="0" smtClean="0"/>
              <a:t>Congress</a:t>
            </a:r>
            <a:endParaRPr lang="en-US" dirty="0"/>
          </a:p>
          <a:p>
            <a:endParaRPr lang="en-US" dirty="0"/>
          </a:p>
        </p:txBody>
      </p:sp>
    </p:spTree>
    <p:extLst>
      <p:ext uri="{BB962C8B-B14F-4D97-AF65-F5344CB8AC3E}">
        <p14:creationId xmlns:p14="http://schemas.microsoft.com/office/powerpoint/2010/main" val="124762606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72</TotalTime>
  <Words>209</Words>
  <Application>Microsoft Office PowerPoint</Application>
  <PresentationFormat>On-screen Show (4:3)</PresentationFormat>
  <Paragraphs>126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Chapter 19 Drifting Toward Disunion 1854-1861</vt:lpstr>
      <vt:lpstr> Stowe and Helper </vt:lpstr>
      <vt:lpstr>Contest for Kansas</vt:lpstr>
      <vt:lpstr>Bleeding Kansas</vt:lpstr>
      <vt:lpstr>Violence in Congress </vt:lpstr>
      <vt:lpstr>Election of 1856</vt:lpstr>
      <vt:lpstr>Dred Scott</vt:lpstr>
      <vt:lpstr>Panic of 1857</vt:lpstr>
      <vt:lpstr>Lincoln! </vt:lpstr>
      <vt:lpstr>Lincoln versus Douglas</vt:lpstr>
      <vt:lpstr>John Brown:  Murderer or Martyr?</vt:lpstr>
      <vt:lpstr>Election of 1860 </vt:lpstr>
      <vt:lpstr>Lincoln’s Republican Party </vt:lpstr>
      <vt:lpstr>The Electoral Upheaval of 1860</vt:lpstr>
      <vt:lpstr>Secession </vt:lpstr>
      <vt:lpstr>Collapse of Compromise</vt:lpstr>
      <vt:lpstr>Farewell to the Union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Drifting Toward Disunion 1854-1861</dc:title>
  <dc:creator>Jessica Parfitt</dc:creator>
  <cp:lastModifiedBy>Jessica Parfitt</cp:lastModifiedBy>
  <cp:revision>6</cp:revision>
  <dcterms:created xsi:type="dcterms:W3CDTF">2017-10-27T16:03:07Z</dcterms:created>
  <dcterms:modified xsi:type="dcterms:W3CDTF">2018-11-26T15:31:38Z</dcterms:modified>
</cp:coreProperties>
</file>