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2">
                    <a:lumMod val="50000"/>
                  </a:schemeClr>
                </a:solidFill>
              </a:defRPr>
            </a:lvl1pPr>
          </a:lstStyle>
          <a:p>
            <a:fld id="{F6E0E8E6-B6EB-498A-BC29-48D81AAAA5B6}" type="datetimeFigureOut">
              <a:rPr lang="en-US" dirty="0"/>
              <a:t>11/29/2017</a:t>
            </a:fld>
            <a:endParaRPr lang="en-US" dirty="0"/>
          </a:p>
        </p:txBody>
      </p:sp>
      <p:sp>
        <p:nvSpPr>
          <p:cNvPr id="5" name="Footer Placeholder 4"/>
          <p:cNvSpPr>
            <a:spLocks noGrp="1"/>
          </p:cNvSpPr>
          <p:nvPr>
            <p:ph type="ftr" sz="quarter" idx="11"/>
          </p:nvPr>
        </p:nvSpPr>
        <p:spPr>
          <a:xfrm rot="21420000">
            <a:off x="-6858" y="4882896"/>
            <a:ext cx="3038094" cy="1197864"/>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2">
                    <a:lumMod val="50000"/>
                  </a:schemeClr>
                </a:solidFill>
              </a:defRPr>
            </a:lvl1pPr>
          </a:lstStyle>
          <a:p>
            <a:fld id="{61EAF71F-1A43-41B7-B605-0710A83174B7}" type="datetimeFigureOut">
              <a:rPr lang="en-US" dirty="0"/>
              <a:t>11/29/2017</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25</a:t>
            </a:r>
            <a:br>
              <a:rPr lang="en-US" dirty="0"/>
            </a:br>
            <a:r>
              <a:rPr lang="en-US" dirty="0"/>
              <a:t>America Moves to the City</a:t>
            </a:r>
            <a:br>
              <a:rPr lang="en-US" dirty="0"/>
            </a:br>
            <a:r>
              <a:rPr lang="en-US" dirty="0" smtClean="0"/>
              <a:t>1865-1900</a:t>
            </a:r>
            <a:endParaRPr lang="en-US" dirty="0"/>
          </a:p>
        </p:txBody>
      </p:sp>
      <p:sp>
        <p:nvSpPr>
          <p:cNvPr id="3" name="Subtitle 2"/>
          <p:cNvSpPr>
            <a:spLocks noGrp="1"/>
          </p:cNvSpPr>
          <p:nvPr>
            <p:ph type="subTitle" idx="1"/>
          </p:nvPr>
        </p:nvSpPr>
        <p:spPr/>
        <p:txBody>
          <a:bodyPr/>
          <a:lstStyle/>
          <a:p>
            <a:r>
              <a:rPr lang="en-US" dirty="0"/>
              <a:t>From 1870-1900, the population of American cities had tripled.</a:t>
            </a:r>
          </a:p>
        </p:txBody>
      </p:sp>
    </p:spTree>
    <p:extLst>
      <p:ext uri="{BB962C8B-B14F-4D97-AF65-F5344CB8AC3E}">
        <p14:creationId xmlns:p14="http://schemas.microsoft.com/office/powerpoint/2010/main" val="196583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Hallowed Halls of </a:t>
            </a:r>
            <a:r>
              <a:rPr lang="en-US" dirty="0" smtClean="0"/>
              <a:t>Ivy</a:t>
            </a:r>
            <a:endParaRPr lang="en-US" dirty="0"/>
          </a:p>
        </p:txBody>
      </p:sp>
      <p:sp>
        <p:nvSpPr>
          <p:cNvPr id="3" name="Content Placeholder 2"/>
          <p:cNvSpPr>
            <a:spLocks noGrp="1"/>
          </p:cNvSpPr>
          <p:nvPr>
            <p:ph sz="quarter" idx="13"/>
          </p:nvPr>
        </p:nvSpPr>
        <p:spPr>
          <a:xfrm>
            <a:off x="514351" y="1736036"/>
            <a:ext cx="7796030" cy="3784324"/>
          </a:xfrm>
        </p:spPr>
        <p:txBody>
          <a:bodyPr>
            <a:normAutofit/>
          </a:bodyPr>
          <a:lstStyle/>
          <a:p>
            <a:r>
              <a:rPr lang="en-US" dirty="0" smtClean="0">
                <a:latin typeface="Arial Narrow" panose="020B0606020202030204" pitchFamily="34" charset="0"/>
              </a:rPr>
              <a:t>Female </a:t>
            </a:r>
            <a:r>
              <a:rPr lang="en-US" dirty="0">
                <a:latin typeface="Arial Narrow" panose="020B0606020202030204" pitchFamily="34" charset="0"/>
              </a:rPr>
              <a:t>and black colleges arose after the Civil </a:t>
            </a:r>
            <a:r>
              <a:rPr lang="en-US" dirty="0" smtClean="0">
                <a:latin typeface="Arial Narrow" panose="020B0606020202030204" pitchFamily="34" charset="0"/>
              </a:rPr>
              <a:t>War</a:t>
            </a:r>
            <a:endParaRPr lang="en-US" dirty="0">
              <a:latin typeface="Arial Narrow" panose="020B0606020202030204" pitchFamily="34" charset="0"/>
            </a:endParaRPr>
          </a:p>
          <a:p>
            <a:r>
              <a:rPr lang="en-US" dirty="0">
                <a:latin typeface="Arial Narrow" panose="020B0606020202030204" pitchFamily="34" charset="0"/>
              </a:rPr>
              <a:t>The Morrill Act of 1862 granted public lands to the states to support </a:t>
            </a:r>
            <a:r>
              <a:rPr lang="en-US" dirty="0" smtClean="0">
                <a:latin typeface="Arial Narrow" panose="020B0606020202030204" pitchFamily="34" charset="0"/>
              </a:rPr>
              <a:t>education</a:t>
            </a:r>
          </a:p>
          <a:p>
            <a:pPr lvl="1"/>
            <a:r>
              <a:rPr lang="en-US" dirty="0" smtClean="0">
                <a:latin typeface="Arial Narrow" panose="020B0606020202030204" pitchFamily="34" charset="0"/>
              </a:rPr>
              <a:t>Land-grant </a:t>
            </a:r>
            <a:r>
              <a:rPr lang="en-US" dirty="0">
                <a:latin typeface="Arial Narrow" panose="020B0606020202030204" pitchFamily="34" charset="0"/>
              </a:rPr>
              <a:t>colleges formed out of these </a:t>
            </a:r>
            <a:r>
              <a:rPr lang="en-US" dirty="0" smtClean="0">
                <a:latin typeface="Arial Narrow" panose="020B0606020202030204" pitchFamily="34" charset="0"/>
              </a:rPr>
              <a:t>grants</a:t>
            </a:r>
            <a:endParaRPr lang="en-US" dirty="0">
              <a:latin typeface="Arial Narrow" panose="020B0606020202030204" pitchFamily="34" charset="0"/>
            </a:endParaRPr>
          </a:p>
          <a:p>
            <a:r>
              <a:rPr lang="en-US" dirty="0">
                <a:latin typeface="Arial Narrow" panose="020B0606020202030204" pitchFamily="34" charset="0"/>
              </a:rPr>
              <a:t>The Hatch Act of 1887 extended the Morrill Act and provided federal funds for the establishment of agricultural experiment stations in connection with the land-grant </a:t>
            </a:r>
            <a:r>
              <a:rPr lang="en-US" dirty="0" smtClean="0">
                <a:latin typeface="Arial Narrow" panose="020B0606020202030204" pitchFamily="34" charset="0"/>
              </a:rPr>
              <a:t>colleges</a:t>
            </a:r>
            <a:endParaRPr lang="en-US" dirty="0">
              <a:latin typeface="Arial Narrow" panose="020B0606020202030204" pitchFamily="34" charset="0"/>
            </a:endParaRPr>
          </a:p>
          <a:p>
            <a:r>
              <a:rPr lang="en-US" dirty="0">
                <a:latin typeface="Arial Narrow" panose="020B0606020202030204" pitchFamily="34" charset="0"/>
              </a:rPr>
              <a:t>Millionaires and tycoons donated generously to the educational </a:t>
            </a:r>
            <a:r>
              <a:rPr lang="en-US" dirty="0" smtClean="0">
                <a:latin typeface="Arial Narrow" panose="020B0606020202030204" pitchFamily="34" charset="0"/>
              </a:rPr>
              <a:t>system</a:t>
            </a:r>
            <a:endParaRPr lang="en-US" dirty="0">
              <a:latin typeface="Arial Narrow" panose="020B0606020202030204" pitchFamily="34" charset="0"/>
            </a:endParaRPr>
          </a:p>
          <a:p>
            <a:pPr lvl="1"/>
            <a:r>
              <a:rPr lang="en-US" dirty="0">
                <a:latin typeface="Arial Narrow" panose="020B0606020202030204" pitchFamily="34" charset="0"/>
              </a:rPr>
              <a:t>Johns Hopkins University, founded in 1876, had the nation's first high-grade graduate </a:t>
            </a:r>
            <a:r>
              <a:rPr lang="en-US" dirty="0" smtClean="0">
                <a:latin typeface="Arial Narrow" panose="020B0606020202030204" pitchFamily="34" charset="0"/>
              </a:rPr>
              <a:t>school</a:t>
            </a:r>
            <a:endParaRPr lang="en-US" dirty="0">
              <a:latin typeface="Arial Narrow" panose="020B0606020202030204" pitchFamily="34" charset="0"/>
            </a:endParaRPr>
          </a:p>
          <a:p>
            <a:r>
              <a:rPr lang="en-US" dirty="0">
                <a:latin typeface="Arial Narrow" panose="020B0606020202030204" pitchFamily="34" charset="0"/>
              </a:rPr>
              <a:t>Public health increased due to scientific </a:t>
            </a:r>
            <a:r>
              <a:rPr lang="en-US" dirty="0" smtClean="0">
                <a:latin typeface="Arial Narrow" panose="020B0606020202030204" pitchFamily="34" charset="0"/>
              </a:rPr>
              <a:t>advancements</a:t>
            </a:r>
            <a:endParaRPr lang="en-US" dirty="0">
              <a:latin typeface="Arial Narrow" panose="020B0606020202030204" pitchFamily="34" charset="0"/>
            </a:endParaRPr>
          </a:p>
          <a:p>
            <a:r>
              <a:rPr lang="en-US" dirty="0">
                <a:latin typeface="Arial Narrow" panose="020B0606020202030204" pitchFamily="34" charset="0"/>
              </a:rPr>
              <a:t>William James made a large impact in psychology through his numerous </a:t>
            </a:r>
            <a:r>
              <a:rPr lang="en-US" dirty="0" smtClean="0">
                <a:latin typeface="Arial Narrow" panose="020B0606020202030204" pitchFamily="34" charset="0"/>
              </a:rPr>
              <a:t>writings</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65290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Appeal of the </a:t>
            </a:r>
            <a:r>
              <a:rPr lang="en-US" dirty="0" smtClean="0"/>
              <a:t>Press</a:t>
            </a:r>
            <a:endParaRPr lang="en-US" dirty="0"/>
          </a:p>
        </p:txBody>
      </p:sp>
      <p:sp>
        <p:nvSpPr>
          <p:cNvPr id="3" name="Content Placeholder 2"/>
          <p:cNvSpPr>
            <a:spLocks noGrp="1"/>
          </p:cNvSpPr>
          <p:nvPr>
            <p:ph sz="quarter" idx="13"/>
          </p:nvPr>
        </p:nvSpPr>
        <p:spPr/>
        <p:txBody>
          <a:bodyPr/>
          <a:lstStyle/>
          <a:p>
            <a:r>
              <a:rPr lang="en-US" dirty="0" smtClean="0">
                <a:latin typeface="Arial Narrow" panose="020B0606020202030204" pitchFamily="34" charset="0"/>
              </a:rPr>
              <a:t>The</a:t>
            </a:r>
            <a:r>
              <a:rPr lang="en-US" dirty="0">
                <a:latin typeface="Arial Narrow" panose="020B0606020202030204" pitchFamily="34" charset="0"/>
              </a:rPr>
              <a:t> Library of Congress was founded in </a:t>
            </a:r>
            <a:r>
              <a:rPr lang="en-US" dirty="0" smtClean="0">
                <a:latin typeface="Arial Narrow" panose="020B0606020202030204" pitchFamily="34" charset="0"/>
              </a:rPr>
              <a:t>1897</a:t>
            </a:r>
          </a:p>
          <a:p>
            <a:r>
              <a:rPr lang="en-US" dirty="0" smtClean="0">
                <a:latin typeface="Arial Narrow" panose="020B0606020202030204" pitchFamily="34" charset="0"/>
              </a:rPr>
              <a:t>Printing </a:t>
            </a:r>
            <a:r>
              <a:rPr lang="en-US" dirty="0">
                <a:latin typeface="Arial Narrow" panose="020B0606020202030204" pitchFamily="34" charset="0"/>
              </a:rPr>
              <a:t>of newspapers was increased by the invention of the Linotype in </a:t>
            </a:r>
            <a:r>
              <a:rPr lang="en-US" dirty="0" smtClean="0">
                <a:latin typeface="Arial Narrow" panose="020B0606020202030204" pitchFamily="34" charset="0"/>
              </a:rPr>
              <a:t>1885</a:t>
            </a:r>
            <a:endParaRPr lang="en-US" dirty="0">
              <a:latin typeface="Arial Narrow" panose="020B0606020202030204" pitchFamily="34" charset="0"/>
            </a:endParaRPr>
          </a:p>
          <a:p>
            <a:r>
              <a:rPr lang="en-US" dirty="0">
                <a:latin typeface="Arial Narrow" panose="020B0606020202030204" pitchFamily="34" charset="0"/>
              </a:rPr>
              <a:t>Joseph Pulitzer was a leader in the techniques of news sensationalism (yellow journalism</a:t>
            </a:r>
            <a:r>
              <a:rPr lang="en-US" dirty="0" smtClean="0">
                <a:latin typeface="Arial Narrow" panose="020B0606020202030204" pitchFamily="34" charset="0"/>
              </a:rPr>
              <a:t>)</a:t>
            </a:r>
            <a:endParaRPr lang="en-US" dirty="0">
              <a:latin typeface="Arial Narrow" panose="020B0606020202030204" pitchFamily="34" charset="0"/>
            </a:endParaRPr>
          </a:p>
          <a:p>
            <a:r>
              <a:rPr lang="en-US" dirty="0">
                <a:latin typeface="Arial Narrow" panose="020B0606020202030204" pitchFamily="34" charset="0"/>
              </a:rPr>
              <a:t>William Randolph Hearst built up a chain of newspapers, starting with the </a:t>
            </a:r>
            <a:r>
              <a:rPr lang="en-US" i="1" dirty="0">
                <a:latin typeface="Arial Narrow" panose="020B0606020202030204" pitchFamily="34" charset="0"/>
              </a:rPr>
              <a:t>San Francisco Examiner</a:t>
            </a:r>
            <a:r>
              <a:rPr lang="en-US" dirty="0">
                <a:latin typeface="Arial Narrow" panose="020B0606020202030204" pitchFamily="34" charset="0"/>
              </a:rPr>
              <a:t> in </a:t>
            </a:r>
            <a:r>
              <a:rPr lang="en-US" dirty="0" smtClean="0">
                <a:latin typeface="Arial Narrow" panose="020B0606020202030204" pitchFamily="34" charset="0"/>
              </a:rPr>
              <a:t>1887</a:t>
            </a:r>
            <a:endParaRPr lang="en-US" dirty="0">
              <a:latin typeface="Arial Narrow" panose="020B0606020202030204" pitchFamily="34" charset="0"/>
            </a:endParaRPr>
          </a:p>
          <a:p>
            <a:r>
              <a:rPr lang="en-US" dirty="0">
                <a:latin typeface="Arial Narrow" panose="020B0606020202030204" pitchFamily="34" charset="0"/>
              </a:rPr>
              <a:t>The Associated Press, founded in the 1840s, was gaining strength and </a:t>
            </a:r>
            <a:r>
              <a:rPr lang="en-US" dirty="0" smtClean="0">
                <a:latin typeface="Arial Narrow" panose="020B0606020202030204" pitchFamily="34" charset="0"/>
              </a:rPr>
              <a:t>wealth</a:t>
            </a:r>
            <a:endParaRPr lang="en-US" dirty="0">
              <a:latin typeface="Arial Narrow" panose="020B0606020202030204" pitchFamily="34" charset="0"/>
            </a:endParaRPr>
          </a:p>
          <a:p>
            <a:endParaRPr lang="en-US" dirty="0"/>
          </a:p>
          <a:p>
            <a:endParaRPr lang="en-US" dirty="0"/>
          </a:p>
        </p:txBody>
      </p:sp>
    </p:spTree>
    <p:extLst>
      <p:ext uri="{BB962C8B-B14F-4D97-AF65-F5344CB8AC3E}">
        <p14:creationId xmlns:p14="http://schemas.microsoft.com/office/powerpoint/2010/main" val="405879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Apostles of </a:t>
            </a:r>
            <a:r>
              <a:rPr lang="en-US" dirty="0" smtClean="0"/>
              <a:t>Reform</a:t>
            </a:r>
            <a:endParaRPr lang="en-US" dirty="0"/>
          </a:p>
        </p:txBody>
      </p:sp>
      <p:sp>
        <p:nvSpPr>
          <p:cNvPr id="3" name="Content Placeholder 2"/>
          <p:cNvSpPr>
            <a:spLocks noGrp="1"/>
          </p:cNvSpPr>
          <p:nvPr>
            <p:ph sz="quarter" idx="13"/>
          </p:nvPr>
        </p:nvSpPr>
        <p:spPr>
          <a:xfrm>
            <a:off x="514351" y="1837766"/>
            <a:ext cx="7796030" cy="3536819"/>
          </a:xfrm>
        </p:spPr>
        <p:txBody>
          <a:bodyPr/>
          <a:lstStyle/>
          <a:p>
            <a:r>
              <a:rPr lang="en-US" dirty="0" smtClean="0">
                <a:latin typeface="Arial Narrow" panose="020B0606020202030204" pitchFamily="34" charset="0"/>
              </a:rPr>
              <a:t>One </a:t>
            </a:r>
            <a:r>
              <a:rPr lang="en-US" dirty="0">
                <a:latin typeface="Arial Narrow" panose="020B0606020202030204" pitchFamily="34" charset="0"/>
              </a:rPr>
              <a:t>of the most influential magazines was the New York </a:t>
            </a:r>
            <a:r>
              <a:rPr lang="en-US" i="1" dirty="0" smtClean="0">
                <a:latin typeface="Arial Narrow" panose="020B0606020202030204" pitchFamily="34" charset="0"/>
              </a:rPr>
              <a:t>Nation</a:t>
            </a:r>
            <a:r>
              <a:rPr lang="en-US" dirty="0" smtClean="0">
                <a:latin typeface="Arial Narrow" panose="020B0606020202030204" pitchFamily="34" charset="0"/>
              </a:rPr>
              <a:t> </a:t>
            </a:r>
          </a:p>
          <a:p>
            <a:pPr lvl="1"/>
            <a:r>
              <a:rPr lang="en-US" dirty="0" smtClean="0">
                <a:latin typeface="Arial Narrow" panose="020B0606020202030204" pitchFamily="34" charset="0"/>
              </a:rPr>
              <a:t>Started </a:t>
            </a:r>
            <a:r>
              <a:rPr lang="en-US" dirty="0">
                <a:latin typeface="Arial Narrow" panose="020B0606020202030204" pitchFamily="34" charset="0"/>
              </a:rPr>
              <a:t>in 1865 by Edwin L. </a:t>
            </a:r>
            <a:r>
              <a:rPr lang="en-US" dirty="0" err="1">
                <a:latin typeface="Arial Narrow" panose="020B0606020202030204" pitchFamily="34" charset="0"/>
              </a:rPr>
              <a:t>Godkin</a:t>
            </a:r>
            <a:r>
              <a:rPr lang="en-US" dirty="0">
                <a:latin typeface="Arial Narrow" panose="020B0606020202030204" pitchFamily="34" charset="0"/>
              </a:rPr>
              <a:t>, it pushed for civil-service reform, honesty in government, and a moderate </a:t>
            </a:r>
            <a:r>
              <a:rPr lang="en-US" dirty="0" smtClean="0">
                <a:latin typeface="Arial Narrow" panose="020B0606020202030204" pitchFamily="34" charset="0"/>
              </a:rPr>
              <a:t>tariff</a:t>
            </a:r>
            <a:endParaRPr lang="en-US" dirty="0">
              <a:latin typeface="Arial Narrow" panose="020B0606020202030204" pitchFamily="34" charset="0"/>
            </a:endParaRPr>
          </a:p>
          <a:p>
            <a:r>
              <a:rPr lang="en-US" dirty="0">
                <a:latin typeface="Arial Narrow" panose="020B0606020202030204" pitchFamily="34" charset="0"/>
              </a:rPr>
              <a:t>Henry George wrote the book </a:t>
            </a:r>
            <a:r>
              <a:rPr lang="en-US" i="1" dirty="0">
                <a:latin typeface="Arial Narrow" panose="020B0606020202030204" pitchFamily="34" charset="0"/>
              </a:rPr>
              <a:t>Progress and </a:t>
            </a:r>
            <a:r>
              <a:rPr lang="en-US" dirty="0">
                <a:latin typeface="Arial Narrow" panose="020B0606020202030204" pitchFamily="34" charset="0"/>
              </a:rPr>
              <a:t>Poverty in 1879, which addressed the association of progress with </a:t>
            </a:r>
            <a:r>
              <a:rPr lang="en-US" dirty="0" smtClean="0">
                <a:latin typeface="Arial Narrow" panose="020B0606020202030204" pitchFamily="34" charset="0"/>
              </a:rPr>
              <a:t>poverty</a:t>
            </a:r>
            <a:endParaRPr lang="en-US" dirty="0">
              <a:latin typeface="Arial Narrow" panose="020B0606020202030204" pitchFamily="34" charset="0"/>
            </a:endParaRPr>
          </a:p>
          <a:p>
            <a:pPr lvl="1"/>
            <a:r>
              <a:rPr lang="en-US" dirty="0" smtClean="0">
                <a:latin typeface="Arial Narrow" panose="020B0606020202030204" pitchFamily="34" charset="0"/>
              </a:rPr>
              <a:t>proposed </a:t>
            </a:r>
            <a:r>
              <a:rPr lang="en-US" dirty="0">
                <a:latin typeface="Arial Narrow" panose="020B0606020202030204" pitchFamily="34" charset="0"/>
              </a:rPr>
              <a:t>a 100 percent tax on profits due to increased land </a:t>
            </a:r>
            <a:r>
              <a:rPr lang="en-US" dirty="0" smtClean="0">
                <a:latin typeface="Arial Narrow" panose="020B0606020202030204" pitchFamily="34" charset="0"/>
              </a:rPr>
              <a:t>value</a:t>
            </a:r>
            <a:endParaRPr lang="en-US" dirty="0">
              <a:latin typeface="Arial Narrow" panose="020B0606020202030204" pitchFamily="34" charset="0"/>
            </a:endParaRPr>
          </a:p>
          <a:p>
            <a:r>
              <a:rPr lang="en-US" dirty="0">
                <a:latin typeface="Arial Narrow" panose="020B0606020202030204" pitchFamily="34" charset="0"/>
              </a:rPr>
              <a:t>Edward Bellamy wrote the socialistic novel, </a:t>
            </a:r>
            <a:r>
              <a:rPr lang="en-US" i="1" dirty="0">
                <a:latin typeface="Arial Narrow" panose="020B0606020202030204" pitchFamily="34" charset="0"/>
              </a:rPr>
              <a:t>Looking Backward.</a:t>
            </a:r>
            <a:r>
              <a:rPr lang="en-US" dirty="0">
                <a:latin typeface="Arial Narrow" panose="020B0606020202030204" pitchFamily="34" charset="0"/>
              </a:rPr>
              <a:t> </a:t>
            </a:r>
            <a:endParaRPr lang="en-US" dirty="0" smtClean="0">
              <a:latin typeface="Arial Narrow" panose="020B0606020202030204" pitchFamily="34" charset="0"/>
            </a:endParaRPr>
          </a:p>
          <a:p>
            <a:pPr lvl="1"/>
            <a:r>
              <a:rPr lang="en-US" dirty="0" smtClean="0">
                <a:latin typeface="Arial Narrow" panose="020B0606020202030204" pitchFamily="34" charset="0"/>
              </a:rPr>
              <a:t>portrayed </a:t>
            </a:r>
            <a:r>
              <a:rPr lang="en-US" dirty="0">
                <a:latin typeface="Arial Narrow" panose="020B0606020202030204" pitchFamily="34" charset="0"/>
              </a:rPr>
              <a:t>a time in the future when big businesses are nationalized to serve the public </a:t>
            </a:r>
            <a:r>
              <a:rPr lang="en-US" dirty="0" smtClean="0">
                <a:latin typeface="Arial Narrow" panose="020B0606020202030204" pitchFamily="34" charset="0"/>
              </a:rPr>
              <a:t>interest</a:t>
            </a:r>
            <a:endParaRPr lang="en-US" dirty="0">
              <a:latin typeface="Arial Narrow" panose="020B0606020202030204" pitchFamily="34" charset="0"/>
            </a:endParaRPr>
          </a:p>
          <a:p>
            <a:endParaRPr lang="en-US" dirty="0"/>
          </a:p>
          <a:p>
            <a:endParaRPr lang="en-US" dirty="0"/>
          </a:p>
        </p:txBody>
      </p:sp>
    </p:spTree>
    <p:extLst>
      <p:ext uri="{BB962C8B-B14F-4D97-AF65-F5344CB8AC3E}">
        <p14:creationId xmlns:p14="http://schemas.microsoft.com/office/powerpoint/2010/main" val="39677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New </a:t>
            </a:r>
            <a:r>
              <a:rPr lang="en-US" dirty="0" smtClean="0"/>
              <a:t>Morality</a:t>
            </a:r>
            <a:endParaRPr lang="en-US" dirty="0"/>
          </a:p>
        </p:txBody>
      </p:sp>
      <p:sp>
        <p:nvSpPr>
          <p:cNvPr id="3" name="Content Placeholder 2"/>
          <p:cNvSpPr>
            <a:spLocks noGrp="1"/>
          </p:cNvSpPr>
          <p:nvPr>
            <p:ph sz="quarter" idx="13"/>
          </p:nvPr>
        </p:nvSpPr>
        <p:spPr/>
        <p:txBody>
          <a:bodyPr/>
          <a:lstStyle/>
          <a:p>
            <a:r>
              <a:rPr lang="en-US" dirty="0" smtClean="0">
                <a:latin typeface="Arial Narrow" panose="020B0606020202030204" pitchFamily="34" charset="0"/>
              </a:rPr>
              <a:t>Victoria </a:t>
            </a:r>
            <a:r>
              <a:rPr lang="en-US" dirty="0">
                <a:latin typeface="Arial Narrow" panose="020B0606020202030204" pitchFamily="34" charset="0"/>
              </a:rPr>
              <a:t>Woodhull wrote the periodical, </a:t>
            </a:r>
            <a:r>
              <a:rPr lang="en-US" i="1" dirty="0">
                <a:latin typeface="Arial Narrow" panose="020B0606020202030204" pitchFamily="34" charset="0"/>
              </a:rPr>
              <a:t>Woodhull and </a:t>
            </a:r>
            <a:r>
              <a:rPr lang="en-US" i="1" dirty="0" err="1">
                <a:latin typeface="Arial Narrow" panose="020B0606020202030204" pitchFamily="34" charset="0"/>
              </a:rPr>
              <a:t>Clafin's</a:t>
            </a:r>
            <a:r>
              <a:rPr lang="en-US" i="1" dirty="0">
                <a:latin typeface="Arial Narrow" panose="020B0606020202030204" pitchFamily="34" charset="0"/>
              </a:rPr>
              <a:t> Weekly</a:t>
            </a:r>
            <a:r>
              <a:rPr lang="en-US" dirty="0">
                <a:latin typeface="Arial Narrow" panose="020B0606020202030204" pitchFamily="34" charset="0"/>
              </a:rPr>
              <a:t> in 1872, which proclaimed her belief in free </a:t>
            </a:r>
            <a:r>
              <a:rPr lang="en-US" dirty="0" smtClean="0">
                <a:latin typeface="Arial Narrow" panose="020B0606020202030204" pitchFamily="34" charset="0"/>
              </a:rPr>
              <a:t>love</a:t>
            </a:r>
            <a:endParaRPr lang="en-US" dirty="0">
              <a:latin typeface="Arial Narrow" panose="020B0606020202030204" pitchFamily="34" charset="0"/>
            </a:endParaRPr>
          </a:p>
          <a:p>
            <a:r>
              <a:rPr lang="en-US" dirty="0">
                <a:latin typeface="Arial Narrow" panose="020B0606020202030204" pitchFamily="34" charset="0"/>
              </a:rPr>
              <a:t>Anthony Comstock helped pass the Comstock Law, which censored "immoral" material from the </a:t>
            </a:r>
            <a:r>
              <a:rPr lang="en-US" dirty="0" smtClean="0">
                <a:latin typeface="Arial Narrow" panose="020B0606020202030204" pitchFamily="34" charset="0"/>
              </a:rPr>
              <a:t>public</a:t>
            </a:r>
            <a:endParaRPr lang="en-US" dirty="0">
              <a:latin typeface="Arial Narrow" panose="020B0606020202030204" pitchFamily="34" charset="0"/>
            </a:endParaRPr>
          </a:p>
          <a:p>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60223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Families and Women in the </a:t>
            </a:r>
            <a:r>
              <a:rPr lang="en-US" dirty="0" smtClean="0"/>
              <a:t>City</a:t>
            </a:r>
            <a:endParaRPr lang="en-US" dirty="0"/>
          </a:p>
        </p:txBody>
      </p:sp>
      <p:sp>
        <p:nvSpPr>
          <p:cNvPr id="3" name="Content Placeholder 2"/>
          <p:cNvSpPr>
            <a:spLocks noGrp="1"/>
          </p:cNvSpPr>
          <p:nvPr>
            <p:ph sz="quarter" idx="13"/>
          </p:nvPr>
        </p:nvSpPr>
        <p:spPr>
          <a:xfrm>
            <a:off x="514351" y="1683026"/>
            <a:ext cx="7796030" cy="3909391"/>
          </a:xfrm>
        </p:spPr>
        <p:txBody>
          <a:bodyPr/>
          <a:lstStyle/>
          <a:p>
            <a:r>
              <a:rPr lang="en-US" dirty="0" smtClean="0">
                <a:latin typeface="Arial Narrow" panose="020B0606020202030204" pitchFamily="34" charset="0"/>
              </a:rPr>
              <a:t>Starting </a:t>
            </a:r>
            <a:r>
              <a:rPr lang="en-US" dirty="0">
                <a:latin typeface="Arial Narrow" panose="020B0606020202030204" pitchFamily="34" charset="0"/>
              </a:rPr>
              <a:t>in the late 1800s, divorce rates increased and family sizes </a:t>
            </a:r>
            <a:r>
              <a:rPr lang="en-US" dirty="0" smtClean="0">
                <a:latin typeface="Arial Narrow" panose="020B0606020202030204" pitchFamily="34" charset="0"/>
              </a:rPr>
              <a:t>decreased</a:t>
            </a:r>
            <a:endParaRPr lang="en-US" dirty="0">
              <a:latin typeface="Arial Narrow" panose="020B0606020202030204" pitchFamily="34" charset="0"/>
            </a:endParaRPr>
          </a:p>
          <a:p>
            <a:r>
              <a:rPr lang="en-US" dirty="0">
                <a:latin typeface="Arial Narrow" panose="020B0606020202030204" pitchFamily="34" charset="0"/>
              </a:rPr>
              <a:t>Women became more independent in the urban </a:t>
            </a:r>
            <a:r>
              <a:rPr lang="en-US" dirty="0" smtClean="0">
                <a:latin typeface="Arial Narrow" panose="020B0606020202030204" pitchFamily="34" charset="0"/>
              </a:rPr>
              <a:t>environment</a:t>
            </a:r>
          </a:p>
          <a:p>
            <a:pPr lvl="1"/>
            <a:r>
              <a:rPr lang="en-US" dirty="0" smtClean="0">
                <a:latin typeface="Arial Narrow" panose="020B0606020202030204" pitchFamily="34" charset="0"/>
              </a:rPr>
              <a:t>Feminist</a:t>
            </a:r>
            <a:r>
              <a:rPr lang="en-US" dirty="0">
                <a:latin typeface="Arial Narrow" panose="020B0606020202030204" pitchFamily="34" charset="0"/>
              </a:rPr>
              <a:t> Charlotte Perkins Gilman called upon women to abandon their dependent status and contribute to the larger life of the community through productive involvement in the </a:t>
            </a:r>
            <a:r>
              <a:rPr lang="en-US" dirty="0" smtClean="0">
                <a:latin typeface="Arial Narrow" panose="020B0606020202030204" pitchFamily="34" charset="0"/>
              </a:rPr>
              <a:t>economy</a:t>
            </a:r>
            <a:endParaRPr lang="en-US" dirty="0">
              <a:latin typeface="Arial Narrow" panose="020B0606020202030204" pitchFamily="34" charset="0"/>
            </a:endParaRPr>
          </a:p>
          <a:p>
            <a:r>
              <a:rPr lang="en-US" dirty="0">
                <a:latin typeface="Arial Narrow" panose="020B0606020202030204" pitchFamily="34" charset="0"/>
              </a:rPr>
              <a:t>In 1890, the National American Woman Suffrage Association was </a:t>
            </a:r>
            <a:r>
              <a:rPr lang="en-US" dirty="0" smtClean="0">
                <a:latin typeface="Arial Narrow" panose="020B0606020202030204" pitchFamily="34" charset="0"/>
              </a:rPr>
              <a:t>founded</a:t>
            </a:r>
            <a:endParaRPr lang="en-US" dirty="0">
              <a:latin typeface="Arial Narrow" panose="020B0606020202030204" pitchFamily="34" charset="0"/>
            </a:endParaRPr>
          </a:p>
          <a:p>
            <a:r>
              <a:rPr lang="en-US" dirty="0">
                <a:latin typeface="Arial Narrow" panose="020B0606020202030204" pitchFamily="34" charset="0"/>
              </a:rPr>
              <a:t>The re-born suffrage movement and other women's organization excluded black </a:t>
            </a:r>
            <a:r>
              <a:rPr lang="en-US" dirty="0" smtClean="0">
                <a:latin typeface="Arial Narrow" panose="020B0606020202030204" pitchFamily="34" charset="0"/>
              </a:rPr>
              <a:t>women</a:t>
            </a:r>
            <a:endParaRPr lang="en-US" dirty="0">
              <a:latin typeface="Arial Narrow" panose="020B0606020202030204" pitchFamily="34" charset="0"/>
            </a:endParaRPr>
          </a:p>
          <a:p>
            <a:r>
              <a:rPr lang="en-US" dirty="0">
                <a:latin typeface="Arial Narrow" panose="020B0606020202030204" pitchFamily="34" charset="0"/>
              </a:rPr>
              <a:t>Ida B. Wells helped launch the black women's club movement, which led to the establishment of the National Association of Colored Women in </a:t>
            </a:r>
            <a:r>
              <a:rPr lang="en-US" dirty="0" smtClean="0">
                <a:latin typeface="Arial Narrow" panose="020B0606020202030204" pitchFamily="34" charset="0"/>
              </a:rPr>
              <a:t>1896</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40828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Prohibiting Alcohol and Promoting </a:t>
            </a:r>
            <a:r>
              <a:rPr lang="en-US" dirty="0" smtClean="0"/>
              <a:t>Reform</a:t>
            </a:r>
            <a:endParaRPr lang="en-US" dirty="0"/>
          </a:p>
        </p:txBody>
      </p:sp>
      <p:sp>
        <p:nvSpPr>
          <p:cNvPr id="3" name="Content Placeholder 2"/>
          <p:cNvSpPr>
            <a:spLocks noGrp="1"/>
          </p:cNvSpPr>
          <p:nvPr>
            <p:ph sz="quarter" idx="13"/>
          </p:nvPr>
        </p:nvSpPr>
        <p:spPr/>
        <p:txBody>
          <a:bodyPr/>
          <a:lstStyle/>
          <a:p>
            <a:r>
              <a:rPr lang="en-US" dirty="0" smtClean="0">
                <a:latin typeface="Arial Narrow" panose="020B0606020202030204" pitchFamily="34" charset="0"/>
              </a:rPr>
              <a:t>Liquor </a:t>
            </a:r>
            <a:r>
              <a:rPr lang="en-US" dirty="0">
                <a:latin typeface="Arial Narrow" panose="020B0606020202030204" pitchFamily="34" charset="0"/>
              </a:rPr>
              <a:t>consumption increased during the late </a:t>
            </a:r>
            <a:r>
              <a:rPr lang="en-US" dirty="0" smtClean="0">
                <a:latin typeface="Arial Narrow" panose="020B0606020202030204" pitchFamily="34" charset="0"/>
              </a:rPr>
              <a:t>1800s</a:t>
            </a:r>
            <a:endParaRPr lang="en-US" dirty="0">
              <a:latin typeface="Arial Narrow" panose="020B0606020202030204" pitchFamily="34" charset="0"/>
            </a:endParaRPr>
          </a:p>
          <a:p>
            <a:r>
              <a:rPr lang="en-US" dirty="0">
                <a:latin typeface="Arial Narrow" panose="020B0606020202030204" pitchFamily="34" charset="0"/>
              </a:rPr>
              <a:t>The National Prohibition Party was created in </a:t>
            </a:r>
            <a:r>
              <a:rPr lang="en-US" dirty="0" smtClean="0">
                <a:latin typeface="Arial Narrow" panose="020B0606020202030204" pitchFamily="34" charset="0"/>
              </a:rPr>
              <a:t>1869</a:t>
            </a:r>
          </a:p>
          <a:p>
            <a:r>
              <a:rPr lang="en-US" dirty="0" smtClean="0">
                <a:latin typeface="Arial Narrow" panose="020B0606020202030204" pitchFamily="34" charset="0"/>
              </a:rPr>
              <a:t>The</a:t>
            </a:r>
            <a:r>
              <a:rPr lang="en-US" dirty="0">
                <a:latin typeface="Arial Narrow" panose="020B0606020202030204" pitchFamily="34" charset="0"/>
              </a:rPr>
              <a:t> Woman's Christian Temperance Union was created in </a:t>
            </a:r>
            <a:r>
              <a:rPr lang="en-US" dirty="0" smtClean="0">
                <a:latin typeface="Arial Narrow" panose="020B0606020202030204" pitchFamily="34" charset="0"/>
              </a:rPr>
              <a:t>1874</a:t>
            </a:r>
            <a:endParaRPr lang="en-US" dirty="0">
              <a:latin typeface="Arial Narrow" panose="020B0606020202030204" pitchFamily="34" charset="0"/>
            </a:endParaRPr>
          </a:p>
          <a:p>
            <a:r>
              <a:rPr lang="en-US" dirty="0">
                <a:latin typeface="Arial Narrow" panose="020B0606020202030204" pitchFamily="34" charset="0"/>
              </a:rPr>
              <a:t>The Anti-Saloon League convinced states to band the sale of </a:t>
            </a:r>
            <a:r>
              <a:rPr lang="en-US" dirty="0" smtClean="0">
                <a:latin typeface="Arial Narrow" panose="020B0606020202030204" pitchFamily="34" charset="0"/>
              </a:rPr>
              <a:t>alcohol</a:t>
            </a:r>
          </a:p>
          <a:p>
            <a:r>
              <a:rPr lang="en-US" dirty="0" smtClean="0">
                <a:latin typeface="Arial Narrow" panose="020B0606020202030204" pitchFamily="34" charset="0"/>
              </a:rPr>
              <a:t>In</a:t>
            </a:r>
            <a:r>
              <a:rPr lang="en-US" dirty="0">
                <a:latin typeface="Arial Narrow" panose="020B0606020202030204" pitchFamily="34" charset="0"/>
              </a:rPr>
              <a:t> 1919, the 18</a:t>
            </a:r>
            <a:r>
              <a:rPr lang="en-US" baseline="30000" dirty="0">
                <a:latin typeface="Arial Narrow" panose="020B0606020202030204" pitchFamily="34" charset="0"/>
              </a:rPr>
              <a:t>th </a:t>
            </a:r>
            <a:r>
              <a:rPr lang="en-US" dirty="0">
                <a:latin typeface="Arial Narrow" panose="020B0606020202030204" pitchFamily="34" charset="0"/>
              </a:rPr>
              <a:t> Amendment banned alcohol in </a:t>
            </a:r>
            <a:r>
              <a:rPr lang="en-US" dirty="0" smtClean="0">
                <a:latin typeface="Arial Narrow" panose="020B0606020202030204" pitchFamily="34" charset="0"/>
              </a:rPr>
              <a:t>America</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58601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Postwar Fiction, Lowbrow and </a:t>
            </a:r>
            <a:r>
              <a:rPr lang="en-US" dirty="0" smtClean="0"/>
              <a:t>High</a:t>
            </a:r>
            <a:endParaRPr lang="en-US" dirty="0"/>
          </a:p>
        </p:txBody>
      </p:sp>
      <p:sp>
        <p:nvSpPr>
          <p:cNvPr id="3" name="Content Placeholder 2"/>
          <p:cNvSpPr>
            <a:spLocks noGrp="1"/>
          </p:cNvSpPr>
          <p:nvPr>
            <p:ph sz="quarter" idx="13"/>
          </p:nvPr>
        </p:nvSpPr>
        <p:spPr/>
        <p:txBody>
          <a:bodyPr/>
          <a:lstStyle/>
          <a:p>
            <a:r>
              <a:rPr lang="en-US" dirty="0" smtClean="0">
                <a:latin typeface="Arial Narrow" panose="020B0606020202030204" pitchFamily="34" charset="0"/>
              </a:rPr>
              <a:t>As </a:t>
            </a:r>
            <a:r>
              <a:rPr lang="en-US" dirty="0">
                <a:latin typeface="Arial Narrow" panose="020B0606020202030204" pitchFamily="34" charset="0"/>
              </a:rPr>
              <a:t>literacy increased, book reading also </a:t>
            </a:r>
            <a:r>
              <a:rPr lang="en-US" dirty="0" smtClean="0">
                <a:latin typeface="Arial Narrow" panose="020B0606020202030204" pitchFamily="34" charset="0"/>
              </a:rPr>
              <a:t>increased</a:t>
            </a:r>
          </a:p>
          <a:p>
            <a:pPr lvl="1"/>
            <a:r>
              <a:rPr lang="en-US" dirty="0" smtClean="0">
                <a:latin typeface="Arial Narrow" panose="020B0606020202030204" pitchFamily="34" charset="0"/>
              </a:rPr>
              <a:t>"</a:t>
            </a:r>
            <a:r>
              <a:rPr lang="en-US" dirty="0">
                <a:latin typeface="Arial Narrow" panose="020B0606020202030204" pitchFamily="34" charset="0"/>
              </a:rPr>
              <a:t>Dime novels" were short books about the wilds of the </a:t>
            </a:r>
            <a:r>
              <a:rPr lang="en-US" dirty="0" smtClean="0">
                <a:latin typeface="Arial Narrow" panose="020B0606020202030204" pitchFamily="34" charset="0"/>
              </a:rPr>
              <a:t>West</a:t>
            </a:r>
            <a:endParaRPr lang="en-US" dirty="0">
              <a:latin typeface="Arial Narrow" panose="020B0606020202030204" pitchFamily="34" charset="0"/>
            </a:endParaRPr>
          </a:p>
          <a:p>
            <a:r>
              <a:rPr lang="en-US" dirty="0">
                <a:latin typeface="Arial Narrow" panose="020B0606020202030204" pitchFamily="34" charset="0"/>
              </a:rPr>
              <a:t>General Lewis Wallace wrote the novel, </a:t>
            </a:r>
            <a:r>
              <a:rPr lang="en-US" i="1" dirty="0">
                <a:latin typeface="Arial Narrow" panose="020B0606020202030204" pitchFamily="34" charset="0"/>
              </a:rPr>
              <a:t>Ben </a:t>
            </a:r>
            <a:r>
              <a:rPr lang="en-US" i="1" dirty="0" err="1">
                <a:latin typeface="Arial Narrow" panose="020B0606020202030204" pitchFamily="34" charset="0"/>
              </a:rPr>
              <a:t>Hur</a:t>
            </a:r>
            <a:r>
              <a:rPr lang="en-US" i="1" dirty="0">
                <a:latin typeface="Arial Narrow" panose="020B0606020202030204" pitchFamily="34" charset="0"/>
              </a:rPr>
              <a:t>: A Tale of the Christ</a:t>
            </a:r>
            <a:r>
              <a:rPr lang="en-US" dirty="0">
                <a:latin typeface="Arial Narrow" panose="020B0606020202030204" pitchFamily="34" charset="0"/>
              </a:rPr>
              <a:t>, to combat </a:t>
            </a:r>
            <a:r>
              <a:rPr lang="en-US" dirty="0" smtClean="0">
                <a:latin typeface="Arial Narrow" panose="020B0606020202030204" pitchFamily="34" charset="0"/>
              </a:rPr>
              <a:t>Darwinism</a:t>
            </a:r>
            <a:endParaRPr lang="en-US" dirty="0">
              <a:latin typeface="Arial Narrow" panose="020B0606020202030204" pitchFamily="34" charset="0"/>
            </a:endParaRPr>
          </a:p>
          <a:p>
            <a:r>
              <a:rPr lang="en-US" dirty="0">
                <a:latin typeface="Arial Narrow" panose="020B0606020202030204" pitchFamily="34" charset="0"/>
              </a:rPr>
              <a:t>Horatio Alger was a Puritan New Englander who wrote more than 100 volumes of juvenile fiction involving New York newsboys in </a:t>
            </a:r>
            <a:r>
              <a:rPr lang="en-US" dirty="0" smtClean="0">
                <a:latin typeface="Arial Narrow" panose="020B0606020202030204" pitchFamily="34" charset="0"/>
              </a:rPr>
              <a:t>1866</a:t>
            </a:r>
            <a:endParaRPr lang="en-US" dirty="0">
              <a:latin typeface="Arial Narrow" panose="020B0606020202030204" pitchFamily="34" charset="0"/>
            </a:endParaRPr>
          </a:p>
          <a:p>
            <a:r>
              <a:rPr lang="en-US" dirty="0">
                <a:latin typeface="Arial Narrow" panose="020B0606020202030204" pitchFamily="34" charset="0"/>
              </a:rPr>
              <a:t>Authors started to write about realism, naturalism, and </a:t>
            </a:r>
            <a:r>
              <a:rPr lang="en-US" dirty="0" smtClean="0">
                <a:latin typeface="Arial Narrow" panose="020B0606020202030204" pitchFamily="34" charset="0"/>
              </a:rPr>
              <a:t>regionalism</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373440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131190597"/>
              </p:ext>
            </p:extLst>
          </p:nvPr>
        </p:nvGraphicFramePr>
        <p:xfrm>
          <a:off x="145774" y="159026"/>
          <a:ext cx="8375373" cy="5314123"/>
        </p:xfrm>
        <a:graphic>
          <a:graphicData uri="http://schemas.openxmlformats.org/drawingml/2006/table">
            <a:tbl>
              <a:tblPr firstRow="1" bandRow="1">
                <a:tableStyleId>{5C22544A-7EE6-4342-B048-85BDC9FD1C3A}</a:tableStyleId>
              </a:tblPr>
              <a:tblGrid>
                <a:gridCol w="2791791"/>
                <a:gridCol w="2791791"/>
                <a:gridCol w="2791791"/>
              </a:tblGrid>
              <a:tr h="412035">
                <a:tc>
                  <a:txBody>
                    <a:bodyPr/>
                    <a:lstStyle/>
                    <a:p>
                      <a:pPr algn="ctr"/>
                      <a:r>
                        <a:rPr lang="en-US" sz="1350" b="1" i="0" kern="1200" dirty="0" smtClean="0">
                          <a:solidFill>
                            <a:schemeClr val="dk1"/>
                          </a:solidFill>
                          <a:effectLst/>
                          <a:latin typeface="Arial Narrow" panose="020B0606020202030204" pitchFamily="34" charset="0"/>
                          <a:ea typeface="+mn-ea"/>
                          <a:cs typeface="+mn-cs"/>
                        </a:rPr>
                        <a:t>Realism</a:t>
                      </a:r>
                      <a:r>
                        <a:rPr lang="en-US" sz="1350" b="0" i="0" kern="1200" dirty="0" smtClean="0">
                          <a:solidFill>
                            <a:schemeClr val="dk1"/>
                          </a:solidFill>
                          <a:effectLst/>
                          <a:latin typeface="Arial Narrow" panose="020B0606020202030204" pitchFamily="34" charset="0"/>
                          <a:ea typeface="+mn-ea"/>
                          <a:cs typeface="+mn-cs"/>
                        </a:rPr>
                        <a:t>: </a:t>
                      </a:r>
                      <a:endParaRPr lang="en-US" dirty="0">
                        <a:latin typeface="Arial Narrow" panose="020B0606020202030204" pitchFamily="34" charset="0"/>
                      </a:endParaRPr>
                    </a:p>
                  </a:txBody>
                  <a:tcPr/>
                </a:tc>
                <a:tc>
                  <a:txBody>
                    <a:bodyPr/>
                    <a:lstStyle/>
                    <a:p>
                      <a:pPr algn="ctr"/>
                      <a:r>
                        <a:rPr lang="en-US" sz="1350" b="1" i="0" kern="1200" dirty="0" smtClean="0">
                          <a:solidFill>
                            <a:schemeClr val="dk1"/>
                          </a:solidFill>
                          <a:effectLst/>
                          <a:latin typeface="Arial Narrow" panose="020B0606020202030204" pitchFamily="34" charset="0"/>
                          <a:ea typeface="+mn-ea"/>
                          <a:cs typeface="+mn-cs"/>
                        </a:rPr>
                        <a:t>Naturalism</a:t>
                      </a:r>
                      <a:r>
                        <a:rPr lang="en-US" sz="1350" b="0" i="0" kern="1200" dirty="0" smtClean="0">
                          <a:solidFill>
                            <a:schemeClr val="dk1"/>
                          </a:solidFill>
                          <a:effectLst/>
                          <a:latin typeface="Arial Narrow" panose="020B0606020202030204" pitchFamily="34" charset="0"/>
                          <a:ea typeface="+mn-ea"/>
                          <a:cs typeface="+mn-cs"/>
                        </a:rPr>
                        <a:t>: </a:t>
                      </a:r>
                      <a:endParaRPr lang="en-US" dirty="0">
                        <a:latin typeface="Arial Narrow" panose="020B0606020202030204" pitchFamily="34" charset="0"/>
                      </a:endParaRPr>
                    </a:p>
                  </a:txBody>
                  <a:tcPr/>
                </a:tc>
                <a:tc>
                  <a:txBody>
                    <a:bodyPr/>
                    <a:lstStyle/>
                    <a:p>
                      <a:pPr algn="ctr"/>
                      <a:r>
                        <a:rPr lang="en-US" sz="1350" b="1" i="0" kern="1200" dirty="0" smtClean="0">
                          <a:solidFill>
                            <a:schemeClr val="dk1"/>
                          </a:solidFill>
                          <a:effectLst/>
                          <a:latin typeface="Arial Narrow" panose="020B0606020202030204" pitchFamily="34" charset="0"/>
                          <a:ea typeface="+mn-ea"/>
                          <a:cs typeface="+mn-cs"/>
                        </a:rPr>
                        <a:t>Regionalism</a:t>
                      </a:r>
                      <a:r>
                        <a:rPr lang="en-US" sz="1350" b="0" i="0" kern="1200" dirty="0" smtClean="0">
                          <a:solidFill>
                            <a:schemeClr val="dk1"/>
                          </a:solidFill>
                          <a:effectLst/>
                          <a:latin typeface="Arial Narrow" panose="020B0606020202030204" pitchFamily="34" charset="0"/>
                          <a:ea typeface="+mn-ea"/>
                          <a:cs typeface="+mn-cs"/>
                        </a:rPr>
                        <a:t>: </a:t>
                      </a:r>
                      <a:endParaRPr lang="en-US" dirty="0">
                        <a:latin typeface="Arial Narrow" panose="020B0606020202030204" pitchFamily="34" charset="0"/>
                      </a:endParaRPr>
                    </a:p>
                  </a:txBody>
                  <a:tcPr/>
                </a:tc>
              </a:tr>
              <a:tr h="4902088">
                <a:tc>
                  <a:txBody>
                    <a:bodyPr/>
                    <a:lstStyle/>
                    <a:p>
                      <a:r>
                        <a:rPr lang="en-US" sz="1350" b="0" i="0" kern="1200" dirty="0" smtClean="0">
                          <a:solidFill>
                            <a:schemeClr val="dk1"/>
                          </a:solidFill>
                          <a:effectLst/>
                          <a:latin typeface="Arial Narrow" panose="020B0606020202030204" pitchFamily="34" charset="0"/>
                          <a:ea typeface="+mn-ea"/>
                          <a:cs typeface="+mn-cs"/>
                        </a:rPr>
                        <a:t>Authors wrote about coarse human comedy and drama of the world</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William Dean Howells</a:t>
                      </a:r>
                      <a:r>
                        <a:rPr lang="en-US" sz="1350" b="0" i="0" kern="1200" dirty="0" smtClean="0">
                          <a:solidFill>
                            <a:schemeClr val="dk1"/>
                          </a:solidFill>
                          <a:effectLst/>
                          <a:latin typeface="Arial Narrow" panose="020B0606020202030204" pitchFamily="34" charset="0"/>
                          <a:ea typeface="+mn-ea"/>
                          <a:cs typeface="+mn-cs"/>
                        </a:rPr>
                        <a:t> was the editor-in-chief of the Boston-based Atlantic Monthly. He wrote about ordinary people and contemporary social themes. He was the "father of American realism.“</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Mark Twain</a:t>
                      </a:r>
                      <a:r>
                        <a:rPr lang="en-US" sz="1350" b="0" i="0" kern="1200" dirty="0" smtClean="0">
                          <a:solidFill>
                            <a:schemeClr val="dk1"/>
                          </a:solidFill>
                          <a:effectLst/>
                          <a:latin typeface="Arial Narrow" panose="020B0606020202030204" pitchFamily="34" charset="0"/>
                          <a:ea typeface="+mn-ea"/>
                          <a:cs typeface="+mn-cs"/>
                        </a:rPr>
                        <a:t> was a journalist, humorist, satirist, and opponent of social injustice.</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Henry James</a:t>
                      </a:r>
                      <a:r>
                        <a:rPr lang="en-US" sz="1350" b="0" i="0" kern="1200" dirty="0" smtClean="0">
                          <a:solidFill>
                            <a:schemeClr val="dk1"/>
                          </a:solidFill>
                          <a:effectLst/>
                          <a:latin typeface="Arial Narrow" panose="020B0606020202030204" pitchFamily="34" charset="0"/>
                          <a:ea typeface="+mn-ea"/>
                          <a:cs typeface="+mn-cs"/>
                        </a:rPr>
                        <a:t> wrote about the confrontation of innocent Americans with Europeans. His novels frequently included women as the central characters. He was a master of psychological realism.</a:t>
                      </a:r>
                    </a:p>
                    <a:p>
                      <a:endParaRPr lang="en-US" dirty="0">
                        <a:latin typeface="Arial Narrow" panose="020B0606020202030204" pitchFamily="34" charset="0"/>
                      </a:endParaRPr>
                    </a:p>
                  </a:txBody>
                  <a:tcPr/>
                </a:tc>
                <a:tc>
                  <a:txBody>
                    <a:bodyPr/>
                    <a:lstStyle/>
                    <a:p>
                      <a:r>
                        <a:rPr lang="en-US" sz="1350" b="0" i="0" kern="1200" dirty="0" smtClean="0">
                          <a:solidFill>
                            <a:schemeClr val="dk1"/>
                          </a:solidFill>
                          <a:effectLst/>
                          <a:latin typeface="Arial Narrow" panose="020B0606020202030204" pitchFamily="34" charset="0"/>
                          <a:ea typeface="+mn-ea"/>
                          <a:cs typeface="+mn-cs"/>
                        </a:rPr>
                        <a:t>Writers applied detached scientific objectivity to the study of human beings</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Stephen Crane</a:t>
                      </a:r>
                      <a:r>
                        <a:rPr lang="en-US" sz="1350" b="0" i="0" kern="1200" dirty="0" smtClean="0">
                          <a:solidFill>
                            <a:schemeClr val="dk1"/>
                          </a:solidFill>
                          <a:effectLst/>
                          <a:latin typeface="Arial Narrow" panose="020B0606020202030204" pitchFamily="34" charset="0"/>
                          <a:ea typeface="+mn-ea"/>
                          <a:cs typeface="+mn-cs"/>
                        </a:rPr>
                        <a:t> wrote about the unpleasant side of life in urban, industrial America.</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Jack London</a:t>
                      </a:r>
                      <a:r>
                        <a:rPr lang="en-US" sz="1350" b="0" i="0" kern="1200" dirty="0" smtClean="0">
                          <a:solidFill>
                            <a:schemeClr val="dk1"/>
                          </a:solidFill>
                          <a:effectLst/>
                          <a:latin typeface="Arial Narrow" panose="020B0606020202030204" pitchFamily="34" charset="0"/>
                          <a:ea typeface="+mn-ea"/>
                          <a:cs typeface="+mn-cs"/>
                        </a:rPr>
                        <a:t> was a famous nature writer who wrote about a possible fascistic revolution in The Iron Heel.</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Theodore Dreiser</a:t>
                      </a:r>
                      <a:r>
                        <a:rPr lang="en-US" sz="1350" b="0" i="0" kern="1200" dirty="0" smtClean="0">
                          <a:solidFill>
                            <a:schemeClr val="dk1"/>
                          </a:solidFill>
                          <a:effectLst/>
                          <a:latin typeface="Arial Narrow" panose="020B0606020202030204" pitchFamily="34" charset="0"/>
                          <a:ea typeface="+mn-ea"/>
                          <a:cs typeface="+mn-cs"/>
                        </a:rPr>
                        <a:t> wrote with disregard for prevailing moral standards.</a:t>
                      </a:r>
                    </a:p>
                    <a:p>
                      <a:endParaRPr lang="en-US" dirty="0">
                        <a:latin typeface="Arial Narrow" panose="020B0606020202030204" pitchFamily="34" charset="0"/>
                      </a:endParaRPr>
                    </a:p>
                  </a:txBody>
                  <a:tcPr/>
                </a:tc>
                <a:tc>
                  <a:txBody>
                    <a:bodyPr/>
                    <a:lstStyle/>
                    <a:p>
                      <a:r>
                        <a:rPr lang="en-US" sz="1350" b="0" i="0" kern="1200" dirty="0" smtClean="0">
                          <a:solidFill>
                            <a:schemeClr val="dk1"/>
                          </a:solidFill>
                          <a:effectLst/>
                          <a:latin typeface="Arial Narrow" panose="020B0606020202030204" pitchFamily="34" charset="0"/>
                          <a:ea typeface="+mn-ea"/>
                          <a:cs typeface="+mn-cs"/>
                        </a:rPr>
                        <a:t>Authors wrote about local ways of life before industrialization</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kern="1200" dirty="0" smtClean="0">
                          <a:solidFill>
                            <a:schemeClr val="dk1"/>
                          </a:solidFill>
                          <a:effectLst/>
                          <a:latin typeface="Arial Narrow" panose="020B0606020202030204" pitchFamily="34" charset="0"/>
                          <a:ea typeface="+mn-ea"/>
                          <a:cs typeface="+mn-cs"/>
                        </a:rPr>
                        <a:t>In </a:t>
                      </a:r>
                      <a:r>
                        <a:rPr lang="en-US" sz="1350" b="1" i="0" kern="1200" dirty="0" smtClean="0">
                          <a:solidFill>
                            <a:schemeClr val="dk1"/>
                          </a:solidFill>
                          <a:effectLst/>
                          <a:latin typeface="Arial Narrow" panose="020B0606020202030204" pitchFamily="34" charset="0"/>
                          <a:ea typeface="+mn-ea"/>
                          <a:cs typeface="+mn-cs"/>
                        </a:rPr>
                        <a:t>1899</a:t>
                      </a:r>
                      <a:r>
                        <a:rPr lang="en-US" sz="1350" b="0" i="0" kern="1200" dirty="0" smtClean="0">
                          <a:solidFill>
                            <a:schemeClr val="dk1"/>
                          </a:solidFill>
                          <a:effectLst/>
                          <a:latin typeface="Arial Narrow" panose="020B0606020202030204" pitchFamily="34" charset="0"/>
                          <a:ea typeface="+mn-ea"/>
                          <a:cs typeface="+mn-cs"/>
                        </a:rPr>
                        <a:t>, feminist </a:t>
                      </a:r>
                      <a:r>
                        <a:rPr lang="en-US" sz="1350" b="0" i="0" u="sng" kern="1200" dirty="0" smtClean="0">
                          <a:solidFill>
                            <a:schemeClr val="dk1"/>
                          </a:solidFill>
                          <a:effectLst/>
                          <a:latin typeface="Arial Narrow" panose="020B0606020202030204" pitchFamily="34" charset="0"/>
                          <a:ea typeface="+mn-ea"/>
                          <a:cs typeface="+mn-cs"/>
                        </a:rPr>
                        <a:t>Kate Chopin</a:t>
                      </a:r>
                      <a:r>
                        <a:rPr lang="en-US" sz="1350" b="0" i="0" kern="1200" dirty="0" smtClean="0">
                          <a:solidFill>
                            <a:schemeClr val="dk1"/>
                          </a:solidFill>
                          <a:effectLst/>
                          <a:latin typeface="Arial Narrow" panose="020B0606020202030204" pitchFamily="34" charset="0"/>
                          <a:ea typeface="+mn-ea"/>
                          <a:cs typeface="+mn-cs"/>
                        </a:rPr>
                        <a:t> wrote about adultery, suicide, and women's ambitions in </a:t>
                      </a:r>
                      <a:r>
                        <a:rPr lang="en-US" sz="1350" b="1" i="1" kern="1200" dirty="0" smtClean="0">
                          <a:solidFill>
                            <a:schemeClr val="dk1"/>
                          </a:solidFill>
                          <a:effectLst/>
                          <a:latin typeface="Arial Narrow" panose="020B0606020202030204" pitchFamily="34" charset="0"/>
                          <a:ea typeface="+mn-ea"/>
                          <a:cs typeface="+mn-cs"/>
                        </a:rPr>
                        <a:t>The Awakening</a:t>
                      </a:r>
                      <a:r>
                        <a:rPr lang="en-US" sz="1350" b="0" i="0" kern="1200" dirty="0" smtClean="0">
                          <a:solidFill>
                            <a:schemeClr val="dk1"/>
                          </a:solidFill>
                          <a:effectLst/>
                          <a:latin typeface="Arial Narrow" panose="020B0606020202030204" pitchFamily="34" charset="0"/>
                          <a:ea typeface="+mn-ea"/>
                          <a:cs typeface="+mn-cs"/>
                        </a:rPr>
                        <a:t>.</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u="sng" kern="1200" dirty="0" smtClean="0">
                          <a:solidFill>
                            <a:schemeClr val="dk1"/>
                          </a:solidFill>
                          <a:effectLst/>
                          <a:latin typeface="Arial Narrow" panose="020B0606020202030204" pitchFamily="34" charset="0"/>
                          <a:ea typeface="+mn-ea"/>
                          <a:cs typeface="+mn-cs"/>
                        </a:rPr>
                        <a:t>Bret Harte</a:t>
                      </a:r>
                      <a:r>
                        <a:rPr lang="en-US" sz="1350" b="0" i="0" kern="1200" dirty="0" smtClean="0">
                          <a:solidFill>
                            <a:schemeClr val="dk1"/>
                          </a:solidFill>
                          <a:effectLst/>
                          <a:latin typeface="Arial Narrow" panose="020B0606020202030204" pitchFamily="34" charset="0"/>
                          <a:ea typeface="+mn-ea"/>
                          <a:cs typeface="+mn-cs"/>
                        </a:rPr>
                        <a:t> was an author of the West, writing of California gold-rush stories.</a:t>
                      </a:r>
                    </a:p>
                    <a:p>
                      <a:endParaRPr lang="en-US" sz="1350" b="0" i="0" kern="1200" dirty="0" smtClean="0">
                        <a:solidFill>
                          <a:schemeClr val="dk1"/>
                        </a:solidFill>
                        <a:effectLst/>
                        <a:latin typeface="Arial Narrow" panose="020B0606020202030204" pitchFamily="34" charset="0"/>
                        <a:ea typeface="+mn-ea"/>
                        <a:cs typeface="+mn-cs"/>
                      </a:endParaRPr>
                    </a:p>
                    <a:p>
                      <a:r>
                        <a:rPr lang="en-US" sz="1350" b="0" i="0" kern="1200" dirty="0" smtClean="0">
                          <a:solidFill>
                            <a:schemeClr val="dk1"/>
                          </a:solidFill>
                          <a:effectLst/>
                          <a:latin typeface="Arial Narrow" panose="020B0606020202030204" pitchFamily="34" charset="0"/>
                          <a:ea typeface="+mn-ea"/>
                          <a:cs typeface="+mn-cs"/>
                        </a:rPr>
                        <a:t>Black writer </a:t>
                      </a:r>
                      <a:r>
                        <a:rPr lang="en-US" sz="1350" b="0" i="0" u="sng" kern="1200" dirty="0" smtClean="0">
                          <a:solidFill>
                            <a:schemeClr val="dk1"/>
                          </a:solidFill>
                          <a:effectLst/>
                          <a:latin typeface="Arial Narrow" panose="020B0606020202030204" pitchFamily="34" charset="0"/>
                          <a:ea typeface="+mn-ea"/>
                          <a:cs typeface="+mn-cs"/>
                        </a:rPr>
                        <a:t>Paul Laurence Dunbar</a:t>
                      </a:r>
                      <a:r>
                        <a:rPr lang="en-US" sz="1350" b="0" i="0" kern="1200" dirty="0" smtClean="0">
                          <a:solidFill>
                            <a:schemeClr val="dk1"/>
                          </a:solidFill>
                          <a:effectLst/>
                          <a:latin typeface="Arial Narrow" panose="020B0606020202030204" pitchFamily="34" charset="0"/>
                          <a:ea typeface="+mn-ea"/>
                          <a:cs typeface="+mn-cs"/>
                        </a:rPr>
                        <a:t> embraced the use of black dialect and folklore to discuss southern black culture. </a:t>
                      </a:r>
                    </a:p>
                    <a:p>
                      <a:endParaRPr lang="en-US"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07385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and Amusement </a:t>
            </a:r>
            <a:endParaRPr lang="en-US" dirty="0"/>
          </a:p>
        </p:txBody>
      </p:sp>
      <p:sp>
        <p:nvSpPr>
          <p:cNvPr id="3" name="Content Placeholder 2"/>
          <p:cNvSpPr>
            <a:spLocks noGrp="1"/>
          </p:cNvSpPr>
          <p:nvPr>
            <p:ph sz="quarter" idx="13"/>
          </p:nvPr>
        </p:nvSpPr>
        <p:spPr/>
        <p:txBody>
          <a:bodyPr/>
          <a:lstStyle/>
          <a:p>
            <a:r>
              <a:rPr lang="en-US" b="1" dirty="0">
                <a:latin typeface="Arial Narrow" panose="020B0606020202030204" pitchFamily="34" charset="0"/>
              </a:rPr>
              <a:t>Artistic Triumphs</a:t>
            </a:r>
            <a:endParaRPr lang="en-US" dirty="0">
              <a:latin typeface="Arial Narrow" panose="020B0606020202030204" pitchFamily="34" charset="0"/>
            </a:endParaRPr>
          </a:p>
          <a:p>
            <a:pPr lvl="1"/>
            <a:r>
              <a:rPr lang="en-US" dirty="0">
                <a:latin typeface="Arial Narrow" panose="020B0606020202030204" pitchFamily="34" charset="0"/>
              </a:rPr>
              <a:t>Music and portrait painting increased in </a:t>
            </a:r>
            <a:r>
              <a:rPr lang="en-US" dirty="0" smtClean="0">
                <a:latin typeface="Arial Narrow" panose="020B0606020202030204" pitchFamily="34" charset="0"/>
              </a:rPr>
              <a:t>popularity</a:t>
            </a:r>
            <a:endParaRPr lang="en-US" dirty="0">
              <a:latin typeface="Arial Narrow" panose="020B0606020202030204" pitchFamily="34" charset="0"/>
            </a:endParaRPr>
          </a:p>
          <a:p>
            <a:pPr lvl="1"/>
            <a:r>
              <a:rPr lang="en-US" dirty="0">
                <a:latin typeface="Arial Narrow" panose="020B0606020202030204" pitchFamily="34" charset="0"/>
              </a:rPr>
              <a:t>The phonograph, invented by Thomas Edison, enabled the reproduction of music by mechanical </a:t>
            </a:r>
            <a:r>
              <a:rPr lang="en-US" dirty="0" smtClean="0">
                <a:latin typeface="Arial Narrow" panose="020B0606020202030204" pitchFamily="34" charset="0"/>
              </a:rPr>
              <a:t>means</a:t>
            </a:r>
            <a:endParaRPr lang="en-US" dirty="0">
              <a:latin typeface="Arial Narrow" panose="020B0606020202030204" pitchFamily="34" charset="0"/>
            </a:endParaRPr>
          </a:p>
          <a:p>
            <a:r>
              <a:rPr lang="en-US" b="1" dirty="0">
                <a:latin typeface="Arial Narrow" panose="020B0606020202030204" pitchFamily="34" charset="0"/>
              </a:rPr>
              <a:t>The Business of Amusement</a:t>
            </a:r>
            <a:endParaRPr lang="en-US" dirty="0">
              <a:latin typeface="Arial Narrow" panose="020B0606020202030204" pitchFamily="34" charset="0"/>
            </a:endParaRPr>
          </a:p>
          <a:p>
            <a:pPr lvl="1"/>
            <a:r>
              <a:rPr lang="en-US" dirty="0">
                <a:latin typeface="Arial Narrow" panose="020B0606020202030204" pitchFamily="34" charset="0"/>
              </a:rPr>
              <a:t>The circus emerged in the </a:t>
            </a:r>
            <a:r>
              <a:rPr lang="en-US" dirty="0" smtClean="0">
                <a:latin typeface="Arial Narrow" panose="020B0606020202030204" pitchFamily="34" charset="0"/>
              </a:rPr>
              <a:t>1880s</a:t>
            </a:r>
          </a:p>
          <a:p>
            <a:pPr lvl="1"/>
            <a:r>
              <a:rPr lang="en-US" dirty="0" smtClean="0">
                <a:latin typeface="Arial Narrow" panose="020B0606020202030204" pitchFamily="34" charset="0"/>
              </a:rPr>
              <a:t>Baseball </a:t>
            </a:r>
            <a:r>
              <a:rPr lang="en-US" dirty="0">
                <a:latin typeface="Arial Narrow" panose="020B0606020202030204" pitchFamily="34" charset="0"/>
              </a:rPr>
              <a:t>was also emerging as the national pastime, and a professional league was created in the </a:t>
            </a:r>
            <a:r>
              <a:rPr lang="en-US" dirty="0" smtClean="0">
                <a:latin typeface="Arial Narrow" panose="020B0606020202030204" pitchFamily="34" charset="0"/>
              </a:rPr>
              <a:t>1870s</a:t>
            </a:r>
            <a:endParaRPr lang="en-US" dirty="0">
              <a:latin typeface="Arial Narrow" panose="020B0606020202030204" pitchFamily="34" charset="0"/>
            </a:endParaRPr>
          </a:p>
          <a:p>
            <a:pPr lvl="1"/>
            <a:r>
              <a:rPr lang="en-US" dirty="0">
                <a:latin typeface="Arial Narrow" panose="020B0606020202030204" pitchFamily="34" charset="0"/>
              </a:rPr>
              <a:t>Basketball was invented in 1891 by James </a:t>
            </a:r>
            <a:r>
              <a:rPr lang="en-US" dirty="0" smtClean="0">
                <a:latin typeface="Arial Narrow" panose="020B0606020202030204" pitchFamily="34" charset="0"/>
              </a:rPr>
              <a:t>Naismith</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39154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Urban </a:t>
            </a:r>
            <a:r>
              <a:rPr lang="en-US" b="1" dirty="0" smtClean="0"/>
              <a:t>Frontier</a:t>
            </a:r>
            <a:endParaRPr lang="en-US" dirty="0"/>
          </a:p>
        </p:txBody>
      </p:sp>
      <p:sp>
        <p:nvSpPr>
          <p:cNvPr id="3" name="Content Placeholder 2"/>
          <p:cNvSpPr>
            <a:spLocks noGrp="1"/>
          </p:cNvSpPr>
          <p:nvPr>
            <p:ph sz="quarter" idx="13"/>
          </p:nvPr>
        </p:nvSpPr>
        <p:spPr>
          <a:xfrm>
            <a:off x="514351" y="1524000"/>
            <a:ext cx="7796030" cy="3850585"/>
          </a:xfrm>
        </p:spPr>
        <p:txBody>
          <a:bodyPr/>
          <a:lstStyle/>
          <a:p>
            <a:r>
              <a:rPr lang="en-US" dirty="0" smtClean="0">
                <a:latin typeface="Arial Narrow" panose="020B0606020202030204" pitchFamily="34" charset="0"/>
              </a:rPr>
              <a:t>By </a:t>
            </a:r>
            <a:r>
              <a:rPr lang="en-US" dirty="0">
                <a:latin typeface="Arial Narrow" panose="020B0606020202030204" pitchFamily="34" charset="0"/>
              </a:rPr>
              <a:t>1890, New York, Chicago, and Philadelphia all had populations greater than 1 </a:t>
            </a:r>
            <a:r>
              <a:rPr lang="en-US" dirty="0" smtClean="0">
                <a:latin typeface="Arial Narrow" panose="020B0606020202030204" pitchFamily="34" charset="0"/>
              </a:rPr>
              <a:t>million</a:t>
            </a:r>
            <a:endParaRPr lang="en-US" dirty="0">
              <a:latin typeface="Arial Narrow" panose="020B0606020202030204" pitchFamily="34" charset="0"/>
            </a:endParaRPr>
          </a:p>
          <a:p>
            <a:r>
              <a:rPr lang="en-US" u="sng" dirty="0">
                <a:latin typeface="Arial Narrow" panose="020B0606020202030204" pitchFamily="34" charset="0"/>
              </a:rPr>
              <a:t>Louis Sullivan</a:t>
            </a:r>
            <a:r>
              <a:rPr lang="en-US" dirty="0">
                <a:latin typeface="Arial Narrow" panose="020B0606020202030204" pitchFamily="34" charset="0"/>
              </a:rPr>
              <a:t> contributed to the development of the skyscraper.  </a:t>
            </a:r>
            <a:endParaRPr lang="en-US" dirty="0" smtClean="0">
              <a:latin typeface="Arial Narrow" panose="020B0606020202030204" pitchFamily="34" charset="0"/>
            </a:endParaRPr>
          </a:p>
          <a:p>
            <a:r>
              <a:rPr lang="en-US" dirty="0" smtClean="0">
                <a:latin typeface="Arial Narrow" panose="020B0606020202030204" pitchFamily="34" charset="0"/>
              </a:rPr>
              <a:t>City </a:t>
            </a:r>
            <a:r>
              <a:rPr lang="en-US" dirty="0">
                <a:latin typeface="Arial Narrow" panose="020B0606020202030204" pitchFamily="34" charset="0"/>
              </a:rPr>
              <a:t>limits were extended outward by electric trolleys. </a:t>
            </a:r>
            <a:endParaRPr lang="en-US" dirty="0" smtClean="0">
              <a:latin typeface="Arial Narrow" panose="020B0606020202030204" pitchFamily="34" charset="0"/>
            </a:endParaRPr>
          </a:p>
          <a:p>
            <a:r>
              <a:rPr lang="en-US" dirty="0" smtClean="0">
                <a:latin typeface="Arial Narrow" panose="020B0606020202030204" pitchFamily="34" charset="0"/>
              </a:rPr>
              <a:t>People </a:t>
            </a:r>
            <a:r>
              <a:rPr lang="en-US" dirty="0">
                <a:latin typeface="Arial Narrow" panose="020B0606020202030204" pitchFamily="34" charset="0"/>
              </a:rPr>
              <a:t>were attracted to cities by amenities like electricity, indoor plumbing, and telephones.</a:t>
            </a:r>
          </a:p>
          <a:p>
            <a:r>
              <a:rPr lang="en-US" dirty="0">
                <a:latin typeface="Arial Narrow" panose="020B0606020202030204" pitchFamily="34" charset="0"/>
              </a:rPr>
              <a:t>Trash became a large problem in cities due to throwaway bottles, boxes, bags, and cans.</a:t>
            </a:r>
          </a:p>
          <a:p>
            <a:endParaRPr lang="en-US" dirty="0"/>
          </a:p>
          <a:p>
            <a:endParaRPr lang="en-US" dirty="0"/>
          </a:p>
        </p:txBody>
      </p:sp>
    </p:spTree>
    <p:extLst>
      <p:ext uri="{BB962C8B-B14F-4D97-AF65-F5344CB8AC3E}">
        <p14:creationId xmlns:p14="http://schemas.microsoft.com/office/powerpoint/2010/main" val="361564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New </a:t>
            </a:r>
            <a:r>
              <a:rPr lang="en-US" b="1" dirty="0" smtClean="0"/>
              <a:t>Immigration</a:t>
            </a:r>
            <a:endParaRPr lang="en-US" dirty="0"/>
          </a:p>
        </p:txBody>
      </p:sp>
      <p:sp>
        <p:nvSpPr>
          <p:cNvPr id="3" name="Content Placeholder 2"/>
          <p:cNvSpPr>
            <a:spLocks noGrp="1"/>
          </p:cNvSpPr>
          <p:nvPr>
            <p:ph sz="quarter" idx="13"/>
          </p:nvPr>
        </p:nvSpPr>
        <p:spPr>
          <a:xfrm>
            <a:off x="514351" y="1577010"/>
            <a:ext cx="7796030" cy="3797576"/>
          </a:xfrm>
        </p:spPr>
        <p:txBody>
          <a:bodyPr>
            <a:normAutofit fontScale="85000" lnSpcReduction="20000"/>
          </a:bodyPr>
          <a:lstStyle/>
          <a:p>
            <a:endParaRPr lang="en-US" dirty="0">
              <a:latin typeface="Arial Narrow" panose="020B0606020202030204" pitchFamily="34" charset="0"/>
            </a:endParaRPr>
          </a:p>
          <a:p>
            <a:r>
              <a:rPr lang="en-US" dirty="0" smtClean="0">
                <a:latin typeface="Arial Narrow" panose="020B0606020202030204" pitchFamily="34" charset="0"/>
              </a:rPr>
              <a:t>The</a:t>
            </a:r>
            <a:r>
              <a:rPr lang="en-US" dirty="0">
                <a:latin typeface="Arial Narrow" panose="020B0606020202030204" pitchFamily="34" charset="0"/>
              </a:rPr>
              <a:t> New Immigrants of the 1880s came from southern and eastern </a:t>
            </a:r>
            <a:r>
              <a:rPr lang="en-US" dirty="0" smtClean="0">
                <a:latin typeface="Arial Narrow" panose="020B0606020202030204" pitchFamily="34" charset="0"/>
              </a:rPr>
              <a:t>Europe</a:t>
            </a:r>
          </a:p>
          <a:p>
            <a:pPr lvl="1"/>
            <a:r>
              <a:rPr lang="en-US" dirty="0" smtClean="0">
                <a:latin typeface="Arial Narrow" panose="020B0606020202030204" pitchFamily="34" charset="0"/>
              </a:rPr>
              <a:t>came </a:t>
            </a:r>
            <a:r>
              <a:rPr lang="en-US" dirty="0">
                <a:latin typeface="Arial Narrow" panose="020B0606020202030204" pitchFamily="34" charset="0"/>
              </a:rPr>
              <a:t>from countries with little history of democratic government, where people had grown accustomed to harsh living </a:t>
            </a:r>
            <a:r>
              <a:rPr lang="en-US" dirty="0" smtClean="0">
                <a:latin typeface="Arial Narrow" panose="020B0606020202030204" pitchFamily="34" charset="0"/>
              </a:rPr>
              <a:t>conditions</a:t>
            </a:r>
            <a:endParaRPr lang="en-US" dirty="0">
              <a:latin typeface="Arial Narrow" panose="020B0606020202030204" pitchFamily="34" charset="0"/>
            </a:endParaRPr>
          </a:p>
          <a:p>
            <a:r>
              <a:rPr lang="en-US" dirty="0">
                <a:latin typeface="Arial Narrow" panose="020B0606020202030204" pitchFamily="34" charset="0"/>
              </a:rPr>
              <a:t>Some Americans feared that the New Immigrants would not assimilate into American culture. They began asking if the nation had become a melting pot or a dumping ground.</a:t>
            </a:r>
          </a:p>
          <a:p>
            <a:r>
              <a:rPr lang="en-US" dirty="0">
                <a:latin typeface="Arial Narrow" panose="020B0606020202030204" pitchFamily="34" charset="0"/>
              </a:rPr>
              <a:t>Immigrants left their native countries because Europe had no room for them.  The population of Europe nearly doubled in the century after 1800 due to abundant supplies of fish and grain from America and the widespread cultivation of Europe.</a:t>
            </a:r>
          </a:p>
          <a:p>
            <a:r>
              <a:rPr lang="en-US" dirty="0">
                <a:latin typeface="Arial Narrow" panose="020B0606020202030204" pitchFamily="34" charset="0"/>
              </a:rPr>
              <a:t>"America fever" caught on in Europe as the United States was portrayed as a land of great opportunities.</a:t>
            </a:r>
          </a:p>
          <a:p>
            <a:r>
              <a:rPr lang="en-US" dirty="0">
                <a:latin typeface="Arial Narrow" panose="020B0606020202030204" pitchFamily="34" charset="0"/>
              </a:rPr>
              <a:t>Persecutions of minorities in Europe sent many immigrants to the United States.  Many immigrants never intended to stay in America forever; a large number returned home with money.  Those immigrants who stayed in the United States struggled to preserve their traditional culture.</a:t>
            </a:r>
          </a:p>
          <a:p>
            <a:endParaRPr lang="en-US" dirty="0"/>
          </a:p>
        </p:txBody>
      </p:sp>
    </p:spTree>
    <p:extLst>
      <p:ext uri="{BB962C8B-B14F-4D97-AF65-F5344CB8AC3E}">
        <p14:creationId xmlns:p14="http://schemas.microsoft.com/office/powerpoint/2010/main" val="355228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Parties and Social Reformers Reach </a:t>
            </a:r>
            <a:r>
              <a:rPr lang="en-US" b="1" dirty="0" smtClean="0"/>
              <a:t>Out</a:t>
            </a:r>
            <a:endParaRPr lang="en-US" dirty="0"/>
          </a:p>
        </p:txBody>
      </p:sp>
      <p:sp>
        <p:nvSpPr>
          <p:cNvPr id="3" name="Content Placeholder 2"/>
          <p:cNvSpPr>
            <a:spLocks noGrp="1"/>
          </p:cNvSpPr>
          <p:nvPr>
            <p:ph sz="quarter" idx="13"/>
          </p:nvPr>
        </p:nvSpPr>
        <p:spPr>
          <a:xfrm>
            <a:off x="514351" y="1683025"/>
            <a:ext cx="7796030" cy="4187688"/>
          </a:xfrm>
        </p:spPr>
        <p:txBody>
          <a:bodyPr>
            <a:normAutofit fontScale="77500" lnSpcReduction="20000"/>
          </a:bodyPr>
          <a:lstStyle/>
          <a:p>
            <a:r>
              <a:rPr lang="en-US" dirty="0" smtClean="0">
                <a:latin typeface="Arial Narrow" panose="020B0606020202030204" pitchFamily="34" charset="0"/>
              </a:rPr>
              <a:t>The fed gov’t </a:t>
            </a:r>
            <a:r>
              <a:rPr lang="en-US" dirty="0">
                <a:latin typeface="Arial Narrow" panose="020B0606020202030204" pitchFamily="34" charset="0"/>
              </a:rPr>
              <a:t>did little to help immigrants assimilate into American society</a:t>
            </a:r>
            <a:r>
              <a:rPr lang="en-US" dirty="0" smtClean="0">
                <a:latin typeface="Arial Narrow" panose="020B0606020202030204" pitchFamily="34" charset="0"/>
              </a:rPr>
              <a:t>.</a:t>
            </a:r>
            <a:endParaRPr lang="en-US" dirty="0">
              <a:latin typeface="Arial Narrow" panose="020B0606020202030204" pitchFamily="34" charset="0"/>
            </a:endParaRPr>
          </a:p>
          <a:p>
            <a:r>
              <a:rPr lang="en-US" dirty="0">
                <a:latin typeface="Arial Narrow" panose="020B0606020202030204" pitchFamily="34" charset="0"/>
              </a:rPr>
              <a:t>Community "bosses" took care of immigrants by providing jobs, housing, schools, parks, and hospitals</a:t>
            </a:r>
            <a:r>
              <a:rPr lang="en-US" dirty="0" smtClean="0">
                <a:latin typeface="Arial Narrow" panose="020B0606020202030204" pitchFamily="34" charset="0"/>
              </a:rPr>
              <a:t>.</a:t>
            </a:r>
          </a:p>
          <a:p>
            <a:pPr lvl="1"/>
            <a:r>
              <a:rPr lang="en-US" dirty="0" smtClean="0">
                <a:latin typeface="Arial Narrow" panose="020B0606020202030204" pitchFamily="34" charset="0"/>
              </a:rPr>
              <a:t> </a:t>
            </a:r>
            <a:r>
              <a:rPr lang="en-US" dirty="0">
                <a:latin typeface="Arial Narrow" panose="020B0606020202030204" pitchFamily="34" charset="0"/>
              </a:rPr>
              <a:t>In return, immigrants voted for these bosses.</a:t>
            </a:r>
          </a:p>
          <a:p>
            <a:r>
              <a:rPr lang="en-US" dirty="0">
                <a:latin typeface="Arial Narrow" panose="020B0606020202030204" pitchFamily="34" charset="0"/>
              </a:rPr>
              <a:t>Americans gradually became aware of the troubles of cities.  Walter Rauschenbusch and Washington Gladden were Protestant clergymen who sought to apply the lessons of Christianity to the slums and factories.</a:t>
            </a:r>
          </a:p>
          <a:p>
            <a:r>
              <a:rPr lang="en-US" dirty="0">
                <a:latin typeface="Arial Narrow" panose="020B0606020202030204" pitchFamily="34" charset="0"/>
              </a:rPr>
              <a:t>Settlement House: a house located in a poor, urban area where middle-class people would live and take care of the local community by providing services like healthcare and daycare; became centers of women's activism and of social reform.</a:t>
            </a:r>
          </a:p>
          <a:p>
            <a:pPr lvl="1"/>
            <a:r>
              <a:rPr lang="en-US" dirty="0">
                <a:latin typeface="Arial Narrow" panose="020B0606020202030204" pitchFamily="34" charset="0"/>
              </a:rPr>
              <a:t>Jane Addams established Hull House, the most prominent American settlement house.  Addams condemned war and poverty.  Hull House offered instruction in English, counselling to help immigrants deal with American big-city life, childcare services for working mothers, and cultural activities for neighborhood residents. </a:t>
            </a:r>
          </a:p>
          <a:p>
            <a:pPr lvl="1"/>
            <a:r>
              <a:rPr lang="en-US" dirty="0">
                <a:latin typeface="Arial Narrow" panose="020B0606020202030204" pitchFamily="34" charset="0"/>
              </a:rPr>
              <a:t>Lillian Wald established Henry Street Settlement in New York in 1893.</a:t>
            </a:r>
          </a:p>
          <a:p>
            <a:r>
              <a:rPr lang="en-US" dirty="0">
                <a:latin typeface="Arial Narrow" panose="020B0606020202030204" pitchFamily="34" charset="0"/>
              </a:rPr>
              <a:t>Florence Kelley was a lifelong supporter for the welfare of women, children, blacks, and consumers. </a:t>
            </a:r>
          </a:p>
          <a:p>
            <a:r>
              <a:rPr lang="en-US" dirty="0">
                <a:latin typeface="Arial Narrow" panose="020B0606020202030204" pitchFamily="34" charset="0"/>
              </a:rPr>
              <a:t>Addams, Wald, and Kelley paved the way for future women to enter the profession of social work. </a:t>
            </a:r>
          </a:p>
          <a:p>
            <a:endParaRPr lang="en-US" dirty="0"/>
          </a:p>
        </p:txBody>
      </p:sp>
    </p:spTree>
    <p:extLst>
      <p:ext uri="{BB962C8B-B14F-4D97-AF65-F5344CB8AC3E}">
        <p14:creationId xmlns:p14="http://schemas.microsoft.com/office/powerpoint/2010/main" val="254717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Narrowing the Welcome </a:t>
            </a:r>
            <a:r>
              <a:rPr lang="en-US" b="1" dirty="0" smtClean="0"/>
              <a:t>Mat</a:t>
            </a:r>
            <a:endParaRPr lang="en-US" dirty="0"/>
          </a:p>
        </p:txBody>
      </p:sp>
      <p:sp>
        <p:nvSpPr>
          <p:cNvPr id="3" name="Content Placeholder 2"/>
          <p:cNvSpPr>
            <a:spLocks noGrp="1"/>
          </p:cNvSpPr>
          <p:nvPr>
            <p:ph sz="quarter" idx="13"/>
          </p:nvPr>
        </p:nvSpPr>
        <p:spPr>
          <a:xfrm>
            <a:off x="514351" y="1669774"/>
            <a:ext cx="7796030" cy="3704811"/>
          </a:xfrm>
        </p:spPr>
        <p:txBody>
          <a:bodyPr>
            <a:normAutofit/>
          </a:bodyPr>
          <a:lstStyle/>
          <a:p>
            <a:r>
              <a:rPr lang="en-US" dirty="0" smtClean="0">
                <a:latin typeface="Arial Narrow" panose="020B0606020202030204" pitchFamily="34" charset="0"/>
              </a:rPr>
              <a:t>Antiforeignism</a:t>
            </a:r>
            <a:r>
              <a:rPr lang="en-US" dirty="0">
                <a:latin typeface="Arial Narrow" panose="020B0606020202030204" pitchFamily="34" charset="0"/>
              </a:rPr>
              <a:t>, or nativism, arose in the </a:t>
            </a:r>
            <a:r>
              <a:rPr lang="en-US" dirty="0" smtClean="0">
                <a:latin typeface="Arial Narrow" panose="020B0606020202030204" pitchFamily="34" charset="0"/>
              </a:rPr>
              <a:t>1880s</a:t>
            </a:r>
          </a:p>
          <a:p>
            <a:pPr lvl="1"/>
            <a:r>
              <a:rPr lang="en-US" dirty="0" smtClean="0">
                <a:latin typeface="Arial Narrow" panose="020B0606020202030204" pitchFamily="34" charset="0"/>
              </a:rPr>
              <a:t>Nativists </a:t>
            </a:r>
            <a:r>
              <a:rPr lang="en-US" dirty="0">
                <a:latin typeface="Arial Narrow" panose="020B0606020202030204" pitchFamily="34" charset="0"/>
              </a:rPr>
              <a:t>worried that the original Anglo-Saxon population would soon be outnumbered and outvoted, and they blamed immigrants for societal </a:t>
            </a:r>
            <a:r>
              <a:rPr lang="en-US" dirty="0" smtClean="0">
                <a:latin typeface="Arial Narrow" panose="020B0606020202030204" pitchFamily="34" charset="0"/>
              </a:rPr>
              <a:t>problems</a:t>
            </a:r>
            <a:endParaRPr lang="en-US" dirty="0">
              <a:latin typeface="Arial Narrow" panose="020B0606020202030204" pitchFamily="34" charset="0"/>
            </a:endParaRPr>
          </a:p>
          <a:p>
            <a:r>
              <a:rPr lang="en-US" dirty="0">
                <a:latin typeface="Arial Narrow" panose="020B0606020202030204" pitchFamily="34" charset="0"/>
              </a:rPr>
              <a:t>An antiforeigner organization was the American Protective Association (APA</a:t>
            </a:r>
            <a:r>
              <a:rPr lang="en-US" dirty="0" smtClean="0">
                <a:latin typeface="Arial Narrow" panose="020B0606020202030204" pitchFamily="34" charset="0"/>
              </a:rPr>
              <a:t>)</a:t>
            </a:r>
          </a:p>
          <a:p>
            <a:pPr lvl="1"/>
            <a:r>
              <a:rPr lang="en-US" dirty="0" smtClean="0">
                <a:latin typeface="Arial Narrow" panose="020B0606020202030204" pitchFamily="34" charset="0"/>
              </a:rPr>
              <a:t>created </a:t>
            </a:r>
            <a:r>
              <a:rPr lang="en-US" dirty="0">
                <a:latin typeface="Arial Narrow" panose="020B0606020202030204" pitchFamily="34" charset="0"/>
              </a:rPr>
              <a:t>in 1887 and it urged to vote against Roman Catholic candidates for </a:t>
            </a:r>
            <a:r>
              <a:rPr lang="en-US" dirty="0" smtClean="0">
                <a:latin typeface="Arial Narrow" panose="020B0606020202030204" pitchFamily="34" charset="0"/>
              </a:rPr>
              <a:t>office</a:t>
            </a:r>
            <a:endParaRPr lang="en-US" dirty="0">
              <a:latin typeface="Arial Narrow" panose="020B0606020202030204" pitchFamily="34" charset="0"/>
            </a:endParaRPr>
          </a:p>
          <a:p>
            <a:r>
              <a:rPr lang="en-US" dirty="0">
                <a:latin typeface="Arial Narrow" panose="020B0606020202030204" pitchFamily="34" charset="0"/>
              </a:rPr>
              <a:t>In 1882, Congress passed the first restrictive law against immigrants. </a:t>
            </a:r>
            <a:endParaRPr lang="en-US" dirty="0" smtClean="0">
              <a:latin typeface="Arial Narrow" panose="020B0606020202030204" pitchFamily="34" charset="0"/>
            </a:endParaRPr>
          </a:p>
          <a:p>
            <a:pPr lvl="1"/>
            <a:r>
              <a:rPr lang="en-US" dirty="0" smtClean="0">
                <a:latin typeface="Arial Narrow" panose="020B0606020202030204" pitchFamily="34" charset="0"/>
              </a:rPr>
              <a:t>forced </a:t>
            </a:r>
            <a:r>
              <a:rPr lang="en-US" dirty="0">
                <a:latin typeface="Arial Narrow" panose="020B0606020202030204" pitchFamily="34" charset="0"/>
              </a:rPr>
              <a:t>criminals and convicts back to their home </a:t>
            </a:r>
            <a:r>
              <a:rPr lang="en-US" dirty="0" smtClean="0">
                <a:latin typeface="Arial Narrow" panose="020B0606020202030204" pitchFamily="34" charset="0"/>
              </a:rPr>
              <a:t>countries</a:t>
            </a:r>
            <a:endParaRPr lang="en-US" dirty="0">
              <a:latin typeface="Arial Narrow" panose="020B0606020202030204" pitchFamily="34" charset="0"/>
            </a:endParaRPr>
          </a:p>
          <a:p>
            <a:r>
              <a:rPr lang="en-US" dirty="0" smtClean="0">
                <a:latin typeface="Arial Narrow" panose="020B0606020202030204" pitchFamily="34" charset="0"/>
              </a:rPr>
              <a:t>1885</a:t>
            </a:r>
            <a:r>
              <a:rPr lang="en-US" dirty="0">
                <a:latin typeface="Arial Narrow" panose="020B0606020202030204" pitchFamily="34" charset="0"/>
              </a:rPr>
              <a:t>, Congress banned the importation of foreign workers under contract; they were usually contracted for substandard wages. Literacy tests began in 1917.</a:t>
            </a:r>
          </a:p>
          <a:p>
            <a:r>
              <a:rPr lang="en-US" dirty="0">
                <a:latin typeface="Arial Narrow" panose="020B0606020202030204" pitchFamily="34" charset="0"/>
              </a:rPr>
              <a:t>In 1882, Congress barred the Chinese from immigrating to the United States (Chinese Exclusion Act).</a:t>
            </a:r>
          </a:p>
          <a:p>
            <a:endParaRPr lang="en-US" dirty="0"/>
          </a:p>
        </p:txBody>
      </p:sp>
    </p:spTree>
    <p:extLst>
      <p:ext uri="{BB962C8B-B14F-4D97-AF65-F5344CB8AC3E}">
        <p14:creationId xmlns:p14="http://schemas.microsoft.com/office/powerpoint/2010/main" val="121735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Churches Confront the Urban </a:t>
            </a:r>
            <a:r>
              <a:rPr lang="en-US" dirty="0" smtClean="0"/>
              <a:t>Challenge</a:t>
            </a:r>
            <a:endParaRPr lang="en-US" dirty="0"/>
          </a:p>
        </p:txBody>
      </p:sp>
      <p:sp>
        <p:nvSpPr>
          <p:cNvPr id="3" name="Content Placeholder 2"/>
          <p:cNvSpPr>
            <a:spLocks noGrp="1"/>
          </p:cNvSpPr>
          <p:nvPr>
            <p:ph sz="quarter" idx="13"/>
          </p:nvPr>
        </p:nvSpPr>
        <p:spPr/>
        <p:txBody>
          <a:bodyPr>
            <a:normAutofit/>
          </a:bodyPr>
          <a:lstStyle/>
          <a:p>
            <a:r>
              <a:rPr lang="en-US" dirty="0" smtClean="0">
                <a:latin typeface="Arial Narrow" panose="020B0606020202030204" pitchFamily="34" charset="0"/>
              </a:rPr>
              <a:t>Protestant</a:t>
            </a:r>
            <a:r>
              <a:rPr lang="en-US" dirty="0">
                <a:latin typeface="Arial Narrow" panose="020B0606020202030204" pitchFamily="34" charset="0"/>
              </a:rPr>
              <a:t> churches suffered from people moving to the </a:t>
            </a:r>
            <a:r>
              <a:rPr lang="en-US" dirty="0" smtClean="0">
                <a:latin typeface="Arial Narrow" panose="020B0606020202030204" pitchFamily="34" charset="0"/>
              </a:rPr>
              <a:t>cities</a:t>
            </a:r>
            <a:endParaRPr lang="en-US" dirty="0">
              <a:latin typeface="Arial Narrow" panose="020B0606020202030204" pitchFamily="34" charset="0"/>
            </a:endParaRPr>
          </a:p>
          <a:p>
            <a:r>
              <a:rPr lang="en-US" dirty="0">
                <a:latin typeface="Arial Narrow" panose="020B0606020202030204" pitchFamily="34" charset="0"/>
              </a:rPr>
              <a:t>Dwight Lyman Moody, a Protestant evangelist, preached about kindness and </a:t>
            </a:r>
            <a:r>
              <a:rPr lang="en-US" dirty="0" smtClean="0">
                <a:latin typeface="Arial Narrow" panose="020B0606020202030204" pitchFamily="34" charset="0"/>
              </a:rPr>
              <a:t>forgiveness</a:t>
            </a:r>
          </a:p>
          <a:p>
            <a:pPr lvl="1"/>
            <a:r>
              <a:rPr lang="en-US" dirty="0" smtClean="0">
                <a:latin typeface="Arial Narrow" panose="020B0606020202030204" pitchFamily="34" charset="0"/>
              </a:rPr>
              <a:t>contributed </a:t>
            </a:r>
            <a:r>
              <a:rPr lang="en-US" dirty="0">
                <a:latin typeface="Arial Narrow" panose="020B0606020202030204" pitchFamily="34" charset="0"/>
              </a:rPr>
              <a:t>to adapting the old-time religion to the facts of city </a:t>
            </a:r>
            <a:r>
              <a:rPr lang="en-US" dirty="0" smtClean="0">
                <a:latin typeface="Arial Narrow" panose="020B0606020202030204" pitchFamily="34" charset="0"/>
              </a:rPr>
              <a:t>life</a:t>
            </a:r>
          </a:p>
          <a:p>
            <a:pPr lvl="1"/>
            <a:r>
              <a:rPr lang="en-US" dirty="0" smtClean="0">
                <a:latin typeface="Arial Narrow" panose="020B0606020202030204" pitchFamily="34" charset="0"/>
              </a:rPr>
              <a:t>The</a:t>
            </a:r>
            <a:r>
              <a:rPr lang="en-US" dirty="0">
                <a:latin typeface="Arial Narrow" panose="020B0606020202030204" pitchFamily="34" charset="0"/>
              </a:rPr>
              <a:t> Moody Bible Institute was founded in Chicago in 1889 to carry out his </a:t>
            </a:r>
            <a:r>
              <a:rPr lang="en-US" dirty="0" smtClean="0">
                <a:latin typeface="Arial Narrow" panose="020B0606020202030204" pitchFamily="34" charset="0"/>
              </a:rPr>
              <a:t>work</a:t>
            </a:r>
            <a:endParaRPr lang="en-US" dirty="0">
              <a:latin typeface="Arial Narrow" panose="020B0606020202030204" pitchFamily="34" charset="0"/>
            </a:endParaRPr>
          </a:p>
          <a:p>
            <a:r>
              <a:rPr lang="en-US" dirty="0">
                <a:latin typeface="Arial Narrow" panose="020B0606020202030204" pitchFamily="34" charset="0"/>
              </a:rPr>
              <a:t>Roman Catholic and Jewish faiths were gaining enormous strength from the New </a:t>
            </a:r>
            <a:r>
              <a:rPr lang="en-US" dirty="0" smtClean="0">
                <a:latin typeface="Arial Narrow" panose="020B0606020202030204" pitchFamily="34" charset="0"/>
              </a:rPr>
              <a:t>Immigration</a:t>
            </a:r>
            <a:endParaRPr lang="en-US" dirty="0">
              <a:latin typeface="Arial Narrow" panose="020B0606020202030204" pitchFamily="34" charset="0"/>
            </a:endParaRPr>
          </a:p>
          <a:p>
            <a:r>
              <a:rPr lang="en-US" dirty="0">
                <a:latin typeface="Arial Narrow" panose="020B0606020202030204" pitchFamily="34" charset="0"/>
              </a:rPr>
              <a:t>By 1890, there were over 150 religious denominations in the United </a:t>
            </a:r>
            <a:r>
              <a:rPr lang="en-US" dirty="0" smtClean="0">
                <a:latin typeface="Arial Narrow" panose="020B0606020202030204" pitchFamily="34" charset="0"/>
              </a:rPr>
              <a:t>States</a:t>
            </a:r>
            <a:endParaRPr lang="en-US" dirty="0">
              <a:latin typeface="Arial Narrow" panose="020B0606020202030204" pitchFamily="34" charset="0"/>
            </a:endParaRPr>
          </a:p>
          <a:p>
            <a:r>
              <a:rPr lang="en-US" dirty="0">
                <a:latin typeface="Arial Narrow" panose="020B0606020202030204" pitchFamily="34" charset="0"/>
              </a:rPr>
              <a:t>The Church of Christ, Scientist was founded in 1879 by Mary Baker Eddy, who preached that the true practice of Christianity heals sickness.</a:t>
            </a:r>
          </a:p>
          <a:p>
            <a:endParaRPr lang="en-US" dirty="0"/>
          </a:p>
        </p:txBody>
      </p:sp>
    </p:spTree>
    <p:extLst>
      <p:ext uri="{BB962C8B-B14F-4D97-AF65-F5344CB8AC3E}">
        <p14:creationId xmlns:p14="http://schemas.microsoft.com/office/powerpoint/2010/main" val="166702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Darwin Disrupts the </a:t>
            </a:r>
            <a:r>
              <a:rPr lang="en-US" dirty="0" smtClean="0"/>
              <a:t>Churches</a:t>
            </a:r>
            <a:endParaRPr lang="en-US" dirty="0"/>
          </a:p>
        </p:txBody>
      </p:sp>
      <p:sp>
        <p:nvSpPr>
          <p:cNvPr id="3" name="Content Placeholder 2"/>
          <p:cNvSpPr>
            <a:spLocks noGrp="1"/>
          </p:cNvSpPr>
          <p:nvPr>
            <p:ph sz="quarter" idx="13"/>
          </p:nvPr>
        </p:nvSpPr>
        <p:spPr/>
        <p:txBody>
          <a:bodyPr/>
          <a:lstStyle/>
          <a:p>
            <a:r>
              <a:rPr lang="en-US" dirty="0" smtClean="0">
                <a:latin typeface="Arial Narrow" panose="020B0606020202030204" pitchFamily="34" charset="0"/>
              </a:rPr>
              <a:t>Published </a:t>
            </a:r>
            <a:r>
              <a:rPr lang="en-US" dirty="0">
                <a:latin typeface="Arial Narrow" panose="020B0606020202030204" pitchFamily="34" charset="0"/>
              </a:rPr>
              <a:t>in 1859 by Charles Darwin, </a:t>
            </a:r>
            <a:r>
              <a:rPr lang="en-US" i="1" dirty="0">
                <a:latin typeface="Arial Narrow" panose="020B0606020202030204" pitchFamily="34" charset="0"/>
              </a:rPr>
              <a:t>On the Origin of the Species</a:t>
            </a:r>
            <a:r>
              <a:rPr lang="en-US" dirty="0">
                <a:latin typeface="Arial Narrow" panose="020B0606020202030204" pitchFamily="34" charset="0"/>
              </a:rPr>
              <a:t> stated that humans had slowly evolved from lower forms of </a:t>
            </a:r>
            <a:r>
              <a:rPr lang="en-US" dirty="0" smtClean="0">
                <a:latin typeface="Arial Narrow" panose="020B0606020202030204" pitchFamily="34" charset="0"/>
              </a:rPr>
              <a:t>life</a:t>
            </a:r>
            <a:endParaRPr lang="en-US" dirty="0">
              <a:latin typeface="Arial Narrow" panose="020B0606020202030204" pitchFamily="34" charset="0"/>
            </a:endParaRPr>
          </a:p>
          <a:p>
            <a:r>
              <a:rPr lang="en-US" dirty="0">
                <a:latin typeface="Arial Narrow" panose="020B0606020202030204" pitchFamily="34" charset="0"/>
              </a:rPr>
              <a:t>The theory of evolution cast serious doubt on the idea of </a:t>
            </a:r>
            <a:r>
              <a:rPr lang="en-US" dirty="0" smtClean="0">
                <a:latin typeface="Arial Narrow" panose="020B0606020202030204" pitchFamily="34" charset="0"/>
              </a:rPr>
              <a:t>religion</a:t>
            </a:r>
          </a:p>
          <a:p>
            <a:r>
              <a:rPr lang="en-US" dirty="0" smtClean="0">
                <a:latin typeface="Arial Narrow" panose="020B0606020202030204" pitchFamily="34" charset="0"/>
              </a:rPr>
              <a:t>Conservatives</a:t>
            </a:r>
            <a:r>
              <a:rPr lang="en-US" dirty="0">
                <a:latin typeface="Arial Narrow" panose="020B0606020202030204" pitchFamily="34" charset="0"/>
              </a:rPr>
              <a:t> stood by their beliefs of God and religion, while Modernists flatly refused to accept the Bible in its </a:t>
            </a:r>
            <a:r>
              <a:rPr lang="en-US" dirty="0" smtClean="0">
                <a:latin typeface="Arial Narrow" panose="020B0606020202030204" pitchFamily="34" charset="0"/>
              </a:rPr>
              <a:t>entirety</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60338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Lust for </a:t>
            </a:r>
            <a:r>
              <a:rPr lang="en-US" dirty="0" smtClean="0"/>
              <a:t>Learning</a:t>
            </a:r>
            <a:endParaRPr lang="en-US" dirty="0"/>
          </a:p>
        </p:txBody>
      </p:sp>
      <p:sp>
        <p:nvSpPr>
          <p:cNvPr id="3" name="Content Placeholder 2"/>
          <p:cNvSpPr>
            <a:spLocks noGrp="1"/>
          </p:cNvSpPr>
          <p:nvPr>
            <p:ph sz="quarter" idx="13"/>
          </p:nvPr>
        </p:nvSpPr>
        <p:spPr>
          <a:xfrm>
            <a:off x="514351" y="1616766"/>
            <a:ext cx="7796030" cy="3757820"/>
          </a:xfrm>
        </p:spPr>
        <p:txBody>
          <a:bodyPr>
            <a:normAutofit/>
          </a:bodyPr>
          <a:lstStyle/>
          <a:p>
            <a:r>
              <a:rPr lang="en-US" dirty="0" smtClean="0">
                <a:latin typeface="Arial Narrow" panose="020B0606020202030204" pitchFamily="34" charset="0"/>
              </a:rPr>
              <a:t>During </a:t>
            </a:r>
            <a:r>
              <a:rPr lang="en-US" dirty="0">
                <a:latin typeface="Arial Narrow" panose="020B0606020202030204" pitchFamily="34" charset="0"/>
              </a:rPr>
              <a:t>this time period, public education and the idea of tax-supported elementary schools and high schools gained </a:t>
            </a:r>
            <a:r>
              <a:rPr lang="en-US" dirty="0" smtClean="0">
                <a:latin typeface="Arial Narrow" panose="020B0606020202030204" pitchFamily="34" charset="0"/>
              </a:rPr>
              <a:t>support</a:t>
            </a:r>
            <a:endParaRPr lang="en-US" dirty="0">
              <a:latin typeface="Arial Narrow" panose="020B0606020202030204" pitchFamily="34" charset="0"/>
            </a:endParaRPr>
          </a:p>
          <a:p>
            <a:r>
              <a:rPr lang="en-US" dirty="0">
                <a:latin typeface="Arial Narrow" panose="020B0606020202030204" pitchFamily="34" charset="0"/>
              </a:rPr>
              <a:t>Teacher-training schools, called "normal schools", experienced great expansion after the Civil </a:t>
            </a:r>
            <a:r>
              <a:rPr lang="en-US" dirty="0" smtClean="0">
                <a:latin typeface="Arial Narrow" panose="020B0606020202030204" pitchFamily="34" charset="0"/>
              </a:rPr>
              <a:t>War</a:t>
            </a:r>
            <a:endParaRPr lang="en-US" dirty="0">
              <a:latin typeface="Arial Narrow" panose="020B0606020202030204" pitchFamily="34" charset="0"/>
            </a:endParaRPr>
          </a:p>
          <a:p>
            <a:r>
              <a:rPr lang="en-US" dirty="0">
                <a:latin typeface="Arial Narrow" panose="020B0606020202030204" pitchFamily="34" charset="0"/>
              </a:rPr>
              <a:t>The New Immigration in the 1880s and 1890s brought new strength to the private Catholic parochial schools, which were becoming a major part of the nation's educational </a:t>
            </a:r>
            <a:r>
              <a:rPr lang="en-US" dirty="0" smtClean="0">
                <a:latin typeface="Arial Narrow" panose="020B0606020202030204" pitchFamily="34" charset="0"/>
              </a:rPr>
              <a:t>structure</a:t>
            </a:r>
            <a:endParaRPr lang="en-US" dirty="0">
              <a:latin typeface="Arial Narrow" panose="020B0606020202030204" pitchFamily="34" charset="0"/>
            </a:endParaRPr>
          </a:p>
          <a:p>
            <a:r>
              <a:rPr lang="en-US" dirty="0">
                <a:latin typeface="Arial Narrow" panose="020B0606020202030204" pitchFamily="34" charset="0"/>
              </a:rPr>
              <a:t>Public schools excluded millions of </a:t>
            </a:r>
            <a:r>
              <a:rPr lang="en-US" dirty="0" smtClean="0">
                <a:latin typeface="Arial Narrow" panose="020B0606020202030204" pitchFamily="34" charset="0"/>
              </a:rPr>
              <a:t>adults</a:t>
            </a:r>
            <a:endParaRPr lang="en-US" dirty="0">
              <a:latin typeface="Arial Narrow" panose="020B0606020202030204" pitchFamily="34" charset="0"/>
            </a:endParaRPr>
          </a:p>
          <a:p>
            <a:r>
              <a:rPr lang="en-US" dirty="0">
                <a:latin typeface="Arial Narrow" panose="020B0606020202030204" pitchFamily="34" charset="0"/>
              </a:rPr>
              <a:t>Crowded cities generally provided better educational facilities than the old one-room rural </a:t>
            </a:r>
            <a:r>
              <a:rPr lang="en-US" dirty="0" smtClean="0">
                <a:latin typeface="Arial Narrow" panose="020B0606020202030204" pitchFamily="34" charset="0"/>
              </a:rPr>
              <a:t>schoolhouses</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15020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Booker T. Washington and Education for Black </a:t>
            </a:r>
            <a:r>
              <a:rPr lang="en-US" dirty="0" smtClean="0"/>
              <a:t>People</a:t>
            </a:r>
            <a:endParaRPr lang="en-US" dirty="0"/>
          </a:p>
        </p:txBody>
      </p:sp>
      <p:sp>
        <p:nvSpPr>
          <p:cNvPr id="3" name="Content Placeholder 2"/>
          <p:cNvSpPr>
            <a:spLocks noGrp="1"/>
          </p:cNvSpPr>
          <p:nvPr>
            <p:ph sz="quarter" idx="13"/>
          </p:nvPr>
        </p:nvSpPr>
        <p:spPr>
          <a:xfrm>
            <a:off x="514351" y="1837766"/>
            <a:ext cx="7796030" cy="3536819"/>
          </a:xfrm>
        </p:spPr>
        <p:txBody>
          <a:bodyPr>
            <a:normAutofit fontScale="92500" lnSpcReduction="10000"/>
          </a:bodyPr>
          <a:lstStyle/>
          <a:p>
            <a:r>
              <a:rPr lang="en-US" dirty="0" smtClean="0">
                <a:latin typeface="Arial Narrow" panose="020B0606020202030204" pitchFamily="34" charset="0"/>
              </a:rPr>
              <a:t>The </a:t>
            </a:r>
            <a:r>
              <a:rPr lang="en-US" dirty="0">
                <a:latin typeface="Arial Narrow" panose="020B0606020202030204" pitchFamily="34" charset="0"/>
              </a:rPr>
              <a:t>South lagged far behind other regions in public education. African-Americans suffered the </a:t>
            </a:r>
            <a:r>
              <a:rPr lang="en-US" dirty="0" smtClean="0">
                <a:latin typeface="Arial Narrow" panose="020B0606020202030204" pitchFamily="34" charset="0"/>
              </a:rPr>
              <a:t>most</a:t>
            </a:r>
            <a:endParaRPr lang="en-US" dirty="0">
              <a:latin typeface="Arial Narrow" panose="020B0606020202030204" pitchFamily="34" charset="0"/>
            </a:endParaRPr>
          </a:p>
          <a:p>
            <a:r>
              <a:rPr lang="en-US" dirty="0">
                <a:latin typeface="Arial Narrow" panose="020B0606020202030204" pitchFamily="34" charset="0"/>
              </a:rPr>
              <a:t>The leading champion of black education was ex-slave </a:t>
            </a:r>
            <a:r>
              <a:rPr lang="en-US" b="1" u="sng" dirty="0">
                <a:latin typeface="Arial Narrow" panose="020B0606020202030204" pitchFamily="34" charset="0"/>
              </a:rPr>
              <a:t>Booker T. Washington</a:t>
            </a:r>
            <a:r>
              <a:rPr lang="en-US" dirty="0">
                <a:latin typeface="Arial Narrow" panose="020B0606020202030204" pitchFamily="34" charset="0"/>
              </a:rPr>
              <a:t>.  He taught in 1881 at the black normal and industrial school at Tuskegee, Alabama. </a:t>
            </a:r>
            <a:endParaRPr lang="en-US" dirty="0" smtClean="0">
              <a:latin typeface="Arial Narrow" panose="020B0606020202030204" pitchFamily="34" charset="0"/>
            </a:endParaRPr>
          </a:p>
          <a:p>
            <a:pPr lvl="1"/>
            <a:r>
              <a:rPr lang="en-US" dirty="0" smtClean="0">
                <a:latin typeface="Arial Narrow" panose="020B0606020202030204" pitchFamily="34" charset="0"/>
              </a:rPr>
              <a:t>His </a:t>
            </a:r>
            <a:r>
              <a:rPr lang="en-US" dirty="0">
                <a:latin typeface="Arial Narrow" panose="020B0606020202030204" pitchFamily="34" charset="0"/>
              </a:rPr>
              <a:t>self-help approach to solving the nation's racial problems was labeled "</a:t>
            </a:r>
            <a:r>
              <a:rPr lang="en-US" dirty="0" err="1">
                <a:latin typeface="Arial Narrow" panose="020B0606020202030204" pitchFamily="34" charset="0"/>
              </a:rPr>
              <a:t>accommodationist</a:t>
            </a:r>
            <a:r>
              <a:rPr lang="en-US" dirty="0">
                <a:latin typeface="Arial Narrow" panose="020B0606020202030204" pitchFamily="34" charset="0"/>
              </a:rPr>
              <a:t>" because it did not directly challenge white supremacy. </a:t>
            </a:r>
            <a:endParaRPr lang="en-US" dirty="0" smtClean="0">
              <a:latin typeface="Arial Narrow" panose="020B0606020202030204" pitchFamily="34" charset="0"/>
            </a:endParaRPr>
          </a:p>
          <a:p>
            <a:pPr lvl="1"/>
            <a:r>
              <a:rPr lang="en-US" dirty="0" smtClean="0">
                <a:latin typeface="Arial Narrow" panose="020B0606020202030204" pitchFamily="34" charset="0"/>
              </a:rPr>
              <a:t>Washington </a:t>
            </a:r>
            <a:r>
              <a:rPr lang="en-US" dirty="0">
                <a:latin typeface="Arial Narrow" panose="020B0606020202030204" pitchFamily="34" charset="0"/>
              </a:rPr>
              <a:t>avoided the issue of </a:t>
            </a:r>
            <a:r>
              <a:rPr lang="en-US" i="1" dirty="0">
                <a:latin typeface="Arial Narrow" panose="020B0606020202030204" pitchFamily="34" charset="0"/>
              </a:rPr>
              <a:t>social</a:t>
            </a:r>
            <a:r>
              <a:rPr lang="en-US" dirty="0">
                <a:latin typeface="Arial Narrow" panose="020B0606020202030204" pitchFamily="34" charset="0"/>
              </a:rPr>
              <a:t> equality, focusing on </a:t>
            </a:r>
            <a:r>
              <a:rPr lang="en-US" i="1" dirty="0">
                <a:latin typeface="Arial Narrow" panose="020B0606020202030204" pitchFamily="34" charset="0"/>
              </a:rPr>
              <a:t>economic</a:t>
            </a:r>
            <a:r>
              <a:rPr lang="en-US" dirty="0">
                <a:latin typeface="Arial Narrow" panose="020B0606020202030204" pitchFamily="34" charset="0"/>
              </a:rPr>
              <a:t> </a:t>
            </a:r>
            <a:r>
              <a:rPr lang="en-US" dirty="0" smtClean="0">
                <a:latin typeface="Arial Narrow" panose="020B0606020202030204" pitchFamily="34" charset="0"/>
              </a:rPr>
              <a:t>equality</a:t>
            </a:r>
            <a:endParaRPr lang="en-US" dirty="0">
              <a:latin typeface="Arial Narrow" panose="020B0606020202030204" pitchFamily="34" charset="0"/>
            </a:endParaRPr>
          </a:p>
          <a:p>
            <a:r>
              <a:rPr lang="en-US" dirty="0">
                <a:latin typeface="Arial Narrow" panose="020B0606020202030204" pitchFamily="34" charset="0"/>
              </a:rPr>
              <a:t>George Washington Carver taught and researched at Tuskegee Institute in 1896</a:t>
            </a:r>
            <a:r>
              <a:rPr lang="en-US" dirty="0" smtClean="0">
                <a:latin typeface="Arial Narrow" panose="020B0606020202030204" pitchFamily="34" charset="0"/>
              </a:rPr>
              <a:t>.</a:t>
            </a:r>
          </a:p>
          <a:p>
            <a:pPr lvl="1"/>
            <a:r>
              <a:rPr lang="en-US" dirty="0">
                <a:latin typeface="Arial Narrow" panose="020B0606020202030204" pitchFamily="34" charset="0"/>
              </a:rPr>
              <a:t> </a:t>
            </a:r>
            <a:r>
              <a:rPr lang="en-US" dirty="0" smtClean="0">
                <a:latin typeface="Arial Narrow" panose="020B0606020202030204" pitchFamily="34" charset="0"/>
              </a:rPr>
              <a:t>He </a:t>
            </a:r>
            <a:r>
              <a:rPr lang="en-US" dirty="0">
                <a:latin typeface="Arial Narrow" panose="020B0606020202030204" pitchFamily="34" charset="0"/>
              </a:rPr>
              <a:t>became an internationally famous agricultural chemist.</a:t>
            </a:r>
          </a:p>
          <a:p>
            <a:r>
              <a:rPr lang="en-US" dirty="0">
                <a:latin typeface="Arial Narrow" panose="020B0606020202030204" pitchFamily="34" charset="0"/>
              </a:rPr>
              <a:t>Black leaders, including Dr. </a:t>
            </a:r>
            <a:r>
              <a:rPr lang="en-US" b="1" u="sng" dirty="0">
                <a:latin typeface="Arial Narrow" panose="020B0606020202030204" pitchFamily="34" charset="0"/>
              </a:rPr>
              <a:t>W.E.B. Du Bois</a:t>
            </a:r>
            <a:r>
              <a:rPr lang="en-US" dirty="0">
                <a:latin typeface="Arial Narrow" panose="020B0606020202030204" pitchFamily="34" charset="0"/>
              </a:rPr>
              <a:t>, attacked Booker T. Washington because Washington condemned the black race to manual labor and perpetual inferiority.  Du Bois helped to form the National Association for the Advancement of Colored People (NAACP) in 1910.</a:t>
            </a:r>
          </a:p>
          <a:p>
            <a:endParaRPr lang="en-US" dirty="0"/>
          </a:p>
        </p:txBody>
      </p:sp>
    </p:spTree>
    <p:extLst>
      <p:ext uri="{BB962C8B-B14F-4D97-AF65-F5344CB8AC3E}">
        <p14:creationId xmlns:p14="http://schemas.microsoft.com/office/powerpoint/2010/main" val="1080388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23</TotalTime>
  <Words>402</Words>
  <Application>Microsoft Office PowerPoint</Application>
  <PresentationFormat>On-screen Show (4:3)</PresentationFormat>
  <Paragraphs>137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Impact</vt:lpstr>
      <vt:lpstr>Main Event</vt:lpstr>
      <vt:lpstr>Chapter 25 America Moves to the City 1865-1900</vt:lpstr>
      <vt:lpstr>The Urban Frontier</vt:lpstr>
      <vt:lpstr>The New Immigration</vt:lpstr>
      <vt:lpstr>Parties and Social Reformers Reach Out</vt:lpstr>
      <vt:lpstr>Narrowing the Welcome Mat</vt:lpstr>
      <vt:lpstr>Churches Confront the Urban Challenge</vt:lpstr>
      <vt:lpstr>Darwin Disrupts the Churches</vt:lpstr>
      <vt:lpstr>The Lust for Learning</vt:lpstr>
      <vt:lpstr>Booker T. Washington and Education for Black People</vt:lpstr>
      <vt:lpstr>The Hallowed Halls of Ivy</vt:lpstr>
      <vt:lpstr>The Appeal of the Press</vt:lpstr>
      <vt:lpstr>Apostles of Reform</vt:lpstr>
      <vt:lpstr>The New Morality</vt:lpstr>
      <vt:lpstr>Families and Women in the City</vt:lpstr>
      <vt:lpstr>Prohibiting Alcohol and Promoting Reform</vt:lpstr>
      <vt:lpstr>Postwar Fiction, Lowbrow and High</vt:lpstr>
      <vt:lpstr>PowerPoint Presentation</vt:lpstr>
      <vt:lpstr>Art and Amusement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America Moves to the City 1865-1900</dc:title>
  <dc:creator>Jessica Parfitt</dc:creator>
  <cp:lastModifiedBy>Jessica Parfitt</cp:lastModifiedBy>
  <cp:revision>3</cp:revision>
  <dcterms:created xsi:type="dcterms:W3CDTF">2017-11-29T21:17:56Z</dcterms:created>
  <dcterms:modified xsi:type="dcterms:W3CDTF">2017-11-29T21:57:31Z</dcterms:modified>
</cp:coreProperties>
</file>