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78ABE3C1-DBE1-495D-B57B-2849774B866A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43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873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5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6749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470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4623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34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0882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4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27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30578ACC-22D6-47C1-A373-4FD133E34F3C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18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87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300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665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31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25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11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4942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Chapter 34</a:t>
            </a:r>
            <a:br>
              <a:rPr lang="en-US" sz="4000" dirty="0"/>
            </a:br>
            <a:r>
              <a:rPr lang="en-US" sz="4000" dirty="0"/>
              <a:t>America in World War </a:t>
            </a:r>
            <a:r>
              <a:rPr lang="en-US" sz="4000" dirty="0" smtClean="0"/>
              <a:t>II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1941-1945</a:t>
            </a:r>
          </a:p>
        </p:txBody>
      </p:sp>
    </p:spTree>
    <p:extLst>
      <p:ext uri="{BB962C8B-B14F-4D97-AF65-F5344CB8AC3E}">
        <p14:creationId xmlns:p14="http://schemas.microsoft.com/office/powerpoint/2010/main" val="3541413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American </a:t>
            </a:r>
            <a:r>
              <a:rPr lang="en-US" b="1" dirty="0" smtClean="0"/>
              <a:t>Island Hopping </a:t>
            </a:r>
            <a:r>
              <a:rPr lang="en-US" b="1" dirty="0"/>
              <a:t>Toward </a:t>
            </a:r>
            <a:r>
              <a:rPr lang="en-US" b="1" dirty="0" smtClean="0"/>
              <a:t>Tokyo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3"/>
            <a:ext cx="6887389" cy="405353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Aug </a:t>
            </a:r>
            <a:r>
              <a:rPr lang="en-US" dirty="0"/>
              <a:t>1942 </a:t>
            </a:r>
            <a:r>
              <a:rPr lang="en-US" dirty="0" smtClean="0"/>
              <a:t>– Feb 1943 - Americans </a:t>
            </a:r>
            <a:r>
              <a:rPr lang="en-US" dirty="0"/>
              <a:t>fought for control of Guadalcanal Island 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attempt to protect </a:t>
            </a:r>
            <a:r>
              <a:rPr lang="en-US" dirty="0"/>
              <a:t>s</a:t>
            </a:r>
            <a:r>
              <a:rPr lang="en-US" dirty="0" smtClean="0"/>
              <a:t>hipping </a:t>
            </a:r>
            <a:r>
              <a:rPr lang="en-US" dirty="0"/>
              <a:t>lanes from America to Australia </a:t>
            </a:r>
            <a:endParaRPr lang="en-US" dirty="0" smtClean="0"/>
          </a:p>
          <a:p>
            <a:pPr lvl="1"/>
            <a:r>
              <a:rPr lang="en-US" dirty="0" smtClean="0"/>
              <a:t>Japanese </a:t>
            </a:r>
            <a:r>
              <a:rPr lang="en-US" dirty="0"/>
              <a:t>troops evacuated Guadalcanal in February </a:t>
            </a:r>
            <a:r>
              <a:rPr lang="en-US" dirty="0" smtClean="0"/>
              <a:t>1943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asualty </a:t>
            </a:r>
            <a:r>
              <a:rPr lang="en-US" dirty="0"/>
              <a:t>ratio was more than 10:1 (</a:t>
            </a:r>
            <a:r>
              <a:rPr lang="en-US" dirty="0" err="1"/>
              <a:t>Japanese:American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>
                <a:solidFill>
                  <a:schemeClr val="bg1"/>
                </a:solidFill>
              </a:rPr>
              <a:t>U.S</a:t>
            </a:r>
            <a:r>
              <a:rPr lang="en-US" dirty="0">
                <a:solidFill>
                  <a:schemeClr val="bg1"/>
                </a:solidFill>
              </a:rPr>
              <a:t>. Navy </a:t>
            </a: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 smtClean="0">
                <a:solidFill>
                  <a:schemeClr val="bg1"/>
                </a:solidFill>
              </a:rPr>
              <a:t>Island hopped</a:t>
            </a:r>
            <a:r>
              <a:rPr lang="en-US" dirty="0" smtClean="0">
                <a:solidFill>
                  <a:schemeClr val="bg1"/>
                </a:solidFill>
              </a:rPr>
              <a:t>" through the Pacific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Japanese soldiers </a:t>
            </a:r>
            <a:r>
              <a:rPr lang="en-US" dirty="0">
                <a:solidFill>
                  <a:schemeClr val="bg1"/>
                </a:solidFill>
              </a:rPr>
              <a:t>known to fight until every last man was </a:t>
            </a:r>
            <a:r>
              <a:rPr lang="en-US" dirty="0" smtClean="0">
                <a:solidFill>
                  <a:schemeClr val="bg1"/>
                </a:solidFill>
              </a:rPr>
              <a:t>dead</a:t>
            </a:r>
          </a:p>
          <a:p>
            <a:r>
              <a:rPr lang="en-US" dirty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ather </a:t>
            </a:r>
            <a:r>
              <a:rPr lang="en-US" dirty="0">
                <a:solidFill>
                  <a:schemeClr val="bg1"/>
                </a:solidFill>
              </a:rPr>
              <a:t>than fighting for every </a:t>
            </a:r>
            <a:r>
              <a:rPr lang="en-US" dirty="0" smtClean="0">
                <a:solidFill>
                  <a:schemeClr val="bg1"/>
                </a:solidFill>
              </a:rPr>
              <a:t>island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trategy - take </a:t>
            </a:r>
            <a:r>
              <a:rPr lang="en-US" dirty="0">
                <a:solidFill>
                  <a:schemeClr val="bg1"/>
                </a:solidFill>
              </a:rPr>
              <a:t>nearby islands and then lay siege to the surrounded </a:t>
            </a:r>
            <a:r>
              <a:rPr lang="en-US" dirty="0" smtClean="0">
                <a:solidFill>
                  <a:schemeClr val="bg1"/>
                </a:solidFill>
              </a:rPr>
              <a:t>islands</a:t>
            </a:r>
          </a:p>
          <a:p>
            <a:pPr lvl="1"/>
            <a:r>
              <a:rPr lang="en-US" dirty="0" smtClean="0"/>
              <a:t>Admiral </a:t>
            </a:r>
            <a:r>
              <a:rPr lang="en-US" dirty="0"/>
              <a:t>Chester Nimitz successfully coordinated naval, air, and ground assaults in the </a:t>
            </a:r>
            <a:r>
              <a:rPr lang="en-US" dirty="0" smtClean="0"/>
              <a:t>Pacific</a:t>
            </a:r>
            <a:endParaRPr lang="en-US" dirty="0"/>
          </a:p>
          <a:p>
            <a:r>
              <a:rPr lang="en-US" dirty="0"/>
              <a:t>Saipan Island, Tinian Island, and the major islands of the Marianas fell to U.S. </a:t>
            </a:r>
            <a:r>
              <a:rPr lang="en-US" dirty="0" smtClean="0"/>
              <a:t>in </a:t>
            </a:r>
            <a:r>
              <a:rPr lang="en-US" dirty="0"/>
              <a:t>July and August </a:t>
            </a:r>
            <a:r>
              <a:rPr lang="en-US" dirty="0" smtClean="0"/>
              <a:t>1944</a:t>
            </a:r>
          </a:p>
          <a:p>
            <a:r>
              <a:rPr lang="en-US" dirty="0" smtClean="0"/>
              <a:t>From there US‘s </a:t>
            </a:r>
            <a:r>
              <a:rPr lang="en-US" dirty="0"/>
              <a:t>new </a:t>
            </a:r>
            <a:r>
              <a:rPr lang="en-US" dirty="0">
                <a:solidFill>
                  <a:schemeClr val="bg1"/>
                </a:solidFill>
              </a:rPr>
              <a:t>B-29 </a:t>
            </a:r>
            <a:r>
              <a:rPr lang="en-US" dirty="0" err="1">
                <a:solidFill>
                  <a:schemeClr val="bg1"/>
                </a:solidFill>
              </a:rPr>
              <a:t>superbombers</a:t>
            </a:r>
            <a:r>
              <a:rPr lang="en-US" dirty="0">
                <a:solidFill>
                  <a:schemeClr val="bg1"/>
                </a:solidFill>
              </a:rPr>
              <a:t> were able to carryout round-trip bombing raids on Japan's home </a:t>
            </a:r>
            <a:r>
              <a:rPr lang="en-US" dirty="0" smtClean="0">
                <a:solidFill>
                  <a:schemeClr val="bg1"/>
                </a:solidFill>
              </a:rPr>
              <a:t>islands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80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Allied Halting of </a:t>
            </a:r>
            <a:r>
              <a:rPr lang="en-US" b="1" dirty="0" smtClean="0"/>
              <a:t>Hitler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Battle </a:t>
            </a:r>
            <a:r>
              <a:rPr lang="en-US" dirty="0"/>
              <a:t>of the Atlantic </a:t>
            </a:r>
            <a:endParaRPr lang="en-US" dirty="0"/>
          </a:p>
          <a:p>
            <a:pPr lvl="1"/>
            <a:r>
              <a:rPr lang="en-US" dirty="0"/>
              <a:t>F</a:t>
            </a:r>
            <a:r>
              <a:rPr lang="en-US" dirty="0" smtClean="0"/>
              <a:t>ought </a:t>
            </a:r>
            <a:r>
              <a:rPr lang="en-US" dirty="0"/>
              <a:t>between </a:t>
            </a:r>
            <a:r>
              <a:rPr lang="en-US" dirty="0" smtClean="0"/>
              <a:t>German's </a:t>
            </a:r>
            <a:r>
              <a:rPr lang="en-US" dirty="0"/>
              <a:t>modern fleet of </a:t>
            </a:r>
            <a:r>
              <a:rPr lang="en-US" dirty="0" smtClean="0"/>
              <a:t>U-Boats</a:t>
            </a:r>
            <a:r>
              <a:rPr lang="en-US" dirty="0"/>
              <a:t> and Allied </a:t>
            </a:r>
            <a:r>
              <a:rPr lang="en-US" dirty="0" smtClean="0"/>
              <a:t>shipping (protected </a:t>
            </a:r>
            <a:r>
              <a:rPr lang="en-US" dirty="0"/>
              <a:t>by Allied </a:t>
            </a:r>
            <a:r>
              <a:rPr lang="en-US" dirty="0" smtClean="0"/>
              <a:t>navies) </a:t>
            </a:r>
            <a:endParaRPr lang="en-US" dirty="0"/>
          </a:p>
          <a:p>
            <a:pPr lvl="1"/>
            <a:r>
              <a:rPr lang="en-US" dirty="0" smtClean="0"/>
              <a:t>Introduction </a:t>
            </a:r>
            <a:r>
              <a:rPr lang="en-US" dirty="0"/>
              <a:t>of air patrols and </a:t>
            </a:r>
            <a:r>
              <a:rPr lang="en-US" dirty="0" smtClean="0"/>
              <a:t>radar </a:t>
            </a:r>
            <a:r>
              <a:rPr lang="en-US" dirty="0"/>
              <a:t>helped </a:t>
            </a:r>
            <a:r>
              <a:rPr lang="en-US" dirty="0" smtClean="0"/>
              <a:t>Allies </a:t>
            </a:r>
            <a:r>
              <a:rPr lang="en-US" dirty="0"/>
              <a:t>win </a:t>
            </a:r>
            <a:endParaRPr lang="en-US" dirty="0"/>
          </a:p>
          <a:p>
            <a:r>
              <a:rPr lang="en-US" dirty="0" smtClean="0"/>
              <a:t>Turning </a:t>
            </a:r>
            <a:r>
              <a:rPr lang="en-US" dirty="0"/>
              <a:t>point in </a:t>
            </a:r>
            <a:r>
              <a:rPr lang="en-US" dirty="0" smtClean="0"/>
              <a:t>land-air </a:t>
            </a:r>
            <a:r>
              <a:rPr lang="en-US" dirty="0"/>
              <a:t>war against Hitler came in late </a:t>
            </a:r>
            <a:r>
              <a:rPr lang="en-US" dirty="0" smtClean="0"/>
              <a:t>1942</a:t>
            </a:r>
          </a:p>
          <a:p>
            <a:pPr lvl="1"/>
            <a:r>
              <a:rPr lang="en-US" dirty="0" smtClean="0"/>
              <a:t>Battle </a:t>
            </a:r>
            <a:r>
              <a:rPr lang="en-US" dirty="0"/>
              <a:t>of El Alamein in October 1942, British general Bernard Montgomery defeated the Germans, who were led by Marshal Erwin </a:t>
            </a:r>
            <a:r>
              <a:rPr lang="en-US" dirty="0" smtClean="0"/>
              <a:t>Rommel</a:t>
            </a:r>
            <a:endParaRPr lang="en-US" dirty="0"/>
          </a:p>
          <a:p>
            <a:r>
              <a:rPr lang="en-US" dirty="0" smtClean="0">
                <a:solidFill>
                  <a:schemeClr val="bg1"/>
                </a:solidFill>
              </a:rPr>
              <a:t>September 1942 - Soviets </a:t>
            </a:r>
            <a:r>
              <a:rPr lang="en-US" dirty="0">
                <a:solidFill>
                  <a:schemeClr val="bg1"/>
                </a:solidFill>
              </a:rPr>
              <a:t>repelled Hitler's attack on Stalingrad, capturing thousands of German soldiers.  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Turning </a:t>
            </a:r>
            <a:r>
              <a:rPr lang="en-US" dirty="0">
                <a:solidFill>
                  <a:schemeClr val="bg1"/>
                </a:solidFill>
              </a:rPr>
              <a:t>point in the war </a:t>
            </a:r>
            <a:r>
              <a:rPr lang="en-US" dirty="0" smtClean="0">
                <a:solidFill>
                  <a:schemeClr val="bg1"/>
                </a:solidFill>
              </a:rPr>
              <a:t>for USSR 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692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 Second Front from North Africa to </a:t>
            </a:r>
            <a:r>
              <a:rPr lang="en-US" b="1" dirty="0" smtClean="0"/>
              <a:t>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8049491" cy="4178228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Many </a:t>
            </a:r>
            <a:r>
              <a:rPr lang="en-US" dirty="0"/>
              <a:t>Americans, including </a:t>
            </a:r>
            <a:r>
              <a:rPr lang="en-US" dirty="0" smtClean="0"/>
              <a:t>Roosevelt</a:t>
            </a:r>
            <a:r>
              <a:rPr lang="en-US" dirty="0"/>
              <a:t>, wanted to begin a diversionary invasion of France in 1942 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Feared Soviets might make </a:t>
            </a:r>
            <a:r>
              <a:rPr lang="en-US" dirty="0">
                <a:solidFill>
                  <a:schemeClr val="bg1"/>
                </a:solidFill>
              </a:rPr>
              <a:t>separate peace deal </a:t>
            </a:r>
            <a:r>
              <a:rPr lang="en-US" dirty="0" smtClean="0">
                <a:solidFill>
                  <a:schemeClr val="bg1"/>
                </a:solidFill>
              </a:rPr>
              <a:t>and </a:t>
            </a:r>
            <a:r>
              <a:rPr lang="en-US" dirty="0">
                <a:solidFill>
                  <a:schemeClr val="bg1"/>
                </a:solidFill>
              </a:rPr>
              <a:t>leave </a:t>
            </a:r>
            <a:r>
              <a:rPr lang="en-US" dirty="0" smtClean="0">
                <a:solidFill>
                  <a:schemeClr val="bg1"/>
                </a:solidFill>
              </a:rPr>
              <a:t>Western </a:t>
            </a:r>
            <a:r>
              <a:rPr lang="en-US" dirty="0">
                <a:solidFill>
                  <a:schemeClr val="bg1"/>
                </a:solidFill>
              </a:rPr>
              <a:t>Allies to face Germany alone.</a:t>
            </a:r>
          </a:p>
          <a:p>
            <a:r>
              <a:rPr lang="en-US" dirty="0"/>
              <a:t>British military planners preferred to attack Hitler </a:t>
            </a:r>
            <a:r>
              <a:rPr lang="en-US" dirty="0" smtClean="0"/>
              <a:t>through </a:t>
            </a:r>
            <a:r>
              <a:rPr lang="en-US" dirty="0"/>
              <a:t>"soft underbelly" of </a:t>
            </a:r>
            <a:r>
              <a:rPr lang="en-US" dirty="0" smtClean="0"/>
              <a:t>Mediterranean</a:t>
            </a:r>
          </a:p>
          <a:p>
            <a:pPr lvl="1"/>
            <a:r>
              <a:rPr lang="en-US" dirty="0" smtClean="0"/>
              <a:t>Americans </a:t>
            </a:r>
            <a:r>
              <a:rPr lang="en-US" dirty="0"/>
              <a:t>eventually </a:t>
            </a:r>
            <a:r>
              <a:rPr lang="en-US" dirty="0" smtClean="0"/>
              <a:t>agreed</a:t>
            </a:r>
            <a:endParaRPr lang="en-US" dirty="0"/>
          </a:p>
          <a:p>
            <a:r>
              <a:rPr lang="en-US" dirty="0"/>
              <a:t>American general, </a:t>
            </a:r>
            <a:r>
              <a:rPr lang="en-US" dirty="0" smtClean="0">
                <a:solidFill>
                  <a:schemeClr val="bg1"/>
                </a:solidFill>
              </a:rPr>
              <a:t>Eisenhower</a:t>
            </a:r>
            <a:r>
              <a:rPr lang="en-US" dirty="0">
                <a:solidFill>
                  <a:schemeClr val="bg1"/>
                </a:solidFill>
              </a:rPr>
              <a:t> led </a:t>
            </a:r>
            <a:r>
              <a:rPr lang="en-US" dirty="0" smtClean="0">
                <a:solidFill>
                  <a:schemeClr val="bg1"/>
                </a:solidFill>
              </a:rPr>
              <a:t>assault </a:t>
            </a:r>
            <a:r>
              <a:rPr lang="en-US" dirty="0">
                <a:solidFill>
                  <a:schemeClr val="bg1"/>
                </a:solidFill>
              </a:rPr>
              <a:t>on French-held North </a:t>
            </a:r>
            <a:r>
              <a:rPr lang="en-US" dirty="0" smtClean="0">
                <a:solidFill>
                  <a:schemeClr val="bg1"/>
                </a:solidFill>
              </a:rPr>
              <a:t>Africa – Nov 1942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nvasion </a:t>
            </a:r>
            <a:r>
              <a:rPr lang="en-US" dirty="0"/>
              <a:t>was </a:t>
            </a:r>
            <a:r>
              <a:rPr lang="en-US" dirty="0" smtClean="0"/>
              <a:t>mightiest </a:t>
            </a:r>
            <a:r>
              <a:rPr lang="en-US" dirty="0"/>
              <a:t>waterborne effort </a:t>
            </a:r>
            <a:r>
              <a:rPr lang="en-US" dirty="0" smtClean="0"/>
              <a:t>in history</a:t>
            </a:r>
          </a:p>
          <a:p>
            <a:pPr lvl="1"/>
            <a:r>
              <a:rPr lang="en-US" dirty="0" smtClean="0"/>
              <a:t>German-Italy </a:t>
            </a:r>
            <a:r>
              <a:rPr lang="en-US" dirty="0"/>
              <a:t>army surrendered in Tunisia in May </a:t>
            </a:r>
            <a:r>
              <a:rPr lang="en-US" dirty="0" smtClean="0"/>
              <a:t>1943</a:t>
            </a:r>
            <a:endParaRPr lang="en-US" dirty="0"/>
          </a:p>
          <a:p>
            <a:r>
              <a:rPr lang="en-US" dirty="0" smtClean="0"/>
              <a:t>Casablanca</a:t>
            </a:r>
            <a:r>
              <a:rPr lang="en-US" dirty="0"/>
              <a:t>, President Roosevelt met with Winston Churchill in January </a:t>
            </a:r>
            <a:r>
              <a:rPr lang="en-US" dirty="0" smtClean="0"/>
              <a:t>1943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greed </a:t>
            </a:r>
            <a:r>
              <a:rPr lang="en-US" dirty="0"/>
              <a:t>to step up </a:t>
            </a:r>
            <a:r>
              <a:rPr lang="en-US" dirty="0" smtClean="0"/>
              <a:t>war </a:t>
            </a:r>
            <a:r>
              <a:rPr lang="en-US" dirty="0"/>
              <a:t>in </a:t>
            </a:r>
            <a:r>
              <a:rPr lang="en-US" dirty="0" smtClean="0"/>
              <a:t>Pacific</a:t>
            </a:r>
            <a:r>
              <a:rPr lang="en-US" dirty="0"/>
              <a:t>, invade Sicily, increase pressure on Italy, and insist upon "unconditional surrender" of the </a:t>
            </a:r>
            <a:r>
              <a:rPr lang="en-US" dirty="0" smtClean="0"/>
              <a:t>enemy</a:t>
            </a:r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Allied forces captured </a:t>
            </a:r>
            <a:r>
              <a:rPr lang="en-US" dirty="0" smtClean="0">
                <a:solidFill>
                  <a:schemeClr val="bg1"/>
                </a:solidFill>
              </a:rPr>
              <a:t>Sicily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- </a:t>
            </a:r>
            <a:r>
              <a:rPr lang="en-US" dirty="0" smtClean="0">
                <a:solidFill>
                  <a:schemeClr val="bg1"/>
                </a:solidFill>
              </a:rPr>
              <a:t>August 1943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Sept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dirty="0" smtClean="0">
                <a:solidFill>
                  <a:schemeClr val="bg1"/>
                </a:solidFill>
              </a:rPr>
              <a:t>1943 - Italy</a:t>
            </a:r>
            <a:r>
              <a:rPr lang="en-US" dirty="0">
                <a:solidFill>
                  <a:schemeClr val="bg1"/>
                </a:solidFill>
              </a:rPr>
              <a:t> surrendered unconditionally and Mussolini was </a:t>
            </a:r>
            <a:r>
              <a:rPr lang="en-US" dirty="0" smtClean="0">
                <a:solidFill>
                  <a:schemeClr val="bg1"/>
                </a:solidFill>
              </a:rPr>
              <a:t>overthrown</a:t>
            </a:r>
          </a:p>
          <a:p>
            <a:pPr lvl="1"/>
            <a:r>
              <a:rPr lang="en-US" dirty="0" smtClean="0"/>
              <a:t>Although </a:t>
            </a:r>
            <a:r>
              <a:rPr lang="en-US" dirty="0"/>
              <a:t>Italy </a:t>
            </a:r>
            <a:r>
              <a:rPr lang="en-US" dirty="0" smtClean="0"/>
              <a:t>surrendered - Germans </a:t>
            </a:r>
            <a:r>
              <a:rPr lang="en-US" dirty="0"/>
              <a:t>continued to fight for control of </a:t>
            </a:r>
            <a:r>
              <a:rPr lang="en-US" dirty="0" smtClean="0"/>
              <a:t>Italy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Rome</a:t>
            </a:r>
            <a:r>
              <a:rPr lang="en-US" dirty="0">
                <a:solidFill>
                  <a:schemeClr val="bg1"/>
                </a:solidFill>
              </a:rPr>
              <a:t> was taken on June 4, </a:t>
            </a:r>
            <a:r>
              <a:rPr lang="en-US" dirty="0" smtClean="0">
                <a:solidFill>
                  <a:schemeClr val="bg1"/>
                </a:solidFill>
              </a:rPr>
              <a:t>1944</a:t>
            </a:r>
          </a:p>
          <a:p>
            <a:pPr lvl="1"/>
            <a:r>
              <a:rPr lang="en-US" dirty="0" smtClean="0"/>
              <a:t>May </a:t>
            </a:r>
            <a:r>
              <a:rPr lang="en-US" dirty="0"/>
              <a:t>2, </a:t>
            </a:r>
            <a:r>
              <a:rPr lang="en-US" dirty="0" smtClean="0"/>
              <a:t>1945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smtClean="0"/>
              <a:t>thousands </a:t>
            </a:r>
            <a:r>
              <a:rPr lang="en-US" dirty="0"/>
              <a:t>of Axis troops in Italy surrendered and became prisoners of </a:t>
            </a:r>
            <a:r>
              <a:rPr lang="en-US" dirty="0" smtClean="0"/>
              <a:t>war</a:t>
            </a:r>
            <a:endParaRPr lang="en-US" dirty="0"/>
          </a:p>
          <a:p>
            <a:r>
              <a:rPr lang="en-US" dirty="0" smtClean="0"/>
              <a:t>Allies</a:t>
            </a:r>
            <a:r>
              <a:rPr lang="en-US" dirty="0"/>
              <a:t>' battles in Italy diverted some German troops away from </a:t>
            </a:r>
            <a:r>
              <a:rPr lang="en-US" dirty="0" smtClean="0"/>
              <a:t>Soviet </a:t>
            </a:r>
            <a:r>
              <a:rPr lang="en-US" dirty="0"/>
              <a:t>and French fronts, </a:t>
            </a:r>
            <a:r>
              <a:rPr lang="en-US" dirty="0" smtClean="0"/>
              <a:t>but </a:t>
            </a:r>
            <a:r>
              <a:rPr lang="en-US" dirty="0" smtClean="0"/>
              <a:t>delayed Allied </a:t>
            </a:r>
            <a:r>
              <a:rPr lang="en-US" dirty="0"/>
              <a:t>invasion of Normandy by several </a:t>
            </a:r>
            <a:r>
              <a:rPr lang="en-US" dirty="0" smtClean="0"/>
              <a:t>months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ave </a:t>
            </a:r>
            <a:r>
              <a:rPr lang="en-US" dirty="0"/>
              <a:t>the Soviets more time to take territory in Eastern Europe.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890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D-Day:  June 6, </a:t>
            </a:r>
            <a:r>
              <a:rPr lang="en-US" b="1" dirty="0" smtClean="0"/>
              <a:t>1944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3"/>
            <a:ext cx="6887389" cy="416783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Roosevelt</a:t>
            </a:r>
            <a:r>
              <a:rPr lang="en-US" dirty="0"/>
              <a:t>, </a:t>
            </a:r>
            <a:r>
              <a:rPr lang="en-US" dirty="0" smtClean="0"/>
              <a:t>Churchill</a:t>
            </a:r>
            <a:r>
              <a:rPr lang="en-US" dirty="0"/>
              <a:t>, and Stalin met in Tehran, Iran from </a:t>
            </a:r>
            <a:r>
              <a:rPr lang="en-US" dirty="0" smtClean="0"/>
              <a:t>Nov </a:t>
            </a:r>
            <a:r>
              <a:rPr lang="en-US" dirty="0"/>
              <a:t>28</a:t>
            </a:r>
            <a:r>
              <a:rPr lang="en-US" baseline="30000" dirty="0"/>
              <a:t>th</a:t>
            </a:r>
            <a:r>
              <a:rPr lang="en-US" dirty="0"/>
              <a:t> to </a:t>
            </a:r>
            <a:r>
              <a:rPr lang="en-US" dirty="0" smtClean="0"/>
              <a:t>Dec1</a:t>
            </a:r>
            <a:r>
              <a:rPr lang="en-US" baseline="30000" dirty="0" smtClean="0"/>
              <a:t>st</a:t>
            </a:r>
            <a:r>
              <a:rPr lang="en-US" dirty="0"/>
              <a:t> to coordinate a second </a:t>
            </a:r>
            <a:r>
              <a:rPr lang="en-US" dirty="0" smtClean="0"/>
              <a:t>front</a:t>
            </a:r>
          </a:p>
          <a:p>
            <a:r>
              <a:rPr lang="en-US" dirty="0" smtClean="0"/>
              <a:t>One </a:t>
            </a:r>
            <a:r>
              <a:rPr lang="en-US" dirty="0"/>
              <a:t>of the most important achievements of the meeting was the agreement on broad </a:t>
            </a:r>
            <a:r>
              <a:rPr lang="en-US" dirty="0" smtClean="0"/>
              <a:t>plans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Soviet attack </a:t>
            </a:r>
            <a:r>
              <a:rPr lang="en-US" dirty="0">
                <a:solidFill>
                  <a:schemeClr val="bg1"/>
                </a:solidFill>
              </a:rPr>
              <a:t>Germany from the east simultaneously with </a:t>
            </a:r>
            <a:r>
              <a:rPr lang="en-US" dirty="0" smtClean="0">
                <a:solidFill>
                  <a:schemeClr val="bg1"/>
                </a:solidFill>
              </a:rPr>
              <a:t>Allied </a:t>
            </a:r>
            <a:r>
              <a:rPr lang="en-US" dirty="0">
                <a:solidFill>
                  <a:schemeClr val="bg1"/>
                </a:solidFill>
              </a:rPr>
              <a:t>assault from the </a:t>
            </a:r>
            <a:r>
              <a:rPr lang="en-US" dirty="0" smtClean="0">
                <a:solidFill>
                  <a:schemeClr val="bg1"/>
                </a:solidFill>
              </a:rPr>
              <a:t>west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/>
              <a:t>Because the </a:t>
            </a:r>
            <a:r>
              <a:rPr lang="en-US" dirty="0" smtClean="0"/>
              <a:t>US provided most </a:t>
            </a:r>
            <a:r>
              <a:rPr lang="en-US" dirty="0"/>
              <a:t>Allied troops for the invasion of Europe, American General Eisenhower was given </a:t>
            </a:r>
            <a:r>
              <a:rPr lang="en-US" dirty="0" smtClean="0"/>
              <a:t>command</a:t>
            </a:r>
            <a:endParaRPr lang="en-US" dirty="0"/>
          </a:p>
          <a:p>
            <a:r>
              <a:rPr lang="en-US" dirty="0"/>
              <a:t>French Normandy was chosen </a:t>
            </a:r>
            <a:r>
              <a:rPr lang="en-US" dirty="0" smtClean="0"/>
              <a:t>for </a:t>
            </a:r>
            <a:r>
              <a:rPr lang="en-US" dirty="0"/>
              <a:t>point for invasion </a:t>
            </a:r>
            <a:r>
              <a:rPr lang="en-US" dirty="0" smtClean="0"/>
              <a:t>b/c </a:t>
            </a:r>
            <a:r>
              <a:rPr lang="en-US" dirty="0"/>
              <a:t>it was less heavily defended than other parts of the European </a:t>
            </a:r>
            <a:r>
              <a:rPr lang="en-US" dirty="0" smtClean="0"/>
              <a:t>coast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D-Day - June </a:t>
            </a:r>
            <a:r>
              <a:rPr lang="en-US" dirty="0">
                <a:solidFill>
                  <a:schemeClr val="bg1"/>
                </a:solidFill>
              </a:rPr>
              <a:t>6, </a:t>
            </a:r>
            <a:r>
              <a:rPr lang="en-US" dirty="0" smtClean="0">
                <a:solidFill>
                  <a:schemeClr val="bg1"/>
                </a:solidFill>
              </a:rPr>
              <a:t>1944 - Allies </a:t>
            </a:r>
            <a:r>
              <a:rPr lang="en-US" dirty="0">
                <a:solidFill>
                  <a:schemeClr val="bg1"/>
                </a:solidFill>
              </a:rPr>
              <a:t>broke through German beach defenses and </a:t>
            </a:r>
            <a:r>
              <a:rPr lang="en-US" dirty="0" smtClean="0">
                <a:solidFill>
                  <a:schemeClr val="bg1"/>
                </a:solidFill>
              </a:rPr>
              <a:t>General Patton</a:t>
            </a:r>
            <a:r>
              <a:rPr lang="en-US" dirty="0">
                <a:solidFill>
                  <a:schemeClr val="bg1"/>
                </a:solidFill>
              </a:rPr>
              <a:t> led armored divisions across </a:t>
            </a:r>
            <a:r>
              <a:rPr lang="en-US" dirty="0" smtClean="0">
                <a:solidFill>
                  <a:schemeClr val="bg1"/>
                </a:solidFill>
              </a:rPr>
              <a:t>France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Paris</a:t>
            </a:r>
            <a:r>
              <a:rPr lang="en-US" dirty="0">
                <a:solidFill>
                  <a:schemeClr val="bg1"/>
                </a:solidFill>
              </a:rPr>
              <a:t> was liberated in August </a:t>
            </a:r>
            <a:r>
              <a:rPr lang="en-US" dirty="0" smtClean="0">
                <a:solidFill>
                  <a:schemeClr val="bg1"/>
                </a:solidFill>
              </a:rPr>
              <a:t>1944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/>
              <a:t>F</a:t>
            </a:r>
            <a:r>
              <a:rPr lang="en-US" dirty="0" smtClean="0"/>
              <a:t>irst major German </a:t>
            </a:r>
            <a:r>
              <a:rPr lang="en-US" dirty="0"/>
              <a:t>city </a:t>
            </a:r>
            <a:r>
              <a:rPr lang="en-US" dirty="0" smtClean="0"/>
              <a:t>fell to Allies - October 1944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606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FDR:  The Fourth-Termite of </a:t>
            </a:r>
            <a:r>
              <a:rPr lang="en-US" b="1" dirty="0" smtClean="0"/>
              <a:t>1944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Republicans </a:t>
            </a:r>
            <a:r>
              <a:rPr lang="en-US" dirty="0"/>
              <a:t>nominated Thomas E. Dewey for the presidency and isolationist Senator, John W. Bricker for the vice </a:t>
            </a:r>
            <a:r>
              <a:rPr lang="en-US" dirty="0" smtClean="0"/>
              <a:t>presidency</a:t>
            </a:r>
            <a:endParaRPr lang="en-US" dirty="0"/>
          </a:p>
          <a:p>
            <a:r>
              <a:rPr lang="en-US" dirty="0" smtClean="0"/>
              <a:t>Democrats </a:t>
            </a:r>
            <a:r>
              <a:rPr lang="en-US" dirty="0"/>
              <a:t>nominated Roosevelt for the presidency and Senator Harry S Truman for the vice </a:t>
            </a:r>
            <a:r>
              <a:rPr lang="en-US" dirty="0" smtClean="0"/>
              <a:t>presidency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670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Roosevelt Defeats </a:t>
            </a:r>
            <a:r>
              <a:rPr lang="en-US" b="1" dirty="0" smtClean="0"/>
              <a:t>Dewey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Roosevelt </a:t>
            </a:r>
            <a:r>
              <a:rPr lang="en-US" dirty="0"/>
              <a:t>won a sweeping majority of the votes in the Electoral College and was </a:t>
            </a:r>
            <a:r>
              <a:rPr lang="en-US" b="1" dirty="0"/>
              <a:t>reelected</a:t>
            </a:r>
            <a:r>
              <a:rPr lang="en-US" dirty="0"/>
              <a:t>. 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won primarily because the war was going well.  </a:t>
            </a:r>
            <a:endParaRPr lang="en-US" dirty="0" smtClean="0"/>
          </a:p>
          <a:p>
            <a:r>
              <a:rPr lang="en-US" dirty="0" smtClean="0"/>
              <a:t>Foreign </a:t>
            </a:r>
            <a:r>
              <a:rPr lang="en-US" dirty="0"/>
              <a:t>policy was a decisive factor with many voters, who concluded that Roosevelt's experience was needed for making a future organization for world peace.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853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Last Days of </a:t>
            </a:r>
            <a:r>
              <a:rPr lang="en-US" b="1" dirty="0" smtClean="0"/>
              <a:t>Hitler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6887389" cy="417822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Dec </a:t>
            </a:r>
            <a:r>
              <a:rPr lang="en-US" dirty="0"/>
              <a:t>16, </a:t>
            </a:r>
            <a:r>
              <a:rPr lang="en-US" dirty="0" smtClean="0"/>
              <a:t>1944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smtClean="0"/>
              <a:t>Hitler </a:t>
            </a:r>
            <a:r>
              <a:rPr lang="en-US" dirty="0"/>
              <a:t>threw </a:t>
            </a:r>
            <a:r>
              <a:rPr lang="en-US" dirty="0" smtClean="0"/>
              <a:t>all </a:t>
            </a:r>
            <a:r>
              <a:rPr lang="en-US" dirty="0"/>
              <a:t>his forces against the thinly held American lines in the Ardennes </a:t>
            </a:r>
            <a:r>
              <a:rPr lang="en-US" dirty="0" smtClean="0"/>
              <a:t>Forest</a:t>
            </a:r>
            <a:endParaRPr lang="en-US" dirty="0"/>
          </a:p>
          <a:p>
            <a:pPr lvl="1"/>
            <a:r>
              <a:rPr lang="en-US" dirty="0" smtClean="0"/>
              <a:t>Objective to </a:t>
            </a:r>
            <a:r>
              <a:rPr lang="en-US" dirty="0"/>
              <a:t>take </a:t>
            </a:r>
            <a:r>
              <a:rPr lang="en-US" dirty="0" smtClean="0"/>
              <a:t>Belgian </a:t>
            </a:r>
            <a:r>
              <a:rPr lang="en-US" dirty="0"/>
              <a:t>port of </a:t>
            </a:r>
            <a:r>
              <a:rPr lang="en-US" dirty="0" smtClean="0"/>
              <a:t>Antwerp - key </a:t>
            </a:r>
            <a:r>
              <a:rPr lang="en-US" dirty="0"/>
              <a:t>to </a:t>
            </a:r>
            <a:r>
              <a:rPr lang="en-US" dirty="0" smtClean="0"/>
              <a:t> </a:t>
            </a:r>
            <a:r>
              <a:rPr lang="en-US" dirty="0"/>
              <a:t>Allied supply operation. </a:t>
            </a:r>
            <a:endParaRPr lang="en-US" dirty="0" smtClean="0"/>
          </a:p>
          <a:p>
            <a:r>
              <a:rPr lang="en-US" dirty="0" smtClean="0"/>
              <a:t>Battle </a:t>
            </a:r>
            <a:r>
              <a:rPr lang="en-US" dirty="0"/>
              <a:t>of the </a:t>
            </a:r>
            <a:r>
              <a:rPr lang="en-US" dirty="0" smtClean="0"/>
              <a:t>Bulge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smtClean="0"/>
              <a:t>Allies </a:t>
            </a:r>
            <a:r>
              <a:rPr lang="en-US" dirty="0"/>
              <a:t>driven back, </a:t>
            </a:r>
            <a:r>
              <a:rPr lang="en-US" dirty="0" smtClean="0"/>
              <a:t>created deep </a:t>
            </a:r>
            <a:r>
              <a:rPr lang="en-US" dirty="0"/>
              <a:t>"bulge" in the Allied </a:t>
            </a:r>
            <a:r>
              <a:rPr lang="en-US" dirty="0" smtClean="0"/>
              <a:t>front</a:t>
            </a:r>
          </a:p>
          <a:p>
            <a:pPr lvl="1"/>
            <a:r>
              <a:rPr lang="en-US" dirty="0" smtClean="0"/>
              <a:t>10-day </a:t>
            </a:r>
            <a:r>
              <a:rPr lang="en-US" dirty="0"/>
              <a:t>German push was stopped by the 101</a:t>
            </a:r>
            <a:r>
              <a:rPr lang="en-US" baseline="30000" dirty="0"/>
              <a:t>st</a:t>
            </a:r>
            <a:r>
              <a:rPr lang="en-US" dirty="0"/>
              <a:t> Airborne Division, which was led by Brigadier General A. C. McAuliffe.</a:t>
            </a:r>
          </a:p>
          <a:p>
            <a:r>
              <a:rPr lang="en-US" dirty="0" smtClean="0"/>
              <a:t>April</a:t>
            </a:r>
            <a:r>
              <a:rPr lang="en-US" dirty="0"/>
              <a:t> 1945, General Eisenhower's troops continued into Germany and discovered the concentration camps where the Nazis had murdered over 6 million </a:t>
            </a:r>
            <a:r>
              <a:rPr lang="en-US" dirty="0" smtClean="0"/>
              <a:t>Jews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of the atrocities of the Holocaust were not discovered until the war </a:t>
            </a:r>
            <a:r>
              <a:rPr lang="en-US" dirty="0" smtClean="0"/>
              <a:t>ended</a:t>
            </a:r>
            <a:endParaRPr lang="en-US" dirty="0"/>
          </a:p>
          <a:p>
            <a:r>
              <a:rPr lang="en-US" dirty="0" smtClean="0">
                <a:solidFill>
                  <a:schemeClr val="bg1"/>
                </a:solidFill>
              </a:rPr>
              <a:t>Soviets </a:t>
            </a:r>
            <a:r>
              <a:rPr lang="en-US" dirty="0">
                <a:solidFill>
                  <a:schemeClr val="bg1"/>
                </a:solidFill>
              </a:rPr>
              <a:t>captured Berlin </a:t>
            </a:r>
            <a:r>
              <a:rPr lang="en-US" dirty="0" smtClean="0">
                <a:solidFill>
                  <a:schemeClr val="bg1"/>
                </a:solidFill>
              </a:rPr>
              <a:t>- </a:t>
            </a:r>
            <a:r>
              <a:rPr lang="en-US" dirty="0" smtClean="0">
                <a:solidFill>
                  <a:schemeClr val="bg1"/>
                </a:solidFill>
              </a:rPr>
              <a:t>April 1945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/>
              <a:t>Hitler committed </a:t>
            </a:r>
            <a:r>
              <a:rPr lang="en-US" dirty="0" smtClean="0"/>
              <a:t>suicide</a:t>
            </a:r>
            <a:r>
              <a:rPr lang="en-US" dirty="0"/>
              <a:t> </a:t>
            </a:r>
            <a:r>
              <a:rPr lang="en-US" dirty="0" smtClean="0"/>
              <a:t>-</a:t>
            </a:r>
            <a:r>
              <a:rPr lang="en-US" dirty="0"/>
              <a:t> April 30, </a:t>
            </a:r>
            <a:r>
              <a:rPr lang="en-US" dirty="0" smtClean="0"/>
              <a:t>1945</a:t>
            </a:r>
            <a:endParaRPr lang="en-US" dirty="0"/>
          </a:p>
          <a:p>
            <a:r>
              <a:rPr lang="en-US" dirty="0" smtClean="0">
                <a:solidFill>
                  <a:schemeClr val="bg1"/>
                </a:solidFill>
              </a:rPr>
              <a:t>April </a:t>
            </a:r>
            <a:r>
              <a:rPr lang="en-US" dirty="0">
                <a:solidFill>
                  <a:schemeClr val="bg1"/>
                </a:solidFill>
              </a:rPr>
              <a:t>12, 1945, </a:t>
            </a:r>
            <a:r>
              <a:rPr lang="en-US" dirty="0" smtClean="0">
                <a:solidFill>
                  <a:schemeClr val="bg1"/>
                </a:solidFill>
              </a:rPr>
              <a:t>Roosevelt </a:t>
            </a:r>
            <a:r>
              <a:rPr lang="en-US" dirty="0">
                <a:solidFill>
                  <a:schemeClr val="bg1"/>
                </a:solidFill>
              </a:rPr>
              <a:t>died 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chemeClr val="bg1"/>
                </a:solidFill>
              </a:rPr>
              <a:t>Harry </a:t>
            </a:r>
            <a:r>
              <a:rPr lang="en-US" dirty="0">
                <a:solidFill>
                  <a:schemeClr val="bg1"/>
                </a:solidFill>
              </a:rPr>
              <a:t>S Truman took over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May </a:t>
            </a:r>
            <a:r>
              <a:rPr lang="en-US" dirty="0">
                <a:solidFill>
                  <a:schemeClr val="bg1"/>
                </a:solidFill>
              </a:rPr>
              <a:t>7, </a:t>
            </a:r>
            <a:r>
              <a:rPr lang="en-US" dirty="0" smtClean="0">
                <a:solidFill>
                  <a:schemeClr val="bg1"/>
                </a:solidFill>
              </a:rPr>
              <a:t>1945 - German gov’t </a:t>
            </a:r>
            <a:r>
              <a:rPr lang="en-US" dirty="0">
                <a:solidFill>
                  <a:schemeClr val="bg1"/>
                </a:solidFill>
              </a:rPr>
              <a:t>surrendered </a:t>
            </a:r>
            <a:r>
              <a:rPr lang="en-US" dirty="0" smtClean="0">
                <a:solidFill>
                  <a:schemeClr val="bg1"/>
                </a:solidFill>
              </a:rPr>
              <a:t>unconditionally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May </a:t>
            </a:r>
            <a:r>
              <a:rPr lang="en-US" dirty="0">
                <a:solidFill>
                  <a:schemeClr val="bg1"/>
                </a:solidFill>
              </a:rPr>
              <a:t>8 </a:t>
            </a:r>
            <a:r>
              <a:rPr lang="en-US" dirty="0" smtClean="0">
                <a:solidFill>
                  <a:schemeClr val="bg1"/>
                </a:solidFill>
              </a:rPr>
              <a:t>- V-E </a:t>
            </a:r>
            <a:r>
              <a:rPr lang="en-US" dirty="0">
                <a:solidFill>
                  <a:schemeClr val="bg1"/>
                </a:solidFill>
              </a:rPr>
              <a:t>(Victory in Europe) </a:t>
            </a:r>
            <a:r>
              <a:rPr lang="en-US" dirty="0" smtClean="0">
                <a:solidFill>
                  <a:schemeClr val="bg1"/>
                </a:solidFill>
              </a:rPr>
              <a:t>Day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75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Japan Dies </a:t>
            </a:r>
            <a:r>
              <a:rPr lang="en-US" b="1" dirty="0" smtClean="0"/>
              <a:t>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Submarines </a:t>
            </a:r>
            <a:r>
              <a:rPr lang="en-US" dirty="0"/>
              <a:t>and bombers inflicted severe damage on </a:t>
            </a:r>
            <a:r>
              <a:rPr lang="en-US" dirty="0" smtClean="0"/>
              <a:t>Japan</a:t>
            </a:r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Allied </a:t>
            </a:r>
            <a:r>
              <a:rPr lang="en-US" dirty="0" err="1">
                <a:solidFill>
                  <a:schemeClr val="bg1"/>
                </a:solidFill>
              </a:rPr>
              <a:t>firebombings</a:t>
            </a:r>
            <a:r>
              <a:rPr lang="en-US" dirty="0">
                <a:solidFill>
                  <a:schemeClr val="bg1"/>
                </a:solidFill>
              </a:rPr>
              <a:t> of Tokyo killed over 83,000 people</a:t>
            </a:r>
            <a:r>
              <a:rPr lang="en-US" dirty="0"/>
              <a:t>, comparable to number of people killed by each atomic </a:t>
            </a:r>
            <a:r>
              <a:rPr lang="en-US" dirty="0" smtClean="0"/>
              <a:t>bomb</a:t>
            </a:r>
            <a:endParaRPr lang="en-US" dirty="0"/>
          </a:p>
          <a:p>
            <a:r>
              <a:rPr lang="en-US" dirty="0"/>
              <a:t>General MacArthur returned to </a:t>
            </a:r>
            <a:r>
              <a:rPr lang="en-US" dirty="0" smtClean="0"/>
              <a:t>Philippines</a:t>
            </a:r>
            <a:r>
              <a:rPr lang="en-US" dirty="0"/>
              <a:t> with 600 ships and 250,000 </a:t>
            </a:r>
            <a:r>
              <a:rPr lang="en-US" dirty="0" smtClean="0"/>
              <a:t>troops</a:t>
            </a:r>
          </a:p>
          <a:p>
            <a:pPr lvl="1"/>
            <a:r>
              <a:rPr lang="en-US" dirty="0" smtClean="0"/>
              <a:t>In</a:t>
            </a:r>
            <a:r>
              <a:rPr lang="en-US" dirty="0"/>
              <a:t> Leyte Gulf, Japan lost a series of 3 battles </a:t>
            </a:r>
            <a:endParaRPr lang="en-US" dirty="0" smtClean="0"/>
          </a:p>
          <a:p>
            <a:pPr lvl="2"/>
            <a:r>
              <a:rPr lang="en-US" dirty="0" smtClean="0"/>
              <a:t>M</a:t>
            </a:r>
            <a:r>
              <a:rPr lang="en-US" dirty="0" smtClean="0"/>
              <a:t>arked </a:t>
            </a:r>
            <a:r>
              <a:rPr lang="en-US" dirty="0"/>
              <a:t>end of Japan's sea </a:t>
            </a:r>
            <a:r>
              <a:rPr lang="en-US" dirty="0" smtClean="0"/>
              <a:t>power</a:t>
            </a:r>
          </a:p>
          <a:p>
            <a:pPr lvl="2"/>
            <a:r>
              <a:rPr lang="en-US" dirty="0" smtClean="0"/>
              <a:t>MacArthur landed </a:t>
            </a:r>
            <a:r>
              <a:rPr lang="en-US" dirty="0"/>
              <a:t>on the main Philippine island of Luzon in January 1945, capturing Manila in March </a:t>
            </a:r>
            <a:r>
              <a:rPr lang="en-US" dirty="0" smtClean="0"/>
              <a:t>1945</a:t>
            </a:r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Iwo Jima, needed as an airport for damaged American bombers returning from Japan, was captured in March </a:t>
            </a:r>
            <a:r>
              <a:rPr lang="en-US" dirty="0" smtClean="0">
                <a:solidFill>
                  <a:schemeClr val="bg1"/>
                </a:solidFill>
              </a:rPr>
              <a:t>1945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Americans </a:t>
            </a:r>
            <a:r>
              <a:rPr lang="en-US" dirty="0">
                <a:solidFill>
                  <a:schemeClr val="bg1"/>
                </a:solidFill>
              </a:rPr>
              <a:t>captured the island of Okinawa after fighting from April to June of </a:t>
            </a:r>
            <a:r>
              <a:rPr lang="en-US" dirty="0" smtClean="0">
                <a:solidFill>
                  <a:schemeClr val="bg1"/>
                </a:solidFill>
              </a:rPr>
              <a:t>1945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American </a:t>
            </a:r>
            <a:r>
              <a:rPr lang="en-US" dirty="0">
                <a:solidFill>
                  <a:schemeClr val="bg1"/>
                </a:solidFill>
              </a:rPr>
              <a:t>navy sustained heavy losses from the "kamikaze" (suicide) Japanese </a:t>
            </a:r>
            <a:r>
              <a:rPr lang="en-US" dirty="0" smtClean="0">
                <a:solidFill>
                  <a:schemeClr val="bg1"/>
                </a:solidFill>
              </a:rPr>
              <a:t>pilots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6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Atomic </a:t>
            </a:r>
            <a:r>
              <a:rPr lang="en-US" b="1" dirty="0" smtClean="0"/>
              <a:t>Bombs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67791"/>
            <a:ext cx="7987145" cy="4613564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M</a:t>
            </a:r>
            <a:r>
              <a:rPr lang="en-US" dirty="0" smtClean="0">
                <a:solidFill>
                  <a:schemeClr val="bg1"/>
                </a:solidFill>
              </a:rPr>
              <a:t>iddle </a:t>
            </a:r>
            <a:r>
              <a:rPr lang="en-US" dirty="0">
                <a:solidFill>
                  <a:schemeClr val="bg1"/>
                </a:solidFill>
              </a:rPr>
              <a:t>of </a:t>
            </a:r>
            <a:r>
              <a:rPr lang="en-US" dirty="0" smtClean="0">
                <a:solidFill>
                  <a:schemeClr val="bg1"/>
                </a:solidFill>
              </a:rPr>
              <a:t>1945 - Japan still </a:t>
            </a:r>
            <a:r>
              <a:rPr lang="en-US" dirty="0">
                <a:solidFill>
                  <a:schemeClr val="bg1"/>
                </a:solidFill>
              </a:rPr>
              <a:t>unwilling to surrender </a:t>
            </a:r>
            <a:r>
              <a:rPr lang="en-US" i="1" dirty="0">
                <a:solidFill>
                  <a:schemeClr val="bg1"/>
                </a:solidFill>
              </a:rPr>
              <a:t>unconditionally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r>
              <a:rPr lang="en-US" dirty="0">
                <a:solidFill>
                  <a:schemeClr val="bg1"/>
                </a:solidFill>
              </a:rPr>
              <a:t>At </a:t>
            </a:r>
            <a:r>
              <a:rPr lang="en-US" dirty="0" smtClean="0">
                <a:solidFill>
                  <a:schemeClr val="bg1"/>
                </a:solidFill>
              </a:rPr>
              <a:t>Potsdam conference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- </a:t>
            </a:r>
            <a:r>
              <a:rPr lang="en-US" dirty="0" smtClean="0">
                <a:solidFill>
                  <a:schemeClr val="bg1"/>
                </a:solidFill>
              </a:rPr>
              <a:t>July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dirty="0" smtClean="0">
                <a:solidFill>
                  <a:schemeClr val="bg1"/>
                </a:solidFill>
              </a:rPr>
              <a:t>1945 –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Truman </a:t>
            </a:r>
            <a:r>
              <a:rPr lang="en-US" dirty="0">
                <a:solidFill>
                  <a:schemeClr val="bg1"/>
                </a:solidFill>
              </a:rPr>
              <a:t>met with Stalin and </a:t>
            </a:r>
            <a:r>
              <a:rPr lang="en-US" dirty="0" smtClean="0">
                <a:solidFill>
                  <a:schemeClr val="bg1"/>
                </a:solidFill>
              </a:rPr>
              <a:t>Churchill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ssued ultimatum </a:t>
            </a:r>
            <a:r>
              <a:rPr lang="en-US" dirty="0">
                <a:solidFill>
                  <a:schemeClr val="bg1"/>
                </a:solidFill>
              </a:rPr>
              <a:t>to Japan:  surrender or be </a:t>
            </a:r>
            <a:r>
              <a:rPr lang="en-US" dirty="0" smtClean="0">
                <a:solidFill>
                  <a:schemeClr val="bg1"/>
                </a:solidFill>
              </a:rPr>
              <a:t>destroyed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Manhattan </a:t>
            </a:r>
            <a:r>
              <a:rPr lang="en-US" dirty="0">
                <a:solidFill>
                  <a:schemeClr val="bg1"/>
                </a:solidFill>
              </a:rPr>
              <a:t>Project </a:t>
            </a:r>
            <a:r>
              <a:rPr lang="en-US" dirty="0" smtClean="0">
                <a:solidFill>
                  <a:schemeClr val="bg1"/>
                </a:solidFill>
              </a:rPr>
              <a:t>- developed </a:t>
            </a:r>
            <a:r>
              <a:rPr lang="en-US" dirty="0">
                <a:solidFill>
                  <a:schemeClr val="bg1"/>
                </a:solidFill>
              </a:rPr>
              <a:t>the atomic </a:t>
            </a:r>
            <a:r>
              <a:rPr lang="en-US" dirty="0" smtClean="0">
                <a:solidFill>
                  <a:schemeClr val="bg1"/>
                </a:solidFill>
              </a:rPr>
              <a:t>bomb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Germany </a:t>
            </a:r>
            <a:r>
              <a:rPr lang="en-US" dirty="0">
                <a:solidFill>
                  <a:schemeClr val="bg1"/>
                </a:solidFill>
              </a:rPr>
              <a:t>was the initial intended target for </a:t>
            </a:r>
            <a:r>
              <a:rPr lang="en-US" dirty="0" smtClean="0">
                <a:solidFill>
                  <a:schemeClr val="bg1"/>
                </a:solidFill>
              </a:rPr>
              <a:t>atomic bomb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July </a:t>
            </a:r>
            <a:r>
              <a:rPr lang="en-US" dirty="0">
                <a:solidFill>
                  <a:schemeClr val="bg1"/>
                </a:solidFill>
              </a:rPr>
              <a:t>16, </a:t>
            </a:r>
            <a:r>
              <a:rPr lang="en-US" dirty="0" smtClean="0">
                <a:solidFill>
                  <a:schemeClr val="bg1"/>
                </a:solidFill>
              </a:rPr>
              <a:t>1945 - </a:t>
            </a:r>
            <a:r>
              <a:rPr lang="en-US" dirty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st </a:t>
            </a:r>
            <a:r>
              <a:rPr lang="en-US" dirty="0">
                <a:solidFill>
                  <a:schemeClr val="bg1"/>
                </a:solidFill>
              </a:rPr>
              <a:t>atomic bomb </a:t>
            </a:r>
            <a:r>
              <a:rPr lang="en-US" dirty="0" smtClean="0">
                <a:solidFill>
                  <a:schemeClr val="bg1"/>
                </a:solidFill>
              </a:rPr>
              <a:t>test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Japanese </a:t>
            </a:r>
            <a:r>
              <a:rPr lang="en-US" dirty="0">
                <a:solidFill>
                  <a:schemeClr val="bg1"/>
                </a:solidFill>
              </a:rPr>
              <a:t>still refusing to surrender, an atomic bomb was </a:t>
            </a:r>
            <a:r>
              <a:rPr lang="en-US" dirty="0" smtClean="0">
                <a:solidFill>
                  <a:schemeClr val="bg1"/>
                </a:solidFill>
              </a:rPr>
              <a:t>dropped: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Hiroshima</a:t>
            </a:r>
            <a:r>
              <a:rPr lang="en-US" dirty="0">
                <a:solidFill>
                  <a:schemeClr val="bg1"/>
                </a:solidFill>
              </a:rPr>
              <a:t> on </a:t>
            </a:r>
            <a:r>
              <a:rPr lang="en-US" dirty="0" smtClean="0">
                <a:solidFill>
                  <a:schemeClr val="bg1"/>
                </a:solidFill>
              </a:rPr>
              <a:t>Aug6</a:t>
            </a:r>
            <a:r>
              <a:rPr lang="en-US" dirty="0">
                <a:solidFill>
                  <a:schemeClr val="bg1"/>
                </a:solidFill>
              </a:rPr>
              <a:t>, 1945, killing 180,000 </a:t>
            </a:r>
            <a:r>
              <a:rPr lang="en-US" dirty="0" smtClean="0">
                <a:solidFill>
                  <a:schemeClr val="bg1"/>
                </a:solidFill>
              </a:rPr>
              <a:t>people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Aug </a:t>
            </a:r>
            <a:r>
              <a:rPr lang="en-US" dirty="0">
                <a:solidFill>
                  <a:schemeClr val="bg1"/>
                </a:solidFill>
              </a:rPr>
              <a:t>8, Stalin invaded the Japanese defenses of Manchuria and Korea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Japanese </a:t>
            </a:r>
            <a:r>
              <a:rPr lang="en-US" dirty="0">
                <a:solidFill>
                  <a:schemeClr val="bg1"/>
                </a:solidFill>
              </a:rPr>
              <a:t>still refused to surrender, </a:t>
            </a:r>
            <a:r>
              <a:rPr lang="en-US" dirty="0" smtClean="0">
                <a:solidFill>
                  <a:schemeClr val="bg1"/>
                </a:solidFill>
              </a:rPr>
              <a:t>2nd</a:t>
            </a:r>
            <a:r>
              <a:rPr lang="en-US" dirty="0">
                <a:solidFill>
                  <a:schemeClr val="bg1"/>
                </a:solidFill>
              </a:rPr>
              <a:t> atomic bomb </a:t>
            </a:r>
            <a:r>
              <a:rPr lang="en-US" dirty="0" smtClean="0">
                <a:solidFill>
                  <a:schemeClr val="bg1"/>
                </a:solidFill>
              </a:rPr>
              <a:t>dropped </a:t>
            </a:r>
            <a:r>
              <a:rPr lang="en-US" dirty="0">
                <a:solidFill>
                  <a:schemeClr val="bg1"/>
                </a:solidFill>
              </a:rPr>
              <a:t>on Nagasaki on </a:t>
            </a:r>
            <a:r>
              <a:rPr lang="en-US" dirty="0" smtClean="0">
                <a:solidFill>
                  <a:schemeClr val="bg1"/>
                </a:solidFill>
              </a:rPr>
              <a:t>Aug </a:t>
            </a:r>
            <a:r>
              <a:rPr lang="en-US" dirty="0">
                <a:solidFill>
                  <a:schemeClr val="bg1"/>
                </a:solidFill>
              </a:rPr>
              <a:t>9, killing 80,000 </a:t>
            </a:r>
            <a:r>
              <a:rPr lang="en-US" dirty="0" smtClean="0">
                <a:solidFill>
                  <a:schemeClr val="bg1"/>
                </a:solidFill>
              </a:rPr>
              <a:t>people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U.S</a:t>
            </a:r>
            <a:r>
              <a:rPr lang="en-US" dirty="0">
                <a:solidFill>
                  <a:schemeClr val="bg1"/>
                </a:solidFill>
              </a:rPr>
              <a:t>. would have had a </a:t>
            </a:r>
            <a:r>
              <a:rPr lang="en-US" dirty="0" smtClean="0">
                <a:solidFill>
                  <a:schemeClr val="bg1"/>
                </a:solidFill>
              </a:rPr>
              <a:t>3rd </a:t>
            </a:r>
            <a:r>
              <a:rPr lang="en-US" dirty="0">
                <a:solidFill>
                  <a:schemeClr val="bg1"/>
                </a:solidFill>
              </a:rPr>
              <a:t>atomic bomb ready by </a:t>
            </a:r>
            <a:r>
              <a:rPr lang="en-US" dirty="0" smtClean="0">
                <a:solidFill>
                  <a:schemeClr val="bg1"/>
                </a:solidFill>
              </a:rPr>
              <a:t>Aug </a:t>
            </a:r>
            <a:r>
              <a:rPr lang="en-US" dirty="0">
                <a:solidFill>
                  <a:schemeClr val="bg1"/>
                </a:solidFill>
              </a:rPr>
              <a:t>19 and a </a:t>
            </a:r>
            <a:r>
              <a:rPr lang="en-US" dirty="0" smtClean="0">
                <a:solidFill>
                  <a:schemeClr val="bg1"/>
                </a:solidFill>
              </a:rPr>
              <a:t>4th ready </a:t>
            </a:r>
            <a:r>
              <a:rPr lang="en-US" dirty="0">
                <a:solidFill>
                  <a:schemeClr val="bg1"/>
                </a:solidFill>
              </a:rPr>
              <a:t>by </a:t>
            </a:r>
            <a:r>
              <a:rPr lang="en-US" dirty="0" smtClean="0">
                <a:solidFill>
                  <a:schemeClr val="bg1"/>
                </a:solidFill>
              </a:rPr>
              <a:t>Sept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Aug </a:t>
            </a:r>
            <a:r>
              <a:rPr lang="en-US" dirty="0">
                <a:solidFill>
                  <a:schemeClr val="bg1"/>
                </a:solidFill>
              </a:rPr>
              <a:t>10, </a:t>
            </a:r>
            <a:r>
              <a:rPr lang="en-US" dirty="0" smtClean="0">
                <a:solidFill>
                  <a:schemeClr val="bg1"/>
                </a:solidFill>
              </a:rPr>
              <a:t>1945 - Tokyo surrendered under </a:t>
            </a:r>
            <a:r>
              <a:rPr lang="en-US" dirty="0">
                <a:solidFill>
                  <a:schemeClr val="bg1"/>
                </a:solidFill>
              </a:rPr>
              <a:t>the condition that emperor Hirohito be allowed to keep his title as </a:t>
            </a:r>
            <a:r>
              <a:rPr lang="en-US" dirty="0" smtClean="0">
                <a:solidFill>
                  <a:schemeClr val="bg1"/>
                </a:solidFill>
              </a:rPr>
              <a:t>emperor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Allies </a:t>
            </a:r>
            <a:r>
              <a:rPr lang="en-US" dirty="0">
                <a:solidFill>
                  <a:schemeClr val="bg1"/>
                </a:solidFill>
              </a:rPr>
              <a:t>accepted this condition on August 14, </a:t>
            </a:r>
            <a:r>
              <a:rPr lang="en-US" dirty="0" smtClean="0">
                <a:solidFill>
                  <a:schemeClr val="bg1"/>
                </a:solidFill>
              </a:rPr>
              <a:t>1945</a:t>
            </a:r>
          </a:p>
          <a:p>
            <a:r>
              <a:rPr lang="en-US" dirty="0">
                <a:solidFill>
                  <a:schemeClr val="bg1"/>
                </a:solidFill>
              </a:rPr>
              <a:t>F</a:t>
            </a:r>
            <a:r>
              <a:rPr lang="en-US" dirty="0" smtClean="0">
                <a:solidFill>
                  <a:schemeClr val="bg1"/>
                </a:solidFill>
              </a:rPr>
              <a:t>ormal </a:t>
            </a:r>
            <a:r>
              <a:rPr lang="en-US" dirty="0">
                <a:solidFill>
                  <a:schemeClr val="bg1"/>
                </a:solidFill>
              </a:rPr>
              <a:t>end to the war came on September 2, </a:t>
            </a:r>
            <a:r>
              <a:rPr lang="en-US" dirty="0" smtClean="0">
                <a:solidFill>
                  <a:schemeClr val="bg1"/>
                </a:solidFill>
              </a:rPr>
              <a:t>1945 - V-J </a:t>
            </a:r>
            <a:r>
              <a:rPr lang="en-US" dirty="0">
                <a:solidFill>
                  <a:schemeClr val="bg1"/>
                </a:solidFill>
              </a:rPr>
              <a:t>(Victory in Japan) </a:t>
            </a:r>
            <a:r>
              <a:rPr lang="en-US" dirty="0" smtClean="0">
                <a:solidFill>
                  <a:schemeClr val="bg1"/>
                </a:solidFill>
              </a:rPr>
              <a:t>Day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969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Allies </a:t>
            </a:r>
            <a:r>
              <a:rPr lang="en-US" b="1" dirty="0" smtClean="0"/>
              <a:t>Triumphant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American </a:t>
            </a:r>
            <a:r>
              <a:rPr lang="en-US" dirty="0">
                <a:solidFill>
                  <a:schemeClr val="bg1"/>
                </a:solidFill>
              </a:rPr>
              <a:t>forces suffered 1 million casualties in </a:t>
            </a:r>
            <a:r>
              <a:rPr lang="en-US" dirty="0" smtClean="0">
                <a:solidFill>
                  <a:schemeClr val="bg1"/>
                </a:solidFill>
              </a:rPr>
              <a:t>WWII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Soviet</a:t>
            </a:r>
            <a:r>
              <a:rPr lang="en-US" dirty="0">
                <a:solidFill>
                  <a:schemeClr val="bg1"/>
                </a:solidFill>
              </a:rPr>
              <a:t> Union suffered nearly 25 </a:t>
            </a:r>
            <a:r>
              <a:rPr lang="en-US" dirty="0" smtClean="0">
                <a:solidFill>
                  <a:schemeClr val="bg1"/>
                </a:solidFill>
              </a:rPr>
              <a:t>million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After </a:t>
            </a:r>
            <a:r>
              <a:rPr lang="en-US" dirty="0" smtClean="0">
                <a:solidFill>
                  <a:schemeClr val="bg1"/>
                </a:solidFill>
              </a:rPr>
              <a:t>war</a:t>
            </a:r>
            <a:r>
              <a:rPr lang="en-US" dirty="0">
                <a:solidFill>
                  <a:schemeClr val="bg1"/>
                </a:solidFill>
              </a:rPr>
              <a:t>, much </a:t>
            </a:r>
            <a:r>
              <a:rPr lang="en-US" dirty="0" smtClean="0">
                <a:solidFill>
                  <a:schemeClr val="bg1"/>
                </a:solidFill>
              </a:rPr>
              <a:t>of </a:t>
            </a:r>
            <a:r>
              <a:rPr lang="en-US" dirty="0">
                <a:solidFill>
                  <a:schemeClr val="bg1"/>
                </a:solidFill>
              </a:rPr>
              <a:t>world </a:t>
            </a:r>
            <a:r>
              <a:rPr lang="en-US" dirty="0" smtClean="0">
                <a:solidFill>
                  <a:schemeClr val="bg1"/>
                </a:solidFill>
              </a:rPr>
              <a:t>destroyed </a:t>
            </a:r>
            <a:r>
              <a:rPr lang="en-US" dirty="0">
                <a:solidFill>
                  <a:schemeClr val="bg1"/>
                </a:solidFill>
              </a:rPr>
              <a:t>while </a:t>
            </a:r>
            <a:r>
              <a:rPr lang="en-US" dirty="0" smtClean="0">
                <a:solidFill>
                  <a:schemeClr val="bg1"/>
                </a:solidFill>
              </a:rPr>
              <a:t>US </a:t>
            </a:r>
            <a:r>
              <a:rPr lang="en-US" dirty="0">
                <a:solidFill>
                  <a:schemeClr val="bg1"/>
                </a:solidFill>
              </a:rPr>
              <a:t>was left virtually </a:t>
            </a:r>
            <a:r>
              <a:rPr lang="en-US" dirty="0" smtClean="0">
                <a:solidFill>
                  <a:schemeClr val="bg1"/>
                </a:solidFill>
              </a:rPr>
              <a:t>untouched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Nation better </a:t>
            </a:r>
            <a:r>
              <a:rPr lang="en-US" dirty="0">
                <a:solidFill>
                  <a:schemeClr val="bg1"/>
                </a:solidFill>
              </a:rPr>
              <a:t>prepared for </a:t>
            </a:r>
            <a:r>
              <a:rPr lang="en-US" dirty="0" smtClean="0">
                <a:solidFill>
                  <a:schemeClr val="bg1"/>
                </a:solidFill>
              </a:rPr>
              <a:t>war </a:t>
            </a:r>
            <a:r>
              <a:rPr lang="en-US" dirty="0">
                <a:solidFill>
                  <a:schemeClr val="bg1"/>
                </a:solidFill>
              </a:rPr>
              <a:t>than any other nation </a:t>
            </a:r>
            <a:r>
              <a:rPr lang="en-US" dirty="0" smtClean="0">
                <a:solidFill>
                  <a:schemeClr val="bg1"/>
                </a:solidFill>
              </a:rPr>
              <a:t>b/c </a:t>
            </a:r>
            <a:r>
              <a:rPr lang="en-US" dirty="0">
                <a:solidFill>
                  <a:schemeClr val="bg1"/>
                </a:solidFill>
              </a:rPr>
              <a:t>it had begun to prepare about a year and a half before the war officially began </a:t>
            </a:r>
            <a:r>
              <a:rPr lang="en-US" dirty="0" smtClean="0">
                <a:solidFill>
                  <a:schemeClr val="bg1"/>
                </a:solidFill>
              </a:rPr>
              <a:t>for US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036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Allies Trade Space for </a:t>
            </a:r>
            <a:r>
              <a:rPr lang="en-US" b="1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WWII </a:t>
            </a:r>
            <a:r>
              <a:rPr lang="en-US" dirty="0">
                <a:solidFill>
                  <a:schemeClr val="bg1"/>
                </a:solidFill>
              </a:rPr>
              <a:t>was far more complex than </a:t>
            </a:r>
            <a:r>
              <a:rPr lang="en-US" dirty="0" smtClean="0">
                <a:solidFill>
                  <a:schemeClr val="bg1"/>
                </a:solidFill>
              </a:rPr>
              <a:t>WWI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H</a:t>
            </a:r>
            <a:r>
              <a:rPr lang="en-US" dirty="0" smtClean="0">
                <a:solidFill>
                  <a:schemeClr val="bg1"/>
                </a:solidFill>
              </a:rPr>
              <a:t>ad </a:t>
            </a:r>
            <a:r>
              <a:rPr lang="en-US" dirty="0">
                <a:solidFill>
                  <a:schemeClr val="bg1"/>
                </a:solidFill>
              </a:rPr>
              <a:t>to feed, clothe, and transport its forces all over the </a:t>
            </a:r>
            <a:r>
              <a:rPr lang="en-US" dirty="0" smtClean="0">
                <a:solidFill>
                  <a:schemeClr val="bg1"/>
                </a:solidFill>
              </a:rPr>
              <a:t>world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Prior to the bombing at Pearl Harbor, the U.S. had agreed to the ABC-1 agreement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r>
              <a:rPr lang="en-US" dirty="0">
                <a:solidFill>
                  <a:schemeClr val="bg1"/>
                </a:solidFill>
              </a:rPr>
              <a:t>with the </a:t>
            </a:r>
            <a:r>
              <a:rPr lang="en-US" dirty="0" smtClean="0">
                <a:solidFill>
                  <a:schemeClr val="bg1"/>
                </a:solidFill>
              </a:rPr>
              <a:t>British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If US entered war</a:t>
            </a:r>
            <a:r>
              <a:rPr lang="en-US" dirty="0">
                <a:solidFill>
                  <a:schemeClr val="bg1"/>
                </a:solidFill>
              </a:rPr>
              <a:t>, then it would focus its efforts </a:t>
            </a:r>
            <a:r>
              <a:rPr lang="en-US" i="1" dirty="0">
                <a:solidFill>
                  <a:schemeClr val="bg1"/>
                </a:solidFill>
              </a:rPr>
              <a:t>first</a:t>
            </a:r>
            <a:r>
              <a:rPr lang="en-US" dirty="0">
                <a:solidFill>
                  <a:schemeClr val="bg1"/>
                </a:solidFill>
              </a:rPr>
              <a:t> on </a:t>
            </a:r>
            <a:r>
              <a:rPr lang="en-US" dirty="0" smtClean="0">
                <a:solidFill>
                  <a:schemeClr val="bg1"/>
                </a:solidFill>
              </a:rPr>
              <a:t>Germany then Japan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466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Shock of </a:t>
            </a:r>
            <a:r>
              <a:rPr lang="en-US" b="1" dirty="0" smtClean="0"/>
              <a:t>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National </a:t>
            </a:r>
            <a:r>
              <a:rPr lang="en-US" dirty="0">
                <a:solidFill>
                  <a:schemeClr val="bg1"/>
                </a:solidFill>
              </a:rPr>
              <a:t>unity during </a:t>
            </a:r>
            <a:r>
              <a:rPr lang="en-US" dirty="0" smtClean="0">
                <a:solidFill>
                  <a:schemeClr val="bg1"/>
                </a:solidFill>
              </a:rPr>
              <a:t>WWII </a:t>
            </a:r>
            <a:r>
              <a:rPr lang="en-US" dirty="0">
                <a:solidFill>
                  <a:schemeClr val="bg1"/>
                </a:solidFill>
              </a:rPr>
              <a:t>sped up </a:t>
            </a:r>
            <a:r>
              <a:rPr lang="en-US" dirty="0" smtClean="0">
                <a:solidFill>
                  <a:schemeClr val="bg1"/>
                </a:solidFill>
              </a:rPr>
              <a:t>assimilation </a:t>
            </a:r>
            <a:r>
              <a:rPr lang="en-US" dirty="0">
                <a:solidFill>
                  <a:schemeClr val="bg1"/>
                </a:solidFill>
              </a:rPr>
              <a:t>of immigrants into American </a:t>
            </a:r>
            <a:r>
              <a:rPr lang="en-US" dirty="0" smtClean="0">
                <a:solidFill>
                  <a:schemeClr val="bg1"/>
                </a:solidFill>
              </a:rPr>
              <a:t>society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Unlike in WWI, there was almost no </a:t>
            </a:r>
            <a:r>
              <a:rPr lang="en-US" dirty="0" smtClean="0">
                <a:solidFill>
                  <a:schemeClr val="bg1"/>
                </a:solidFill>
              </a:rPr>
              <a:t>gov’t </a:t>
            </a:r>
            <a:r>
              <a:rPr lang="en-US" dirty="0">
                <a:solidFill>
                  <a:schemeClr val="bg1"/>
                </a:solidFill>
              </a:rPr>
              <a:t>witch-hunting of minority groups in </a:t>
            </a:r>
            <a:r>
              <a:rPr lang="en-US" dirty="0" smtClean="0">
                <a:solidFill>
                  <a:schemeClr val="bg1"/>
                </a:solidFill>
              </a:rPr>
              <a:t>WWII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E</a:t>
            </a:r>
            <a:r>
              <a:rPr lang="en-US" dirty="0" smtClean="0">
                <a:solidFill>
                  <a:schemeClr val="bg1"/>
                </a:solidFill>
              </a:rPr>
              <a:t>xception </a:t>
            </a:r>
            <a:r>
              <a:rPr lang="en-US" dirty="0">
                <a:solidFill>
                  <a:schemeClr val="bg1"/>
                </a:solidFill>
              </a:rPr>
              <a:t>to this was </a:t>
            </a:r>
            <a:r>
              <a:rPr lang="en-US" dirty="0" smtClean="0">
                <a:solidFill>
                  <a:schemeClr val="bg1"/>
                </a:solidFill>
              </a:rPr>
              <a:t>Japanese-Americans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110,000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forced </a:t>
            </a:r>
            <a:r>
              <a:rPr lang="en-US" dirty="0">
                <a:solidFill>
                  <a:schemeClr val="bg1"/>
                </a:solidFill>
              </a:rPr>
              <a:t>into concentration </a:t>
            </a:r>
            <a:r>
              <a:rPr lang="en-US" dirty="0" smtClean="0">
                <a:solidFill>
                  <a:schemeClr val="bg1"/>
                </a:solidFill>
              </a:rPr>
              <a:t>camps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uthorized </a:t>
            </a:r>
            <a:r>
              <a:rPr lang="en-US" dirty="0">
                <a:solidFill>
                  <a:schemeClr val="bg1"/>
                </a:solidFill>
              </a:rPr>
              <a:t>by Executive Order No. </a:t>
            </a:r>
            <a:r>
              <a:rPr lang="en-US" dirty="0" smtClean="0">
                <a:solidFill>
                  <a:schemeClr val="bg1"/>
                </a:solidFill>
              </a:rPr>
              <a:t>9066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Supreme </a:t>
            </a:r>
            <a:r>
              <a:rPr lang="en-US" dirty="0">
                <a:solidFill>
                  <a:schemeClr val="bg1"/>
                </a:solidFill>
              </a:rPr>
              <a:t>Court upheld </a:t>
            </a:r>
            <a:r>
              <a:rPr lang="en-US" dirty="0" smtClean="0">
                <a:solidFill>
                  <a:schemeClr val="bg1"/>
                </a:solidFill>
              </a:rPr>
              <a:t>constitutionality in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i="1" dirty="0" err="1">
                <a:solidFill>
                  <a:schemeClr val="bg1"/>
                </a:solidFill>
              </a:rPr>
              <a:t>Korematsu</a:t>
            </a:r>
            <a:r>
              <a:rPr lang="en-US" dirty="0">
                <a:solidFill>
                  <a:schemeClr val="bg1"/>
                </a:solidFill>
              </a:rPr>
              <a:t> v. </a:t>
            </a:r>
            <a:r>
              <a:rPr lang="en-US" i="1" dirty="0">
                <a:solidFill>
                  <a:schemeClr val="bg1"/>
                </a:solidFill>
              </a:rPr>
              <a:t>U.S</a:t>
            </a:r>
            <a:r>
              <a:rPr lang="en-US" dirty="0">
                <a:solidFill>
                  <a:schemeClr val="bg1"/>
                </a:solidFill>
              </a:rPr>
              <a:t>. (1944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onservative </a:t>
            </a:r>
            <a:r>
              <a:rPr lang="en-US" dirty="0">
                <a:solidFill>
                  <a:schemeClr val="bg1"/>
                </a:solidFill>
              </a:rPr>
              <a:t>Congress cancelled many of the New Deal </a:t>
            </a:r>
            <a:r>
              <a:rPr lang="en-US" dirty="0" smtClean="0">
                <a:solidFill>
                  <a:schemeClr val="bg1"/>
                </a:solidFill>
              </a:rPr>
              <a:t>programs</a:t>
            </a:r>
          </a:p>
          <a:p>
            <a:pPr lvl="1"/>
            <a:r>
              <a:rPr lang="en-US" dirty="0" smtClean="0"/>
              <a:t>FDR declared New </a:t>
            </a:r>
            <a:r>
              <a:rPr lang="en-US" dirty="0"/>
              <a:t>Deal reform era was </a:t>
            </a:r>
            <a:r>
              <a:rPr lang="en-US" dirty="0" smtClean="0"/>
              <a:t>over - 1943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687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Building the War </a:t>
            </a:r>
            <a:r>
              <a:rPr lang="en-US" b="1" dirty="0" smtClean="0"/>
              <a:t>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784" y="2275609"/>
            <a:ext cx="6887389" cy="407323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Gt. Dep. </a:t>
            </a:r>
            <a:r>
              <a:rPr lang="en-US" dirty="0">
                <a:solidFill>
                  <a:schemeClr val="bg1"/>
                </a:solidFill>
              </a:rPr>
              <a:t>completely ended with the inrush of military </a:t>
            </a:r>
            <a:r>
              <a:rPr lang="en-US" dirty="0" smtClean="0">
                <a:solidFill>
                  <a:schemeClr val="bg1"/>
                </a:solidFill>
              </a:rPr>
              <a:t>orders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War </a:t>
            </a:r>
            <a:r>
              <a:rPr lang="en-US" dirty="0">
                <a:solidFill>
                  <a:schemeClr val="bg1"/>
                </a:solidFill>
              </a:rPr>
              <a:t>Production Board (WPB), </a:t>
            </a:r>
            <a:r>
              <a:rPr lang="en-US" dirty="0" smtClean="0">
                <a:solidFill>
                  <a:schemeClr val="bg1"/>
                </a:solidFill>
              </a:rPr>
              <a:t>oversaw US war production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actories </a:t>
            </a:r>
            <a:r>
              <a:rPr lang="en-US" dirty="0"/>
              <a:t>produced </a:t>
            </a:r>
            <a:r>
              <a:rPr lang="en-US" dirty="0" smtClean="0"/>
              <a:t>weaponry - stopped </a:t>
            </a:r>
            <a:r>
              <a:rPr lang="en-US" dirty="0"/>
              <a:t>the manufacture of nonessential </a:t>
            </a:r>
            <a:r>
              <a:rPr lang="en-US" dirty="0" smtClean="0"/>
              <a:t>items</a:t>
            </a:r>
          </a:p>
          <a:p>
            <a:r>
              <a:rPr lang="en-US" dirty="0" smtClean="0"/>
              <a:t>Gov’t </a:t>
            </a:r>
            <a:r>
              <a:rPr lang="en-US" dirty="0"/>
              <a:t>imposed </a:t>
            </a:r>
            <a:r>
              <a:rPr lang="en-US" dirty="0" err="1" smtClean="0"/>
              <a:t>nat’l</a:t>
            </a:r>
            <a:r>
              <a:rPr lang="en-US" dirty="0" smtClean="0"/>
              <a:t> </a:t>
            </a:r>
            <a:r>
              <a:rPr lang="en-US" dirty="0"/>
              <a:t>speed limit and gasoline rationing after </a:t>
            </a:r>
            <a:r>
              <a:rPr lang="en-US" dirty="0" smtClean="0"/>
              <a:t>US's </a:t>
            </a:r>
            <a:r>
              <a:rPr lang="en-US" dirty="0"/>
              <a:t>supply of natural rubber from British Malaysia and the Dutch East Indies was </a:t>
            </a:r>
            <a:r>
              <a:rPr lang="en-US" dirty="0" smtClean="0"/>
              <a:t>broken</a:t>
            </a:r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carcity </a:t>
            </a:r>
            <a:r>
              <a:rPr lang="en-US" dirty="0">
                <a:solidFill>
                  <a:schemeClr val="bg1"/>
                </a:solidFill>
              </a:rPr>
              <a:t>of consumer goods led to sharp inflation in </a:t>
            </a:r>
            <a:r>
              <a:rPr lang="en-US" dirty="0" smtClean="0">
                <a:solidFill>
                  <a:schemeClr val="bg1"/>
                </a:solidFill>
              </a:rPr>
              <a:t>1942</a:t>
            </a:r>
          </a:p>
          <a:p>
            <a:pPr lvl="1"/>
            <a:r>
              <a:rPr lang="en-US" dirty="0" smtClean="0"/>
              <a:t>Office </a:t>
            </a:r>
            <a:r>
              <a:rPr lang="en-US" dirty="0"/>
              <a:t>of Price Administration (OPA) eventually brought </a:t>
            </a:r>
            <a:r>
              <a:rPr lang="en-US" dirty="0" smtClean="0"/>
              <a:t>prices down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War Labor Board</a:t>
            </a:r>
            <a:r>
              <a:rPr lang="en-US" dirty="0">
                <a:solidFill>
                  <a:schemeClr val="bg1"/>
                </a:solidFill>
              </a:rPr>
              <a:t> (WLB) imposed ceilings on wage </a:t>
            </a:r>
            <a:r>
              <a:rPr lang="en-US" dirty="0" smtClean="0">
                <a:solidFill>
                  <a:schemeClr val="bg1"/>
                </a:solidFill>
              </a:rPr>
              <a:t>increases</a:t>
            </a:r>
          </a:p>
          <a:p>
            <a:pPr lvl="1"/>
            <a:r>
              <a:rPr lang="en-US" dirty="0" smtClean="0"/>
              <a:t>Unhappy </a:t>
            </a:r>
            <a:r>
              <a:rPr lang="en-US" dirty="0"/>
              <a:t>with </a:t>
            </a:r>
            <a:r>
              <a:rPr lang="en-US" dirty="0" smtClean="0"/>
              <a:t>wage </a:t>
            </a:r>
            <a:r>
              <a:rPr lang="en-US" dirty="0"/>
              <a:t>ceilings, some </a:t>
            </a:r>
            <a:r>
              <a:rPr lang="en-US" dirty="0" smtClean="0"/>
              <a:t>unions </a:t>
            </a:r>
            <a:r>
              <a:rPr lang="en-US" dirty="0"/>
              <a:t>called </a:t>
            </a:r>
            <a:r>
              <a:rPr lang="en-US" dirty="0" smtClean="0"/>
              <a:t>members </a:t>
            </a:r>
            <a:r>
              <a:rPr lang="en-US" dirty="0"/>
              <a:t>to go on </a:t>
            </a:r>
            <a:r>
              <a:rPr lang="en-US" dirty="0" smtClean="0"/>
              <a:t>strike</a:t>
            </a:r>
          </a:p>
          <a:p>
            <a:pPr lvl="1"/>
            <a:r>
              <a:rPr lang="en-US" dirty="0" smtClean="0"/>
              <a:t>June </a:t>
            </a:r>
            <a:r>
              <a:rPr lang="en-US" dirty="0"/>
              <a:t>1943, Congress passed S</a:t>
            </a:r>
            <a:r>
              <a:rPr lang="en-US" dirty="0" smtClean="0"/>
              <a:t>mith-</a:t>
            </a:r>
            <a:r>
              <a:rPr lang="en-US" dirty="0" err="1" smtClean="0"/>
              <a:t>Connally</a:t>
            </a:r>
            <a:r>
              <a:rPr lang="en-US" dirty="0" smtClean="0"/>
              <a:t> </a:t>
            </a:r>
            <a:r>
              <a:rPr lang="en-US" dirty="0"/>
              <a:t>Anti-Strike </a:t>
            </a:r>
            <a:r>
              <a:rPr lang="en-US" dirty="0" smtClean="0"/>
              <a:t>Act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uthorized fed. </a:t>
            </a:r>
            <a:r>
              <a:rPr lang="en-US" dirty="0"/>
              <a:t>g</a:t>
            </a:r>
            <a:r>
              <a:rPr lang="en-US" dirty="0" smtClean="0"/>
              <a:t>ov’t </a:t>
            </a:r>
            <a:r>
              <a:rPr lang="en-US" dirty="0"/>
              <a:t>to operate industries that were under </a:t>
            </a:r>
            <a:r>
              <a:rPr lang="en-US" dirty="0" smtClean="0"/>
              <a:t>strike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365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Manpower and </a:t>
            </a:r>
            <a:r>
              <a:rPr lang="en-US" b="1" dirty="0" smtClean="0"/>
              <a:t>Womanpower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Even </a:t>
            </a:r>
            <a:r>
              <a:rPr lang="en-US" dirty="0">
                <a:solidFill>
                  <a:schemeClr val="bg1"/>
                </a:solidFill>
              </a:rPr>
              <a:t>with some industrial and agricultural workers being exempt from the draft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>
                <a:solidFill>
                  <a:schemeClr val="bg1"/>
                </a:solidFill>
              </a:rPr>
              <a:t>draft left </a:t>
            </a:r>
            <a:r>
              <a:rPr lang="en-US" dirty="0" smtClean="0">
                <a:solidFill>
                  <a:schemeClr val="bg1"/>
                </a:solidFill>
              </a:rPr>
              <a:t>nation's </a:t>
            </a:r>
            <a:r>
              <a:rPr lang="en-US" dirty="0">
                <a:solidFill>
                  <a:schemeClr val="bg1"/>
                </a:solidFill>
              </a:rPr>
              <a:t>farms and factories short of </a:t>
            </a:r>
            <a:r>
              <a:rPr lang="en-US" dirty="0" smtClean="0">
                <a:solidFill>
                  <a:schemeClr val="bg1"/>
                </a:solidFill>
              </a:rPr>
              <a:t>personnel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1942</a:t>
            </a:r>
            <a:r>
              <a:rPr lang="en-US" dirty="0">
                <a:solidFill>
                  <a:schemeClr val="bg1"/>
                </a:solidFill>
              </a:rPr>
              <a:t>, thousands of Mexican agricultural workers, called </a:t>
            </a:r>
            <a:r>
              <a:rPr lang="en-US" i="1" dirty="0">
                <a:solidFill>
                  <a:schemeClr val="bg1"/>
                </a:solidFill>
              </a:rPr>
              <a:t>braceros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>
                <a:solidFill>
                  <a:schemeClr val="bg1"/>
                </a:solidFill>
              </a:rPr>
              <a:t>brought to America to harvest the farms of the </a:t>
            </a:r>
            <a:r>
              <a:rPr lang="en-US" dirty="0" smtClean="0">
                <a:solidFill>
                  <a:schemeClr val="bg1"/>
                </a:solidFill>
              </a:rPr>
              <a:t>West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rmed </a:t>
            </a:r>
            <a:r>
              <a:rPr lang="en-US" dirty="0">
                <a:solidFill>
                  <a:schemeClr val="bg1"/>
                </a:solidFill>
              </a:rPr>
              <a:t>services enlisted nearly 216,000 women in WWII. 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/>
              <a:t>Best </a:t>
            </a:r>
            <a:r>
              <a:rPr lang="en-US" dirty="0"/>
              <a:t>known were the WAACs (army), WAVES (navy), and SPARs (Coast </a:t>
            </a:r>
            <a:r>
              <a:rPr lang="en-US" dirty="0" smtClean="0"/>
              <a:t>Guard)</a:t>
            </a:r>
          </a:p>
          <a:p>
            <a:pPr lvl="1"/>
            <a:r>
              <a:rPr lang="en-US" dirty="0" smtClean="0"/>
              <a:t>Although </a:t>
            </a:r>
            <a:r>
              <a:rPr lang="en-US" dirty="0"/>
              <a:t>millions of women took jobs in factories, most women continued in their traditional household </a:t>
            </a:r>
            <a:r>
              <a:rPr lang="en-US" dirty="0" smtClean="0"/>
              <a:t>roles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957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Wartime </a:t>
            </a:r>
            <a:r>
              <a:rPr lang="en-US" b="1" dirty="0" smtClean="0"/>
              <a:t>Migrations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6887389" cy="399119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Many </a:t>
            </a:r>
            <a:r>
              <a:rPr lang="en-US" dirty="0">
                <a:solidFill>
                  <a:schemeClr val="bg1"/>
                </a:solidFill>
              </a:rPr>
              <a:t>blacks left the South to work in the </a:t>
            </a:r>
            <a:r>
              <a:rPr lang="en-US" dirty="0" smtClean="0">
                <a:solidFill>
                  <a:schemeClr val="bg1"/>
                </a:solidFill>
              </a:rPr>
              <a:t>North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L</a:t>
            </a:r>
            <a:r>
              <a:rPr lang="en-US" dirty="0" smtClean="0">
                <a:solidFill>
                  <a:schemeClr val="bg1"/>
                </a:solidFill>
              </a:rPr>
              <a:t>ed </a:t>
            </a:r>
            <a:r>
              <a:rPr lang="en-US" dirty="0">
                <a:solidFill>
                  <a:schemeClr val="bg1"/>
                </a:solidFill>
              </a:rPr>
              <a:t>to racial tensions in </a:t>
            </a:r>
            <a:r>
              <a:rPr lang="en-US" dirty="0" smtClean="0">
                <a:solidFill>
                  <a:schemeClr val="bg1"/>
                </a:solidFill>
              </a:rPr>
              <a:t>North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In </a:t>
            </a:r>
            <a:r>
              <a:rPr lang="en-US" dirty="0">
                <a:solidFill>
                  <a:schemeClr val="bg1"/>
                </a:solidFill>
              </a:rPr>
              <a:t>response to demands for equal opportunities for blacks</a:t>
            </a:r>
            <a:r>
              <a:rPr lang="en-US" dirty="0" smtClean="0"/>
              <a:t>, FDR created </a:t>
            </a:r>
            <a:r>
              <a:rPr lang="en-US" dirty="0"/>
              <a:t>the Fair Employment Practices Commission (</a:t>
            </a:r>
            <a:r>
              <a:rPr lang="en-US" dirty="0" smtClean="0"/>
              <a:t>FEPC) - monitor </a:t>
            </a:r>
            <a:r>
              <a:rPr lang="en-US" dirty="0"/>
              <a:t>compliance with his executive order that forbade discrimination in defense </a:t>
            </a:r>
            <a:r>
              <a:rPr lang="en-US" dirty="0" smtClean="0"/>
              <a:t>industries</a:t>
            </a:r>
            <a:endParaRPr lang="en-US" dirty="0"/>
          </a:p>
          <a:p>
            <a:r>
              <a:rPr lang="en-US" dirty="0"/>
              <a:t>During WWII, </a:t>
            </a:r>
            <a:r>
              <a:rPr lang="en-US" dirty="0">
                <a:solidFill>
                  <a:schemeClr val="bg1"/>
                </a:solidFill>
              </a:rPr>
              <a:t>FDR </a:t>
            </a:r>
            <a:r>
              <a:rPr lang="en-US" dirty="0" smtClean="0">
                <a:solidFill>
                  <a:schemeClr val="bg1"/>
                </a:solidFill>
              </a:rPr>
              <a:t>gave </a:t>
            </a:r>
            <a:r>
              <a:rPr lang="en-US" dirty="0">
                <a:solidFill>
                  <a:schemeClr val="bg1"/>
                </a:solidFill>
              </a:rPr>
              <a:t>South a disproportionate share of defense contracts to help it become more economically </a:t>
            </a:r>
            <a:r>
              <a:rPr lang="en-US" dirty="0" smtClean="0">
                <a:solidFill>
                  <a:schemeClr val="bg1"/>
                </a:solidFill>
              </a:rPr>
              <a:t>developed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/>
              <a:t>1944 - invention </a:t>
            </a:r>
            <a:r>
              <a:rPr lang="en-US" dirty="0"/>
              <a:t>of </a:t>
            </a:r>
            <a:r>
              <a:rPr lang="en-US" dirty="0" smtClean="0"/>
              <a:t>mechanical </a:t>
            </a:r>
            <a:r>
              <a:rPr lang="en-US" dirty="0"/>
              <a:t>cotton picker made the Cotton South's need for cheap labor </a:t>
            </a:r>
            <a:r>
              <a:rPr lang="en-US" dirty="0" smtClean="0"/>
              <a:t>disappear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illions </a:t>
            </a:r>
            <a:r>
              <a:rPr lang="en-US" dirty="0"/>
              <a:t>of </a:t>
            </a:r>
            <a:r>
              <a:rPr lang="en-US" dirty="0" smtClean="0"/>
              <a:t>Blacks </a:t>
            </a:r>
            <a:r>
              <a:rPr lang="en-US" dirty="0"/>
              <a:t>moved </a:t>
            </a:r>
            <a:r>
              <a:rPr lang="en-US" dirty="0" smtClean="0"/>
              <a:t>north</a:t>
            </a:r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Thousands of Native Americans served in </a:t>
            </a:r>
            <a:r>
              <a:rPr lang="en-US" dirty="0" smtClean="0">
                <a:solidFill>
                  <a:schemeClr val="bg1"/>
                </a:solidFill>
              </a:rPr>
              <a:t>armed forces</a:t>
            </a:r>
          </a:p>
          <a:p>
            <a:pPr lvl="1"/>
            <a:r>
              <a:rPr lang="en-US" dirty="0" err="1" smtClean="0"/>
              <a:t>Comanches</a:t>
            </a:r>
            <a:r>
              <a:rPr lang="en-US" dirty="0" smtClean="0"/>
              <a:t> </a:t>
            </a:r>
            <a:r>
              <a:rPr lang="en-US" dirty="0"/>
              <a:t>in Europe and Navajos in the Pacific made valuable contributions as "code talkers," 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ransmitted </a:t>
            </a:r>
            <a:r>
              <a:rPr lang="en-US" dirty="0"/>
              <a:t>radio messages in their native </a:t>
            </a:r>
            <a:r>
              <a:rPr lang="en-US" dirty="0" smtClean="0"/>
              <a:t>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493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Holding the Home </a:t>
            </a:r>
            <a:r>
              <a:rPr lang="en-US" b="1" dirty="0" smtClean="0"/>
              <a:t>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America </a:t>
            </a:r>
            <a:r>
              <a:rPr lang="en-US" dirty="0">
                <a:solidFill>
                  <a:schemeClr val="bg1"/>
                </a:solidFill>
              </a:rPr>
              <a:t>not as ill-affected by the war as the rest of the </a:t>
            </a:r>
            <a:r>
              <a:rPr lang="en-US" dirty="0" smtClean="0">
                <a:solidFill>
                  <a:schemeClr val="bg1"/>
                </a:solidFill>
              </a:rPr>
              <a:t>world</a:t>
            </a:r>
          </a:p>
          <a:p>
            <a:r>
              <a:rPr lang="en-US" dirty="0">
                <a:solidFill>
                  <a:schemeClr val="bg1"/>
                </a:solidFill>
              </a:rPr>
              <a:t>W</a:t>
            </a:r>
            <a:r>
              <a:rPr lang="en-US" dirty="0" smtClean="0">
                <a:solidFill>
                  <a:schemeClr val="bg1"/>
                </a:solidFill>
              </a:rPr>
              <a:t>ar </a:t>
            </a:r>
            <a:r>
              <a:rPr lang="en-US" dirty="0">
                <a:solidFill>
                  <a:schemeClr val="bg1"/>
                </a:solidFill>
              </a:rPr>
              <a:t>substantially helped </a:t>
            </a:r>
            <a:r>
              <a:rPr lang="en-US" dirty="0" smtClean="0">
                <a:solidFill>
                  <a:schemeClr val="bg1"/>
                </a:solidFill>
              </a:rPr>
              <a:t>US economy </a:t>
            </a:r>
            <a:r>
              <a:rPr lang="en-US" dirty="0" smtClean="0"/>
              <a:t>- by end </a:t>
            </a:r>
            <a:r>
              <a:rPr lang="en-US" dirty="0"/>
              <a:t>of </a:t>
            </a:r>
            <a:r>
              <a:rPr lang="en-US" dirty="0" smtClean="0"/>
              <a:t>war</a:t>
            </a:r>
            <a:r>
              <a:rPr lang="en-US" dirty="0"/>
              <a:t>, </a:t>
            </a:r>
            <a:r>
              <a:rPr lang="en-US" dirty="0" smtClean="0"/>
              <a:t>nation's </a:t>
            </a:r>
            <a:r>
              <a:rPr lang="en-US" dirty="0"/>
              <a:t>GNP and citizens' disposable incomes had significantly </a:t>
            </a:r>
            <a:r>
              <a:rPr lang="en-US" dirty="0" smtClean="0"/>
              <a:t>risen</a:t>
            </a:r>
            <a:endParaRPr lang="en-US" dirty="0"/>
          </a:p>
          <a:p>
            <a:r>
              <a:rPr lang="en-US" dirty="0" smtClean="0">
                <a:solidFill>
                  <a:schemeClr val="bg1"/>
                </a:solidFill>
              </a:rPr>
              <a:t>Fed. Gov’t </a:t>
            </a:r>
            <a:r>
              <a:rPr lang="en-US" dirty="0">
                <a:solidFill>
                  <a:schemeClr val="bg1"/>
                </a:solidFill>
              </a:rPr>
              <a:t>became much more involved in individual citizens' lives during </a:t>
            </a:r>
            <a:r>
              <a:rPr lang="en-US" dirty="0" smtClean="0">
                <a:solidFill>
                  <a:schemeClr val="bg1"/>
                </a:solidFill>
              </a:rPr>
              <a:t>WWII - set stage </a:t>
            </a:r>
            <a:r>
              <a:rPr lang="en-US" dirty="0">
                <a:solidFill>
                  <a:schemeClr val="bg1"/>
                </a:solidFill>
              </a:rPr>
              <a:t>for </a:t>
            </a:r>
            <a:r>
              <a:rPr lang="en-US" dirty="0" smtClean="0">
                <a:solidFill>
                  <a:schemeClr val="bg1"/>
                </a:solidFill>
              </a:rPr>
              <a:t>future </a:t>
            </a:r>
            <a:r>
              <a:rPr lang="en-US" dirty="0">
                <a:solidFill>
                  <a:schemeClr val="bg1"/>
                </a:solidFill>
              </a:rPr>
              <a:t>role of </a:t>
            </a:r>
            <a:r>
              <a:rPr lang="en-US" dirty="0" smtClean="0">
                <a:solidFill>
                  <a:schemeClr val="bg1"/>
                </a:solidFill>
              </a:rPr>
              <a:t>gov’t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ational</a:t>
            </a:r>
            <a:r>
              <a:rPr lang="en-US" dirty="0">
                <a:solidFill>
                  <a:schemeClr val="bg1"/>
                </a:solidFill>
              </a:rPr>
              <a:t> debt rose from $49 billion to $259 billion </a:t>
            </a:r>
            <a:r>
              <a:rPr lang="en-US" dirty="0"/>
              <a:t>from </a:t>
            </a:r>
            <a:r>
              <a:rPr lang="en-US" dirty="0" smtClean="0"/>
              <a:t>1941-1945 - Most </a:t>
            </a:r>
            <a:r>
              <a:rPr lang="en-US" dirty="0"/>
              <a:t>of </a:t>
            </a:r>
            <a:r>
              <a:rPr lang="en-US" dirty="0" smtClean="0"/>
              <a:t>war </a:t>
            </a:r>
            <a:r>
              <a:rPr lang="en-US" dirty="0"/>
              <a:t>costs were </a:t>
            </a:r>
            <a:r>
              <a:rPr lang="en-US" dirty="0" smtClean="0"/>
              <a:t>borrowed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010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Rising Sun in the </a:t>
            </a:r>
            <a:r>
              <a:rPr lang="en-US" b="1" dirty="0" smtClean="0"/>
              <a:t>Pacific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Simultaneously </a:t>
            </a:r>
            <a:r>
              <a:rPr lang="en-US" dirty="0">
                <a:solidFill>
                  <a:schemeClr val="bg1"/>
                </a:solidFill>
              </a:rPr>
              <a:t>with the assault on Pearl Harbor</a:t>
            </a:r>
            <a:r>
              <a:rPr lang="en-US" dirty="0" smtClean="0">
                <a:solidFill>
                  <a:schemeClr val="bg1"/>
                </a:solidFill>
              </a:rPr>
              <a:t>, Japan </a:t>
            </a:r>
            <a:r>
              <a:rPr lang="en-US" dirty="0">
                <a:solidFill>
                  <a:schemeClr val="bg1"/>
                </a:solidFill>
              </a:rPr>
              <a:t>launched attacks on various Far Eastern </a:t>
            </a:r>
            <a:r>
              <a:rPr lang="en-US" dirty="0" smtClean="0">
                <a:solidFill>
                  <a:schemeClr val="bg1"/>
                </a:solidFill>
              </a:rPr>
              <a:t>strongholds</a:t>
            </a:r>
          </a:p>
          <a:p>
            <a:pPr lvl="1"/>
            <a:r>
              <a:rPr lang="en-US" dirty="0" smtClean="0"/>
              <a:t>American outposts: Guam</a:t>
            </a:r>
            <a:r>
              <a:rPr lang="en-US" dirty="0"/>
              <a:t>, Wake, </a:t>
            </a:r>
            <a:r>
              <a:rPr lang="en-US" dirty="0" smtClean="0"/>
              <a:t>Philippines</a:t>
            </a:r>
            <a:endParaRPr lang="en-US" dirty="0"/>
          </a:p>
          <a:p>
            <a:r>
              <a:rPr lang="en-US" dirty="0" smtClean="0">
                <a:solidFill>
                  <a:schemeClr val="bg1"/>
                </a:solidFill>
              </a:rPr>
              <a:t>Philippines- American </a:t>
            </a:r>
            <a:r>
              <a:rPr lang="en-US" dirty="0">
                <a:solidFill>
                  <a:schemeClr val="bg1"/>
                </a:solidFill>
              </a:rPr>
              <a:t>forces</a:t>
            </a:r>
            <a:r>
              <a:rPr lang="en-US" dirty="0"/>
              <a:t>, led by </a:t>
            </a:r>
            <a:r>
              <a:rPr lang="en-US" dirty="0" smtClean="0"/>
              <a:t>Gen. MacArthur</a:t>
            </a:r>
            <a:r>
              <a:rPr lang="en-US" dirty="0"/>
              <a:t>, </a:t>
            </a:r>
            <a:r>
              <a:rPr lang="en-US" dirty="0">
                <a:solidFill>
                  <a:schemeClr val="bg1"/>
                </a:solidFill>
              </a:rPr>
              <a:t>held out against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invading Japanese force for 5 </a:t>
            </a:r>
            <a:r>
              <a:rPr lang="en-US" dirty="0" smtClean="0">
                <a:solidFill>
                  <a:schemeClr val="bg1"/>
                </a:solidFill>
              </a:rPr>
              <a:t>months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US </a:t>
            </a:r>
            <a:r>
              <a:rPr lang="en-US" dirty="0">
                <a:solidFill>
                  <a:schemeClr val="bg1"/>
                </a:solidFill>
              </a:rPr>
              <a:t>troops eventually surrendered on April 9, </a:t>
            </a:r>
            <a:r>
              <a:rPr lang="en-US" dirty="0" smtClean="0">
                <a:solidFill>
                  <a:schemeClr val="bg1"/>
                </a:solidFill>
              </a:rPr>
              <a:t>1942</a:t>
            </a:r>
          </a:p>
          <a:p>
            <a:pPr lvl="1"/>
            <a:r>
              <a:rPr lang="en-US" dirty="0" smtClean="0"/>
              <a:t>Treated </a:t>
            </a:r>
            <a:r>
              <a:rPr lang="en-US" dirty="0"/>
              <a:t>with vicious cruelty in </a:t>
            </a:r>
            <a:r>
              <a:rPr lang="en-US" dirty="0" smtClean="0"/>
              <a:t>80-mile </a:t>
            </a:r>
            <a:r>
              <a:rPr lang="en-US" dirty="0"/>
              <a:t>Bataan Death March to </a:t>
            </a:r>
            <a:r>
              <a:rPr lang="en-US" dirty="0" smtClean="0"/>
              <a:t>POW camps</a:t>
            </a:r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sland </a:t>
            </a:r>
            <a:r>
              <a:rPr lang="en-US" dirty="0"/>
              <a:t>fortress of Corregidor held out until it surrendered on May 6, </a:t>
            </a:r>
            <a:r>
              <a:rPr lang="en-US" dirty="0" smtClean="0"/>
              <a:t>1942 – Japan gained </a:t>
            </a:r>
            <a:r>
              <a:rPr lang="en-US" dirty="0"/>
              <a:t>complete control of </a:t>
            </a:r>
            <a:r>
              <a:rPr lang="en-US" dirty="0" smtClean="0"/>
              <a:t>Philippines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359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Japan's High Tide at </a:t>
            </a:r>
            <a:r>
              <a:rPr lang="en-US" b="1" dirty="0" smtClean="0"/>
              <a:t>Midway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6887389" cy="392884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May</a:t>
            </a:r>
            <a:r>
              <a:rPr lang="en-US" dirty="0"/>
              <a:t> </a:t>
            </a:r>
            <a:r>
              <a:rPr lang="en-US" dirty="0" smtClean="0"/>
              <a:t>1942 - crucial </a:t>
            </a:r>
            <a:r>
              <a:rPr lang="en-US" dirty="0"/>
              <a:t>naval </a:t>
            </a:r>
            <a:r>
              <a:rPr lang="en-US" dirty="0" smtClean="0"/>
              <a:t>battle fought </a:t>
            </a:r>
            <a:r>
              <a:rPr lang="en-US" dirty="0"/>
              <a:t>in </a:t>
            </a:r>
            <a:r>
              <a:rPr lang="en-US" dirty="0" smtClean="0"/>
              <a:t>Coral </a:t>
            </a:r>
            <a:r>
              <a:rPr lang="en-US" dirty="0"/>
              <a:t>Sea between </a:t>
            </a:r>
            <a:r>
              <a:rPr lang="en-US" dirty="0" smtClean="0"/>
              <a:t>US carrier </a:t>
            </a:r>
            <a:r>
              <a:rPr lang="en-US" dirty="0"/>
              <a:t>task </a:t>
            </a:r>
            <a:r>
              <a:rPr lang="en-US" dirty="0" smtClean="0"/>
              <a:t>force &amp; Japanese </a:t>
            </a:r>
            <a:r>
              <a:rPr lang="en-US" dirty="0"/>
              <a:t>carrier task </a:t>
            </a:r>
            <a:r>
              <a:rPr lang="en-US" dirty="0" smtClean="0"/>
              <a:t>force</a:t>
            </a:r>
          </a:p>
          <a:p>
            <a:pPr lvl="1"/>
            <a:r>
              <a:rPr lang="en-US" dirty="0" smtClean="0"/>
              <a:t>Although </a:t>
            </a:r>
            <a:r>
              <a:rPr lang="en-US" dirty="0"/>
              <a:t>it suffered </a:t>
            </a:r>
            <a:r>
              <a:rPr lang="en-US" dirty="0" smtClean="0"/>
              <a:t>losses - U.S</a:t>
            </a:r>
            <a:r>
              <a:rPr lang="en-US" dirty="0"/>
              <a:t>. stopped </a:t>
            </a:r>
            <a:r>
              <a:rPr lang="en-US" dirty="0" smtClean="0"/>
              <a:t>Japanese advancement</a:t>
            </a:r>
          </a:p>
          <a:p>
            <a:pPr lvl="1"/>
            <a:r>
              <a:rPr lang="en-US" dirty="0"/>
              <a:t>1</a:t>
            </a:r>
            <a:r>
              <a:rPr lang="en-US" dirty="0" smtClean="0"/>
              <a:t>st battle - all fighting done </a:t>
            </a:r>
            <a:r>
              <a:rPr lang="en-US" dirty="0"/>
              <a:t>by </a:t>
            </a:r>
            <a:r>
              <a:rPr lang="en-US" dirty="0" smtClean="0"/>
              <a:t>aircraft carrier</a:t>
            </a:r>
            <a:endParaRPr lang="en-US" dirty="0"/>
          </a:p>
          <a:p>
            <a:r>
              <a:rPr lang="en-US" dirty="0" smtClean="0">
                <a:solidFill>
                  <a:schemeClr val="bg1"/>
                </a:solidFill>
              </a:rPr>
              <a:t>June </a:t>
            </a:r>
            <a:r>
              <a:rPr lang="en-US" dirty="0">
                <a:solidFill>
                  <a:schemeClr val="bg1"/>
                </a:solidFill>
              </a:rPr>
              <a:t>3-6, </a:t>
            </a:r>
            <a:r>
              <a:rPr lang="en-US" dirty="0" smtClean="0">
                <a:solidFill>
                  <a:schemeClr val="bg1"/>
                </a:solidFill>
              </a:rPr>
              <a:t>1942 - naval </a:t>
            </a:r>
            <a:r>
              <a:rPr lang="en-US" dirty="0">
                <a:solidFill>
                  <a:schemeClr val="bg1"/>
                </a:solidFill>
              </a:rPr>
              <a:t>battle was </a:t>
            </a:r>
            <a:r>
              <a:rPr lang="en-US" dirty="0" smtClean="0">
                <a:solidFill>
                  <a:schemeClr val="bg1"/>
                </a:solidFill>
              </a:rPr>
              <a:t>fought near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dirty="0" smtClean="0">
                <a:solidFill>
                  <a:schemeClr val="bg1"/>
                </a:solidFill>
              </a:rPr>
              <a:t>Midway</a:t>
            </a:r>
          </a:p>
          <a:p>
            <a:pPr lvl="1"/>
            <a:r>
              <a:rPr lang="en-US" dirty="0" smtClean="0"/>
              <a:t>If Japanese </a:t>
            </a:r>
            <a:r>
              <a:rPr lang="en-US" dirty="0"/>
              <a:t>took Midway, </a:t>
            </a:r>
            <a:r>
              <a:rPr lang="en-US" dirty="0" smtClean="0"/>
              <a:t>they’d </a:t>
            </a:r>
            <a:r>
              <a:rPr lang="en-US" dirty="0"/>
              <a:t>be able to directly launch attacks against Pearl </a:t>
            </a:r>
            <a:r>
              <a:rPr lang="en-US" dirty="0" smtClean="0"/>
              <a:t>Harbor</a:t>
            </a:r>
          </a:p>
          <a:p>
            <a:pPr lvl="1"/>
            <a:r>
              <a:rPr lang="en-US" dirty="0" smtClean="0"/>
              <a:t>Admiral Nimitz</a:t>
            </a:r>
            <a:r>
              <a:rPr lang="en-US" dirty="0"/>
              <a:t> directed </a:t>
            </a:r>
            <a:r>
              <a:rPr lang="en-US" dirty="0" smtClean="0"/>
              <a:t> </a:t>
            </a:r>
            <a:r>
              <a:rPr lang="en-US" dirty="0"/>
              <a:t>smaller carrier force, under Admiral Raymond A. Spruance, against the powerful invading Japanese </a:t>
            </a:r>
            <a:r>
              <a:rPr lang="en-US" dirty="0" smtClean="0"/>
              <a:t>fleet</a:t>
            </a:r>
          </a:p>
          <a:p>
            <a:pPr lvl="1"/>
            <a:r>
              <a:rPr lang="en-US" dirty="0" smtClean="0"/>
              <a:t>Japanese </a:t>
            </a:r>
            <a:r>
              <a:rPr lang="en-US" dirty="0"/>
              <a:t>retreated after losing 4 carriers. 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Midway a</a:t>
            </a:r>
            <a:r>
              <a:rPr lang="en-US" dirty="0">
                <a:solidFill>
                  <a:schemeClr val="bg1"/>
                </a:solidFill>
              </a:rPr>
              <a:t> turning point in </a:t>
            </a:r>
            <a:r>
              <a:rPr lang="en-US" dirty="0" smtClean="0">
                <a:solidFill>
                  <a:schemeClr val="bg1"/>
                </a:solidFill>
              </a:rPr>
              <a:t>Pacific </a:t>
            </a:r>
            <a:r>
              <a:rPr lang="en-US" dirty="0">
                <a:solidFill>
                  <a:schemeClr val="bg1"/>
                </a:solidFill>
              </a:rPr>
              <a:t>war.  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Combined </a:t>
            </a:r>
            <a:r>
              <a:rPr lang="en-US" dirty="0">
                <a:solidFill>
                  <a:schemeClr val="bg1"/>
                </a:solidFill>
              </a:rPr>
              <a:t>with the Battle of Coral Sea, the U.S. success at Midway halted </a:t>
            </a:r>
            <a:r>
              <a:rPr lang="en-US" dirty="0" smtClean="0">
                <a:solidFill>
                  <a:schemeClr val="bg1"/>
                </a:solidFill>
              </a:rPr>
              <a:t>Japanese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28546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90</TotalTime>
  <Words>434</Words>
  <Application>Microsoft Office PowerPoint</Application>
  <PresentationFormat>On-screen Show (4:3)</PresentationFormat>
  <Paragraphs>161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</vt:lpstr>
      <vt:lpstr>Berlin</vt:lpstr>
      <vt:lpstr>Chapter 34 America in World War II</vt:lpstr>
      <vt:lpstr>The Allies Trade Space for Time</vt:lpstr>
      <vt:lpstr>The Shock of War</vt:lpstr>
      <vt:lpstr>Building the War Machine</vt:lpstr>
      <vt:lpstr>Manpower and Womanpower</vt:lpstr>
      <vt:lpstr>Wartime Migrations</vt:lpstr>
      <vt:lpstr>Holding the Home Front</vt:lpstr>
      <vt:lpstr>The Rising Sun in the Pacific</vt:lpstr>
      <vt:lpstr>Japan's High Tide at Midway</vt:lpstr>
      <vt:lpstr>American Island Hopping Toward Tokyo</vt:lpstr>
      <vt:lpstr>The Allied Halting of Hitler</vt:lpstr>
      <vt:lpstr>A Second Front from North Africa to Rome</vt:lpstr>
      <vt:lpstr>D-Day:  June 6, 1944</vt:lpstr>
      <vt:lpstr>FDR:  The Fourth-Termite of 1944</vt:lpstr>
      <vt:lpstr>Roosevelt Defeats Dewey</vt:lpstr>
      <vt:lpstr>The Last Days of Hitler</vt:lpstr>
      <vt:lpstr>Japan Dies Hard</vt:lpstr>
      <vt:lpstr>The Atomic Bombs</vt:lpstr>
      <vt:lpstr>The Allies Triumphant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34 America in World War II</dc:title>
  <dc:creator>Jessica Parfitt</dc:creator>
  <cp:lastModifiedBy>Jessica Parfitt</cp:lastModifiedBy>
  <cp:revision>9</cp:revision>
  <dcterms:created xsi:type="dcterms:W3CDTF">2018-02-02T17:03:17Z</dcterms:created>
  <dcterms:modified xsi:type="dcterms:W3CDTF">2018-02-08T16:39:35Z</dcterms:modified>
</cp:coreProperties>
</file>