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3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4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6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373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04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968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18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70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1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2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6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1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9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87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40</a:t>
            </a:r>
            <a:br>
              <a:rPr lang="en-US" dirty="0"/>
            </a:br>
            <a:r>
              <a:rPr lang="en-US" dirty="0"/>
              <a:t>America Confronts the Post-Cold War Era</a:t>
            </a:r>
            <a:br>
              <a:rPr lang="en-US" dirty="0"/>
            </a:br>
            <a:r>
              <a:rPr lang="en-US" dirty="0" smtClean="0"/>
              <a:t>1992-2000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3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Scandal and </a:t>
            </a:r>
            <a:r>
              <a:rPr lang="en-US" b="1" dirty="0" smtClean="0"/>
              <a:t>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28709" cy="4152900"/>
          </a:xfrm>
        </p:spPr>
        <p:txBody>
          <a:bodyPr>
            <a:normAutofit/>
          </a:bodyPr>
          <a:lstStyle/>
          <a:p>
            <a:r>
              <a:rPr lang="en-US" b="1" dirty="0" smtClean="0"/>
              <a:t>1998 - discovered </a:t>
            </a:r>
            <a:r>
              <a:rPr lang="en-US" b="1" dirty="0"/>
              <a:t>that President Clinton had an affair with a White House intern, Monica Lewinsky (Lewinsky </a:t>
            </a:r>
            <a:r>
              <a:rPr lang="en-US" b="1" dirty="0" smtClean="0"/>
              <a:t>Affair)</a:t>
            </a:r>
          </a:p>
          <a:p>
            <a:pPr lvl="1"/>
            <a:r>
              <a:rPr lang="en-US" b="1" dirty="0" smtClean="0"/>
              <a:t>He </a:t>
            </a:r>
            <a:r>
              <a:rPr lang="en-US" b="1" dirty="0"/>
              <a:t>lied about the affair under </a:t>
            </a:r>
            <a:r>
              <a:rPr lang="en-US" b="1" dirty="0" smtClean="0"/>
              <a:t>oath</a:t>
            </a:r>
          </a:p>
          <a:p>
            <a:pPr lvl="1"/>
            <a:r>
              <a:rPr lang="en-US" b="1" dirty="0" smtClean="0"/>
              <a:t>House </a:t>
            </a:r>
            <a:r>
              <a:rPr lang="en-US" b="1" dirty="0"/>
              <a:t>Republicans passed two articles of impeachment against Clinton: </a:t>
            </a:r>
            <a:endParaRPr lang="en-US" b="1" dirty="0" smtClean="0"/>
          </a:p>
          <a:p>
            <a:pPr lvl="2"/>
            <a:r>
              <a:rPr lang="en-US" b="1" dirty="0"/>
              <a:t>P</a:t>
            </a:r>
            <a:r>
              <a:rPr lang="en-US" b="1" dirty="0" smtClean="0"/>
              <a:t>erjury </a:t>
            </a:r>
            <a:r>
              <a:rPr lang="en-US" b="1" dirty="0"/>
              <a:t>before a grand </a:t>
            </a:r>
            <a:r>
              <a:rPr lang="en-US" b="1" dirty="0" smtClean="0"/>
              <a:t>jury</a:t>
            </a:r>
          </a:p>
          <a:p>
            <a:pPr lvl="2"/>
            <a:r>
              <a:rPr lang="en-US" b="1" dirty="0"/>
              <a:t>O</a:t>
            </a:r>
            <a:r>
              <a:rPr lang="en-US" b="1" dirty="0" smtClean="0"/>
              <a:t>bstruction </a:t>
            </a:r>
            <a:r>
              <a:rPr lang="en-US" b="1" dirty="0"/>
              <a:t>of </a:t>
            </a:r>
            <a:r>
              <a:rPr lang="en-US" b="1" dirty="0" smtClean="0"/>
              <a:t>justice</a:t>
            </a:r>
            <a:endParaRPr lang="en-US" b="1" dirty="0"/>
          </a:p>
          <a:p>
            <a:r>
              <a:rPr lang="en-US" b="1" dirty="0" smtClean="0"/>
              <a:t>1999 - Senate </a:t>
            </a:r>
            <a:r>
              <a:rPr lang="en-US" b="1" dirty="0"/>
              <a:t>voted to remove Clinton from office, but the Republicans failed to obtain the 2/3 majority that was </a:t>
            </a:r>
            <a:r>
              <a:rPr lang="en-US" b="1" dirty="0" smtClean="0"/>
              <a:t>required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1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9646"/>
            <a:ext cx="6554867" cy="1524000"/>
          </a:xfrm>
        </p:spPr>
        <p:txBody>
          <a:bodyPr>
            <a:normAutofit/>
          </a:bodyPr>
          <a:lstStyle/>
          <a:p>
            <a:r>
              <a:rPr lang="en-US" b="1" dirty="0"/>
              <a:t>Clinton's Legacy and the 2000 </a:t>
            </a:r>
            <a:r>
              <a:rPr lang="en-US" b="1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082"/>
            <a:ext cx="8184573" cy="516428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American </a:t>
            </a:r>
            <a:r>
              <a:rPr lang="en-US" b="1" dirty="0"/>
              <a:t>economy prospered during Clinton's era in large part because of the global economic </a:t>
            </a:r>
            <a:r>
              <a:rPr lang="en-US" b="1" dirty="0" smtClean="0"/>
              <a:t>expansion</a:t>
            </a:r>
            <a:endParaRPr lang="en-US" b="1" dirty="0"/>
          </a:p>
          <a:p>
            <a:r>
              <a:rPr lang="en-US" b="1" dirty="0" smtClean="0"/>
              <a:t>2000 Election </a:t>
            </a:r>
          </a:p>
          <a:p>
            <a:pPr lvl="1"/>
            <a:r>
              <a:rPr lang="en-US" b="1" dirty="0"/>
              <a:t>Republicans nominated George W. Bush for president and Dick Cheney for vice president. </a:t>
            </a:r>
          </a:p>
          <a:p>
            <a:pPr lvl="2"/>
            <a:r>
              <a:rPr lang="en-US" b="1" dirty="0"/>
              <a:t>Supported returning federal budget surplus back to people through tax cuts and through giving money to private institutions who would help the </a:t>
            </a:r>
            <a:r>
              <a:rPr lang="en-US" b="1" dirty="0" smtClean="0"/>
              <a:t>poor</a:t>
            </a:r>
          </a:p>
          <a:p>
            <a:pPr lvl="1"/>
            <a:r>
              <a:rPr lang="en-US" b="1" dirty="0" smtClean="0"/>
              <a:t>Democrats nominate</a:t>
            </a:r>
            <a:r>
              <a:rPr lang="en-US" b="1" dirty="0"/>
              <a:t> Albert Gore for president and Joseph Lieberman for vice </a:t>
            </a:r>
            <a:r>
              <a:rPr lang="en-US" b="1" dirty="0" smtClean="0"/>
              <a:t>president</a:t>
            </a:r>
          </a:p>
          <a:p>
            <a:pPr lvl="2"/>
            <a:r>
              <a:rPr lang="en-US" b="1" dirty="0"/>
              <a:t>S</a:t>
            </a:r>
            <a:r>
              <a:rPr lang="en-US" b="1" dirty="0" smtClean="0"/>
              <a:t>upported </a:t>
            </a:r>
            <a:r>
              <a:rPr lang="en-US" b="1" dirty="0"/>
              <a:t>smaller tax cuts and strengthening Social </a:t>
            </a:r>
            <a:r>
              <a:rPr lang="en-US" b="1" dirty="0" smtClean="0"/>
              <a:t>Security</a:t>
            </a:r>
          </a:p>
          <a:p>
            <a:pPr lvl="1"/>
            <a:r>
              <a:rPr lang="en-US" b="1" dirty="0" smtClean="0"/>
              <a:t>Bush </a:t>
            </a:r>
            <a:r>
              <a:rPr lang="en-US" b="1" dirty="0"/>
              <a:t>won nomination in large part because he was the son of former president George H. W. Bush.</a:t>
            </a:r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lection </a:t>
            </a:r>
            <a:r>
              <a:rPr lang="en-US" b="1" dirty="0"/>
              <a:t>was very close and the electoral votes of Florida would decide who </a:t>
            </a:r>
            <a:r>
              <a:rPr lang="en-US" b="1" dirty="0" smtClean="0"/>
              <a:t>won</a:t>
            </a:r>
          </a:p>
          <a:p>
            <a:pPr lvl="1"/>
            <a:r>
              <a:rPr lang="en-US" b="1" dirty="0" smtClean="0"/>
              <a:t>For </a:t>
            </a:r>
            <a:r>
              <a:rPr lang="en-US" b="1" dirty="0"/>
              <a:t>five </a:t>
            </a:r>
            <a:r>
              <a:rPr lang="en-US" b="1" dirty="0" smtClean="0"/>
              <a:t>weeks</a:t>
            </a:r>
            <a:r>
              <a:rPr lang="en-US" b="1" dirty="0"/>
              <a:t> </a:t>
            </a:r>
            <a:r>
              <a:rPr lang="en-US" b="1" dirty="0" smtClean="0"/>
              <a:t>- uncertain </a:t>
            </a:r>
            <a:r>
              <a:rPr lang="en-US" b="1" dirty="0"/>
              <a:t>who won Florida's ballots, some of which were defective or </a:t>
            </a:r>
            <a:r>
              <a:rPr lang="en-US" b="1" dirty="0" smtClean="0"/>
              <a:t>unreadable</a:t>
            </a:r>
          </a:p>
          <a:p>
            <a:pPr lvl="1"/>
            <a:r>
              <a:rPr lang="en-US" b="1" dirty="0" smtClean="0"/>
              <a:t>Supreme </a:t>
            </a:r>
            <a:r>
              <a:rPr lang="en-US" b="1" dirty="0"/>
              <a:t>Court eventually ruled (on party lines) that Bush had won the presidency. </a:t>
            </a:r>
            <a:endParaRPr lang="en-US" b="1" dirty="0" smtClean="0"/>
          </a:p>
          <a:p>
            <a:pPr lvl="2"/>
            <a:r>
              <a:rPr lang="en-US" b="1" dirty="0" smtClean="0"/>
              <a:t>Although </a:t>
            </a:r>
            <a:r>
              <a:rPr lang="en-US" b="1" dirty="0"/>
              <a:t>Bush won more electoral votes, Bush lost the popular </a:t>
            </a:r>
            <a:r>
              <a:rPr lang="en-US" b="1" dirty="0" smtClean="0"/>
              <a:t>vote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32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 Pluribus </a:t>
            </a:r>
            <a:r>
              <a:rPr lang="en-US" b="1" dirty="0" err="1" smtClean="0"/>
              <a:t>Plures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In late </a:t>
            </a:r>
            <a:r>
              <a:rPr lang="en-US" sz="2400" b="1" dirty="0"/>
              <a:t>20th </a:t>
            </a:r>
            <a:r>
              <a:rPr lang="en-US" sz="2400" b="1" dirty="0" smtClean="0"/>
              <a:t>century</a:t>
            </a:r>
          </a:p>
          <a:p>
            <a:pPr lvl="1"/>
            <a:r>
              <a:rPr lang="en-US" sz="2000" b="1" dirty="0" smtClean="0"/>
              <a:t>Americans </a:t>
            </a:r>
            <a:r>
              <a:rPr lang="en-US" sz="2000" b="1" dirty="0"/>
              <a:t>began to stress the need to preserve and promote ethnic and racial </a:t>
            </a:r>
            <a:r>
              <a:rPr lang="en-US" sz="2000" b="1" dirty="0" smtClean="0"/>
              <a:t>cultures</a:t>
            </a:r>
          </a:p>
          <a:p>
            <a:pPr lvl="1"/>
            <a:r>
              <a:rPr lang="en-US" sz="2000" b="1" dirty="0" smtClean="0"/>
              <a:t>As </a:t>
            </a:r>
            <a:r>
              <a:rPr lang="en-US" sz="2000" b="1" dirty="0"/>
              <a:t>racial barriers were broken down, Americans were becoming more </a:t>
            </a:r>
            <a:r>
              <a:rPr lang="en-US" sz="2000" b="1" dirty="0" smtClean="0"/>
              <a:t>interracial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6554867" cy="1524000"/>
          </a:xfrm>
        </p:spPr>
        <p:txBody>
          <a:bodyPr/>
          <a:lstStyle/>
          <a:p>
            <a:r>
              <a:rPr lang="en-US" b="1" dirty="0"/>
              <a:t>The Postmodern </a:t>
            </a:r>
            <a:r>
              <a:rPr lang="en-US" b="1" dirty="0" smtClean="0"/>
              <a:t>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399"/>
            <a:ext cx="7477991" cy="515042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More </a:t>
            </a:r>
            <a:r>
              <a:rPr lang="en-US" b="1" dirty="0"/>
              <a:t>Americans </a:t>
            </a:r>
            <a:r>
              <a:rPr lang="en-US" b="1" dirty="0" smtClean="0"/>
              <a:t>receiving</a:t>
            </a:r>
            <a:r>
              <a:rPr lang="en-US" b="1" dirty="0"/>
              <a:t> college </a:t>
            </a:r>
            <a:r>
              <a:rPr lang="en-US" b="1" dirty="0" smtClean="0"/>
              <a:t>degrees </a:t>
            </a:r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xpanding </a:t>
            </a:r>
            <a:r>
              <a:rPr lang="en-US" b="1" dirty="0"/>
              <a:t>population of educated people increased interest in liberal arts (reading, museums, music, </a:t>
            </a:r>
            <a:r>
              <a:rPr lang="en-US" b="1" dirty="0" smtClean="0"/>
              <a:t>etc.)</a:t>
            </a:r>
          </a:p>
          <a:p>
            <a:r>
              <a:rPr lang="en-US" b="1" dirty="0" smtClean="0"/>
              <a:t>American </a:t>
            </a:r>
            <a:r>
              <a:rPr lang="en-US" b="1" dirty="0"/>
              <a:t>West became a popular literary focal point as more Americans moved </a:t>
            </a:r>
            <a:r>
              <a:rPr lang="en-US" b="1" dirty="0" smtClean="0"/>
              <a:t>west</a:t>
            </a:r>
          </a:p>
          <a:p>
            <a:r>
              <a:rPr lang="en-US" b="1" dirty="0"/>
              <a:t>N</a:t>
            </a:r>
            <a:r>
              <a:rPr lang="en-US" b="1" dirty="0" smtClean="0"/>
              <a:t>umber </a:t>
            </a:r>
            <a:r>
              <a:rPr lang="en-US" b="1" dirty="0"/>
              <a:t>of popular authors and artists who were minorities </a:t>
            </a:r>
            <a:r>
              <a:rPr lang="en-US" b="1" dirty="0"/>
              <a:t>also </a:t>
            </a:r>
            <a:r>
              <a:rPr lang="en-US" b="1" dirty="0" smtClean="0"/>
              <a:t>increased</a:t>
            </a:r>
            <a:endParaRPr lang="en-US" b="1" dirty="0"/>
          </a:p>
          <a:p>
            <a:r>
              <a:rPr lang="en-US" b="1" dirty="0" smtClean="0"/>
              <a:t>New </a:t>
            </a:r>
            <a:r>
              <a:rPr lang="en-US" b="1" dirty="0"/>
              <a:t>York became </a:t>
            </a:r>
            <a:r>
              <a:rPr lang="en-US" b="1" dirty="0" smtClean="0"/>
              <a:t>art </a:t>
            </a:r>
            <a:r>
              <a:rPr lang="en-US" b="1" dirty="0"/>
              <a:t>capital of the world after </a:t>
            </a:r>
            <a:r>
              <a:rPr lang="en-US" b="1" dirty="0" smtClean="0"/>
              <a:t>WWII</a:t>
            </a:r>
          </a:p>
          <a:p>
            <a:r>
              <a:rPr lang="en-US" b="1" dirty="0" smtClean="0"/>
              <a:t>Ford </a:t>
            </a:r>
            <a:r>
              <a:rPr lang="en-US" b="1" dirty="0"/>
              <a:t>Foundation </a:t>
            </a:r>
            <a:r>
              <a:rPr lang="en-US" b="1" dirty="0" smtClean="0"/>
              <a:t>&amp; federal gov’t(NEA) supported </a:t>
            </a:r>
            <a:r>
              <a:rPr lang="en-US" b="1" dirty="0"/>
              <a:t>the </a:t>
            </a:r>
            <a:r>
              <a:rPr lang="en-US" b="1" dirty="0" smtClean="0"/>
              <a:t>arts</a:t>
            </a:r>
            <a:endParaRPr lang="en-US" b="1" dirty="0"/>
          </a:p>
          <a:p>
            <a:pPr lvl="1"/>
            <a:r>
              <a:rPr lang="en-US" b="1" dirty="0"/>
              <a:t>Notable artists after WWII included Jackson Pollock, Willem de </a:t>
            </a:r>
            <a:r>
              <a:rPr lang="en-US" b="1" dirty="0" err="1"/>
              <a:t>Kooning</a:t>
            </a:r>
            <a:r>
              <a:rPr lang="en-US" b="1" dirty="0"/>
              <a:t>, Andy Warhol, Robert Rauschenberg, and Georgia O’Keeffe. </a:t>
            </a:r>
            <a:endParaRPr lang="en-US" b="1" dirty="0" smtClean="0"/>
          </a:p>
          <a:p>
            <a:r>
              <a:rPr lang="en-US" b="1" dirty="0" smtClean="0"/>
              <a:t>Film continued </a:t>
            </a:r>
            <a:r>
              <a:rPr lang="en-US" b="1" dirty="0"/>
              <a:t>to grow as generations of younger filmmakers emerged </a:t>
            </a:r>
            <a:endParaRPr lang="en-US" b="1" dirty="0" smtClean="0"/>
          </a:p>
          <a:p>
            <a:pPr lvl="1"/>
            <a:r>
              <a:rPr lang="en-US" b="1" dirty="0" smtClean="0"/>
              <a:t>George </a:t>
            </a:r>
            <a:r>
              <a:rPr lang="en-US" b="1" dirty="0"/>
              <a:t>Lucas, Spike Lee, Steven Spielberg, </a:t>
            </a:r>
            <a:r>
              <a:rPr lang="en-US" b="1" dirty="0" smtClean="0"/>
              <a:t>etc.</a:t>
            </a:r>
          </a:p>
          <a:p>
            <a:r>
              <a:rPr lang="en-US" b="1" dirty="0" smtClean="0"/>
              <a:t>Interest </a:t>
            </a:r>
            <a:r>
              <a:rPr lang="en-US" b="1" dirty="0"/>
              <a:t>in architecture also increased after WWII due to the building </a:t>
            </a:r>
            <a:r>
              <a:rPr lang="en-US" b="1" dirty="0" smtClean="0"/>
              <a:t>boom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88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202382"/>
            <a:ext cx="6554867" cy="1524000"/>
          </a:xfrm>
        </p:spPr>
        <p:txBody>
          <a:bodyPr>
            <a:normAutofit/>
          </a:bodyPr>
          <a:lstStyle/>
          <a:p>
            <a:r>
              <a:rPr lang="en-US" b="1" dirty="0"/>
              <a:t>Bill Clinton:  The First Baby-Boomer </a:t>
            </a:r>
            <a:r>
              <a:rPr lang="en-US" b="1" dirty="0" smtClean="0"/>
              <a:t>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399"/>
            <a:ext cx="8257309" cy="4100945"/>
          </a:xfrm>
        </p:spPr>
        <p:txBody>
          <a:bodyPr>
            <a:noAutofit/>
          </a:bodyPr>
          <a:lstStyle/>
          <a:p>
            <a:r>
              <a:rPr lang="en-US" sz="1600" b="1" dirty="0"/>
              <a:t>E</a:t>
            </a:r>
            <a:r>
              <a:rPr lang="en-US" sz="1600" b="1" dirty="0" smtClean="0"/>
              <a:t>lection </a:t>
            </a:r>
            <a:r>
              <a:rPr lang="en-US" sz="1600" b="1" dirty="0"/>
              <a:t>of </a:t>
            </a:r>
            <a:r>
              <a:rPr lang="en-US" sz="1600" b="1" dirty="0" smtClean="0"/>
              <a:t>1992:</a:t>
            </a:r>
          </a:p>
          <a:p>
            <a:pPr lvl="1"/>
            <a:r>
              <a:rPr lang="en-US" sz="1400" b="1" dirty="0" smtClean="0"/>
              <a:t>Democrats </a:t>
            </a:r>
            <a:r>
              <a:rPr lang="en-US" sz="1400" b="1" dirty="0"/>
              <a:t>chose Bill Clinton as their candidate (despite accusations of womanizing and draft evasion) and Albert Gore, Jr. 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Tried </a:t>
            </a:r>
            <a:r>
              <a:rPr lang="en-US" sz="1200" b="1" dirty="0"/>
              <a:t>new approach, promoting growth, strong defense, and anticrime policies, while campaigning to stimulate the </a:t>
            </a:r>
            <a:r>
              <a:rPr lang="en-US" sz="1200" b="1" dirty="0" smtClean="0"/>
              <a:t>economy</a:t>
            </a:r>
            <a:endParaRPr lang="en-US" sz="1200" b="1" dirty="0"/>
          </a:p>
          <a:p>
            <a:pPr lvl="1"/>
            <a:r>
              <a:rPr lang="en-US" sz="1400" b="1" dirty="0" smtClean="0"/>
              <a:t>Republicans re-nominated</a:t>
            </a:r>
            <a:r>
              <a:rPr lang="en-US" sz="1400" b="1" dirty="0"/>
              <a:t> George H. W. Bush for the presidency and J. Danforth Quayle 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Dwelled </a:t>
            </a:r>
            <a:r>
              <a:rPr lang="en-US" sz="1200" b="1" dirty="0"/>
              <a:t>on "family values"</a:t>
            </a:r>
            <a:endParaRPr lang="en-US" sz="1200" b="1" dirty="0" smtClean="0"/>
          </a:p>
          <a:p>
            <a:pPr lvl="1"/>
            <a:r>
              <a:rPr lang="en-US" sz="1400" b="1" dirty="0" smtClean="0"/>
              <a:t>Third </a:t>
            </a:r>
            <a:r>
              <a:rPr lang="en-US" sz="1400" b="1" dirty="0"/>
              <a:t>party </a:t>
            </a:r>
            <a:r>
              <a:rPr lang="en-US" sz="1400" b="1" dirty="0" smtClean="0"/>
              <a:t>candidate - Ross </a:t>
            </a:r>
            <a:r>
              <a:rPr lang="en-US" sz="1400" b="1" dirty="0"/>
              <a:t>Perot entered the race and ended up winning 19,237,247 </a:t>
            </a:r>
            <a:r>
              <a:rPr lang="en-US" sz="1400" b="1" dirty="0" smtClean="0"/>
              <a:t>votes</a:t>
            </a:r>
          </a:p>
          <a:p>
            <a:pPr lvl="2"/>
            <a:r>
              <a:rPr lang="en-US" sz="1200" b="1" dirty="0"/>
              <a:t>W</a:t>
            </a:r>
            <a:r>
              <a:rPr lang="en-US" sz="1200" b="1" dirty="0" smtClean="0"/>
              <a:t>on </a:t>
            </a:r>
            <a:r>
              <a:rPr lang="en-US" sz="1200" b="1" dirty="0"/>
              <a:t>no Electoral </a:t>
            </a:r>
            <a:r>
              <a:rPr lang="en-US" sz="1200" b="1" dirty="0" smtClean="0"/>
              <a:t>votes</a:t>
            </a:r>
            <a:endParaRPr lang="en-US" sz="1200" b="1" dirty="0"/>
          </a:p>
          <a:p>
            <a:r>
              <a:rPr lang="en-US" sz="1600" b="1" dirty="0"/>
              <a:t>Clinton won </a:t>
            </a:r>
            <a:r>
              <a:rPr lang="en-US" sz="1600" b="1" dirty="0" smtClean="0"/>
              <a:t>election </a:t>
            </a:r>
            <a:r>
              <a:rPr lang="en-US" sz="1600" b="1" dirty="0"/>
              <a:t>of </a:t>
            </a:r>
            <a:r>
              <a:rPr lang="en-US" sz="1600" b="1" dirty="0" smtClean="0"/>
              <a:t>1992 &amp; Democrats gained </a:t>
            </a:r>
            <a:r>
              <a:rPr lang="en-US" sz="1600" b="1" dirty="0"/>
              <a:t>control of </a:t>
            </a:r>
            <a:r>
              <a:rPr lang="en-US" sz="1600" b="1" dirty="0" smtClean="0"/>
              <a:t>both houses </a:t>
            </a:r>
          </a:p>
          <a:p>
            <a:r>
              <a:rPr lang="en-US" sz="1600" b="1" dirty="0"/>
              <a:t>H</a:t>
            </a:r>
            <a:r>
              <a:rPr lang="en-US" sz="1600" b="1" dirty="0" smtClean="0"/>
              <a:t>ired</a:t>
            </a:r>
            <a:r>
              <a:rPr lang="en-US" sz="1600" b="1" dirty="0"/>
              <a:t> minorities and more women in Congress and </a:t>
            </a:r>
            <a:r>
              <a:rPr lang="en-US" sz="1600" b="1" dirty="0" smtClean="0"/>
              <a:t>presidential </a:t>
            </a:r>
            <a:r>
              <a:rPr lang="en-US" sz="1600" b="1" dirty="0"/>
              <a:t>cabinet. </a:t>
            </a:r>
            <a:endParaRPr lang="en-US" sz="1600" b="1" dirty="0"/>
          </a:p>
          <a:p>
            <a:pPr lvl="1"/>
            <a:r>
              <a:rPr lang="en-US" sz="1400" b="1" dirty="0" smtClean="0"/>
              <a:t>First </a:t>
            </a:r>
            <a:r>
              <a:rPr lang="en-US" sz="1400" b="1" dirty="0"/>
              <a:t>female </a:t>
            </a:r>
            <a:r>
              <a:rPr lang="en-US" sz="1400" b="1" dirty="0" smtClean="0"/>
              <a:t>Attorney General - Janet Reno</a:t>
            </a:r>
          </a:p>
          <a:p>
            <a:pPr lvl="1"/>
            <a:r>
              <a:rPr lang="en-US" sz="1400" b="1" dirty="0" smtClean="0"/>
              <a:t>Secretary </a:t>
            </a:r>
            <a:r>
              <a:rPr lang="en-US" sz="1400" b="1" dirty="0"/>
              <a:t>of Health and Human </a:t>
            </a:r>
            <a:r>
              <a:rPr lang="en-US" sz="1400" b="1" dirty="0" smtClean="0"/>
              <a:t>Services - Donna Shalala</a:t>
            </a:r>
          </a:p>
          <a:p>
            <a:pPr lvl="1"/>
            <a:r>
              <a:rPr lang="en-US" sz="1400" b="1" dirty="0" smtClean="0"/>
              <a:t>Supreme Court - Ruth </a:t>
            </a:r>
            <a:r>
              <a:rPr lang="en-US" sz="1400" b="1" dirty="0"/>
              <a:t>Bader </a:t>
            </a:r>
            <a:r>
              <a:rPr lang="en-US" sz="1400" b="1" dirty="0" smtClean="0"/>
              <a:t>Ginsburg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1196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False Start for </a:t>
            </a:r>
            <a:r>
              <a:rPr lang="en-US" b="1" dirty="0" smtClean="0"/>
              <a:t>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Called for accepting homosexuals in the armed forces, BUT settled for "don't ask, don't tell" policy </a:t>
            </a:r>
          </a:p>
          <a:p>
            <a:r>
              <a:rPr lang="en-US" b="1" dirty="0" smtClean="0"/>
              <a:t>Clinton appointed wife, Hillary Rodham Clinton, to revamp the nation's health and medical care system</a:t>
            </a:r>
          </a:p>
          <a:p>
            <a:pPr lvl="1"/>
            <a:r>
              <a:rPr lang="en-US" b="1" dirty="0" smtClean="0"/>
              <a:t>When the plan was revealed in Oct. 1993 - critics blasted it as cumbersome, confusing, and stupid</a:t>
            </a:r>
          </a:p>
          <a:p>
            <a:pPr lvl="1"/>
            <a:r>
              <a:rPr lang="en-US" b="1" dirty="0" smtClean="0"/>
              <a:t>Previous image of Hillary as an equal political partner of her husband changed to a liability</a:t>
            </a:r>
          </a:p>
          <a:p>
            <a:r>
              <a:rPr lang="en-US" b="1" dirty="0" smtClean="0"/>
              <a:t>1998 - Clinton 's policies led to budget surplus and had shrunk the federal deficit to lowest levels in 10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4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Terrorism of the 1990s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February 26, </a:t>
            </a:r>
            <a:r>
              <a:rPr lang="en-US" b="1" dirty="0" smtClean="0"/>
              <a:t>1993 - radical </a:t>
            </a:r>
            <a:r>
              <a:rPr lang="en-US" b="1" dirty="0"/>
              <a:t>Muslim group bombed </a:t>
            </a:r>
            <a:r>
              <a:rPr lang="en-US" b="1" dirty="0" smtClean="0"/>
              <a:t>World </a:t>
            </a:r>
            <a:r>
              <a:rPr lang="en-US" b="1" dirty="0"/>
              <a:t>Trade Center in New </a:t>
            </a:r>
            <a:r>
              <a:rPr lang="en-US" b="1" dirty="0" smtClean="0"/>
              <a:t>York</a:t>
            </a:r>
          </a:p>
          <a:p>
            <a:pPr lvl="1"/>
            <a:r>
              <a:rPr lang="en-US" b="1" dirty="0" smtClean="0"/>
              <a:t>Killed </a:t>
            </a:r>
            <a:r>
              <a:rPr lang="en-US" b="1" dirty="0"/>
              <a:t>six </a:t>
            </a:r>
            <a:r>
              <a:rPr lang="en-US" b="1" dirty="0" smtClean="0"/>
              <a:t>people</a:t>
            </a:r>
          </a:p>
          <a:p>
            <a:r>
              <a:rPr lang="en-US" b="1" dirty="0" smtClean="0"/>
              <a:t>April </a:t>
            </a:r>
            <a:r>
              <a:rPr lang="en-US" b="1" dirty="0"/>
              <a:t>19, </a:t>
            </a:r>
            <a:r>
              <a:rPr lang="en-US" b="1" dirty="0" smtClean="0"/>
              <a:t>1993 - standoff at Waco</a:t>
            </a:r>
            <a:r>
              <a:rPr lang="en-US" b="1" dirty="0"/>
              <a:t>, Texas between the </a:t>
            </a:r>
            <a:r>
              <a:rPr lang="en-US" b="1" dirty="0" smtClean="0"/>
              <a:t>gov’t </a:t>
            </a:r>
            <a:r>
              <a:rPr lang="en-US" b="1" dirty="0"/>
              <a:t>and the Branch </a:t>
            </a:r>
            <a:r>
              <a:rPr lang="en-US" b="1" dirty="0" err="1"/>
              <a:t>Davidian</a:t>
            </a:r>
            <a:r>
              <a:rPr lang="en-US" b="1" dirty="0"/>
              <a:t> cult </a:t>
            </a:r>
            <a:endParaRPr lang="en-US" b="1" dirty="0" smtClean="0"/>
          </a:p>
          <a:p>
            <a:pPr lvl="1"/>
            <a:r>
              <a:rPr lang="en-US" b="1" dirty="0"/>
              <a:t>E</a:t>
            </a:r>
            <a:r>
              <a:rPr lang="en-US" b="1" dirty="0" smtClean="0"/>
              <a:t>nded </a:t>
            </a:r>
            <a:r>
              <a:rPr lang="en-US" b="1" dirty="0"/>
              <a:t>in a fire that killed 82 </a:t>
            </a:r>
            <a:r>
              <a:rPr lang="en-US" b="1" dirty="0" smtClean="0"/>
              <a:t>people</a:t>
            </a:r>
          </a:p>
          <a:p>
            <a:r>
              <a:rPr lang="en-US" b="1" dirty="0" smtClean="0"/>
              <a:t>April </a:t>
            </a:r>
            <a:r>
              <a:rPr lang="en-US" b="1" dirty="0"/>
              <a:t>19, </a:t>
            </a:r>
            <a:r>
              <a:rPr lang="en-US" b="1" dirty="0" smtClean="0"/>
              <a:t>1995 - Timothy McVeigh bombed </a:t>
            </a:r>
            <a:r>
              <a:rPr lang="en-US" b="1" dirty="0"/>
              <a:t>a federal building in Oklahoma </a:t>
            </a:r>
            <a:r>
              <a:rPr lang="en-US" b="1" dirty="0" smtClean="0"/>
              <a:t>City</a:t>
            </a:r>
          </a:p>
          <a:p>
            <a:pPr lvl="1"/>
            <a:r>
              <a:rPr lang="en-US" b="1" dirty="0" smtClean="0"/>
              <a:t>Killed </a:t>
            </a:r>
            <a:r>
              <a:rPr lang="en-US" b="1" dirty="0"/>
              <a:t>169 </a:t>
            </a:r>
            <a:r>
              <a:rPr lang="en-US" b="1" dirty="0" smtClean="0"/>
              <a:t>people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9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Politics of </a:t>
            </a:r>
            <a:r>
              <a:rPr lang="en-US" b="1" dirty="0" smtClean="0"/>
              <a:t>Distrust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80664" cy="436071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1994 - Newt </a:t>
            </a:r>
            <a:r>
              <a:rPr lang="en-US" b="1" dirty="0"/>
              <a:t>Gingrich led Republicans on an attack of Clinton's liberal failures with a conservative "Contract with America."  </a:t>
            </a:r>
            <a:endParaRPr lang="en-US" b="1" dirty="0" smtClean="0"/>
          </a:p>
          <a:p>
            <a:pPr lvl="1"/>
            <a:r>
              <a:rPr lang="en-US" b="1" dirty="0" smtClean="0"/>
              <a:t>That </a:t>
            </a:r>
            <a:r>
              <a:rPr lang="en-US" b="1" dirty="0"/>
              <a:t>year, Republicans won eight more seats in the Senate and 53 more seats in the </a:t>
            </a:r>
            <a:r>
              <a:rPr lang="en-US" b="1" dirty="0" smtClean="0"/>
              <a:t>House</a:t>
            </a:r>
          </a:p>
          <a:p>
            <a:pPr lvl="2"/>
            <a:r>
              <a:rPr lang="en-US" b="1" dirty="0" smtClean="0"/>
              <a:t>Gingrich </a:t>
            </a:r>
            <a:r>
              <a:rPr lang="en-US" b="1" dirty="0"/>
              <a:t>became </a:t>
            </a:r>
            <a:r>
              <a:rPr lang="en-US" b="1" dirty="0" smtClean="0"/>
              <a:t>new </a:t>
            </a:r>
            <a:r>
              <a:rPr lang="en-US" b="1" dirty="0"/>
              <a:t>Speaker of the </a:t>
            </a:r>
            <a:r>
              <a:rPr lang="en-US" b="1" dirty="0" smtClean="0"/>
              <a:t>House</a:t>
            </a:r>
            <a:endParaRPr lang="en-US" b="1" dirty="0"/>
          </a:p>
          <a:p>
            <a:r>
              <a:rPr lang="en-US" b="1" dirty="0"/>
              <a:t>C</a:t>
            </a:r>
            <a:r>
              <a:rPr lang="en-US" b="1" dirty="0" smtClean="0"/>
              <a:t>onservative </a:t>
            </a:r>
            <a:r>
              <a:rPr lang="en-US" b="1" dirty="0"/>
              <a:t>Congress passed the Welfare Reform </a:t>
            </a:r>
            <a:r>
              <a:rPr lang="en-US" b="1" dirty="0" smtClean="0"/>
              <a:t>Bill - made </a:t>
            </a:r>
            <a:r>
              <a:rPr lang="en-US" b="1" dirty="0"/>
              <a:t>cuts to welfare </a:t>
            </a:r>
            <a:r>
              <a:rPr lang="en-US" b="1" dirty="0" smtClean="0"/>
              <a:t>programs</a:t>
            </a:r>
            <a:endParaRPr lang="en-US" b="1" dirty="0"/>
          </a:p>
          <a:p>
            <a:r>
              <a:rPr lang="en-US" b="1" dirty="0" smtClean="0"/>
              <a:t>1995 – gov’t </a:t>
            </a:r>
            <a:r>
              <a:rPr lang="en-US" b="1" dirty="0"/>
              <a:t>shut down </a:t>
            </a:r>
            <a:endParaRPr lang="en-US" b="1" dirty="0" smtClean="0"/>
          </a:p>
          <a:p>
            <a:pPr lvl="1"/>
            <a:r>
              <a:rPr lang="en-US" b="1" dirty="0" smtClean="0"/>
              <a:t>Congress </a:t>
            </a:r>
            <a:r>
              <a:rPr lang="en-US" b="1" dirty="0"/>
              <a:t>could not agree on a </a:t>
            </a:r>
            <a:r>
              <a:rPr lang="en-US" b="1" dirty="0" smtClean="0"/>
              <a:t>budget</a:t>
            </a:r>
            <a:endParaRPr lang="en-US" b="1" dirty="0"/>
          </a:p>
          <a:p>
            <a:r>
              <a:rPr lang="en-US" b="1" dirty="0" smtClean="0"/>
              <a:t>Election </a:t>
            </a:r>
            <a:r>
              <a:rPr lang="en-US" b="1" dirty="0"/>
              <a:t>of </a:t>
            </a:r>
            <a:r>
              <a:rPr lang="en-US" b="1" dirty="0" smtClean="0"/>
              <a:t>1996</a:t>
            </a:r>
          </a:p>
          <a:p>
            <a:pPr lvl="1"/>
            <a:r>
              <a:rPr lang="en-US" b="1" dirty="0" smtClean="0"/>
              <a:t>Clinton </a:t>
            </a:r>
            <a:r>
              <a:rPr lang="en-US" b="1" dirty="0"/>
              <a:t>beat Republican Bob </a:t>
            </a:r>
            <a:r>
              <a:rPr lang="en-US" b="1" dirty="0" smtClean="0"/>
              <a:t>Dole</a:t>
            </a:r>
          </a:p>
          <a:p>
            <a:pPr lvl="1"/>
            <a:r>
              <a:rPr lang="en-US" b="1" dirty="0" smtClean="0"/>
              <a:t>Ross </a:t>
            </a:r>
            <a:r>
              <a:rPr lang="en-US" b="1" dirty="0"/>
              <a:t>Perot, the third party candidate, again finished </a:t>
            </a:r>
            <a:r>
              <a:rPr lang="en-US" b="1" dirty="0" smtClean="0"/>
              <a:t>third</a:t>
            </a:r>
            <a:endParaRPr lang="en-US" b="1" dirty="0"/>
          </a:p>
          <a:p>
            <a:r>
              <a:rPr lang="en-US" b="1" dirty="0"/>
              <a:t>During his second term, Clinton was more of a political </a:t>
            </a:r>
            <a:r>
              <a:rPr lang="en-US" b="1" dirty="0" smtClean="0"/>
              <a:t>moderate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Racial Progress and </a:t>
            </a:r>
            <a:r>
              <a:rPr lang="en-US" b="1" dirty="0" smtClean="0"/>
              <a:t>Perils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633855" cy="4246418"/>
          </a:xfrm>
        </p:spPr>
        <p:txBody>
          <a:bodyPr/>
          <a:lstStyle/>
          <a:p>
            <a:r>
              <a:rPr lang="en-US" b="1" dirty="0" smtClean="0"/>
              <a:t>Affirmative </a:t>
            </a:r>
            <a:r>
              <a:rPr lang="en-US" b="1" dirty="0"/>
              <a:t>action </a:t>
            </a:r>
            <a:r>
              <a:rPr lang="en-US" b="1" dirty="0" smtClean="0"/>
              <a:t>struck </a:t>
            </a:r>
            <a:r>
              <a:rPr lang="en-US" b="1" dirty="0"/>
              <a:t>down in a court ruling in </a:t>
            </a:r>
            <a:r>
              <a:rPr lang="en-US" b="1" dirty="0" smtClean="0"/>
              <a:t>California</a:t>
            </a:r>
            <a:endParaRPr lang="en-US" b="1" dirty="0"/>
          </a:p>
          <a:p>
            <a:r>
              <a:rPr lang="en-US" b="1" dirty="0"/>
              <a:t>Riots in Los Angeles broke out in 1992 when white police officers were acquitted in the beating of a </a:t>
            </a:r>
            <a:r>
              <a:rPr lang="en-US" b="1" dirty="0" smtClean="0"/>
              <a:t>Rodney King</a:t>
            </a:r>
          </a:p>
          <a:p>
            <a:pPr lvl="1"/>
            <a:r>
              <a:rPr lang="en-US" b="1" dirty="0" smtClean="0"/>
              <a:t>Riots spread to most major cities across the US</a:t>
            </a:r>
          </a:p>
          <a:p>
            <a:pPr lvl="1"/>
            <a:r>
              <a:rPr lang="en-US" b="1" dirty="0" smtClean="0"/>
              <a:t>Highlighting the anger and frustration that had built up in cities over gentrification, police brutality, and a gov’t that seemed to be ignoring the issues facing minority groups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Globalization and Its </a:t>
            </a:r>
            <a:r>
              <a:rPr lang="en-US" b="1" dirty="0" smtClean="0"/>
              <a:t>Discontents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399"/>
            <a:ext cx="7955973" cy="420485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Economy </a:t>
            </a:r>
            <a:r>
              <a:rPr lang="en-US" b="1" dirty="0"/>
              <a:t>booming in </a:t>
            </a:r>
            <a:r>
              <a:rPr lang="en-US" b="1" dirty="0" smtClean="0"/>
              <a:t>late </a:t>
            </a:r>
            <a:r>
              <a:rPr lang="en-US" b="1" dirty="0"/>
              <a:t>1990s due to </a:t>
            </a:r>
            <a:r>
              <a:rPr lang="en-US" b="1" dirty="0" smtClean="0"/>
              <a:t>Federal </a:t>
            </a:r>
            <a:r>
              <a:rPr lang="en-US" b="1" dirty="0"/>
              <a:t>Reserve Board's low interest rates and </a:t>
            </a:r>
            <a:r>
              <a:rPr lang="en-US" b="1" dirty="0" smtClean="0"/>
              <a:t>growth </a:t>
            </a:r>
            <a:r>
              <a:rPr lang="en-US" b="1" dirty="0"/>
              <a:t>of Internet </a:t>
            </a:r>
            <a:r>
              <a:rPr lang="en-US" b="1" dirty="0" smtClean="0"/>
              <a:t>business (dotcom boom)</a:t>
            </a:r>
            <a:endParaRPr lang="en-US" b="1" dirty="0"/>
          </a:p>
          <a:p>
            <a:r>
              <a:rPr lang="en-US" b="1" dirty="0" smtClean="0"/>
              <a:t>North </a:t>
            </a:r>
            <a:r>
              <a:rPr lang="en-US" b="1" dirty="0"/>
              <a:t>American Free Trade Agreement (NAFTA) </a:t>
            </a:r>
            <a:r>
              <a:rPr lang="en-US" b="1" dirty="0" smtClean="0"/>
              <a:t>passed </a:t>
            </a:r>
            <a:r>
              <a:rPr lang="en-US" b="1" dirty="0"/>
              <a:t>in </a:t>
            </a:r>
            <a:r>
              <a:rPr lang="en-US" b="1" dirty="0" smtClean="0"/>
              <a:t>1993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reated </a:t>
            </a:r>
            <a:r>
              <a:rPr lang="en-US" b="1" dirty="0"/>
              <a:t>a free-trade zone between Mexico, </a:t>
            </a:r>
            <a:r>
              <a:rPr lang="en-US" b="1" dirty="0" smtClean="0"/>
              <a:t>Canada</a:t>
            </a:r>
            <a:r>
              <a:rPr lang="en-US" b="1" dirty="0"/>
              <a:t>, and the </a:t>
            </a:r>
            <a:r>
              <a:rPr lang="en-US" b="1" dirty="0" smtClean="0"/>
              <a:t>US</a:t>
            </a:r>
          </a:p>
          <a:p>
            <a:pPr lvl="2"/>
            <a:r>
              <a:rPr lang="en-US" b="1" dirty="0" smtClean="0"/>
              <a:t>Eliminated </a:t>
            </a:r>
            <a:r>
              <a:rPr lang="en-US" b="1" dirty="0"/>
              <a:t>tariffs between the </a:t>
            </a:r>
            <a:r>
              <a:rPr lang="en-US" b="1" dirty="0" smtClean="0"/>
              <a:t>countries and created trade minimums between each country </a:t>
            </a:r>
            <a:endParaRPr lang="en-US" b="1" dirty="0"/>
          </a:p>
          <a:p>
            <a:r>
              <a:rPr lang="en-US" b="1" dirty="0" smtClean="0"/>
              <a:t>World </a:t>
            </a:r>
            <a:r>
              <a:rPr lang="en-US" b="1" dirty="0"/>
              <a:t>Trade Organization (WTO) </a:t>
            </a:r>
            <a:r>
              <a:rPr lang="en-US" b="1" dirty="0" smtClean="0"/>
              <a:t>- created </a:t>
            </a:r>
            <a:r>
              <a:rPr lang="en-US" b="1" dirty="0"/>
              <a:t>in </a:t>
            </a:r>
            <a:r>
              <a:rPr lang="en-US" b="1" dirty="0" smtClean="0"/>
              <a:t>1994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romoted </a:t>
            </a:r>
            <a:r>
              <a:rPr lang="en-US" b="1" dirty="0"/>
              <a:t>trade between </a:t>
            </a:r>
            <a:r>
              <a:rPr lang="en-US" b="1" dirty="0" smtClean="0"/>
              <a:t>participating countries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upported </a:t>
            </a:r>
            <a:r>
              <a:rPr lang="en-US" b="1" dirty="0"/>
              <a:t>by </a:t>
            </a:r>
            <a:r>
              <a:rPr lang="en-US" b="1" dirty="0" smtClean="0"/>
              <a:t>Clinton</a:t>
            </a:r>
            <a:endParaRPr lang="en-US" b="1" dirty="0"/>
          </a:p>
          <a:p>
            <a:r>
              <a:rPr lang="en-US" b="1" dirty="0"/>
              <a:t>Clinton fought for two domestic issues during his second term: </a:t>
            </a:r>
            <a:endParaRPr lang="en-US" b="1" dirty="0"/>
          </a:p>
          <a:p>
            <a:pPr lvl="1"/>
            <a:r>
              <a:rPr lang="en-US" b="1" dirty="0" smtClean="0"/>
              <a:t>Fight </a:t>
            </a:r>
            <a:r>
              <a:rPr lang="en-US" b="1" dirty="0"/>
              <a:t>against tobacco </a:t>
            </a:r>
            <a:r>
              <a:rPr lang="en-US" b="1" dirty="0" smtClean="0"/>
              <a:t>companies</a:t>
            </a:r>
            <a:endParaRPr lang="en-US" b="1" dirty="0"/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ight </a:t>
            </a:r>
            <a:r>
              <a:rPr lang="en-US" b="1" dirty="0"/>
              <a:t>for gun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1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Feminist </a:t>
            </a:r>
            <a:r>
              <a:rPr lang="en-US" b="1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259782" cy="3767670"/>
          </a:xfrm>
        </p:spPr>
        <p:txBody>
          <a:bodyPr/>
          <a:lstStyle/>
          <a:p>
            <a:r>
              <a:rPr lang="en-US" b="1" dirty="0" smtClean="0"/>
              <a:t>By </a:t>
            </a:r>
            <a:r>
              <a:rPr lang="en-US" b="1" dirty="0"/>
              <a:t>the </a:t>
            </a:r>
            <a:r>
              <a:rPr lang="en-US" b="1" dirty="0" smtClean="0"/>
              <a:t>1990's - half </a:t>
            </a:r>
            <a:r>
              <a:rPr lang="en-US" b="1" dirty="0"/>
              <a:t>of the </a:t>
            </a:r>
            <a:r>
              <a:rPr lang="en-US" b="1" dirty="0" smtClean="0"/>
              <a:t>workforce </a:t>
            </a:r>
            <a:r>
              <a:rPr lang="en-US" b="1" dirty="0"/>
              <a:t>was comprised of </a:t>
            </a:r>
            <a:r>
              <a:rPr lang="en-US" b="1" dirty="0" smtClean="0"/>
              <a:t>women</a:t>
            </a:r>
            <a:endParaRPr lang="en-US" b="1" dirty="0"/>
          </a:p>
          <a:p>
            <a:r>
              <a:rPr lang="en-US" b="1" dirty="0"/>
              <a:t>Congress passed </a:t>
            </a:r>
            <a:r>
              <a:rPr lang="en-US" b="1" dirty="0" smtClean="0"/>
              <a:t>Family </a:t>
            </a:r>
            <a:r>
              <a:rPr lang="en-US" b="1" dirty="0"/>
              <a:t>and Medical Leave Act of </a:t>
            </a:r>
            <a:r>
              <a:rPr lang="en-US" b="1" dirty="0" smtClean="0"/>
              <a:t>1993 (FMLA)</a:t>
            </a:r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ave </a:t>
            </a:r>
            <a:r>
              <a:rPr lang="en-US" b="1" dirty="0"/>
              <a:t>job protection to men and women who needed to take off of work due to family-related </a:t>
            </a:r>
            <a:r>
              <a:rPr lang="en-US" b="1" dirty="0" smtClean="0"/>
              <a:t>reasons</a:t>
            </a:r>
          </a:p>
          <a:p>
            <a:pPr lvl="2"/>
            <a:r>
              <a:rPr lang="en-US" b="1" dirty="0" smtClean="0"/>
              <a:t>Maternity leave, sick family member, etc.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Searching for a Post-Cold War Foreign </a:t>
            </a:r>
            <a:r>
              <a:rPr lang="en-US" b="1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633855" cy="376767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truggled </a:t>
            </a:r>
            <a:r>
              <a:rPr lang="en-US" b="1" dirty="0"/>
              <a:t>to develop </a:t>
            </a:r>
            <a:r>
              <a:rPr lang="en-US" b="1" dirty="0" smtClean="0"/>
              <a:t>American </a:t>
            </a:r>
            <a:r>
              <a:rPr lang="en-US" b="1" dirty="0"/>
              <a:t>foreign policy that wasn't centered around fighting </a:t>
            </a:r>
            <a:r>
              <a:rPr lang="en-US" b="1" dirty="0" smtClean="0"/>
              <a:t>communism</a:t>
            </a:r>
            <a:endParaRPr lang="en-US" b="1" dirty="0"/>
          </a:p>
          <a:p>
            <a:r>
              <a:rPr lang="en-US" b="1" dirty="0" smtClean="0"/>
              <a:t>Sent </a:t>
            </a:r>
            <a:r>
              <a:rPr lang="en-US" b="1" dirty="0"/>
              <a:t>troops to Somalia, but eventually withdrew </a:t>
            </a:r>
            <a:r>
              <a:rPr lang="en-US" b="1" dirty="0" smtClean="0"/>
              <a:t>them</a:t>
            </a:r>
          </a:p>
          <a:p>
            <a:r>
              <a:rPr lang="en-US" b="1" dirty="0"/>
              <a:t>I</a:t>
            </a:r>
            <a:r>
              <a:rPr lang="en-US" b="1" dirty="0" smtClean="0"/>
              <a:t>nitially </a:t>
            </a:r>
            <a:r>
              <a:rPr lang="en-US" b="1" dirty="0"/>
              <a:t>criticized China for its human rights abuses, but </a:t>
            </a:r>
            <a:r>
              <a:rPr lang="en-US" b="1" dirty="0" smtClean="0"/>
              <a:t>eventually supported them when </a:t>
            </a:r>
            <a:r>
              <a:rPr lang="en-US" b="1" dirty="0"/>
              <a:t>he realized how important trade </a:t>
            </a:r>
            <a:r>
              <a:rPr lang="en-US" b="1" dirty="0" smtClean="0"/>
              <a:t>was with them</a:t>
            </a:r>
            <a:endParaRPr lang="en-US" b="1" dirty="0"/>
          </a:p>
          <a:p>
            <a:r>
              <a:rPr lang="en-US" b="1" dirty="0" smtClean="0"/>
              <a:t>Committed </a:t>
            </a:r>
            <a:r>
              <a:rPr lang="en-US" b="1" dirty="0"/>
              <a:t>American troops to NATO to keep the peace in </a:t>
            </a:r>
            <a:r>
              <a:rPr lang="en-US" b="1" dirty="0" smtClean="0"/>
              <a:t>former</a:t>
            </a:r>
            <a:r>
              <a:rPr lang="en-US" b="1" dirty="0"/>
              <a:t> </a:t>
            </a:r>
            <a:r>
              <a:rPr lang="en-US" b="1" dirty="0" smtClean="0"/>
              <a:t>Yugoslavia</a:t>
            </a:r>
            <a:endParaRPr lang="en-US" b="1" dirty="0"/>
          </a:p>
          <a:p>
            <a:r>
              <a:rPr lang="en-US" b="1" dirty="0"/>
              <a:t>L</a:t>
            </a:r>
            <a:r>
              <a:rPr lang="en-US" b="1" dirty="0" smtClean="0"/>
              <a:t>ed </a:t>
            </a:r>
            <a:r>
              <a:rPr lang="en-US" b="1" dirty="0"/>
              <a:t>the 1993 reconciliation meeting between Israel's Yitzhak Rabin and Palestinian </a:t>
            </a:r>
            <a:r>
              <a:rPr lang="en-US" b="1" dirty="0" smtClean="0"/>
              <a:t>Yasser </a:t>
            </a:r>
            <a:r>
              <a:rPr lang="en-US" b="1" dirty="0"/>
              <a:t>Arafat at </a:t>
            </a:r>
            <a:r>
              <a:rPr lang="en-US" b="1" dirty="0" smtClean="0"/>
              <a:t>White House</a:t>
            </a:r>
          </a:p>
          <a:p>
            <a:pPr lvl="1"/>
            <a:r>
              <a:rPr lang="en-US" b="1" dirty="0" smtClean="0"/>
              <a:t>Two </a:t>
            </a:r>
            <a:r>
              <a:rPr lang="en-US" b="1" dirty="0"/>
              <a:t>years later, though, Rabin was assassinated, ending hopes for peace in the Middle </a:t>
            </a:r>
            <a:r>
              <a:rPr lang="en-US" b="1" dirty="0" smtClean="0"/>
              <a:t>East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6595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385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Chapter 40 America Confronts the Post-Cold War Era 1992-2000</vt:lpstr>
      <vt:lpstr>Bill Clinton:  The First Baby-Boomer President</vt:lpstr>
      <vt:lpstr>A False Start for Reform</vt:lpstr>
      <vt:lpstr>Terrorism of the 1990s </vt:lpstr>
      <vt:lpstr>The Politics of Distrust</vt:lpstr>
      <vt:lpstr>Racial Progress and Perils</vt:lpstr>
      <vt:lpstr>Globalization and Its Discontents</vt:lpstr>
      <vt:lpstr>The Feminist Revolution</vt:lpstr>
      <vt:lpstr>Searching for a Post-Cold War Foreign Policy</vt:lpstr>
      <vt:lpstr>Scandal and Impeachment</vt:lpstr>
      <vt:lpstr>Clinton's Legacy and the 2000 Election</vt:lpstr>
      <vt:lpstr>E Pluribus Plures</vt:lpstr>
      <vt:lpstr>The Postmodern Mind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40 America Confronts the Post-Cold War Era 1992-2000</dc:title>
  <dc:creator>Jessica Parfitt</dc:creator>
  <cp:lastModifiedBy>Jessica Parfitt</cp:lastModifiedBy>
  <cp:revision>7</cp:revision>
  <dcterms:created xsi:type="dcterms:W3CDTF">2018-03-16T15:09:21Z</dcterms:created>
  <dcterms:modified xsi:type="dcterms:W3CDTF">2018-03-16T15:46:33Z</dcterms:modified>
</cp:coreProperties>
</file>