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1" r:id="rId1"/>
  </p:sldMasterIdLst>
  <p:sldIdLst>
    <p:sldId id="256" r:id="rId2"/>
    <p:sldId id="257" r:id="rId3"/>
    <p:sldId id="258" r:id="rId4"/>
    <p:sldId id="259" r:id="rId5"/>
    <p:sldId id="268" r:id="rId6"/>
    <p:sldId id="267" r:id="rId7"/>
    <p:sldId id="269" r:id="rId8"/>
    <p:sldId id="270" r:id="rId9"/>
    <p:sldId id="260" r:id="rId10"/>
    <p:sldId id="264" r:id="rId11"/>
    <p:sldId id="265" r:id="rId12"/>
    <p:sldId id="262" r:id="rId13"/>
    <p:sldId id="266" r:id="rId14"/>
    <p:sldId id="263"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33"/>
  </p:normalViewPr>
  <p:slideViewPr>
    <p:cSldViewPr snapToGrid="0" snapToObjects="1">
      <p:cViewPr varScale="1">
        <p:scale>
          <a:sx n="116" d="100"/>
          <a:sy n="116" d="100"/>
        </p:scale>
        <p:origin x="146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8/19/2019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015190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8/19/2019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219209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8/19/2019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6307808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8/19/2019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030243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8/19/2019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1756399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8/19/2019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5676554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68969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87659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2181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8/19/2019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523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25995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8/19/2019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1277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8/19/2019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7420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8/19/2019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7836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22144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8/19/2019</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70625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8/19/2019</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24747052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E96C16C-F7D1-42D7-A7B2-702D7A6A3A4F}"/>
              </a:ext>
            </a:extLst>
          </p:cNvPr>
          <p:cNvPicPr>
            <a:picLocks noChangeAspect="1"/>
          </p:cNvPicPr>
          <p:nvPr/>
        </p:nvPicPr>
        <p:blipFill rotWithShape="1">
          <a:blip r:embed="rId2"/>
          <a:srcRect l="6676" r="4323" b="-2"/>
          <a:stretch/>
        </p:blipFill>
        <p:spPr>
          <a:xfrm>
            <a:off x="20" y="-839"/>
            <a:ext cx="9143980" cy="6858000"/>
          </a:xfrm>
          <a:prstGeom prst="rect">
            <a:avLst/>
          </a:prstGeom>
        </p:spPr>
      </p:pic>
      <p:sp useBgFill="1">
        <p:nvSpPr>
          <p:cNvPr id="9" name="Rectangle 8">
            <a:extLst>
              <a:ext uri="{FF2B5EF4-FFF2-40B4-BE49-F238E27FC236}">
                <a16:creationId xmlns:a16="http://schemas.microsoft.com/office/drawing/2014/main" xmlns="" id="{BF9FFE17-DE95-4821-ACC1-B90C954492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a:extLst>
              <a:ext uri="{FF2B5EF4-FFF2-40B4-BE49-F238E27FC236}">
                <a16:creationId xmlns:a16="http://schemas.microsoft.com/office/drawing/2014/main" xmlns="" id="{03CF76AF-FF72-4430-A772-0584032902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5850"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xmlns="" id="{C23C001C-5E41-124D-A096-742228EA19D4}"/>
              </a:ext>
            </a:extLst>
          </p:cNvPr>
          <p:cNvSpPr>
            <a:spLocks noGrp="1"/>
          </p:cNvSpPr>
          <p:nvPr>
            <p:ph type="ctrTitle"/>
          </p:nvPr>
        </p:nvSpPr>
        <p:spPr>
          <a:xfrm>
            <a:off x="1328349" y="2091263"/>
            <a:ext cx="6487303" cy="2590800"/>
          </a:xfrm>
        </p:spPr>
        <p:txBody>
          <a:bodyPr>
            <a:normAutofit/>
          </a:bodyPr>
          <a:lstStyle/>
          <a:p>
            <a:r>
              <a:rPr lang="en-US" dirty="0"/>
              <a:t>Period 1 Overview </a:t>
            </a:r>
          </a:p>
        </p:txBody>
      </p:sp>
      <p:sp>
        <p:nvSpPr>
          <p:cNvPr id="3" name="Subtitle 2">
            <a:extLst>
              <a:ext uri="{FF2B5EF4-FFF2-40B4-BE49-F238E27FC236}">
                <a16:creationId xmlns:a16="http://schemas.microsoft.com/office/drawing/2014/main" xmlns="" id="{45A8C487-AC5C-B943-96FF-A9C74696F57C}"/>
              </a:ext>
            </a:extLst>
          </p:cNvPr>
          <p:cNvSpPr>
            <a:spLocks noGrp="1"/>
          </p:cNvSpPr>
          <p:nvPr>
            <p:ph type="subTitle" idx="1"/>
          </p:nvPr>
        </p:nvSpPr>
        <p:spPr>
          <a:xfrm>
            <a:off x="1328347" y="4682062"/>
            <a:ext cx="6489591" cy="457201"/>
          </a:xfrm>
        </p:spPr>
        <p:txBody>
          <a:bodyPr>
            <a:normAutofit/>
          </a:bodyPr>
          <a:lstStyle/>
          <a:p>
            <a:r>
              <a:rPr lang="en-US" dirty="0"/>
              <a:t>1491 - 1607</a:t>
            </a:r>
          </a:p>
        </p:txBody>
      </p:sp>
      <p:sp>
        <p:nvSpPr>
          <p:cNvPr id="13" name="Rectangle 12">
            <a:extLst>
              <a:ext uri="{FF2B5EF4-FFF2-40B4-BE49-F238E27FC236}">
                <a16:creationId xmlns:a16="http://schemas.microsoft.com/office/drawing/2014/main" xmlns="" id="{0B1C8180-2FDD-4202-8C45-4057CB1AB2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51910" y="1267730"/>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xmlns="" id="{D6E86CC6-13EA-4A88-86AD-CF27BF52CC9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937635"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3F80B441-4F7D-4B40-8A13-FED03A1F3A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06365"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0C7FD1A-44B1-4E4C-B0C9-A8103DCCDCC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937635" y="1913025"/>
            <a:ext cx="126873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013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2DC4AA0A-D9C3-4A0B-990D-1BCB0022A6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00" y="0"/>
            <a:ext cx="91454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FF7C74D9-E758-CA47-A07F-EAF6EEAD9DA4}"/>
              </a:ext>
            </a:extLst>
          </p:cNvPr>
          <p:cNvPicPr>
            <a:picLocks noChangeAspect="1"/>
          </p:cNvPicPr>
          <p:nvPr/>
        </p:nvPicPr>
        <p:blipFill>
          <a:blip r:embed="rId2"/>
          <a:stretch>
            <a:fillRect/>
          </a:stretch>
        </p:blipFill>
        <p:spPr>
          <a:xfrm>
            <a:off x="1175697" y="648231"/>
            <a:ext cx="6773332" cy="3217333"/>
          </a:xfrm>
          <a:prstGeom prst="rect">
            <a:avLst/>
          </a:prstGeom>
        </p:spPr>
      </p:pic>
      <p:sp>
        <p:nvSpPr>
          <p:cNvPr id="21" name="Rectangle 20">
            <a:extLst>
              <a:ext uri="{FF2B5EF4-FFF2-40B4-BE49-F238E27FC236}">
                <a16:creationId xmlns:a16="http://schemas.microsoft.com/office/drawing/2014/main" xmlns="" id="{370878C7-7719-40BD-AA97-751A856705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2875" y="4212709"/>
            <a:ext cx="8178977" cy="1997060"/>
          </a:xfrm>
          <a:prstGeom prst="rect">
            <a:avLst/>
          </a:prstGeom>
          <a:solidFill>
            <a:srgbClr val="3E6147"/>
          </a:solidFill>
          <a:ln w="6350" cap="flat" cmpd="sng" algn="ctr">
            <a:noFill/>
            <a:prstDash val="solid"/>
          </a:ln>
          <a:effectLst>
            <a:outerShdw blurRad="50800" algn="ctr" rotWithShape="0">
              <a:prstClr val="black">
                <a:alpha val="66000"/>
              </a:prstClr>
            </a:outerShdw>
            <a:softEdge rad="0"/>
          </a:effectLst>
        </p:spPr>
      </p:sp>
      <p:sp>
        <p:nvSpPr>
          <p:cNvPr id="23" name="Rectangle 22">
            <a:extLst>
              <a:ext uri="{FF2B5EF4-FFF2-40B4-BE49-F238E27FC236}">
                <a16:creationId xmlns:a16="http://schemas.microsoft.com/office/drawing/2014/main" xmlns="" id="{1D9D3865-C494-4C4A-8495-8245E9054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5011" y="4379135"/>
            <a:ext cx="7934706" cy="1664208"/>
          </a:xfrm>
          <a:prstGeom prst="rect">
            <a:avLst/>
          </a:prstGeom>
          <a:noFill/>
          <a:ln w="6350" cap="sq" cmpd="sng" algn="ctr">
            <a:solidFill>
              <a:schemeClr val="tx1"/>
            </a:solidFill>
            <a:prstDash val="solid"/>
            <a:miter lim="800000"/>
          </a:ln>
          <a:effectLst/>
        </p:spPr>
      </p:sp>
      <p:sp>
        <p:nvSpPr>
          <p:cNvPr id="2" name="Title 1">
            <a:extLst>
              <a:ext uri="{FF2B5EF4-FFF2-40B4-BE49-F238E27FC236}">
                <a16:creationId xmlns:a16="http://schemas.microsoft.com/office/drawing/2014/main" xmlns="" id="{5FB0D542-DC03-6447-9666-B42488D67927}"/>
              </a:ext>
            </a:extLst>
          </p:cNvPr>
          <p:cNvSpPr>
            <a:spLocks noGrp="1"/>
          </p:cNvSpPr>
          <p:nvPr>
            <p:ph type="title"/>
          </p:nvPr>
        </p:nvSpPr>
        <p:spPr>
          <a:xfrm>
            <a:off x="717175" y="4495894"/>
            <a:ext cx="3706907" cy="1371600"/>
          </a:xfrm>
        </p:spPr>
        <p:txBody>
          <a:bodyPr>
            <a:normAutofit/>
          </a:bodyPr>
          <a:lstStyle/>
          <a:p>
            <a:pPr algn="r"/>
            <a:r>
              <a:rPr lang="en-US" sz="3800">
                <a:solidFill>
                  <a:schemeClr val="tx1"/>
                </a:solidFill>
              </a:rPr>
              <a:t>Columbian Exchange</a:t>
            </a:r>
          </a:p>
        </p:txBody>
      </p:sp>
      <p:sp>
        <p:nvSpPr>
          <p:cNvPr id="3" name="Content Placeholder 2">
            <a:extLst>
              <a:ext uri="{FF2B5EF4-FFF2-40B4-BE49-F238E27FC236}">
                <a16:creationId xmlns:a16="http://schemas.microsoft.com/office/drawing/2014/main" xmlns="" id="{972DBC46-A2BF-9843-AAEC-043D28586322}"/>
              </a:ext>
            </a:extLst>
          </p:cNvPr>
          <p:cNvSpPr>
            <a:spLocks noGrp="1"/>
          </p:cNvSpPr>
          <p:nvPr>
            <p:ph idx="1"/>
          </p:nvPr>
        </p:nvSpPr>
        <p:spPr>
          <a:xfrm>
            <a:off x="4692649" y="4495894"/>
            <a:ext cx="3734174" cy="1444718"/>
          </a:xfrm>
        </p:spPr>
        <p:txBody>
          <a:bodyPr anchor="ctr">
            <a:normAutofit fontScale="92500" lnSpcReduction="20000"/>
          </a:bodyPr>
          <a:lstStyle/>
          <a:p>
            <a:pPr marL="0" indent="0">
              <a:lnSpc>
                <a:spcPct val="90000"/>
              </a:lnSpc>
              <a:buNone/>
            </a:pPr>
            <a:r>
              <a:rPr lang="en-US" dirty="0"/>
              <a:t>How did the Columbian Exchange impact the lives and the environment of Native Americans, Europeans, and Africans?</a:t>
            </a:r>
          </a:p>
          <a:p>
            <a:pPr marL="0" indent="0">
              <a:lnSpc>
                <a:spcPct val="90000"/>
              </a:lnSpc>
              <a:buNone/>
            </a:pPr>
            <a:endParaRPr lang="en-US" dirty="0"/>
          </a:p>
          <a:p>
            <a:pPr marL="0" indent="0">
              <a:lnSpc>
                <a:spcPct val="90000"/>
              </a:lnSpc>
              <a:buNone/>
            </a:pPr>
            <a:r>
              <a:rPr lang="en-US" dirty="0"/>
              <a:t>Theme - GEO</a:t>
            </a:r>
          </a:p>
        </p:txBody>
      </p:sp>
      <p:cxnSp>
        <p:nvCxnSpPr>
          <p:cNvPr id="25" name="Straight Connector 24">
            <a:extLst>
              <a:ext uri="{FF2B5EF4-FFF2-40B4-BE49-F238E27FC236}">
                <a16:creationId xmlns:a16="http://schemas.microsoft.com/office/drawing/2014/main" xmlns="" id="{B78EE79F-FCAA-4CF9-9746-730B51FC4CB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572000" y="4634895"/>
            <a:ext cx="0" cy="11526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05719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39EC50A-248F-46D1-97CD-65A2766F75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022" y="237744"/>
            <a:ext cx="8791956"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xmlns="" id="{B4C843F0-96F8-4DFC-93E8-E3533F2238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78892" y="374904"/>
            <a:ext cx="8586216" cy="6108192"/>
          </a:xfrm>
          <a:prstGeom prst="rect">
            <a:avLst/>
          </a:prstGeom>
          <a:noFill/>
          <a:ln w="6350" cap="sq" cmpd="sng" algn="ctr">
            <a:solidFill>
              <a:schemeClr val="tx1">
                <a:lumMod val="85000"/>
                <a:lumOff val="15000"/>
              </a:schemeClr>
            </a:solidFill>
            <a:prstDash val="solid"/>
            <a:miter lim="800000"/>
          </a:ln>
          <a:effectLst/>
        </p:spPr>
      </p:sp>
      <p:pic>
        <p:nvPicPr>
          <p:cNvPr id="5" name="Picture 4">
            <a:extLst>
              <a:ext uri="{FF2B5EF4-FFF2-40B4-BE49-F238E27FC236}">
                <a16:creationId xmlns:a16="http://schemas.microsoft.com/office/drawing/2014/main" xmlns="" id="{77A4D303-79FB-8247-A565-0DFF1EB3A197}"/>
              </a:ext>
            </a:extLst>
          </p:cNvPr>
          <p:cNvPicPr>
            <a:picLocks noChangeAspect="1"/>
          </p:cNvPicPr>
          <p:nvPr/>
        </p:nvPicPr>
        <p:blipFill rotWithShape="1">
          <a:blip r:embed="rId2"/>
          <a:srcRect b="9910"/>
          <a:stretch/>
        </p:blipFill>
        <p:spPr>
          <a:xfrm>
            <a:off x="20" y="10"/>
            <a:ext cx="9143980" cy="6857990"/>
          </a:xfrm>
          <a:prstGeom prst="rect">
            <a:avLst/>
          </a:prstGeom>
        </p:spPr>
      </p:pic>
    </p:spTree>
    <p:extLst>
      <p:ext uri="{BB962C8B-B14F-4D97-AF65-F5344CB8AC3E}">
        <p14:creationId xmlns:p14="http://schemas.microsoft.com/office/powerpoint/2010/main" val="1806915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9FC88856-5C40-4F5B-BCD7-CD624FFEBF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9CA1495E-826E-4C4D-962F-F4B76A2C91C7}"/>
              </a:ext>
            </a:extLst>
          </p:cNvPr>
          <p:cNvPicPr>
            <a:picLocks noChangeAspect="1"/>
          </p:cNvPicPr>
          <p:nvPr/>
        </p:nvPicPr>
        <p:blipFill>
          <a:blip r:embed="rId2"/>
          <a:stretch>
            <a:fillRect/>
          </a:stretch>
        </p:blipFill>
        <p:spPr>
          <a:xfrm>
            <a:off x="759297" y="212845"/>
            <a:ext cx="3017573" cy="3288909"/>
          </a:xfrm>
          <a:prstGeom prst="rect">
            <a:avLst/>
          </a:prstGeom>
        </p:spPr>
      </p:pic>
      <p:sp>
        <p:nvSpPr>
          <p:cNvPr id="21" name="Rectangle 20">
            <a:extLst>
              <a:ext uri="{FF2B5EF4-FFF2-40B4-BE49-F238E27FC236}">
                <a16:creationId xmlns:a16="http://schemas.microsoft.com/office/drawing/2014/main" xmlns="" id="{CD64F326-929E-45E2-B54D-DC7E172077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42668" y="941695"/>
            <a:ext cx="4089395" cy="4974610"/>
          </a:xfrm>
          <a:prstGeom prst="rect">
            <a:avLst/>
          </a:prstGeom>
          <a:solidFill>
            <a:schemeClr val="tx1">
              <a:lumMod val="85000"/>
              <a:lumOff val="15000"/>
            </a:schemeClr>
          </a:solidFill>
          <a:ln w="6350" cap="sq" cmpd="sng" algn="ctr">
            <a:noFill/>
            <a:prstDash val="solid"/>
            <a:miter lim="800000"/>
          </a:ln>
          <a:effectLst/>
        </p:spPr>
      </p:sp>
      <p:sp>
        <p:nvSpPr>
          <p:cNvPr id="23" name="Rectangle 22">
            <a:extLst>
              <a:ext uri="{FF2B5EF4-FFF2-40B4-BE49-F238E27FC236}">
                <a16:creationId xmlns:a16="http://schemas.microsoft.com/office/drawing/2014/main" xmlns="" id="{7BFCDFD7-7B3B-4ED9-B533-34D0B37244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7125" y="1106424"/>
            <a:ext cx="3840480" cy="4645152"/>
          </a:xfrm>
          <a:prstGeom prst="rect">
            <a:avLst/>
          </a:prstGeom>
          <a:noFill/>
          <a:ln w="6350" cap="sq" cmpd="sng" algn="ctr">
            <a:solidFill>
              <a:schemeClr val="bg1"/>
            </a:solidFill>
            <a:prstDash val="solid"/>
            <a:miter lim="800000"/>
          </a:ln>
          <a:effectLst>
            <a:softEdge rad="0"/>
          </a:effectLst>
        </p:spPr>
      </p:sp>
      <p:sp>
        <p:nvSpPr>
          <p:cNvPr id="2" name="Title 1">
            <a:extLst>
              <a:ext uri="{FF2B5EF4-FFF2-40B4-BE49-F238E27FC236}">
                <a16:creationId xmlns:a16="http://schemas.microsoft.com/office/drawing/2014/main" xmlns="" id="{D7C8A3BF-E31A-2F47-9C0F-F9304EEEEDE5}"/>
              </a:ext>
            </a:extLst>
          </p:cNvPr>
          <p:cNvSpPr>
            <a:spLocks noGrp="1"/>
          </p:cNvSpPr>
          <p:nvPr>
            <p:ph type="title"/>
          </p:nvPr>
        </p:nvSpPr>
        <p:spPr>
          <a:xfrm>
            <a:off x="4658134" y="1352277"/>
            <a:ext cx="3475062" cy="1371600"/>
          </a:xfrm>
        </p:spPr>
        <p:txBody>
          <a:bodyPr>
            <a:normAutofit/>
          </a:bodyPr>
          <a:lstStyle/>
          <a:p>
            <a:r>
              <a:rPr lang="en-US" sz="3500">
                <a:solidFill>
                  <a:schemeClr val="bg1"/>
                </a:solidFill>
              </a:rPr>
              <a:t>Spanish Colonial System</a:t>
            </a:r>
          </a:p>
        </p:txBody>
      </p:sp>
      <p:sp>
        <p:nvSpPr>
          <p:cNvPr id="3" name="Content Placeholder 2">
            <a:extLst>
              <a:ext uri="{FF2B5EF4-FFF2-40B4-BE49-F238E27FC236}">
                <a16:creationId xmlns:a16="http://schemas.microsoft.com/office/drawing/2014/main" xmlns="" id="{6DDBBD36-DC81-F84B-94A2-6EDFF363066B}"/>
              </a:ext>
            </a:extLst>
          </p:cNvPr>
          <p:cNvSpPr>
            <a:spLocks noGrp="1"/>
          </p:cNvSpPr>
          <p:nvPr>
            <p:ph idx="1"/>
          </p:nvPr>
        </p:nvSpPr>
        <p:spPr>
          <a:xfrm>
            <a:off x="4658133" y="2852792"/>
            <a:ext cx="3475062" cy="2572193"/>
          </a:xfrm>
        </p:spPr>
        <p:txBody>
          <a:bodyPr>
            <a:normAutofit lnSpcReduction="10000"/>
          </a:bodyPr>
          <a:lstStyle/>
          <a:p>
            <a:r>
              <a:rPr lang="en-US">
                <a:solidFill>
                  <a:schemeClr val="bg1"/>
                </a:solidFill>
              </a:rPr>
              <a:t>What was the relationship between the Spanish and the Native Americans?</a:t>
            </a:r>
          </a:p>
          <a:p>
            <a:pPr lvl="1"/>
            <a:r>
              <a:rPr lang="en-US">
                <a:solidFill>
                  <a:schemeClr val="bg1"/>
                </a:solidFill>
              </a:rPr>
              <a:t>Encomienda System</a:t>
            </a:r>
          </a:p>
          <a:p>
            <a:r>
              <a:rPr lang="en-US">
                <a:solidFill>
                  <a:schemeClr val="bg1"/>
                </a:solidFill>
              </a:rPr>
              <a:t>What was the relationship between the Spanish and Africans?</a:t>
            </a:r>
          </a:p>
          <a:p>
            <a:pPr lvl="1"/>
            <a:r>
              <a:rPr lang="en-US">
                <a:solidFill>
                  <a:schemeClr val="bg1"/>
                </a:solidFill>
              </a:rPr>
              <a:t>Slave trade</a:t>
            </a:r>
          </a:p>
        </p:txBody>
      </p:sp>
      <p:pic>
        <p:nvPicPr>
          <p:cNvPr id="6" name="Picture 5">
            <a:extLst>
              <a:ext uri="{FF2B5EF4-FFF2-40B4-BE49-F238E27FC236}">
                <a16:creationId xmlns:a16="http://schemas.microsoft.com/office/drawing/2014/main" xmlns="" id="{D6532ACA-BEE2-F54B-A364-D280B0DBEC7A}"/>
              </a:ext>
            </a:extLst>
          </p:cNvPr>
          <p:cNvPicPr>
            <a:picLocks noChangeAspect="1"/>
          </p:cNvPicPr>
          <p:nvPr/>
        </p:nvPicPr>
        <p:blipFill rotWithShape="1">
          <a:blip r:embed="rId3"/>
          <a:srcRect b="7186"/>
          <a:stretch/>
        </p:blipFill>
        <p:spPr>
          <a:xfrm>
            <a:off x="117122" y="3558208"/>
            <a:ext cx="4108424" cy="3079143"/>
          </a:xfrm>
          <a:prstGeom prst="rect">
            <a:avLst/>
          </a:prstGeom>
        </p:spPr>
      </p:pic>
    </p:spTree>
    <p:extLst>
      <p:ext uri="{BB962C8B-B14F-4D97-AF65-F5344CB8AC3E}">
        <p14:creationId xmlns:p14="http://schemas.microsoft.com/office/powerpoint/2010/main" val="3141108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4E9EDDFA-8F05-462B-8D3E-5B9C4FBC73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227CC36C-674C-5248-8A3F-22E7A2A5DFF5}"/>
              </a:ext>
            </a:extLst>
          </p:cNvPr>
          <p:cNvPicPr>
            <a:picLocks noChangeAspect="1"/>
          </p:cNvPicPr>
          <p:nvPr/>
        </p:nvPicPr>
        <p:blipFill>
          <a:blip r:embed="rId2"/>
          <a:stretch>
            <a:fillRect/>
          </a:stretch>
        </p:blipFill>
        <p:spPr>
          <a:xfrm>
            <a:off x="220734" y="1669775"/>
            <a:ext cx="4746232" cy="3203706"/>
          </a:xfrm>
          <a:prstGeom prst="rect">
            <a:avLst/>
          </a:prstGeom>
        </p:spPr>
      </p:pic>
      <p:sp>
        <p:nvSpPr>
          <p:cNvPr id="21" name="Rectangle 20">
            <a:extLst>
              <a:ext uri="{FF2B5EF4-FFF2-40B4-BE49-F238E27FC236}">
                <a16:creationId xmlns:a16="http://schemas.microsoft.com/office/drawing/2014/main" xmlns="" id="{143F9A23-3237-4ED6-A1E9-C0E6530E05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65950" y="255102"/>
            <a:ext cx="4006600"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C63CD46D-4335-4BA4-842A-BF835A99CB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76825" y="393365"/>
            <a:ext cx="3763658"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56933CF-2AA5-DB40-B632-14D8F9440D3F}"/>
              </a:ext>
            </a:extLst>
          </p:cNvPr>
          <p:cNvSpPr>
            <a:spLocks noGrp="1"/>
          </p:cNvSpPr>
          <p:nvPr>
            <p:ph type="title"/>
          </p:nvPr>
        </p:nvSpPr>
        <p:spPr>
          <a:xfrm>
            <a:off x="5298061" y="642594"/>
            <a:ext cx="3354691" cy="1371600"/>
          </a:xfrm>
        </p:spPr>
        <p:txBody>
          <a:bodyPr>
            <a:normAutofit fontScale="90000"/>
          </a:bodyPr>
          <a:lstStyle/>
          <a:p>
            <a:r>
              <a:rPr lang="en-US" sz="3700"/>
              <a:t>Caste System in Spanish Colonies</a:t>
            </a:r>
          </a:p>
        </p:txBody>
      </p:sp>
      <p:sp>
        <p:nvSpPr>
          <p:cNvPr id="3" name="Content Placeholder 2">
            <a:extLst>
              <a:ext uri="{FF2B5EF4-FFF2-40B4-BE49-F238E27FC236}">
                <a16:creationId xmlns:a16="http://schemas.microsoft.com/office/drawing/2014/main" xmlns="" id="{19CFF688-8E1A-634B-A130-7B5CBB177CAB}"/>
              </a:ext>
            </a:extLst>
          </p:cNvPr>
          <p:cNvSpPr>
            <a:spLocks noGrp="1"/>
          </p:cNvSpPr>
          <p:nvPr>
            <p:ph idx="1"/>
          </p:nvPr>
        </p:nvSpPr>
        <p:spPr>
          <a:xfrm>
            <a:off x="5298061" y="2103120"/>
            <a:ext cx="3354692" cy="3931920"/>
          </a:xfrm>
        </p:spPr>
        <p:txBody>
          <a:bodyPr>
            <a:normAutofit/>
          </a:bodyPr>
          <a:lstStyle/>
          <a:p>
            <a:r>
              <a:rPr lang="en-US"/>
              <a:t>What short- and long-term effects is a system like this going to have on:</a:t>
            </a:r>
          </a:p>
          <a:p>
            <a:pPr lvl="1"/>
            <a:r>
              <a:rPr lang="en-US"/>
              <a:t>Relationships between the different groups?</a:t>
            </a:r>
          </a:p>
          <a:p>
            <a:pPr lvl="1"/>
            <a:r>
              <a:rPr lang="en-US"/>
              <a:t>Establishment of government and economic systems?</a:t>
            </a:r>
          </a:p>
          <a:p>
            <a:pPr marL="0" indent="0">
              <a:buNone/>
            </a:pPr>
            <a:endParaRPr lang="en-US"/>
          </a:p>
          <a:p>
            <a:pPr marL="0" indent="0">
              <a:buNone/>
            </a:pPr>
            <a:r>
              <a:rPr lang="en-US"/>
              <a:t>Theme - SOC</a:t>
            </a:r>
          </a:p>
        </p:txBody>
      </p:sp>
    </p:spTree>
    <p:extLst>
      <p:ext uri="{BB962C8B-B14F-4D97-AF65-F5344CB8AC3E}">
        <p14:creationId xmlns:p14="http://schemas.microsoft.com/office/powerpoint/2010/main" val="73134023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xmlns="" id="{7203729A-66E4-4139-B3DB-CECEF6DA52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xmlns="" id="{448B0185-BF60-40FC-A3B6-BF883AD4E7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022" y="237744"/>
            <a:ext cx="8791956" cy="6382512"/>
          </a:xfrm>
          <a:prstGeom prst="rect">
            <a:avLst/>
          </a:prstGeom>
          <a:solidFill>
            <a:schemeClr val="bg1">
              <a:lumMod val="75000"/>
              <a:alpha val="60000"/>
            </a:schemeClr>
          </a:solidFill>
          <a:ln w="6350" cap="flat" cmpd="sng" algn="ctr">
            <a:noFill/>
            <a:prstDash val="solid"/>
          </a:ln>
          <a:effectLst>
            <a:softEdge rad="0"/>
          </a:effectLst>
        </p:spPr>
      </p:sp>
      <p:sp>
        <p:nvSpPr>
          <p:cNvPr id="18" name="Rectangle 11">
            <a:extLst>
              <a:ext uri="{FF2B5EF4-FFF2-40B4-BE49-F238E27FC236}">
                <a16:creationId xmlns:a16="http://schemas.microsoft.com/office/drawing/2014/main" xmlns="" id="{75FF99E5-A26E-4AC8-AA09-A9F829E3AE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78892" y="374904"/>
            <a:ext cx="8586216"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xmlns="" id="{8FFB6E06-A4E6-CF43-A5CB-BEDAD4FAE2CC}"/>
              </a:ext>
            </a:extLst>
          </p:cNvPr>
          <p:cNvSpPr>
            <a:spLocks noGrp="1"/>
          </p:cNvSpPr>
          <p:nvPr>
            <p:ph type="title"/>
          </p:nvPr>
        </p:nvSpPr>
        <p:spPr>
          <a:xfrm>
            <a:off x="542714" y="891241"/>
            <a:ext cx="2954313" cy="5075519"/>
          </a:xfrm>
        </p:spPr>
        <p:txBody>
          <a:bodyPr>
            <a:normAutofit/>
          </a:bodyPr>
          <a:lstStyle/>
          <a:p>
            <a:pPr algn="r"/>
            <a:r>
              <a:rPr lang="en-US" sz="3500"/>
              <a:t>Cultural Interactions – Europeans, Native Americans, and Africans </a:t>
            </a:r>
          </a:p>
        </p:txBody>
      </p:sp>
      <p:sp>
        <p:nvSpPr>
          <p:cNvPr id="3" name="Content Placeholder 2">
            <a:extLst>
              <a:ext uri="{FF2B5EF4-FFF2-40B4-BE49-F238E27FC236}">
                <a16:creationId xmlns:a16="http://schemas.microsoft.com/office/drawing/2014/main" xmlns="" id="{AAE1E4D3-45C8-7644-9BF2-484A2EA16EBC}"/>
              </a:ext>
            </a:extLst>
          </p:cNvPr>
          <p:cNvSpPr>
            <a:spLocks noGrp="1"/>
          </p:cNvSpPr>
          <p:nvPr>
            <p:ph idx="1"/>
          </p:nvPr>
        </p:nvSpPr>
        <p:spPr>
          <a:xfrm>
            <a:off x="3975609" y="891241"/>
            <a:ext cx="4484125" cy="5075519"/>
          </a:xfrm>
        </p:spPr>
        <p:txBody>
          <a:bodyPr anchor="ctr">
            <a:normAutofit lnSpcReduction="10000"/>
          </a:bodyPr>
          <a:lstStyle/>
          <a:p>
            <a:pPr>
              <a:lnSpc>
                <a:spcPct val="90000"/>
              </a:lnSpc>
            </a:pPr>
            <a:r>
              <a:rPr lang="en-US"/>
              <a:t>In what ways did these groups vary in regards to their worldviews?</a:t>
            </a:r>
          </a:p>
          <a:p>
            <a:pPr lvl="1">
              <a:lnSpc>
                <a:spcPct val="90000"/>
              </a:lnSpc>
            </a:pPr>
            <a:r>
              <a:rPr lang="en-US"/>
              <a:t>Religion, gender roles, family, land use, power</a:t>
            </a:r>
          </a:p>
          <a:p>
            <a:pPr>
              <a:lnSpc>
                <a:spcPct val="90000"/>
              </a:lnSpc>
            </a:pPr>
            <a:r>
              <a:rPr lang="en-US"/>
              <a:t>How did these different groups relate and deal with one another? </a:t>
            </a:r>
          </a:p>
          <a:p>
            <a:pPr lvl="1">
              <a:lnSpc>
                <a:spcPct val="90000"/>
              </a:lnSpc>
            </a:pPr>
            <a:r>
              <a:rPr lang="en-US"/>
              <a:t>Europeans – Spanish, English, French – how did they vary?</a:t>
            </a:r>
          </a:p>
          <a:p>
            <a:pPr lvl="1">
              <a:lnSpc>
                <a:spcPct val="90000"/>
              </a:lnSpc>
            </a:pPr>
            <a:r>
              <a:rPr lang="en-US"/>
              <a:t>Native Americans </a:t>
            </a:r>
          </a:p>
          <a:p>
            <a:pPr lvl="1">
              <a:lnSpc>
                <a:spcPct val="90000"/>
              </a:lnSpc>
            </a:pPr>
            <a:r>
              <a:rPr lang="en-US"/>
              <a:t>Africans </a:t>
            </a:r>
          </a:p>
          <a:p>
            <a:pPr>
              <a:lnSpc>
                <a:spcPct val="90000"/>
              </a:lnSpc>
            </a:pPr>
            <a:r>
              <a:rPr lang="en-US"/>
              <a:t>How did the interaction between these groups force each to adapt to these new relationships?</a:t>
            </a:r>
          </a:p>
          <a:p>
            <a:pPr>
              <a:lnSpc>
                <a:spcPct val="90000"/>
              </a:lnSpc>
            </a:pPr>
            <a:r>
              <a:rPr lang="en-US"/>
              <a:t>How did the Native Americans and Africans react to European encroachment?</a:t>
            </a:r>
          </a:p>
          <a:p>
            <a:pPr marL="0" indent="0">
              <a:lnSpc>
                <a:spcPct val="90000"/>
              </a:lnSpc>
              <a:buNone/>
            </a:pPr>
            <a:endParaRPr lang="en-US"/>
          </a:p>
          <a:p>
            <a:pPr marL="0" indent="0">
              <a:lnSpc>
                <a:spcPct val="90000"/>
              </a:lnSpc>
              <a:buNone/>
            </a:pPr>
            <a:r>
              <a:rPr lang="en-US"/>
              <a:t>Theme - WOR</a:t>
            </a:r>
          </a:p>
        </p:txBody>
      </p:sp>
      <p:cxnSp>
        <p:nvCxnSpPr>
          <p:cNvPr id="19" name="Straight Connector 13">
            <a:extLst>
              <a:ext uri="{FF2B5EF4-FFF2-40B4-BE49-F238E27FC236}">
                <a16:creationId xmlns:a16="http://schemas.microsoft.com/office/drawing/2014/main" xmlns="" id="{8A5AEE14-4971-4A17-9134-2678A90F29F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734308"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596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31">
            <a:extLst>
              <a:ext uri="{FF2B5EF4-FFF2-40B4-BE49-F238E27FC236}">
                <a16:creationId xmlns:a16="http://schemas.microsoft.com/office/drawing/2014/main" xmlns=""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33">
            <a:extLst>
              <a:ext uri="{FF2B5EF4-FFF2-40B4-BE49-F238E27FC236}">
                <a16:creationId xmlns:a16="http://schemas.microsoft.com/office/drawing/2014/main" xmlns="" id="{7B58A187-A4B1-42EB-A4C7-8635BA507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55" name="Rectangle 35">
            <a:extLst>
              <a:ext uri="{FF2B5EF4-FFF2-40B4-BE49-F238E27FC236}">
                <a16:creationId xmlns:a16="http://schemas.microsoft.com/office/drawing/2014/main" xmlns="" id="{37F14E7F-3054-458C-ACF9-A8DA1757C6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5850"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56" name="Rectangle 37">
            <a:extLst>
              <a:ext uri="{FF2B5EF4-FFF2-40B4-BE49-F238E27FC236}">
                <a16:creationId xmlns:a16="http://schemas.microsoft.com/office/drawing/2014/main" xmlns="" id="{93747C1C-97FC-4D70-A6C8-A01FBCF5A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51910" y="1267730"/>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7" name="Group 39">
            <a:extLst>
              <a:ext uri="{FF2B5EF4-FFF2-40B4-BE49-F238E27FC236}">
                <a16:creationId xmlns:a16="http://schemas.microsoft.com/office/drawing/2014/main" xmlns=""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41" name="Straight Connector 40">
              <a:extLst>
                <a:ext uri="{FF2B5EF4-FFF2-40B4-BE49-F238E27FC236}">
                  <a16:creationId xmlns:a16="http://schemas.microsoft.com/office/drawing/2014/main" xmlns="" id="{05CDC370-AE44-4300-98BA-FE204E88176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47B15501-CB9A-4642-80EE-2876EF039EB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6AFF9525-325F-47B3-A63C-93C12253AD7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8" name="Rectangle 44">
            <a:extLst>
              <a:ext uri="{FF2B5EF4-FFF2-40B4-BE49-F238E27FC236}">
                <a16:creationId xmlns:a16="http://schemas.microsoft.com/office/drawing/2014/main" xmlns="" id="{B66F8A2C-B8CF-4B20-9A73-2ADCF63027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46">
            <a:extLst>
              <a:ext uri="{FF2B5EF4-FFF2-40B4-BE49-F238E27FC236}">
                <a16:creationId xmlns:a16="http://schemas.microsoft.com/office/drawing/2014/main" xmlns="" id="{B5DD78E9-DE0D-47AF-A0DB-F475221E3D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4081" y="610955"/>
            <a:ext cx="8195838"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60" name="Rectangle 48">
            <a:extLst>
              <a:ext uri="{FF2B5EF4-FFF2-40B4-BE49-F238E27FC236}">
                <a16:creationId xmlns:a16="http://schemas.microsoft.com/office/drawing/2014/main" xmlns="" id="{A118D329-2010-4A15-B57C-429FFAE35B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7789" y="777240"/>
            <a:ext cx="7948422" cy="5303520"/>
          </a:xfrm>
          <a:prstGeom prst="rect">
            <a:avLst/>
          </a:prstGeom>
          <a:solidFill>
            <a:schemeClr val="bg1">
              <a:lumMod val="85000"/>
              <a:lumOff val="15000"/>
            </a:schemeClr>
          </a:solidFill>
          <a:ln w="6350" cap="sq" cmpd="sng" algn="ctr">
            <a:solidFill>
              <a:schemeClr val="tx1"/>
            </a:solidFill>
            <a:prstDash val="solid"/>
            <a:miter lim="800000"/>
          </a:ln>
          <a:effectLst/>
        </p:spPr>
      </p:sp>
      <p:sp>
        <p:nvSpPr>
          <p:cNvPr id="2" name="Title 1">
            <a:extLst>
              <a:ext uri="{FF2B5EF4-FFF2-40B4-BE49-F238E27FC236}">
                <a16:creationId xmlns:a16="http://schemas.microsoft.com/office/drawing/2014/main" xmlns="" id="{BD4E142D-4C6F-014B-88E1-8869EDDA4B61}"/>
              </a:ext>
            </a:extLst>
          </p:cNvPr>
          <p:cNvSpPr>
            <a:spLocks noGrp="1"/>
          </p:cNvSpPr>
          <p:nvPr>
            <p:ph type="title"/>
          </p:nvPr>
        </p:nvSpPr>
        <p:spPr>
          <a:xfrm>
            <a:off x="947640" y="1272800"/>
            <a:ext cx="4908465" cy="4312402"/>
          </a:xfrm>
        </p:spPr>
        <p:txBody>
          <a:bodyPr vert="horz" lIns="91440" tIns="45720" rIns="91440" bIns="45720" rtlCol="0" anchor="ctr">
            <a:normAutofit/>
          </a:bodyPr>
          <a:lstStyle/>
          <a:p>
            <a:pPr algn="r">
              <a:lnSpc>
                <a:spcPct val="83000"/>
              </a:lnSpc>
            </a:pPr>
            <a:r>
              <a:rPr lang="en-US" sz="5900" cap="all" spc="-100" dirty="0">
                <a:solidFill>
                  <a:schemeClr val="tx1"/>
                </a:solidFill>
              </a:rPr>
              <a:t>Why 1491?</a:t>
            </a:r>
            <a:br>
              <a:rPr lang="en-US" sz="5900" cap="all" spc="-100" dirty="0">
                <a:solidFill>
                  <a:schemeClr val="tx1"/>
                </a:solidFill>
              </a:rPr>
            </a:br>
            <a:endParaRPr lang="en-US" sz="5900" cap="all" spc="-100" dirty="0">
              <a:solidFill>
                <a:schemeClr val="tx1"/>
              </a:solidFill>
            </a:endParaRPr>
          </a:p>
        </p:txBody>
      </p:sp>
      <p:sp>
        <p:nvSpPr>
          <p:cNvPr id="4" name="TextBox 3">
            <a:extLst>
              <a:ext uri="{FF2B5EF4-FFF2-40B4-BE49-F238E27FC236}">
                <a16:creationId xmlns:a16="http://schemas.microsoft.com/office/drawing/2014/main" xmlns="" id="{E4ACA577-6AFA-BC4E-AF03-9B98F57ECAB8}"/>
              </a:ext>
            </a:extLst>
          </p:cNvPr>
          <p:cNvSpPr txBox="1"/>
          <p:nvPr/>
        </p:nvSpPr>
        <p:spPr>
          <a:xfrm>
            <a:off x="6355080" y="1272800"/>
            <a:ext cx="1860980" cy="4312402"/>
          </a:xfrm>
          <a:prstGeom prst="rect">
            <a:avLst/>
          </a:prstGeom>
        </p:spPr>
        <p:txBody>
          <a:bodyPr vert="horz" lIns="91440" tIns="45720" rIns="91440" bIns="45720" rtlCol="0" anchor="ctr">
            <a:normAutofit/>
          </a:bodyPr>
          <a:lstStyle/>
          <a:p>
            <a:pPr defTabSz="914400">
              <a:spcAft>
                <a:spcPts val="600"/>
              </a:spcAft>
              <a:buClr>
                <a:schemeClr val="tx1">
                  <a:lumMod val="85000"/>
                  <a:lumOff val="15000"/>
                </a:schemeClr>
              </a:buClr>
            </a:pPr>
            <a:r>
              <a:rPr lang="en-US" sz="1700" cap="all" spc="80" dirty="0">
                <a:solidFill>
                  <a:schemeClr val="tx1">
                    <a:lumMod val="95000"/>
                    <a:lumOff val="5000"/>
                  </a:schemeClr>
                </a:solidFill>
              </a:rPr>
              <a:t>What was going on in the World before European Exploration began?</a:t>
            </a:r>
            <a:br>
              <a:rPr lang="en-US" sz="1700" cap="all" spc="80" dirty="0">
                <a:solidFill>
                  <a:schemeClr val="tx1">
                    <a:lumMod val="95000"/>
                    <a:lumOff val="5000"/>
                  </a:schemeClr>
                </a:solidFill>
              </a:rPr>
            </a:br>
            <a:endParaRPr lang="en-US" sz="1700" spc="80" dirty="0">
              <a:solidFill>
                <a:schemeClr val="tx1">
                  <a:lumMod val="95000"/>
                  <a:lumOff val="5000"/>
                </a:schemeClr>
              </a:solidFill>
            </a:endParaRPr>
          </a:p>
        </p:txBody>
      </p:sp>
      <p:cxnSp>
        <p:nvCxnSpPr>
          <p:cNvPr id="61" name="Straight Connector 50">
            <a:extLst>
              <a:ext uri="{FF2B5EF4-FFF2-40B4-BE49-F238E27FC236}">
                <a16:creationId xmlns:a16="http://schemas.microsoft.com/office/drawing/2014/main" xmlns="" id="{994262BC-EE98-4BD6-82DB-4955E8DCC2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7404" y="2057401"/>
            <a:ext cx="0" cy="27432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05163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99" y="0"/>
            <a:ext cx="91453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E0D13DB-D099-4541-888D-DE0186F1C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89" y="253548"/>
            <a:ext cx="4388846"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a:extLst>
              <a:ext uri="{FF2B5EF4-FFF2-40B4-BE49-F238E27FC236}">
                <a16:creationId xmlns:a16="http://schemas.microsoft.com/office/drawing/2014/main" xmlns="" id="{EE01E4EC-A22C-2C4A-A021-18244C42148A}"/>
              </a:ext>
            </a:extLst>
          </p:cNvPr>
          <p:cNvPicPr>
            <a:picLocks noChangeAspect="1"/>
          </p:cNvPicPr>
          <p:nvPr/>
        </p:nvPicPr>
        <p:blipFill rotWithShape="1">
          <a:blip r:embed="rId2"/>
          <a:srcRect l="6827" t="8836" r="6825" b="-2"/>
          <a:stretch/>
        </p:blipFill>
        <p:spPr>
          <a:xfrm>
            <a:off x="303518" y="659795"/>
            <a:ext cx="4142232" cy="5518463"/>
          </a:xfrm>
          <a:prstGeom prst="rect">
            <a:avLst/>
          </a:prstGeom>
        </p:spPr>
      </p:pic>
      <p:sp>
        <p:nvSpPr>
          <p:cNvPr id="13" name="Rectangle 12">
            <a:extLst>
              <a:ext uri="{FF2B5EF4-FFF2-40B4-BE49-F238E27FC236}">
                <a16:creationId xmlns:a16="http://schemas.microsoft.com/office/drawing/2014/main" xmlns=""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54781" y="253548"/>
            <a:ext cx="4209145"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65656" y="407588"/>
            <a:ext cx="3974826"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E210516-47D2-C742-ADFE-39B36E0E2C14}"/>
              </a:ext>
            </a:extLst>
          </p:cNvPr>
          <p:cNvSpPr>
            <a:spLocks noGrp="1"/>
          </p:cNvSpPr>
          <p:nvPr>
            <p:ph type="title"/>
          </p:nvPr>
        </p:nvSpPr>
        <p:spPr>
          <a:xfrm>
            <a:off x="5134602" y="727626"/>
            <a:ext cx="3451614" cy="1718225"/>
          </a:xfrm>
        </p:spPr>
        <p:txBody>
          <a:bodyPr>
            <a:normAutofit fontScale="90000"/>
          </a:bodyPr>
          <a:lstStyle/>
          <a:p>
            <a:r>
              <a:rPr lang="en-US" sz="4400"/>
              <a:t>Pre-European Contact</a:t>
            </a:r>
          </a:p>
        </p:txBody>
      </p:sp>
      <p:sp>
        <p:nvSpPr>
          <p:cNvPr id="3" name="Content Placeholder 2">
            <a:extLst>
              <a:ext uri="{FF2B5EF4-FFF2-40B4-BE49-F238E27FC236}">
                <a16:creationId xmlns:a16="http://schemas.microsoft.com/office/drawing/2014/main" xmlns="" id="{0DA8360E-E095-5D45-BC9A-2730C249FBF3}"/>
              </a:ext>
            </a:extLst>
          </p:cNvPr>
          <p:cNvSpPr>
            <a:spLocks noGrp="1"/>
          </p:cNvSpPr>
          <p:nvPr>
            <p:ph idx="1"/>
          </p:nvPr>
        </p:nvSpPr>
        <p:spPr>
          <a:xfrm>
            <a:off x="5134602" y="2538919"/>
            <a:ext cx="3451614" cy="3557805"/>
          </a:xfrm>
        </p:spPr>
        <p:txBody>
          <a:bodyPr>
            <a:normAutofit fontScale="85000" lnSpcReduction="20000"/>
          </a:bodyPr>
          <a:lstStyle/>
          <a:p>
            <a:r>
              <a:rPr lang="en-US" sz="2800" dirty="0"/>
              <a:t>What do we know about the different peoples in the Americas before European contact?</a:t>
            </a:r>
          </a:p>
          <a:p>
            <a:pPr lvl="1"/>
            <a:r>
              <a:rPr lang="en-US" sz="2400" dirty="0"/>
              <a:t>South and Central America</a:t>
            </a:r>
          </a:p>
          <a:p>
            <a:pPr lvl="2"/>
            <a:r>
              <a:rPr lang="en-US" sz="2000" dirty="0"/>
              <a:t>Mayans, Aztec, Incas</a:t>
            </a:r>
          </a:p>
          <a:p>
            <a:pPr marL="0" indent="0">
              <a:buNone/>
            </a:pPr>
            <a:endParaRPr lang="en-US" sz="2400" dirty="0"/>
          </a:p>
          <a:p>
            <a:pPr marL="0" indent="0">
              <a:buNone/>
            </a:pPr>
            <a:r>
              <a:rPr lang="en-US" sz="2400" dirty="0"/>
              <a:t>Theme - GEO</a:t>
            </a:r>
          </a:p>
          <a:p>
            <a:pPr marL="0" indent="0">
              <a:buNone/>
            </a:pPr>
            <a:endParaRPr lang="en-US" sz="2200" dirty="0"/>
          </a:p>
        </p:txBody>
      </p:sp>
    </p:spTree>
    <p:extLst>
      <p:ext uri="{BB962C8B-B14F-4D97-AF65-F5344CB8AC3E}">
        <p14:creationId xmlns:p14="http://schemas.microsoft.com/office/powerpoint/2010/main" val="219812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B6EE7E08-B389-43E5-B019-1B0A8ACBBD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DE0557C7-5062-6D4F-9191-3F0FF54BFFA9}"/>
              </a:ext>
            </a:extLst>
          </p:cNvPr>
          <p:cNvPicPr>
            <a:picLocks noChangeAspect="1"/>
          </p:cNvPicPr>
          <p:nvPr/>
        </p:nvPicPr>
        <p:blipFill rotWithShape="1">
          <a:blip r:embed="rId2"/>
          <a:srcRect l="15120" r="13904"/>
          <a:stretch/>
        </p:blipFill>
        <p:spPr>
          <a:xfrm>
            <a:off x="20" y="10"/>
            <a:ext cx="4794480" cy="6857990"/>
          </a:xfrm>
          <a:prstGeom prst="rect">
            <a:avLst/>
          </a:prstGeom>
        </p:spPr>
      </p:pic>
      <p:sp>
        <p:nvSpPr>
          <p:cNvPr id="35" name="Rectangle 34">
            <a:extLst>
              <a:ext uri="{FF2B5EF4-FFF2-40B4-BE49-F238E27FC236}">
                <a16:creationId xmlns:a16="http://schemas.microsoft.com/office/drawing/2014/main" xmlns="" id="{E60D94A5-8A09-4BAB-8F7C-69BC34C54D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65950" y="255102"/>
            <a:ext cx="4006600"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7A1AE32B-3A6E-4C5E-8FEB-73861B9A26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76825" y="393365"/>
            <a:ext cx="3763658"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1316B18-3E7F-6A46-AFC1-87D5A62CB5D2}"/>
              </a:ext>
            </a:extLst>
          </p:cNvPr>
          <p:cNvSpPr>
            <a:spLocks noGrp="1"/>
          </p:cNvSpPr>
          <p:nvPr>
            <p:ph type="title"/>
          </p:nvPr>
        </p:nvSpPr>
        <p:spPr>
          <a:xfrm>
            <a:off x="5298061" y="642594"/>
            <a:ext cx="3354691" cy="1371600"/>
          </a:xfrm>
        </p:spPr>
        <p:txBody>
          <a:bodyPr>
            <a:normAutofit/>
          </a:bodyPr>
          <a:lstStyle/>
          <a:p>
            <a:r>
              <a:rPr lang="en-US" sz="3500"/>
              <a:t>Pre-Columbian Contact </a:t>
            </a:r>
          </a:p>
        </p:txBody>
      </p:sp>
      <p:sp>
        <p:nvSpPr>
          <p:cNvPr id="3" name="Content Placeholder 2">
            <a:extLst>
              <a:ext uri="{FF2B5EF4-FFF2-40B4-BE49-F238E27FC236}">
                <a16:creationId xmlns:a16="http://schemas.microsoft.com/office/drawing/2014/main" xmlns="" id="{AF3FBE56-4BAF-4B4F-9224-D8186ECCCED7}"/>
              </a:ext>
            </a:extLst>
          </p:cNvPr>
          <p:cNvSpPr>
            <a:spLocks noGrp="1"/>
          </p:cNvSpPr>
          <p:nvPr>
            <p:ph idx="1"/>
          </p:nvPr>
        </p:nvSpPr>
        <p:spPr>
          <a:xfrm>
            <a:off x="5298061" y="2103120"/>
            <a:ext cx="3354692" cy="3931920"/>
          </a:xfrm>
        </p:spPr>
        <p:txBody>
          <a:bodyPr>
            <a:normAutofit/>
          </a:bodyPr>
          <a:lstStyle/>
          <a:p>
            <a:r>
              <a:rPr lang="en-US"/>
              <a:t>North America</a:t>
            </a:r>
          </a:p>
          <a:p>
            <a:pPr lvl="1"/>
            <a:r>
              <a:rPr lang="en-US"/>
              <a:t>How did the tribes of the different regions compare and contrast with one another?</a:t>
            </a:r>
          </a:p>
          <a:p>
            <a:pPr lvl="2"/>
            <a:r>
              <a:rPr lang="en-US"/>
              <a:t>Great Basin &amp; Great Plains</a:t>
            </a:r>
          </a:p>
          <a:p>
            <a:pPr lvl="2"/>
            <a:r>
              <a:rPr lang="en-US"/>
              <a:t>Northeast &amp; Mississippi Valley</a:t>
            </a:r>
          </a:p>
          <a:p>
            <a:pPr lvl="2"/>
            <a:r>
              <a:rPr lang="en-US"/>
              <a:t>California &amp; Northwest Coast</a:t>
            </a:r>
          </a:p>
          <a:p>
            <a:pPr marL="274320" lvl="1" indent="0">
              <a:buNone/>
            </a:pPr>
            <a:endParaRPr lang="en-US"/>
          </a:p>
          <a:p>
            <a:pPr marL="0" indent="0">
              <a:buNone/>
            </a:pPr>
            <a:r>
              <a:rPr lang="en-US"/>
              <a:t>Theme - GEO</a:t>
            </a:r>
          </a:p>
        </p:txBody>
      </p:sp>
    </p:spTree>
    <p:extLst>
      <p:ext uri="{BB962C8B-B14F-4D97-AF65-F5344CB8AC3E}">
        <p14:creationId xmlns:p14="http://schemas.microsoft.com/office/powerpoint/2010/main" val="1281238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 Analysis </a:t>
            </a:r>
            <a:endParaRPr lang="en-US" dirty="0"/>
          </a:p>
        </p:txBody>
      </p:sp>
      <p:sp>
        <p:nvSpPr>
          <p:cNvPr id="3" name="Content Placeholder 2"/>
          <p:cNvSpPr>
            <a:spLocks noGrp="1"/>
          </p:cNvSpPr>
          <p:nvPr>
            <p:ph idx="1"/>
          </p:nvPr>
        </p:nvSpPr>
        <p:spPr/>
        <p:txBody>
          <a:bodyPr/>
          <a:lstStyle/>
          <a:p>
            <a:r>
              <a:rPr lang="en-US" dirty="0" smtClean="0"/>
              <a:t>H – historical context – what was going on at the time when this was created?  Where and when was it created?  By who? Why is this important?</a:t>
            </a:r>
          </a:p>
          <a:p>
            <a:r>
              <a:rPr lang="en-US" dirty="0" smtClean="0"/>
              <a:t>I – intended audience – who was this created for?  Why would the author or artist want this group to see this?</a:t>
            </a:r>
          </a:p>
          <a:p>
            <a:r>
              <a:rPr lang="en-US" dirty="0" smtClean="0"/>
              <a:t>P – point of view – what perspective of this topic does the author or artist have?  How can you tell?  Why is this important?</a:t>
            </a:r>
          </a:p>
          <a:p>
            <a:r>
              <a:rPr lang="en-US" dirty="0" smtClean="0"/>
              <a:t>P – purpose – what was the artist or author trying to accomplish with their work?  How can you tell?</a:t>
            </a:r>
            <a:endParaRPr lang="en-US" dirty="0"/>
          </a:p>
        </p:txBody>
      </p:sp>
    </p:spTree>
    <p:extLst>
      <p:ext uri="{BB962C8B-B14F-4D97-AF65-F5344CB8AC3E}">
        <p14:creationId xmlns:p14="http://schemas.microsoft.com/office/powerpoint/2010/main" val="1395766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79158" y="173100"/>
            <a:ext cx="5404021" cy="6569661"/>
          </a:xfrm>
          <a:prstGeom prst="rect">
            <a:avLst/>
          </a:prstGeom>
        </p:spPr>
      </p:pic>
    </p:spTree>
    <p:extLst>
      <p:ext uri="{BB962C8B-B14F-4D97-AF65-F5344CB8AC3E}">
        <p14:creationId xmlns:p14="http://schemas.microsoft.com/office/powerpoint/2010/main" val="1163386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https://lh4.googleusercontent.com/N-HE51HGlXstSxQItlgQwgM69K2_KccRSUFKUjFeBaWGUgaeduL4fnlaMIbv6tlbYcbL8t478uxCUsna8ktoGPo3Xvv7TFmVJZ4SKv3Gg8EzilIAQs7U95oeM17MIi0WPQkplKAB"/>
          <p:cNvPicPr>
            <a:picLocks noGrp="1"/>
          </p:cNvPicPr>
          <p:nvPr>
            <p:ph idx="1"/>
          </p:nvPr>
        </p:nvPicPr>
        <p:blipFill rotWithShape="1">
          <a:blip r:embed="rId2">
            <a:extLst>
              <a:ext uri="{28A0092B-C50C-407E-A947-70E740481C1C}">
                <a14:useLocalDpi xmlns:a14="http://schemas.microsoft.com/office/drawing/2010/main" val="0"/>
              </a:ext>
            </a:extLst>
          </a:blip>
          <a:srcRect l="7918" t="40135" r="9427" b="24654"/>
          <a:stretch/>
        </p:blipFill>
        <p:spPr bwMode="auto">
          <a:xfrm>
            <a:off x="263612" y="2215978"/>
            <a:ext cx="7521146" cy="264594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7540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56907911"/>
              </p:ext>
            </p:extLst>
          </p:nvPr>
        </p:nvGraphicFramePr>
        <p:xfrm>
          <a:off x="494271" y="857520"/>
          <a:ext cx="7101016" cy="5346554"/>
        </p:xfrm>
        <a:graphic>
          <a:graphicData uri="http://schemas.openxmlformats.org/drawingml/2006/table">
            <a:tbl>
              <a:tblPr firstRow="1" firstCol="1" bandRow="1">
                <a:tableStyleId>{5C22544A-7EE6-4342-B048-85BDC9FD1C3A}</a:tableStyleId>
              </a:tblPr>
              <a:tblGrid>
                <a:gridCol w="7101016"/>
              </a:tblGrid>
              <a:tr h="434194">
                <a:tc>
                  <a:txBody>
                    <a:bodyPr/>
                    <a:lstStyle/>
                    <a:p>
                      <a:pPr marL="0" marR="0">
                        <a:spcBef>
                          <a:spcPts val="0"/>
                        </a:spcBef>
                        <a:spcAft>
                          <a:spcPts val="0"/>
                        </a:spcAft>
                      </a:pPr>
                      <a:r>
                        <a:rPr lang="en-US" sz="1400" dirty="0">
                          <a:effectLst/>
                        </a:rPr>
                        <a:t>Amerigo Vespucci describes the Indians in South America in a letter in 1502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r>
              <a:tr h="4507724">
                <a:tc>
                  <a:txBody>
                    <a:bodyPr/>
                    <a:lstStyle/>
                    <a:p>
                      <a:pPr marL="0" marR="0">
                        <a:spcBef>
                          <a:spcPts val="0"/>
                        </a:spcBef>
                        <a:spcAft>
                          <a:spcPts val="0"/>
                        </a:spcAft>
                      </a:pPr>
                      <a:r>
                        <a:rPr lang="en-US" sz="1400" dirty="0">
                          <a:effectLst/>
                        </a:rPr>
                        <a:t>We found the region inhabited by a race of people who were entirely naked, both men and women. . .They have no laws, and no religious belief, but live according to the dictates of nature alone. They know nothing of the immortality of the soul; they have no private property, but every thing in common; they have no boundaries of kingdom or province, they obey no king or lord, for it is wholly unnecessary, as they have no laws, and each one is his own master.</a:t>
                      </a:r>
                      <a:endParaRPr lang="en-US" sz="1800" dirty="0">
                        <a:effectLst/>
                      </a:endParaRPr>
                    </a:p>
                    <a:p>
                      <a:pPr marL="0" marR="0">
                        <a:spcBef>
                          <a:spcPts val="0"/>
                        </a:spcBef>
                        <a:spcAft>
                          <a:spcPts val="0"/>
                        </a:spcAft>
                      </a:pPr>
                      <a:r>
                        <a:rPr lang="en-US" sz="2000" dirty="0">
                          <a:effectLst/>
                        </a:rPr>
                        <a:t> </a:t>
                      </a:r>
                      <a:endParaRPr lang="en-US" sz="1800" dirty="0">
                        <a:effectLst/>
                      </a:endParaRPr>
                    </a:p>
                    <a:p>
                      <a:pPr marL="0" marR="0">
                        <a:spcBef>
                          <a:spcPts val="0"/>
                        </a:spcBef>
                        <a:spcAft>
                          <a:spcPts val="0"/>
                        </a:spcAft>
                      </a:pPr>
                      <a:r>
                        <a:rPr lang="en-US" sz="1400" dirty="0">
                          <a:effectLst/>
                        </a:rPr>
                        <a:t>They dwell together in houses made like huts in the construction of which they use neither iron nor any other metal. This is very remarkable, for I have seen houses two hundred and twenty feet long, and thirty feet wide, built with much skill, and containing five or six hundred people. They sleep in hammocks of cotton, suspended in the air without any covering; they eat seated upon the ground, and their food consists of the roots of herbs, or fruits and fish. . . . They are a warlike race, and extremely cruel. . .. The most astonishing thing in all their wars and cruelty was, that we could not find out any reason for them. . They made wars against each other, although they had neither kings, kingdoms, nor property of any kind, without any apparent desire to plunder, and without any lust for power, which always appeared to me to be the moving causes of wars and anarchy. When we asked them about this, they gave us no other reason than that they did so to avenge the murder of their ancestors...They are neither Muslim nor Jew and worse than heathen; because we did not see that they offered any sacrifice, nor yet did they have a house of prayer.”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r>
            </a:tbl>
          </a:graphicData>
        </a:graphic>
      </p:graphicFrame>
    </p:spTree>
    <p:extLst>
      <p:ext uri="{BB962C8B-B14F-4D97-AF65-F5344CB8AC3E}">
        <p14:creationId xmlns:p14="http://schemas.microsoft.com/office/powerpoint/2010/main" val="3277358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99" y="0"/>
            <a:ext cx="91453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EE0D13DB-D099-4541-888D-DE0186F1C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89" y="253548"/>
            <a:ext cx="4388846" cy="6384816"/>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Picture 3">
            <a:extLst>
              <a:ext uri="{FF2B5EF4-FFF2-40B4-BE49-F238E27FC236}">
                <a16:creationId xmlns:a16="http://schemas.microsoft.com/office/drawing/2014/main" xmlns="" id="{07268CB5-F9E1-E445-B931-6CC5F6D17511}"/>
              </a:ext>
            </a:extLst>
          </p:cNvPr>
          <p:cNvPicPr>
            <a:picLocks noChangeAspect="1"/>
          </p:cNvPicPr>
          <p:nvPr/>
        </p:nvPicPr>
        <p:blipFill rotWithShape="1">
          <a:blip r:embed="rId2"/>
          <a:srcRect l="9748" t="8617" r="9746" b="6208"/>
          <a:stretch/>
        </p:blipFill>
        <p:spPr>
          <a:xfrm>
            <a:off x="318696" y="940904"/>
            <a:ext cx="4142232" cy="5155820"/>
          </a:xfrm>
          <a:prstGeom prst="rect">
            <a:avLst/>
          </a:prstGeom>
        </p:spPr>
      </p:pic>
      <p:sp>
        <p:nvSpPr>
          <p:cNvPr id="24" name="Rectangle 23">
            <a:extLst>
              <a:ext uri="{FF2B5EF4-FFF2-40B4-BE49-F238E27FC236}">
                <a16:creationId xmlns:a16="http://schemas.microsoft.com/office/drawing/2014/main" xmlns=""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54781" y="253548"/>
            <a:ext cx="4209145"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65656" y="407588"/>
            <a:ext cx="3974826"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9138585-71F1-3746-9598-CA2A280073BD}"/>
              </a:ext>
            </a:extLst>
          </p:cNvPr>
          <p:cNvSpPr>
            <a:spLocks noGrp="1"/>
          </p:cNvSpPr>
          <p:nvPr>
            <p:ph type="title"/>
          </p:nvPr>
        </p:nvSpPr>
        <p:spPr>
          <a:xfrm>
            <a:off x="5134602" y="727626"/>
            <a:ext cx="3451614" cy="1718225"/>
          </a:xfrm>
        </p:spPr>
        <p:txBody>
          <a:bodyPr>
            <a:normAutofit/>
          </a:bodyPr>
          <a:lstStyle/>
          <a:p>
            <a:r>
              <a:rPr lang="en-US" dirty="0"/>
              <a:t>European Exploration </a:t>
            </a:r>
          </a:p>
        </p:txBody>
      </p:sp>
      <p:sp>
        <p:nvSpPr>
          <p:cNvPr id="3" name="Content Placeholder 2">
            <a:extLst>
              <a:ext uri="{FF2B5EF4-FFF2-40B4-BE49-F238E27FC236}">
                <a16:creationId xmlns:a16="http://schemas.microsoft.com/office/drawing/2014/main" xmlns="" id="{B65BE06D-5A1B-3346-8A59-128760F25F86}"/>
              </a:ext>
            </a:extLst>
          </p:cNvPr>
          <p:cNvSpPr>
            <a:spLocks noGrp="1"/>
          </p:cNvSpPr>
          <p:nvPr>
            <p:ph idx="1"/>
          </p:nvPr>
        </p:nvSpPr>
        <p:spPr>
          <a:xfrm>
            <a:off x="5134602" y="2538919"/>
            <a:ext cx="3451614" cy="3557805"/>
          </a:xfrm>
        </p:spPr>
        <p:txBody>
          <a:bodyPr>
            <a:normAutofit fontScale="92500" lnSpcReduction="10000"/>
          </a:bodyPr>
          <a:lstStyle/>
          <a:p>
            <a:r>
              <a:rPr lang="en-US" dirty="0"/>
              <a:t>What different European nations began exploring the world at this time?</a:t>
            </a:r>
          </a:p>
          <a:p>
            <a:r>
              <a:rPr lang="en-US" dirty="0"/>
              <a:t>Why did these different nations begin to explore and colonize?</a:t>
            </a:r>
          </a:p>
          <a:p>
            <a:r>
              <a:rPr lang="en-US" dirty="0"/>
              <a:t>What allowed these different nations to explore at this time?</a:t>
            </a:r>
          </a:p>
          <a:p>
            <a:pPr marL="0" indent="0">
              <a:buNone/>
            </a:pPr>
            <a:endParaRPr lang="en-US" dirty="0"/>
          </a:p>
          <a:p>
            <a:pPr marL="0" indent="0">
              <a:buNone/>
            </a:pPr>
            <a:endParaRPr lang="en-US" dirty="0"/>
          </a:p>
          <a:p>
            <a:pPr marL="0" indent="0">
              <a:buNone/>
            </a:pPr>
            <a:r>
              <a:rPr lang="en-US" dirty="0"/>
              <a:t>Theme – WOR &amp; WXT</a:t>
            </a:r>
          </a:p>
        </p:txBody>
      </p:sp>
    </p:spTree>
    <p:extLst>
      <p:ext uri="{BB962C8B-B14F-4D97-AF65-F5344CB8AC3E}">
        <p14:creationId xmlns:p14="http://schemas.microsoft.com/office/powerpoint/2010/main" val="143582247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13</TotalTime>
  <Words>530</Words>
  <Application>Microsoft Office PowerPoint</Application>
  <PresentationFormat>On-screen Show (4:3)</PresentationFormat>
  <Paragraphs>60</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Times New Roman</vt:lpstr>
      <vt:lpstr>Trebuchet MS</vt:lpstr>
      <vt:lpstr>Wingdings 3</vt:lpstr>
      <vt:lpstr>Facet</vt:lpstr>
      <vt:lpstr>Period 1 Overview </vt:lpstr>
      <vt:lpstr>Why 1491? </vt:lpstr>
      <vt:lpstr>Pre-European Contact</vt:lpstr>
      <vt:lpstr>Pre-Columbian Contact </vt:lpstr>
      <vt:lpstr>Document Analysis </vt:lpstr>
      <vt:lpstr>PowerPoint Presentation</vt:lpstr>
      <vt:lpstr>PowerPoint Presentation</vt:lpstr>
      <vt:lpstr>PowerPoint Presentation</vt:lpstr>
      <vt:lpstr>European Exploration </vt:lpstr>
      <vt:lpstr>Columbian Exchange</vt:lpstr>
      <vt:lpstr>PowerPoint Presentation</vt:lpstr>
      <vt:lpstr>Spanish Colonial System</vt:lpstr>
      <vt:lpstr>Caste System in Spanish Colonies</vt:lpstr>
      <vt:lpstr>Cultural Interactions – Europeans, Native Americans, and Africans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Period 1 Overview </dc:title>
  <dc:creator>Jessica Parfitt</dc:creator>
  <cp:lastModifiedBy>Jessica Parfitt</cp:lastModifiedBy>
  <cp:revision>2</cp:revision>
  <dcterms:created xsi:type="dcterms:W3CDTF">2019-07-30T21:30:23Z</dcterms:created>
  <dcterms:modified xsi:type="dcterms:W3CDTF">2019-08-19T14:12:30Z</dcterms:modified>
</cp:coreProperties>
</file>