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49" autoAdjust="0"/>
    <p:restoredTop sz="94660"/>
  </p:normalViewPr>
  <p:slideViewPr>
    <p:cSldViewPr snapToGrid="0">
      <p:cViewPr varScale="1">
        <p:scale>
          <a:sx n="109" d="100"/>
          <a:sy n="109" d="100"/>
        </p:scale>
        <p:origin x="1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257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490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0353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8242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4192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391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877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406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956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15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49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272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94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866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01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75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10/8/19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483775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Period 4 Overview </a:t>
            </a:r>
          </a:p>
        </p:txBody>
      </p:sp>
      <p:sp>
        <p:nvSpPr>
          <p:cNvPr id="3" name="Subtitle 2"/>
          <p:cNvSpPr>
            <a:spLocks noGrp="1"/>
          </p:cNvSpPr>
          <p:nvPr>
            <p:ph type="subTitle" idx="1"/>
          </p:nvPr>
        </p:nvSpPr>
        <p:spPr/>
        <p:txBody>
          <a:bodyPr/>
          <a:lstStyle/>
          <a:p>
            <a:r>
              <a:rPr lang="en-US" dirty="0"/>
              <a:t>1800-1848</a:t>
            </a:r>
          </a:p>
        </p:txBody>
      </p:sp>
    </p:spTree>
    <p:extLst>
      <p:ext uri="{BB962C8B-B14F-4D97-AF65-F5344CB8AC3E}">
        <p14:creationId xmlns:p14="http://schemas.microsoft.com/office/powerpoint/2010/main" val="1979398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Rise of Political Parties and the Era of Jefferson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0959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Political Parties </a:t>
            </a:r>
          </a:p>
        </p:txBody>
      </p:sp>
      <p:sp>
        <p:nvSpPr>
          <p:cNvPr id="5" name="Content Placeholder 4"/>
          <p:cNvSpPr>
            <a:spLocks noGrp="1"/>
          </p:cNvSpPr>
          <p:nvPr>
            <p:ph idx="1"/>
          </p:nvPr>
        </p:nvSpPr>
        <p:spPr/>
        <p:txBody>
          <a:bodyPr>
            <a:normAutofit fontScale="85000" lnSpcReduction="20000"/>
          </a:bodyPr>
          <a:lstStyle/>
          <a:p>
            <a:r>
              <a:rPr lang="en-US" dirty="0"/>
              <a:t>In the early 1800s, national political parties continued to debate issues such as the tariff, powers of the federal government, and relations with European powers </a:t>
            </a:r>
          </a:p>
          <a:p>
            <a:pPr lvl="1"/>
            <a:r>
              <a:rPr lang="en-US" dirty="0"/>
              <a:t>Election of 1800</a:t>
            </a:r>
          </a:p>
          <a:p>
            <a:pPr lvl="1"/>
            <a:r>
              <a:rPr lang="en-US" dirty="0"/>
              <a:t>First Party System </a:t>
            </a:r>
          </a:p>
          <a:p>
            <a:pPr lvl="1"/>
            <a:r>
              <a:rPr lang="en-US" dirty="0"/>
              <a:t>Louisiana Purchase</a:t>
            </a:r>
          </a:p>
          <a:p>
            <a:pPr lvl="1"/>
            <a:r>
              <a:rPr lang="en-US" dirty="0"/>
              <a:t>Embargo Act </a:t>
            </a:r>
          </a:p>
          <a:p>
            <a:pPr lvl="1"/>
            <a:r>
              <a:rPr lang="en-US" dirty="0"/>
              <a:t>Non-Intercourse Act</a:t>
            </a:r>
          </a:p>
          <a:p>
            <a:pPr lvl="1"/>
            <a:r>
              <a:rPr lang="en-US" dirty="0"/>
              <a:t>War of 1812</a:t>
            </a:r>
          </a:p>
          <a:p>
            <a:pPr lvl="1"/>
            <a:r>
              <a:rPr lang="en-US" dirty="0"/>
              <a:t>Hartford Convention </a:t>
            </a:r>
          </a:p>
          <a:p>
            <a:pPr lvl="1"/>
            <a:r>
              <a:rPr lang="en-US" dirty="0"/>
              <a:t>American System</a:t>
            </a:r>
          </a:p>
          <a:p>
            <a:pPr lvl="1"/>
            <a:r>
              <a:rPr lang="en-US" dirty="0"/>
              <a:t>1816 Tariff </a:t>
            </a:r>
          </a:p>
          <a:p>
            <a:pPr lvl="1"/>
            <a:r>
              <a:rPr lang="en-US" dirty="0"/>
              <a:t>Second BUS (Bank of the United States) </a:t>
            </a:r>
          </a:p>
        </p:txBody>
      </p:sp>
    </p:spTree>
    <p:extLst>
      <p:ext uri="{BB962C8B-B14F-4D97-AF65-F5344CB8AC3E}">
        <p14:creationId xmlns:p14="http://schemas.microsoft.com/office/powerpoint/2010/main" val="165199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Supreme Court 	</a:t>
            </a:r>
          </a:p>
        </p:txBody>
      </p:sp>
      <p:sp>
        <p:nvSpPr>
          <p:cNvPr id="3" name="Content Placeholder 2"/>
          <p:cNvSpPr>
            <a:spLocks noGrp="1"/>
          </p:cNvSpPr>
          <p:nvPr>
            <p:ph idx="1"/>
          </p:nvPr>
        </p:nvSpPr>
        <p:spPr/>
        <p:txBody>
          <a:bodyPr>
            <a:normAutofit/>
          </a:bodyPr>
          <a:lstStyle/>
          <a:p>
            <a:r>
              <a:rPr lang="en-US" dirty="0"/>
              <a:t>Supreme Court decisions established the primacy of the judiciary in determining the meaning of the Constitution and asserted that federal laws took precedence over state laws </a:t>
            </a:r>
          </a:p>
          <a:p>
            <a:pPr lvl="1"/>
            <a:r>
              <a:rPr lang="en-US" dirty="0"/>
              <a:t>Marshall Court </a:t>
            </a:r>
          </a:p>
          <a:p>
            <a:pPr lvl="1"/>
            <a:r>
              <a:rPr lang="en-US" dirty="0"/>
              <a:t>Marbury v. Madison </a:t>
            </a:r>
          </a:p>
          <a:p>
            <a:pPr lvl="2"/>
            <a:r>
              <a:rPr lang="en-US" dirty="0"/>
              <a:t>Judicial review </a:t>
            </a:r>
          </a:p>
          <a:p>
            <a:pPr lvl="1"/>
            <a:r>
              <a:rPr lang="en-US" dirty="0"/>
              <a:t>McCulloch v. Maryland</a:t>
            </a:r>
          </a:p>
          <a:p>
            <a:pPr lvl="1"/>
            <a:r>
              <a:rPr lang="en-US" dirty="0"/>
              <a:t>Worcester v. Georgia </a:t>
            </a:r>
          </a:p>
          <a:p>
            <a:pPr lvl="1"/>
            <a:r>
              <a:rPr lang="en-US" dirty="0"/>
              <a:t>Gibbons vs. Ogden </a:t>
            </a:r>
          </a:p>
          <a:p>
            <a:pPr lvl="1"/>
            <a:r>
              <a:rPr lang="en-US" dirty="0"/>
              <a:t>Dartmouth College v. Woodward </a:t>
            </a:r>
          </a:p>
        </p:txBody>
      </p:sp>
    </p:spTree>
    <p:extLst>
      <p:ext uri="{BB962C8B-B14F-4D97-AF65-F5344CB8AC3E}">
        <p14:creationId xmlns:p14="http://schemas.microsoft.com/office/powerpoint/2010/main" val="119080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Louisiana Purchase</a:t>
            </a:r>
          </a:p>
        </p:txBody>
      </p:sp>
      <p:sp>
        <p:nvSpPr>
          <p:cNvPr id="3" name="Content Placeholder 2"/>
          <p:cNvSpPr>
            <a:spLocks noGrp="1"/>
          </p:cNvSpPr>
          <p:nvPr>
            <p:ph idx="1"/>
          </p:nvPr>
        </p:nvSpPr>
        <p:spPr/>
        <p:txBody>
          <a:bodyPr/>
          <a:lstStyle/>
          <a:p>
            <a:r>
              <a:rPr lang="en-US" dirty="0"/>
              <a:t>Following the Louisiana Purchase, the US government sought influence and control over North America through a variety of means, including exploration and diplomatic efforts </a:t>
            </a:r>
          </a:p>
          <a:p>
            <a:pPr lvl="1"/>
            <a:r>
              <a:rPr lang="en-US" dirty="0"/>
              <a:t>Rush-Bagot Treaty </a:t>
            </a:r>
          </a:p>
          <a:p>
            <a:pPr lvl="1"/>
            <a:r>
              <a:rPr lang="en-US" dirty="0"/>
              <a:t>Adams-</a:t>
            </a:r>
            <a:r>
              <a:rPr lang="en-US" dirty="0" err="1"/>
              <a:t>Onis</a:t>
            </a:r>
            <a:r>
              <a:rPr lang="en-US" dirty="0"/>
              <a:t> Treaty </a:t>
            </a:r>
          </a:p>
          <a:p>
            <a:pPr lvl="1"/>
            <a:endParaRPr lang="en-US" dirty="0"/>
          </a:p>
        </p:txBody>
      </p:sp>
    </p:spTree>
    <p:extLst>
      <p:ext uri="{BB962C8B-B14F-4D97-AF65-F5344CB8AC3E}">
        <p14:creationId xmlns:p14="http://schemas.microsoft.com/office/powerpoint/2010/main" val="335894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Politics and Regional Interests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7886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Regional Economies </a:t>
            </a:r>
          </a:p>
        </p:txBody>
      </p:sp>
      <p:sp>
        <p:nvSpPr>
          <p:cNvPr id="5" name="Content Placeholder 4"/>
          <p:cNvSpPr>
            <a:spLocks noGrp="1"/>
          </p:cNvSpPr>
          <p:nvPr>
            <p:ph idx="1"/>
          </p:nvPr>
        </p:nvSpPr>
        <p:spPr/>
        <p:txBody>
          <a:bodyPr/>
          <a:lstStyle/>
          <a:p>
            <a:r>
              <a:rPr lang="en-US" dirty="0"/>
              <a:t>Regional interests often trumped national concerns as the basis for many political leaders’ positions on slavery and economic policy </a:t>
            </a:r>
          </a:p>
          <a:p>
            <a:pPr lvl="1"/>
            <a:r>
              <a:rPr lang="en-US" dirty="0"/>
              <a:t>Missouri Compromise </a:t>
            </a:r>
          </a:p>
          <a:p>
            <a:pPr lvl="1"/>
            <a:r>
              <a:rPr lang="en-US" dirty="0"/>
              <a:t>Nullification Crisis </a:t>
            </a:r>
          </a:p>
          <a:p>
            <a:pPr lvl="2"/>
            <a:r>
              <a:rPr lang="en-US" dirty="0"/>
              <a:t>Tariff of Abominations </a:t>
            </a:r>
          </a:p>
        </p:txBody>
      </p:sp>
    </p:spTree>
    <p:extLst>
      <p:ext uri="{BB962C8B-B14F-4D97-AF65-F5344CB8AC3E}">
        <p14:creationId xmlns:p14="http://schemas.microsoft.com/office/powerpoint/2010/main" val="143486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System 	</a:t>
            </a:r>
          </a:p>
        </p:txBody>
      </p:sp>
      <p:sp>
        <p:nvSpPr>
          <p:cNvPr id="3" name="Content Placeholder 2"/>
          <p:cNvSpPr>
            <a:spLocks noGrp="1"/>
          </p:cNvSpPr>
          <p:nvPr>
            <p:ph idx="1"/>
          </p:nvPr>
        </p:nvSpPr>
        <p:spPr/>
        <p:txBody>
          <a:bodyPr/>
          <a:lstStyle/>
          <a:p>
            <a:r>
              <a:rPr lang="en-US" dirty="0"/>
              <a:t>Plans to further unify the US economy, such as the American System, generated debates over whether such policies would benefit agriculture or industry, potentially favoring different sections of the country. </a:t>
            </a:r>
          </a:p>
          <a:p>
            <a:pPr lvl="1"/>
            <a:r>
              <a:rPr lang="en-US" dirty="0"/>
              <a:t>American System </a:t>
            </a:r>
          </a:p>
          <a:p>
            <a:pPr lvl="2"/>
            <a:r>
              <a:rPr lang="en-US" dirty="0"/>
              <a:t>Henry Clay</a:t>
            </a:r>
          </a:p>
          <a:p>
            <a:pPr lvl="1"/>
            <a:r>
              <a:rPr lang="en-US" dirty="0"/>
              <a:t>Madison’s veto of the Bonus Bill </a:t>
            </a:r>
          </a:p>
          <a:p>
            <a:pPr lvl="1"/>
            <a:r>
              <a:rPr lang="en-US" dirty="0"/>
              <a:t>Cumberland Road </a:t>
            </a:r>
          </a:p>
          <a:p>
            <a:pPr lvl="1"/>
            <a:r>
              <a:rPr lang="en-US" dirty="0"/>
              <a:t>Erie Canal </a:t>
            </a:r>
          </a:p>
          <a:p>
            <a:pPr lvl="1"/>
            <a:r>
              <a:rPr lang="en-US" dirty="0"/>
              <a:t>Tariffs </a:t>
            </a:r>
          </a:p>
        </p:txBody>
      </p:sp>
    </p:spTree>
    <p:extLst>
      <p:ext uri="{BB962C8B-B14F-4D97-AF65-F5344CB8AC3E}">
        <p14:creationId xmlns:p14="http://schemas.microsoft.com/office/powerpoint/2010/main" val="3620193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Compromise and Slavery </a:t>
            </a:r>
          </a:p>
        </p:txBody>
      </p:sp>
      <p:sp>
        <p:nvSpPr>
          <p:cNvPr id="3" name="Content Placeholder 2"/>
          <p:cNvSpPr>
            <a:spLocks noGrp="1"/>
          </p:cNvSpPr>
          <p:nvPr>
            <p:ph idx="1"/>
          </p:nvPr>
        </p:nvSpPr>
        <p:spPr/>
        <p:txBody>
          <a:bodyPr/>
          <a:lstStyle/>
          <a:p>
            <a:r>
              <a:rPr lang="en-US" dirty="0"/>
              <a:t>Congressional attempts at political compromise, such as the Missouri Compromise, only temporarily stemmed growing tensions between opponents and defenders of slavery. </a:t>
            </a:r>
          </a:p>
          <a:p>
            <a:pPr lvl="1"/>
            <a:r>
              <a:rPr lang="en-US" dirty="0"/>
              <a:t>Missouri Compromise </a:t>
            </a:r>
          </a:p>
          <a:p>
            <a:pPr lvl="1"/>
            <a:r>
              <a:rPr lang="en-US" dirty="0"/>
              <a:t>Debate over Texas Annexation (1836)</a:t>
            </a:r>
          </a:p>
          <a:p>
            <a:pPr lvl="1"/>
            <a:r>
              <a:rPr lang="en-US" dirty="0"/>
              <a:t>Gag Rule </a:t>
            </a:r>
          </a:p>
        </p:txBody>
      </p:sp>
    </p:spTree>
    <p:extLst>
      <p:ext uri="{BB962C8B-B14F-4D97-AF65-F5344CB8AC3E}">
        <p14:creationId xmlns:p14="http://schemas.microsoft.com/office/powerpoint/2010/main" val="3635493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America on the World Stage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646610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Early Foreign Policy </a:t>
            </a:r>
          </a:p>
        </p:txBody>
      </p:sp>
      <p:sp>
        <p:nvSpPr>
          <p:cNvPr id="5" name="Content Placeholder 4"/>
          <p:cNvSpPr>
            <a:spLocks noGrp="1"/>
          </p:cNvSpPr>
          <p:nvPr>
            <p:ph idx="1"/>
          </p:nvPr>
        </p:nvSpPr>
        <p:spPr/>
        <p:txBody>
          <a:bodyPr>
            <a:normAutofit lnSpcReduction="10000"/>
          </a:bodyPr>
          <a:lstStyle/>
          <a:p>
            <a:r>
              <a:rPr lang="en-US" dirty="0"/>
              <a:t>Struggling to create an independent global presence, the United States sought to claim territory throughout the North American continent and promote foreign trade.  </a:t>
            </a:r>
          </a:p>
          <a:p>
            <a:pPr lvl="1"/>
            <a:r>
              <a:rPr lang="en-US" dirty="0"/>
              <a:t>Louisiana Purchase </a:t>
            </a:r>
          </a:p>
          <a:p>
            <a:pPr lvl="1"/>
            <a:r>
              <a:rPr lang="en-US" dirty="0"/>
              <a:t>Adams-</a:t>
            </a:r>
            <a:r>
              <a:rPr lang="en-US" dirty="0" err="1"/>
              <a:t>Onis</a:t>
            </a:r>
            <a:r>
              <a:rPr lang="en-US" dirty="0"/>
              <a:t> Treaty </a:t>
            </a:r>
          </a:p>
          <a:p>
            <a:r>
              <a:rPr lang="en-US" dirty="0"/>
              <a:t>The US government sought influence and control over the Western Hemisphere through a variety of means, including military actions, American Indian removal, and diplomatic efforts </a:t>
            </a:r>
          </a:p>
          <a:p>
            <a:pPr lvl="1"/>
            <a:r>
              <a:rPr lang="en-US" dirty="0"/>
              <a:t>Monroe Doctrine  </a:t>
            </a:r>
          </a:p>
          <a:p>
            <a:pPr lvl="1"/>
            <a:r>
              <a:rPr lang="en-US" dirty="0"/>
              <a:t>Indian Removal Act and Trail of Tears </a:t>
            </a:r>
          </a:p>
        </p:txBody>
      </p:sp>
    </p:spTree>
    <p:extLst>
      <p:ext uri="{BB962C8B-B14F-4D97-AF65-F5344CB8AC3E}">
        <p14:creationId xmlns:p14="http://schemas.microsoft.com/office/powerpoint/2010/main" val="177366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Contextualization </a:t>
            </a:r>
          </a:p>
        </p:txBody>
      </p:sp>
      <p:sp>
        <p:nvSpPr>
          <p:cNvPr id="7" name="Content Placeholder 6"/>
          <p:cNvSpPr>
            <a:spLocks noGrp="1"/>
          </p:cNvSpPr>
          <p:nvPr>
            <p:ph idx="1"/>
          </p:nvPr>
        </p:nvSpPr>
        <p:spPr>
          <a:xfrm>
            <a:off x="1942415" y="1504709"/>
            <a:ext cx="6591985" cy="4406513"/>
          </a:xfrm>
        </p:spPr>
        <p:txBody>
          <a:bodyPr>
            <a:normAutofit fontScale="92500" lnSpcReduction="10000"/>
          </a:bodyPr>
          <a:lstStyle/>
          <a:p>
            <a:r>
              <a:rPr lang="en-US" dirty="0"/>
              <a:t>Period 4 is about the development of the nation as a modern democracy and was an era of filled with both growing pains and times of “good feelings”</a:t>
            </a:r>
          </a:p>
          <a:p>
            <a:pPr lvl="1"/>
            <a:r>
              <a:rPr lang="en-US" dirty="0"/>
              <a:t>Americans were seeking to define a new national culture and define the new democratic ideals for this new country </a:t>
            </a:r>
          </a:p>
          <a:p>
            <a:pPr lvl="1"/>
            <a:r>
              <a:rPr lang="en-US" dirty="0"/>
              <a:t>Many Americans and new immigrants began moving towards the west which both expanded the nation and challenged its unity as sectionalism began to rise</a:t>
            </a:r>
          </a:p>
          <a:p>
            <a:pPr lvl="1"/>
            <a:r>
              <a:rPr lang="en-US" dirty="0"/>
              <a:t>Society and the Economy began to adapt to the political system created in Period 3</a:t>
            </a:r>
          </a:p>
          <a:p>
            <a:pPr lvl="1"/>
            <a:r>
              <a:rPr lang="en-US" dirty="0"/>
              <a:t>A desire for greater foreign trade led the United States to begin creating a place for itself in world affairs </a:t>
            </a:r>
          </a:p>
          <a:p>
            <a:pPr lvl="1"/>
            <a:r>
              <a:rPr lang="en-US" dirty="0"/>
              <a:t>While new innovations and technology in agriculture, manufacturing, and transportation grew, regional differences in economics spurred an old debate … the issue of slavery </a:t>
            </a:r>
          </a:p>
        </p:txBody>
      </p:sp>
    </p:spTree>
    <p:extLst>
      <p:ext uri="{BB962C8B-B14F-4D97-AF65-F5344CB8AC3E}">
        <p14:creationId xmlns:p14="http://schemas.microsoft.com/office/powerpoint/2010/main" val="2391660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Market Revolution: Industrialization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1372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Market Revolution </a:t>
            </a:r>
          </a:p>
        </p:txBody>
      </p:sp>
      <p:sp>
        <p:nvSpPr>
          <p:cNvPr id="5" name="Content Placeholder 4"/>
          <p:cNvSpPr>
            <a:spLocks noGrp="1"/>
          </p:cNvSpPr>
          <p:nvPr>
            <p:ph idx="1"/>
          </p:nvPr>
        </p:nvSpPr>
        <p:spPr/>
        <p:txBody>
          <a:bodyPr/>
          <a:lstStyle/>
          <a:p>
            <a:r>
              <a:rPr lang="en-US" dirty="0"/>
              <a:t>Entrepreneurs helped create a market revolution in production and commerce, in which market relationships between producers and consumers came to prevail as the manufacture of goods became more organized </a:t>
            </a:r>
          </a:p>
          <a:p>
            <a:pPr lvl="1"/>
            <a:r>
              <a:rPr lang="en-US" dirty="0"/>
              <a:t>John Deere – Steel Plow</a:t>
            </a:r>
          </a:p>
          <a:p>
            <a:pPr lvl="1"/>
            <a:r>
              <a:rPr lang="en-US" dirty="0"/>
              <a:t>Cyrus McCormick – mechanical reaper</a:t>
            </a:r>
          </a:p>
          <a:p>
            <a:pPr lvl="1"/>
            <a:r>
              <a:rPr lang="en-US" dirty="0"/>
              <a:t>Samuel Slater – factory system</a:t>
            </a:r>
          </a:p>
          <a:p>
            <a:pPr lvl="1"/>
            <a:r>
              <a:rPr lang="en-US" dirty="0"/>
              <a:t>Eli Whitney – interchangeable parts </a:t>
            </a:r>
          </a:p>
          <a:p>
            <a:pPr lvl="1"/>
            <a:r>
              <a:rPr lang="en-US" dirty="0"/>
              <a:t>Samuel Morse – electric telegraph </a:t>
            </a:r>
          </a:p>
          <a:p>
            <a:pPr lvl="1"/>
            <a:r>
              <a:rPr lang="en-US" dirty="0"/>
              <a:t>Robert Fulton – steamboat </a:t>
            </a:r>
          </a:p>
        </p:txBody>
      </p:sp>
    </p:spTree>
    <p:extLst>
      <p:ext uri="{BB962C8B-B14F-4D97-AF65-F5344CB8AC3E}">
        <p14:creationId xmlns:p14="http://schemas.microsoft.com/office/powerpoint/2010/main" val="90545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Innovations </a:t>
            </a:r>
          </a:p>
        </p:txBody>
      </p:sp>
      <p:sp>
        <p:nvSpPr>
          <p:cNvPr id="3" name="Content Placeholder 2"/>
          <p:cNvSpPr>
            <a:spLocks noGrp="1"/>
          </p:cNvSpPr>
          <p:nvPr>
            <p:ph idx="1"/>
          </p:nvPr>
        </p:nvSpPr>
        <p:spPr/>
        <p:txBody>
          <a:bodyPr/>
          <a:lstStyle/>
          <a:p>
            <a:r>
              <a:rPr lang="en-US" dirty="0"/>
              <a:t>Innovations including textile machinery, steam engines, interchangeable parts, the telegraph, and agricultural inventions increased the efficiency of production methods </a:t>
            </a:r>
          </a:p>
          <a:p>
            <a:pPr lvl="1"/>
            <a:r>
              <a:rPr lang="en-US" dirty="0"/>
              <a:t>Lowell System </a:t>
            </a:r>
          </a:p>
          <a:p>
            <a:pPr lvl="1"/>
            <a:r>
              <a:rPr lang="en-US" dirty="0"/>
              <a:t>Spinning Jenny </a:t>
            </a:r>
          </a:p>
        </p:txBody>
      </p:sp>
    </p:spTree>
    <p:extLst>
      <p:ext uri="{BB962C8B-B14F-4D97-AF65-F5344CB8AC3E}">
        <p14:creationId xmlns:p14="http://schemas.microsoft.com/office/powerpoint/2010/main" val="4128661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&amp; the Economy</a:t>
            </a:r>
          </a:p>
        </p:txBody>
      </p:sp>
      <p:sp>
        <p:nvSpPr>
          <p:cNvPr id="3" name="Content Placeholder 2"/>
          <p:cNvSpPr>
            <a:spLocks noGrp="1"/>
          </p:cNvSpPr>
          <p:nvPr>
            <p:ph idx="1"/>
          </p:nvPr>
        </p:nvSpPr>
        <p:spPr/>
        <p:txBody>
          <a:bodyPr/>
          <a:lstStyle/>
          <a:p>
            <a:r>
              <a:rPr lang="en-US" dirty="0"/>
              <a:t>Legislation and judicial systems supported the development of roads, canals, and railroads which extended and enlarged markets and helped foster regional interdependence.  Transportation networks linked the North and Midwest more closely than they linked regions in the South </a:t>
            </a:r>
          </a:p>
          <a:p>
            <a:pPr lvl="1"/>
            <a:r>
              <a:rPr lang="en-US" dirty="0"/>
              <a:t>Erie Canal </a:t>
            </a:r>
          </a:p>
          <a:p>
            <a:pPr lvl="1"/>
            <a:r>
              <a:rPr lang="en-US" dirty="0"/>
              <a:t>Cumberland Road </a:t>
            </a:r>
          </a:p>
          <a:p>
            <a:pPr lvl="1"/>
            <a:r>
              <a:rPr lang="en-US" dirty="0"/>
              <a:t>American System </a:t>
            </a:r>
          </a:p>
          <a:p>
            <a:pPr lvl="1"/>
            <a:r>
              <a:rPr lang="en-US" dirty="0"/>
              <a:t>Charles River Bridge v. Warren Bridge </a:t>
            </a:r>
          </a:p>
        </p:txBody>
      </p:sp>
    </p:spTree>
    <p:extLst>
      <p:ext uri="{BB962C8B-B14F-4D97-AF65-F5344CB8AC3E}">
        <p14:creationId xmlns:p14="http://schemas.microsoft.com/office/powerpoint/2010/main" val="37929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South</a:t>
            </a:r>
          </a:p>
        </p:txBody>
      </p:sp>
      <p:sp>
        <p:nvSpPr>
          <p:cNvPr id="3" name="Content Placeholder 2"/>
          <p:cNvSpPr>
            <a:spLocks noGrp="1"/>
          </p:cNvSpPr>
          <p:nvPr>
            <p:ph idx="1"/>
          </p:nvPr>
        </p:nvSpPr>
        <p:spPr/>
        <p:txBody>
          <a:bodyPr/>
          <a:lstStyle/>
          <a:p>
            <a:r>
              <a:rPr lang="en-US" dirty="0"/>
              <a:t>Increasing Southern cotton production and the related growth of Northern manufacturing, banking, and shipping industries promoted the development of national and international commercial ties </a:t>
            </a:r>
          </a:p>
          <a:p>
            <a:pPr lvl="1"/>
            <a:r>
              <a:rPr lang="en-US" dirty="0"/>
              <a:t>King Cotton </a:t>
            </a:r>
          </a:p>
          <a:p>
            <a:pPr lvl="1"/>
            <a:r>
              <a:rPr lang="en-US" dirty="0"/>
              <a:t>Treaty of </a:t>
            </a:r>
            <a:r>
              <a:rPr lang="en-US" dirty="0" err="1"/>
              <a:t>Wanghia</a:t>
            </a:r>
            <a:r>
              <a:rPr lang="en-US" dirty="0"/>
              <a:t> </a:t>
            </a:r>
          </a:p>
        </p:txBody>
      </p:sp>
    </p:spTree>
    <p:extLst>
      <p:ext uri="{BB962C8B-B14F-4D97-AF65-F5344CB8AC3E}">
        <p14:creationId xmlns:p14="http://schemas.microsoft.com/office/powerpoint/2010/main" val="1502439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Market Revolution: Society &amp; Culture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81813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Immigration </a:t>
            </a:r>
          </a:p>
        </p:txBody>
      </p:sp>
      <p:sp>
        <p:nvSpPr>
          <p:cNvPr id="5" name="Content Placeholder 4"/>
          <p:cNvSpPr>
            <a:spLocks noGrp="1"/>
          </p:cNvSpPr>
          <p:nvPr>
            <p:ph idx="1"/>
          </p:nvPr>
        </p:nvSpPr>
        <p:spPr/>
        <p:txBody>
          <a:bodyPr/>
          <a:lstStyle/>
          <a:p>
            <a:r>
              <a:rPr lang="en-US" dirty="0"/>
              <a:t>Large numbers of international migrants moved to industrializing Northern cities, while many Americans moved west of the Appalachians, developing thriving new communities along the Ohio and Mississippi rivers </a:t>
            </a:r>
          </a:p>
          <a:p>
            <a:pPr lvl="1"/>
            <a:r>
              <a:rPr lang="en-US" dirty="0"/>
              <a:t>German immigrants </a:t>
            </a:r>
          </a:p>
          <a:p>
            <a:pPr lvl="1"/>
            <a:r>
              <a:rPr lang="en-US" dirty="0"/>
              <a:t>Irish immigrants </a:t>
            </a:r>
          </a:p>
          <a:p>
            <a:pPr lvl="1"/>
            <a:endParaRPr lang="en-US" dirty="0"/>
          </a:p>
        </p:txBody>
      </p:sp>
    </p:spTree>
    <p:extLst>
      <p:ext uri="{BB962C8B-B14F-4D97-AF65-F5344CB8AC3E}">
        <p14:creationId xmlns:p14="http://schemas.microsoft.com/office/powerpoint/2010/main" val="3966746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of Living </a:t>
            </a:r>
          </a:p>
        </p:txBody>
      </p:sp>
      <p:sp>
        <p:nvSpPr>
          <p:cNvPr id="3" name="Content Placeholder 2"/>
          <p:cNvSpPr>
            <a:spLocks noGrp="1"/>
          </p:cNvSpPr>
          <p:nvPr>
            <p:ph idx="1"/>
          </p:nvPr>
        </p:nvSpPr>
        <p:spPr/>
        <p:txBody>
          <a:bodyPr/>
          <a:lstStyle/>
          <a:p>
            <a:r>
              <a:rPr lang="en-US" dirty="0"/>
              <a:t>The growth of manufacturing drove a significant increase in prosperity and standards of living for some; this led to the emergence of a larger middle class and a small but wealthy business elite, but also to a large and growing population of laboring poor </a:t>
            </a:r>
          </a:p>
          <a:p>
            <a:pPr lvl="1"/>
            <a:r>
              <a:rPr lang="en-US" dirty="0"/>
              <a:t>Commonwealth v. Hunt</a:t>
            </a:r>
          </a:p>
        </p:txBody>
      </p:sp>
    </p:spTree>
    <p:extLst>
      <p:ext uri="{BB962C8B-B14F-4D97-AF65-F5344CB8AC3E}">
        <p14:creationId xmlns:p14="http://schemas.microsoft.com/office/powerpoint/2010/main" val="1769525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Laborers</a:t>
            </a:r>
          </a:p>
        </p:txBody>
      </p:sp>
      <p:sp>
        <p:nvSpPr>
          <p:cNvPr id="3" name="Content Placeholder 2"/>
          <p:cNvSpPr>
            <a:spLocks noGrp="1"/>
          </p:cNvSpPr>
          <p:nvPr>
            <p:ph idx="1"/>
          </p:nvPr>
        </p:nvSpPr>
        <p:spPr/>
        <p:txBody>
          <a:bodyPr/>
          <a:lstStyle/>
          <a:p>
            <a:r>
              <a:rPr lang="en-US" dirty="0"/>
              <a:t>Increasing numbers of Americans, especially women and men working in factories, no longer relied on semi-subsistence agriculture; instead they supported themselves producing goods for distant markets </a:t>
            </a:r>
          </a:p>
          <a:p>
            <a:pPr lvl="1"/>
            <a:r>
              <a:rPr lang="en-US" dirty="0"/>
              <a:t>Lowell Mill girls </a:t>
            </a:r>
          </a:p>
        </p:txBody>
      </p:sp>
    </p:spTree>
    <p:extLst>
      <p:ext uri="{BB962C8B-B14F-4D97-AF65-F5344CB8AC3E}">
        <p14:creationId xmlns:p14="http://schemas.microsoft.com/office/powerpoint/2010/main" val="556402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Roles </a:t>
            </a:r>
          </a:p>
        </p:txBody>
      </p:sp>
      <p:sp>
        <p:nvSpPr>
          <p:cNvPr id="3" name="Content Placeholder 2"/>
          <p:cNvSpPr>
            <a:spLocks noGrp="1"/>
          </p:cNvSpPr>
          <p:nvPr>
            <p:ph idx="1"/>
          </p:nvPr>
        </p:nvSpPr>
        <p:spPr/>
        <p:txBody>
          <a:bodyPr/>
          <a:lstStyle/>
          <a:p>
            <a:r>
              <a:rPr lang="en-US" dirty="0"/>
              <a:t>Gender and family roles changed in response to the market revolution, particularly with the growth of definitions of domestic ideals that emphasized the separation of public and private spheres. </a:t>
            </a:r>
          </a:p>
          <a:p>
            <a:pPr lvl="1"/>
            <a:r>
              <a:rPr lang="en-US" dirty="0"/>
              <a:t>Cult of Domesticity </a:t>
            </a:r>
          </a:p>
          <a:p>
            <a:pPr lvl="1"/>
            <a:r>
              <a:rPr lang="en-US" dirty="0"/>
              <a:t>Elizabeth Blackwell</a:t>
            </a:r>
          </a:p>
          <a:p>
            <a:pPr lvl="1"/>
            <a:r>
              <a:rPr lang="en-US" dirty="0"/>
              <a:t>Grimke Sisters </a:t>
            </a:r>
          </a:p>
        </p:txBody>
      </p:sp>
    </p:spTree>
    <p:extLst>
      <p:ext uri="{BB962C8B-B14F-4D97-AF65-F5344CB8AC3E}">
        <p14:creationId xmlns:p14="http://schemas.microsoft.com/office/powerpoint/2010/main" val="66841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Developing an American Identity</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7683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Expanding Democracy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83482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White Male Suffrage </a:t>
            </a:r>
          </a:p>
        </p:txBody>
      </p:sp>
      <p:sp>
        <p:nvSpPr>
          <p:cNvPr id="5" name="Content Placeholder 4"/>
          <p:cNvSpPr>
            <a:spLocks noGrp="1"/>
          </p:cNvSpPr>
          <p:nvPr>
            <p:ph idx="1"/>
          </p:nvPr>
        </p:nvSpPr>
        <p:spPr/>
        <p:txBody>
          <a:bodyPr/>
          <a:lstStyle/>
          <a:p>
            <a:r>
              <a:rPr lang="en-US" dirty="0"/>
              <a:t>The nation’s transition to a more participatory democracy was achieved by expanding suffrage from a system based on property ownership to one based on voting by all adult white men, and it was accompanied by the growth of political parties</a:t>
            </a:r>
          </a:p>
          <a:p>
            <a:pPr lvl="1"/>
            <a:r>
              <a:rPr lang="en-US" dirty="0"/>
              <a:t>Lower property requirements for voting </a:t>
            </a:r>
          </a:p>
          <a:p>
            <a:pPr lvl="1"/>
            <a:r>
              <a:rPr lang="en-US" dirty="0"/>
              <a:t>Jacksonian (mass) democracy </a:t>
            </a:r>
          </a:p>
          <a:p>
            <a:pPr lvl="1"/>
            <a:r>
              <a:rPr lang="en-US" dirty="0"/>
              <a:t>Democrats </a:t>
            </a:r>
          </a:p>
          <a:p>
            <a:pPr lvl="1"/>
            <a:r>
              <a:rPr lang="en-US" dirty="0"/>
              <a:t>Whigs </a:t>
            </a:r>
          </a:p>
        </p:txBody>
      </p:sp>
    </p:spTree>
    <p:extLst>
      <p:ext uri="{BB962C8B-B14F-4D97-AF65-F5344CB8AC3E}">
        <p14:creationId xmlns:p14="http://schemas.microsoft.com/office/powerpoint/2010/main" val="1014015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Jackson &amp; Federal Power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21353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Jacksonian Democrats </a:t>
            </a:r>
          </a:p>
        </p:txBody>
      </p:sp>
      <p:sp>
        <p:nvSpPr>
          <p:cNvPr id="5" name="Content Placeholder 4"/>
          <p:cNvSpPr>
            <a:spLocks noGrp="1"/>
          </p:cNvSpPr>
          <p:nvPr>
            <p:ph idx="1"/>
          </p:nvPr>
        </p:nvSpPr>
        <p:spPr/>
        <p:txBody>
          <a:bodyPr>
            <a:normAutofit lnSpcReduction="10000"/>
          </a:bodyPr>
          <a:lstStyle/>
          <a:p>
            <a:r>
              <a:rPr lang="en-US" dirty="0"/>
              <a:t>By the 1820s and 1830s, new political parties arose – Democrats, led by Andrew Jackson, and the Whigs, led by Henry Clay – that disagreed about the role and powers of the federal government and issues such as the national bank, tariffs, and federally funded internal improvements </a:t>
            </a:r>
          </a:p>
          <a:p>
            <a:pPr lvl="1"/>
            <a:r>
              <a:rPr lang="en-US" dirty="0"/>
              <a:t>Corrupt Bargain </a:t>
            </a:r>
          </a:p>
          <a:p>
            <a:pPr lvl="1"/>
            <a:r>
              <a:rPr lang="en-US" dirty="0"/>
              <a:t>Second Party System </a:t>
            </a:r>
          </a:p>
          <a:p>
            <a:pPr lvl="1"/>
            <a:r>
              <a:rPr lang="en-US" dirty="0"/>
              <a:t>King Andrew Jackson I </a:t>
            </a:r>
          </a:p>
          <a:p>
            <a:pPr lvl="1"/>
            <a:r>
              <a:rPr lang="en-US" dirty="0"/>
              <a:t>Spoils System </a:t>
            </a:r>
          </a:p>
          <a:p>
            <a:pPr lvl="1"/>
            <a:r>
              <a:rPr lang="en-US" dirty="0"/>
              <a:t>Bank War </a:t>
            </a:r>
          </a:p>
          <a:p>
            <a:pPr lvl="1"/>
            <a:r>
              <a:rPr lang="en-US" dirty="0"/>
              <a:t>Nullification </a:t>
            </a:r>
          </a:p>
        </p:txBody>
      </p:sp>
    </p:spTree>
    <p:extLst>
      <p:ext uri="{BB962C8B-B14F-4D97-AF65-F5344CB8AC3E}">
        <p14:creationId xmlns:p14="http://schemas.microsoft.com/office/powerpoint/2010/main" val="3695636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Expansion and American Indians </a:t>
            </a:r>
          </a:p>
        </p:txBody>
      </p:sp>
      <p:sp>
        <p:nvSpPr>
          <p:cNvPr id="3" name="Content Placeholder 2"/>
          <p:cNvSpPr>
            <a:spLocks noGrp="1"/>
          </p:cNvSpPr>
          <p:nvPr>
            <p:ph idx="1"/>
          </p:nvPr>
        </p:nvSpPr>
        <p:spPr/>
        <p:txBody>
          <a:bodyPr/>
          <a:lstStyle/>
          <a:p>
            <a:r>
              <a:rPr lang="en-US" dirty="0"/>
              <a:t>Frontier settlers tended to champion expansion efforts, while American Indian resistance led to a sequence of wars and federal efforts to control and relocate American Indian populations </a:t>
            </a:r>
          </a:p>
          <a:p>
            <a:pPr lvl="1"/>
            <a:r>
              <a:rPr lang="en-US" dirty="0"/>
              <a:t>Tecumseh’s War </a:t>
            </a:r>
          </a:p>
          <a:p>
            <a:pPr lvl="1"/>
            <a:r>
              <a:rPr lang="en-US" dirty="0"/>
              <a:t>Battle of Tippecanoe </a:t>
            </a:r>
          </a:p>
          <a:p>
            <a:pPr lvl="1"/>
            <a:r>
              <a:rPr lang="en-US" dirty="0"/>
              <a:t>Indian Removal Act</a:t>
            </a:r>
          </a:p>
          <a:p>
            <a:pPr lvl="1"/>
            <a:r>
              <a:rPr lang="en-US" dirty="0"/>
              <a:t>Trail of Tears</a:t>
            </a:r>
          </a:p>
          <a:p>
            <a:pPr lvl="1"/>
            <a:r>
              <a:rPr lang="en-US" dirty="0"/>
              <a:t>Indian Territory </a:t>
            </a:r>
          </a:p>
        </p:txBody>
      </p:sp>
    </p:spTree>
    <p:extLst>
      <p:ext uri="{BB962C8B-B14F-4D97-AF65-F5344CB8AC3E}">
        <p14:creationId xmlns:p14="http://schemas.microsoft.com/office/powerpoint/2010/main" val="1820861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Development of an American Culture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09224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New National Culture </a:t>
            </a:r>
          </a:p>
        </p:txBody>
      </p:sp>
      <p:sp>
        <p:nvSpPr>
          <p:cNvPr id="5" name="Content Placeholder 4"/>
          <p:cNvSpPr>
            <a:spLocks noGrp="1"/>
          </p:cNvSpPr>
          <p:nvPr>
            <p:ph idx="1"/>
          </p:nvPr>
        </p:nvSpPr>
        <p:spPr/>
        <p:txBody>
          <a:bodyPr/>
          <a:lstStyle/>
          <a:p>
            <a:r>
              <a:rPr lang="en-US" dirty="0"/>
              <a:t>A new national culture emerged that combined American elements, European influences, and regional cultural sensibilities </a:t>
            </a:r>
          </a:p>
          <a:p>
            <a:pPr lvl="1"/>
            <a:r>
              <a:rPr lang="en-US" dirty="0"/>
              <a:t>Hudson River School </a:t>
            </a:r>
          </a:p>
          <a:p>
            <a:pPr lvl="1"/>
            <a:r>
              <a:rPr lang="en-US" dirty="0"/>
              <a:t>Transcendentalism </a:t>
            </a:r>
          </a:p>
          <a:p>
            <a:pPr lvl="1"/>
            <a:r>
              <a:rPr lang="en-US" dirty="0"/>
              <a:t>Ralph Waldo Emerson </a:t>
            </a:r>
          </a:p>
          <a:p>
            <a:pPr lvl="1"/>
            <a:r>
              <a:rPr lang="en-US" dirty="0"/>
              <a:t>Henry David Thoreau</a:t>
            </a:r>
          </a:p>
          <a:p>
            <a:pPr lvl="1"/>
            <a:r>
              <a:rPr lang="en-US" dirty="0"/>
              <a:t>Noah Webster </a:t>
            </a:r>
          </a:p>
        </p:txBody>
      </p:sp>
    </p:spTree>
    <p:extLst>
      <p:ext uri="{BB962C8B-B14F-4D97-AF65-F5344CB8AC3E}">
        <p14:creationId xmlns:p14="http://schemas.microsoft.com/office/powerpoint/2010/main" val="251135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&amp; Literature </a:t>
            </a:r>
          </a:p>
        </p:txBody>
      </p:sp>
      <p:sp>
        <p:nvSpPr>
          <p:cNvPr id="3" name="Content Placeholder 2"/>
          <p:cNvSpPr>
            <a:spLocks noGrp="1"/>
          </p:cNvSpPr>
          <p:nvPr>
            <p:ph idx="1"/>
          </p:nvPr>
        </p:nvSpPr>
        <p:spPr/>
        <p:txBody>
          <a:bodyPr/>
          <a:lstStyle/>
          <a:p>
            <a:r>
              <a:rPr lang="en-US" dirty="0"/>
              <a:t>Liberal social ideas from abroad and Romantic beliefs in human perfectibility influenced literature, art, philosophy, and architecture </a:t>
            </a:r>
          </a:p>
          <a:p>
            <a:pPr lvl="1"/>
            <a:r>
              <a:rPr lang="en-US" dirty="0"/>
              <a:t>Romanticism </a:t>
            </a:r>
          </a:p>
          <a:p>
            <a:pPr lvl="1"/>
            <a:r>
              <a:rPr lang="en-US" dirty="0"/>
              <a:t>Federal architecture </a:t>
            </a:r>
          </a:p>
          <a:p>
            <a:pPr lvl="1"/>
            <a:endParaRPr lang="en-US" dirty="0"/>
          </a:p>
        </p:txBody>
      </p:sp>
    </p:spTree>
    <p:extLst>
      <p:ext uri="{BB962C8B-B14F-4D97-AF65-F5344CB8AC3E}">
        <p14:creationId xmlns:p14="http://schemas.microsoft.com/office/powerpoint/2010/main" val="2034574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Second Great Awakening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79412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Second Great Awakening </a:t>
            </a:r>
          </a:p>
        </p:txBody>
      </p:sp>
      <p:sp>
        <p:nvSpPr>
          <p:cNvPr id="5" name="Content Placeholder 4"/>
          <p:cNvSpPr>
            <a:spLocks noGrp="1"/>
          </p:cNvSpPr>
          <p:nvPr>
            <p:ph idx="1"/>
          </p:nvPr>
        </p:nvSpPr>
        <p:spPr/>
        <p:txBody>
          <a:bodyPr/>
          <a:lstStyle/>
          <a:p>
            <a:r>
              <a:rPr lang="en-US" dirty="0"/>
              <a:t>The rise of democratic and individualistic beliefs, a response of rationalism, and changes to society caused by the market revolution, along with greater social and geographical mobility, contributed to a Second Great Awakening among Protestants </a:t>
            </a:r>
          </a:p>
          <a:p>
            <a:pPr lvl="1"/>
            <a:r>
              <a:rPr lang="en-US" dirty="0"/>
              <a:t>Charles Grandison </a:t>
            </a:r>
          </a:p>
          <a:p>
            <a:pPr lvl="1"/>
            <a:r>
              <a:rPr lang="en-US" dirty="0"/>
              <a:t>Peter Cartwright </a:t>
            </a:r>
          </a:p>
          <a:p>
            <a:pPr lvl="1"/>
            <a:r>
              <a:rPr lang="en-US" dirty="0"/>
              <a:t>Burned over District (NY)</a:t>
            </a:r>
          </a:p>
          <a:p>
            <a:pPr lvl="1"/>
            <a:r>
              <a:rPr lang="en-US" dirty="0"/>
              <a:t>Evangelicalism </a:t>
            </a:r>
          </a:p>
          <a:p>
            <a:pPr lvl="1"/>
            <a:r>
              <a:rPr lang="en-US" dirty="0"/>
              <a:t>Mormons (Latter Day Saint) </a:t>
            </a:r>
          </a:p>
          <a:p>
            <a:pPr lvl="1"/>
            <a:r>
              <a:rPr lang="en-US" dirty="0"/>
              <a:t>Methodists and Baptists </a:t>
            </a:r>
          </a:p>
        </p:txBody>
      </p:sp>
    </p:spTree>
    <p:extLst>
      <p:ext uri="{BB962C8B-B14F-4D97-AF65-F5344CB8AC3E}">
        <p14:creationId xmlns:p14="http://schemas.microsoft.com/office/powerpoint/2010/main" val="300908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National Culture </a:t>
            </a:r>
          </a:p>
        </p:txBody>
      </p:sp>
      <p:sp>
        <p:nvSpPr>
          <p:cNvPr id="10" name="Content Placeholder 9"/>
          <p:cNvSpPr>
            <a:spLocks noGrp="1"/>
          </p:cNvSpPr>
          <p:nvPr>
            <p:ph idx="1"/>
          </p:nvPr>
        </p:nvSpPr>
        <p:spPr/>
        <p:txBody>
          <a:bodyPr/>
          <a:lstStyle/>
          <a:p>
            <a:r>
              <a:rPr lang="en-US" dirty="0"/>
              <a:t>New forms of national culture developed in the US alongside regional variations </a:t>
            </a:r>
          </a:p>
          <a:p>
            <a:pPr lvl="1"/>
            <a:r>
              <a:rPr lang="en-US" dirty="0"/>
              <a:t>US Flag</a:t>
            </a:r>
          </a:p>
          <a:p>
            <a:pPr lvl="1"/>
            <a:r>
              <a:rPr lang="en-US" dirty="0"/>
              <a:t>Sectionalism </a:t>
            </a:r>
          </a:p>
        </p:txBody>
      </p:sp>
    </p:spTree>
    <p:extLst>
      <p:ext uri="{BB962C8B-B14F-4D97-AF65-F5344CB8AC3E}">
        <p14:creationId xmlns:p14="http://schemas.microsoft.com/office/powerpoint/2010/main" val="3972176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Age of Reform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80327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Changing beliefs lead to Reform </a:t>
            </a:r>
          </a:p>
        </p:txBody>
      </p:sp>
      <p:sp>
        <p:nvSpPr>
          <p:cNvPr id="7" name="Content Placeholder 6"/>
          <p:cNvSpPr>
            <a:spLocks noGrp="1"/>
          </p:cNvSpPr>
          <p:nvPr>
            <p:ph idx="1"/>
          </p:nvPr>
        </p:nvSpPr>
        <p:spPr/>
        <p:txBody>
          <a:bodyPr/>
          <a:lstStyle/>
          <a:p>
            <a:r>
              <a:rPr lang="en-US" dirty="0"/>
              <a:t>The rise of democratic and individualistic beliefs, a response to rationalism, and changes to society caused by the market revolution, along with greater social and geographical mobility, contributed to moral and social reforms and inspired utopian and other religious movements </a:t>
            </a:r>
          </a:p>
          <a:p>
            <a:pPr lvl="1"/>
            <a:r>
              <a:rPr lang="en-US" dirty="0"/>
              <a:t>Utopian communities </a:t>
            </a:r>
          </a:p>
          <a:p>
            <a:pPr lvl="2"/>
            <a:r>
              <a:rPr lang="en-US" dirty="0"/>
              <a:t>Brook Farm </a:t>
            </a:r>
          </a:p>
          <a:p>
            <a:pPr lvl="2"/>
            <a:r>
              <a:rPr lang="en-US" dirty="0"/>
              <a:t>Oneida </a:t>
            </a:r>
          </a:p>
          <a:p>
            <a:pPr lvl="2"/>
            <a:r>
              <a:rPr lang="en-US" dirty="0"/>
              <a:t>Shakers </a:t>
            </a:r>
          </a:p>
        </p:txBody>
      </p:sp>
    </p:spTree>
    <p:extLst>
      <p:ext uri="{BB962C8B-B14F-4D97-AF65-F5344CB8AC3E}">
        <p14:creationId xmlns:p14="http://schemas.microsoft.com/office/powerpoint/2010/main" val="2977773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Society </a:t>
            </a:r>
          </a:p>
        </p:txBody>
      </p:sp>
      <p:sp>
        <p:nvSpPr>
          <p:cNvPr id="3" name="Content Placeholder 2"/>
          <p:cNvSpPr>
            <a:spLocks noGrp="1"/>
          </p:cNvSpPr>
          <p:nvPr>
            <p:ph idx="1"/>
          </p:nvPr>
        </p:nvSpPr>
        <p:spPr/>
        <p:txBody>
          <a:bodyPr/>
          <a:lstStyle/>
          <a:p>
            <a:r>
              <a:rPr lang="en-US" dirty="0"/>
              <a:t>American formed new voluntary organizations that aimed to change individual behaviors and improve society through temperance and other reform efforts </a:t>
            </a:r>
          </a:p>
          <a:p>
            <a:pPr lvl="1"/>
            <a:r>
              <a:rPr lang="en-US" dirty="0"/>
              <a:t>American Temperance Society </a:t>
            </a:r>
          </a:p>
          <a:p>
            <a:pPr lvl="1"/>
            <a:r>
              <a:rPr lang="en-US" dirty="0"/>
              <a:t>Oberlin College </a:t>
            </a:r>
          </a:p>
          <a:p>
            <a:pPr lvl="1"/>
            <a:r>
              <a:rPr lang="en-US" dirty="0"/>
              <a:t>Doretha Dix – prison reform </a:t>
            </a:r>
          </a:p>
          <a:p>
            <a:pPr lvl="1"/>
            <a:r>
              <a:rPr lang="en-US" dirty="0"/>
              <a:t>Horace Mann – public education </a:t>
            </a:r>
          </a:p>
        </p:txBody>
      </p:sp>
    </p:spTree>
    <p:extLst>
      <p:ext uri="{BB962C8B-B14F-4D97-AF65-F5344CB8AC3E}">
        <p14:creationId xmlns:p14="http://schemas.microsoft.com/office/powerpoint/2010/main" val="6568094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Abolition Movement </a:t>
            </a:r>
          </a:p>
        </p:txBody>
      </p:sp>
      <p:sp>
        <p:nvSpPr>
          <p:cNvPr id="3" name="Content Placeholder 2"/>
          <p:cNvSpPr>
            <a:spLocks noGrp="1"/>
          </p:cNvSpPr>
          <p:nvPr>
            <p:ph idx="1"/>
          </p:nvPr>
        </p:nvSpPr>
        <p:spPr/>
        <p:txBody>
          <a:bodyPr/>
          <a:lstStyle/>
          <a:p>
            <a:r>
              <a:rPr lang="en-US" dirty="0"/>
              <a:t>Abolitionist and antislavery movements gradually achieved emancipation in the North, contributing to the growth of the free African American population, even as many state governments restricted African Americans’ rights. </a:t>
            </a:r>
          </a:p>
          <a:p>
            <a:pPr lvl="1"/>
            <a:r>
              <a:rPr lang="en-US" dirty="0"/>
              <a:t>American Colonization Society – Liberia </a:t>
            </a:r>
          </a:p>
          <a:p>
            <a:pPr lvl="1"/>
            <a:r>
              <a:rPr lang="en-US" dirty="0"/>
              <a:t>American Anti-Slavery Society </a:t>
            </a:r>
          </a:p>
          <a:p>
            <a:pPr lvl="1"/>
            <a:r>
              <a:rPr lang="en-US" dirty="0"/>
              <a:t>William Lloyd Garrison </a:t>
            </a:r>
          </a:p>
          <a:p>
            <a:pPr lvl="2"/>
            <a:r>
              <a:rPr lang="en-US" dirty="0"/>
              <a:t>The Liberator </a:t>
            </a:r>
          </a:p>
          <a:p>
            <a:pPr lvl="1"/>
            <a:r>
              <a:rPr lang="en-US" dirty="0"/>
              <a:t>Fredrick Douglass </a:t>
            </a:r>
          </a:p>
          <a:p>
            <a:pPr lvl="2"/>
            <a:r>
              <a:rPr lang="en-US" dirty="0"/>
              <a:t>The North Star </a:t>
            </a:r>
          </a:p>
        </p:txBody>
      </p:sp>
    </p:spTree>
    <p:extLst>
      <p:ext uri="{BB962C8B-B14F-4D97-AF65-F5344CB8AC3E}">
        <p14:creationId xmlns:p14="http://schemas.microsoft.com/office/powerpoint/2010/main" val="399886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Women’s Movement </a:t>
            </a:r>
          </a:p>
        </p:txBody>
      </p:sp>
      <p:sp>
        <p:nvSpPr>
          <p:cNvPr id="3" name="Content Placeholder 2"/>
          <p:cNvSpPr>
            <a:spLocks noGrp="1"/>
          </p:cNvSpPr>
          <p:nvPr>
            <p:ph idx="1"/>
          </p:nvPr>
        </p:nvSpPr>
        <p:spPr/>
        <p:txBody>
          <a:bodyPr/>
          <a:lstStyle/>
          <a:p>
            <a:r>
              <a:rPr lang="en-US" dirty="0"/>
              <a:t>A women’s rights movement sought to create greater equality and opportunities for women, expressing its ideals at the Seneca Falls Convention </a:t>
            </a:r>
          </a:p>
          <a:p>
            <a:pPr lvl="1"/>
            <a:r>
              <a:rPr lang="en-US" dirty="0"/>
              <a:t>Seneca Falls Convention </a:t>
            </a:r>
          </a:p>
          <a:p>
            <a:pPr lvl="1"/>
            <a:r>
              <a:rPr lang="en-US" dirty="0"/>
              <a:t>Declaration of Sentiments </a:t>
            </a:r>
          </a:p>
          <a:p>
            <a:pPr lvl="1"/>
            <a:r>
              <a:rPr lang="en-US" dirty="0"/>
              <a:t>Lucretia Mott </a:t>
            </a:r>
          </a:p>
          <a:p>
            <a:pPr lvl="1"/>
            <a:r>
              <a:rPr lang="en-US" dirty="0"/>
              <a:t>Elizabeth Cady Stanton </a:t>
            </a:r>
          </a:p>
          <a:p>
            <a:pPr lvl="1"/>
            <a:r>
              <a:rPr lang="en-US" dirty="0"/>
              <a:t>Susan B. Anthony </a:t>
            </a:r>
          </a:p>
        </p:txBody>
      </p:sp>
    </p:spTree>
    <p:extLst>
      <p:ext uri="{BB962C8B-B14F-4D97-AF65-F5344CB8AC3E}">
        <p14:creationId xmlns:p14="http://schemas.microsoft.com/office/powerpoint/2010/main" val="2270293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African-Americans in the Early Republic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34718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Antislavery Efforts </a:t>
            </a:r>
          </a:p>
        </p:txBody>
      </p:sp>
      <p:sp>
        <p:nvSpPr>
          <p:cNvPr id="5" name="Content Placeholder 4"/>
          <p:cNvSpPr>
            <a:spLocks noGrp="1"/>
          </p:cNvSpPr>
          <p:nvPr>
            <p:ph idx="1"/>
          </p:nvPr>
        </p:nvSpPr>
        <p:spPr/>
        <p:txBody>
          <a:bodyPr/>
          <a:lstStyle/>
          <a:p>
            <a:r>
              <a:rPr lang="en-US" dirty="0"/>
              <a:t>Antislavery efforts in the South were largely limited to unsuccessful slave rebellions </a:t>
            </a:r>
          </a:p>
          <a:p>
            <a:pPr lvl="1"/>
            <a:r>
              <a:rPr lang="en-US" dirty="0"/>
              <a:t>Nat Turner </a:t>
            </a:r>
          </a:p>
          <a:p>
            <a:pPr lvl="1"/>
            <a:r>
              <a:rPr lang="en-US" dirty="0"/>
              <a:t>Denmark Vesey</a:t>
            </a:r>
          </a:p>
        </p:txBody>
      </p:sp>
    </p:spTree>
    <p:extLst>
      <p:ext uri="{BB962C8B-B14F-4D97-AF65-F5344CB8AC3E}">
        <p14:creationId xmlns:p14="http://schemas.microsoft.com/office/powerpoint/2010/main" val="3009147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African American Communities </a:t>
            </a:r>
          </a:p>
        </p:txBody>
      </p:sp>
      <p:sp>
        <p:nvSpPr>
          <p:cNvPr id="3" name="Content Placeholder 2"/>
          <p:cNvSpPr>
            <a:spLocks noGrp="1"/>
          </p:cNvSpPr>
          <p:nvPr>
            <p:ph idx="1"/>
          </p:nvPr>
        </p:nvSpPr>
        <p:spPr/>
        <p:txBody>
          <a:bodyPr/>
          <a:lstStyle/>
          <a:p>
            <a:r>
              <a:rPr lang="en-US" dirty="0"/>
              <a:t>Enslaved blacks and free African Americans created communities and strategies to protect their dignity and family structures, and they joined political efforts aimed at changing their status </a:t>
            </a:r>
          </a:p>
          <a:p>
            <a:pPr lvl="1"/>
            <a:r>
              <a:rPr lang="en-US" dirty="0"/>
              <a:t>Covert resistance </a:t>
            </a:r>
          </a:p>
          <a:p>
            <a:pPr lvl="1"/>
            <a:r>
              <a:rPr lang="en-US" dirty="0"/>
              <a:t>Spirituals </a:t>
            </a:r>
          </a:p>
          <a:p>
            <a:pPr lvl="1"/>
            <a:r>
              <a:rPr lang="en-US" dirty="0"/>
              <a:t>David Walker – </a:t>
            </a:r>
            <a:r>
              <a:rPr lang="en-US" i="1" dirty="0"/>
              <a:t>Appeal to the Colored Citizens of the World </a:t>
            </a:r>
          </a:p>
          <a:p>
            <a:pPr lvl="1"/>
            <a:r>
              <a:rPr lang="en-US" dirty="0"/>
              <a:t>Frederick Douglass </a:t>
            </a:r>
          </a:p>
          <a:p>
            <a:pPr lvl="2"/>
            <a:r>
              <a:rPr lang="en-US" dirty="0"/>
              <a:t>The North Star</a:t>
            </a:r>
          </a:p>
          <a:p>
            <a:pPr lvl="1"/>
            <a:r>
              <a:rPr lang="en-US" dirty="0"/>
              <a:t>Sojourner Truth </a:t>
            </a:r>
          </a:p>
          <a:p>
            <a:pPr lvl="2"/>
            <a:endParaRPr lang="en-US" dirty="0"/>
          </a:p>
        </p:txBody>
      </p:sp>
    </p:spTree>
    <p:extLst>
      <p:ext uri="{BB962C8B-B14F-4D97-AF65-F5344CB8AC3E}">
        <p14:creationId xmlns:p14="http://schemas.microsoft.com/office/powerpoint/2010/main" val="2660316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Southern Society in the Early Republic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076031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Defense of Slavery </a:t>
            </a:r>
          </a:p>
        </p:txBody>
      </p:sp>
      <p:sp>
        <p:nvSpPr>
          <p:cNvPr id="5" name="Content Placeholder 4"/>
          <p:cNvSpPr>
            <a:spLocks noGrp="1"/>
          </p:cNvSpPr>
          <p:nvPr>
            <p:ph idx="1"/>
          </p:nvPr>
        </p:nvSpPr>
        <p:spPr/>
        <p:txBody>
          <a:bodyPr/>
          <a:lstStyle/>
          <a:p>
            <a:r>
              <a:rPr lang="en-US" dirty="0"/>
              <a:t>In the South, although, the majority of Southerners owned no slaves, most leaders argued that slavery was part of the Southern way of life </a:t>
            </a:r>
          </a:p>
          <a:p>
            <a:pPr lvl="1"/>
            <a:r>
              <a:rPr lang="en-US" dirty="0"/>
              <a:t>John C. Calhoun – Positive Good Speech </a:t>
            </a:r>
          </a:p>
          <a:p>
            <a:pPr lvl="1"/>
            <a:r>
              <a:rPr lang="en-US" dirty="0"/>
              <a:t>Biblical justification of slavery </a:t>
            </a:r>
          </a:p>
        </p:txBody>
      </p:sp>
    </p:spTree>
    <p:extLst>
      <p:ext uri="{BB962C8B-B14F-4D97-AF65-F5344CB8AC3E}">
        <p14:creationId xmlns:p14="http://schemas.microsoft.com/office/powerpoint/2010/main" val="209915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Identity and Culture </a:t>
            </a:r>
          </a:p>
        </p:txBody>
      </p:sp>
      <p:sp>
        <p:nvSpPr>
          <p:cNvPr id="3" name="Content Placeholder 2"/>
          <p:cNvSpPr>
            <a:spLocks noGrp="1"/>
          </p:cNvSpPr>
          <p:nvPr>
            <p:ph idx="1"/>
          </p:nvPr>
        </p:nvSpPr>
        <p:spPr/>
        <p:txBody>
          <a:bodyPr/>
          <a:lstStyle/>
          <a:p>
            <a:r>
              <a:rPr lang="en-US" dirty="0"/>
              <a:t>Ideas about national identity increasingly found expression in work of art, literature, and architecture</a:t>
            </a:r>
          </a:p>
          <a:p>
            <a:pPr lvl="1"/>
            <a:r>
              <a:rPr lang="en-US" dirty="0"/>
              <a:t>James Fennimore Cooper </a:t>
            </a:r>
          </a:p>
          <a:p>
            <a:pPr lvl="1"/>
            <a:r>
              <a:rPr lang="en-US" dirty="0"/>
              <a:t>Washington Irving  </a:t>
            </a:r>
          </a:p>
          <a:p>
            <a:endParaRPr lang="en-US" dirty="0"/>
          </a:p>
        </p:txBody>
      </p:sp>
    </p:spTree>
    <p:extLst>
      <p:ext uri="{BB962C8B-B14F-4D97-AF65-F5344CB8AC3E}">
        <p14:creationId xmlns:p14="http://schemas.microsoft.com/office/powerpoint/2010/main" val="25427865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Farming and Expansion </a:t>
            </a:r>
          </a:p>
        </p:txBody>
      </p:sp>
      <p:sp>
        <p:nvSpPr>
          <p:cNvPr id="3" name="Content Placeholder 2"/>
          <p:cNvSpPr>
            <a:spLocks noGrp="1"/>
          </p:cNvSpPr>
          <p:nvPr>
            <p:ph idx="1"/>
          </p:nvPr>
        </p:nvSpPr>
        <p:spPr/>
        <p:txBody>
          <a:bodyPr/>
          <a:lstStyle/>
          <a:p>
            <a:r>
              <a:rPr lang="en-US" dirty="0"/>
              <a:t>As over-cultivation depleted arable land in the Southeast, slaveholders began relocating their plantations to more fertile lands west of the Appalachians, where the institution of slavery continued to grow</a:t>
            </a:r>
          </a:p>
          <a:p>
            <a:pPr lvl="1"/>
            <a:r>
              <a:rPr lang="en-US" dirty="0"/>
              <a:t>Indian Removal </a:t>
            </a:r>
          </a:p>
          <a:p>
            <a:pPr lvl="1"/>
            <a:r>
              <a:rPr lang="en-US" dirty="0"/>
              <a:t>Texas </a:t>
            </a:r>
          </a:p>
        </p:txBody>
      </p:sp>
    </p:spTree>
    <p:extLst>
      <p:ext uri="{BB962C8B-B14F-4D97-AF65-F5344CB8AC3E}">
        <p14:creationId xmlns:p14="http://schemas.microsoft.com/office/powerpoint/2010/main" val="2609231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Identity </a:t>
            </a:r>
          </a:p>
        </p:txBody>
      </p:sp>
      <p:sp>
        <p:nvSpPr>
          <p:cNvPr id="3" name="Content Placeholder 2"/>
          <p:cNvSpPr>
            <a:spLocks noGrp="1"/>
          </p:cNvSpPr>
          <p:nvPr>
            <p:ph idx="1"/>
          </p:nvPr>
        </p:nvSpPr>
        <p:spPr/>
        <p:txBody>
          <a:bodyPr/>
          <a:lstStyle/>
          <a:p>
            <a:r>
              <a:rPr lang="en-US" dirty="0"/>
              <a:t>Southern business leaders continued to rely on the production and export of traditional agricultural staples, contributing to the growth of a distinctive Southern regional identity </a:t>
            </a:r>
          </a:p>
          <a:p>
            <a:pPr lvl="1"/>
            <a:r>
              <a:rPr lang="en-US" dirty="0"/>
              <a:t>Slavocracy </a:t>
            </a:r>
          </a:p>
          <a:p>
            <a:pPr lvl="1"/>
            <a:r>
              <a:rPr lang="en-US" dirty="0"/>
              <a:t>Antebellum South </a:t>
            </a:r>
          </a:p>
        </p:txBody>
      </p:sp>
    </p:spTree>
    <p:extLst>
      <p:ext uri="{BB962C8B-B14F-4D97-AF65-F5344CB8AC3E}">
        <p14:creationId xmlns:p14="http://schemas.microsoft.com/office/powerpoint/2010/main" val="238861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Movement in the Early Republic </a:t>
            </a: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21020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American Indians </a:t>
            </a:r>
          </a:p>
        </p:txBody>
      </p:sp>
      <p:sp>
        <p:nvSpPr>
          <p:cNvPr id="5" name="Content Placeholder 4"/>
          <p:cNvSpPr>
            <a:spLocks noGrp="1"/>
          </p:cNvSpPr>
          <p:nvPr>
            <p:ph idx="1"/>
          </p:nvPr>
        </p:nvSpPr>
        <p:spPr/>
        <p:txBody>
          <a:bodyPr/>
          <a:lstStyle/>
          <a:p>
            <a:r>
              <a:rPr lang="en-US" dirty="0"/>
              <a:t>Various American Indian groups repeatedly evaluated and adjusted their alliances with Europeans, other tribes, and the US, seeking to limit migration of white settlers and maintain control of the tribal lands and natural resources </a:t>
            </a:r>
          </a:p>
          <a:p>
            <a:pPr lvl="1"/>
            <a:r>
              <a:rPr lang="en-US" dirty="0"/>
              <a:t>Paxton Boys</a:t>
            </a:r>
          </a:p>
          <a:p>
            <a:pPr lvl="1"/>
            <a:r>
              <a:rPr lang="en-US" dirty="0"/>
              <a:t>Battle of Fallen Timbers </a:t>
            </a:r>
          </a:p>
          <a:p>
            <a:pPr lvl="1"/>
            <a:r>
              <a:rPr lang="en-US" dirty="0"/>
              <a:t>Treaty of Greenville</a:t>
            </a:r>
          </a:p>
          <a:p>
            <a:pPr lvl="1"/>
            <a:r>
              <a:rPr lang="en-US" dirty="0"/>
              <a:t>Cherokee Nation vs. Georgia</a:t>
            </a:r>
          </a:p>
          <a:p>
            <a:pPr lvl="1"/>
            <a:r>
              <a:rPr lang="en-US" dirty="0"/>
              <a:t>Indian Removal Act </a:t>
            </a:r>
          </a:p>
          <a:p>
            <a:pPr lvl="1"/>
            <a:r>
              <a:rPr lang="en-US" dirty="0"/>
              <a:t>Prophet and Tecumseh </a:t>
            </a:r>
          </a:p>
          <a:p>
            <a:pPr lvl="1"/>
            <a:endParaRPr lang="en-US" dirty="0"/>
          </a:p>
        </p:txBody>
      </p:sp>
    </p:spTree>
    <p:extLst>
      <p:ext uri="{BB962C8B-B14F-4D97-AF65-F5344CB8AC3E}">
        <p14:creationId xmlns:p14="http://schemas.microsoft.com/office/powerpoint/2010/main" val="1621153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Migration and Immigration </a:t>
            </a:r>
          </a:p>
        </p:txBody>
      </p:sp>
      <p:sp>
        <p:nvSpPr>
          <p:cNvPr id="3" name="Content Placeholder 2"/>
          <p:cNvSpPr>
            <a:spLocks noGrp="1"/>
          </p:cNvSpPr>
          <p:nvPr>
            <p:ph idx="1"/>
          </p:nvPr>
        </p:nvSpPr>
        <p:spPr/>
        <p:txBody>
          <a:bodyPr/>
          <a:lstStyle/>
          <a:p>
            <a:r>
              <a:rPr lang="en-US" dirty="0"/>
              <a:t>As increasing numbers of migrants from North America and other parts of the world continued to move westward, frontier cultures that had emerged in the colonial period continued to grow, fueling social, political, and ethnic tensions. </a:t>
            </a:r>
          </a:p>
          <a:p>
            <a:pPr lvl="1"/>
            <a:r>
              <a:rPr lang="en-US" dirty="0"/>
              <a:t>Scots-Irish </a:t>
            </a:r>
          </a:p>
          <a:p>
            <a:pPr lvl="1"/>
            <a:r>
              <a:rPr lang="en-US" dirty="0"/>
              <a:t>Whiskey Rebellion </a:t>
            </a:r>
          </a:p>
          <a:p>
            <a:pPr lvl="1"/>
            <a:r>
              <a:rPr lang="en-US" dirty="0"/>
              <a:t>Regulator Movement </a:t>
            </a:r>
          </a:p>
          <a:p>
            <a:pPr lvl="1"/>
            <a:r>
              <a:rPr lang="en-US" dirty="0"/>
              <a:t>Nativists/Nativism </a:t>
            </a:r>
          </a:p>
          <a:p>
            <a:pPr lvl="1"/>
            <a:r>
              <a:rPr lang="en-US" dirty="0"/>
              <a:t>American Party </a:t>
            </a:r>
          </a:p>
          <a:p>
            <a:pPr lvl="1"/>
            <a:r>
              <a:rPr lang="en-US" dirty="0"/>
              <a:t>Know-Nothing Party  </a:t>
            </a:r>
          </a:p>
        </p:txBody>
      </p:sp>
    </p:spTree>
    <p:extLst>
      <p:ext uri="{BB962C8B-B14F-4D97-AF65-F5344CB8AC3E}">
        <p14:creationId xmlns:p14="http://schemas.microsoft.com/office/powerpoint/2010/main" val="223306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Slavery </a:t>
            </a:r>
          </a:p>
        </p:txBody>
      </p:sp>
      <p:sp>
        <p:nvSpPr>
          <p:cNvPr id="3" name="Content Placeholder 2"/>
          <p:cNvSpPr>
            <a:spLocks noGrp="1"/>
          </p:cNvSpPr>
          <p:nvPr>
            <p:ph idx="1"/>
          </p:nvPr>
        </p:nvSpPr>
        <p:spPr/>
        <p:txBody>
          <a:bodyPr/>
          <a:lstStyle/>
          <a:p>
            <a:r>
              <a:rPr lang="en-US" dirty="0"/>
              <a:t>The expansion of slavery in the Deep South and adjacent western lands and rising antislavery sentiment began to create distinctive regional attitudes towards slavery. </a:t>
            </a:r>
          </a:p>
          <a:p>
            <a:pPr lvl="1"/>
            <a:r>
              <a:rPr lang="en-US" dirty="0"/>
              <a:t>American Anti-Slavery Society </a:t>
            </a:r>
          </a:p>
          <a:p>
            <a:pPr lvl="1"/>
            <a:r>
              <a:rPr lang="en-US" dirty="0"/>
              <a:t>Mason-Dixon Line </a:t>
            </a:r>
          </a:p>
        </p:txBody>
      </p:sp>
    </p:spTree>
    <p:extLst>
      <p:ext uri="{BB962C8B-B14F-4D97-AF65-F5344CB8AC3E}">
        <p14:creationId xmlns:p14="http://schemas.microsoft.com/office/powerpoint/2010/main" val="276343756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77</TotalTime>
  <Words>1723</Words>
  <Application>Microsoft Macintosh PowerPoint</Application>
  <PresentationFormat>On-screen Show (4:3)</PresentationFormat>
  <Paragraphs>229</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Century Gothic</vt:lpstr>
      <vt:lpstr>Wingdings 3</vt:lpstr>
      <vt:lpstr>Wisp</vt:lpstr>
      <vt:lpstr>Period 4 Overview </vt:lpstr>
      <vt:lpstr>Contextualization </vt:lpstr>
      <vt:lpstr>Developing an American Identity</vt:lpstr>
      <vt:lpstr>National Culture </vt:lpstr>
      <vt:lpstr>National Identity and Culture </vt:lpstr>
      <vt:lpstr>Movement in the Early Republic </vt:lpstr>
      <vt:lpstr>American Indians </vt:lpstr>
      <vt:lpstr>Migration and Immigration </vt:lpstr>
      <vt:lpstr>Slavery </vt:lpstr>
      <vt:lpstr>The Rise of Political Parties and the Era of Jefferson</vt:lpstr>
      <vt:lpstr>Political Parties </vt:lpstr>
      <vt:lpstr>Supreme Court  </vt:lpstr>
      <vt:lpstr>Louisiana Purchase</vt:lpstr>
      <vt:lpstr>Politics and Regional Interests </vt:lpstr>
      <vt:lpstr>Regional Economies </vt:lpstr>
      <vt:lpstr>American System  </vt:lpstr>
      <vt:lpstr>Compromise and Slavery </vt:lpstr>
      <vt:lpstr>America on the World Stage </vt:lpstr>
      <vt:lpstr>Early Foreign Policy </vt:lpstr>
      <vt:lpstr>Market Revolution: Industrialization </vt:lpstr>
      <vt:lpstr>Market Revolution </vt:lpstr>
      <vt:lpstr>Innovations </vt:lpstr>
      <vt:lpstr>Government &amp; the Economy</vt:lpstr>
      <vt:lpstr>The South</vt:lpstr>
      <vt:lpstr>Market Revolution: Society &amp; Culture </vt:lpstr>
      <vt:lpstr>Immigration </vt:lpstr>
      <vt:lpstr>Standard of Living </vt:lpstr>
      <vt:lpstr>Laborers</vt:lpstr>
      <vt:lpstr>Changing Roles </vt:lpstr>
      <vt:lpstr>Expanding Democracy </vt:lpstr>
      <vt:lpstr>White Male Suffrage </vt:lpstr>
      <vt:lpstr>Jackson &amp; Federal Power </vt:lpstr>
      <vt:lpstr>Jacksonian Democrats </vt:lpstr>
      <vt:lpstr>Expansion and American Indians </vt:lpstr>
      <vt:lpstr>Development of an American Culture </vt:lpstr>
      <vt:lpstr>New National Culture </vt:lpstr>
      <vt:lpstr>Art &amp; Literature </vt:lpstr>
      <vt:lpstr>The Second Great Awakening </vt:lpstr>
      <vt:lpstr>Second Great Awakening </vt:lpstr>
      <vt:lpstr>The Age of Reform </vt:lpstr>
      <vt:lpstr>Changing beliefs lead to Reform </vt:lpstr>
      <vt:lpstr>Better Society </vt:lpstr>
      <vt:lpstr>Abolition Movement </vt:lpstr>
      <vt:lpstr>Women’s Movement </vt:lpstr>
      <vt:lpstr>African-Americans in the Early Republic </vt:lpstr>
      <vt:lpstr>Antislavery Efforts </vt:lpstr>
      <vt:lpstr>African American Communities </vt:lpstr>
      <vt:lpstr>Southern Society in the Early Republic </vt:lpstr>
      <vt:lpstr>Defense of Slavery </vt:lpstr>
      <vt:lpstr>Farming and Expansion </vt:lpstr>
      <vt:lpstr>Southern Identity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4 Overview</dc:title>
  <dc:creator>Jessica Parfitt</dc:creator>
  <cp:lastModifiedBy>Jessica Parfitt</cp:lastModifiedBy>
  <cp:revision>11</cp:revision>
  <dcterms:created xsi:type="dcterms:W3CDTF">2019-10-08T15:08:08Z</dcterms:created>
  <dcterms:modified xsi:type="dcterms:W3CDTF">2019-10-09T04:16:55Z</dcterms:modified>
</cp:coreProperties>
</file>