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59" r:id="rId5"/>
    <p:sldId id="274" r:id="rId6"/>
    <p:sldId id="269" r:id="rId7"/>
    <p:sldId id="262" r:id="rId8"/>
    <p:sldId id="265" r:id="rId9"/>
    <p:sldId id="261" r:id="rId10"/>
    <p:sldId id="263" r:id="rId11"/>
    <p:sldId id="264" r:id="rId12"/>
    <p:sldId id="266" r:id="rId13"/>
    <p:sldId id="267" r:id="rId14"/>
    <p:sldId id="268" r:id="rId15"/>
    <p:sldId id="273" r:id="rId16"/>
    <p:sldId id="271" r:id="rId17"/>
    <p:sldId id="287" r:id="rId18"/>
    <p:sldId id="288" r:id="rId19"/>
    <p:sldId id="292" r:id="rId20"/>
    <p:sldId id="289" r:id="rId21"/>
    <p:sldId id="290" r:id="rId22"/>
    <p:sldId id="293" r:id="rId23"/>
    <p:sldId id="294" r:id="rId24"/>
    <p:sldId id="295" r:id="rId25"/>
    <p:sldId id="296" r:id="rId26"/>
    <p:sldId id="298" r:id="rId27"/>
    <p:sldId id="297" r:id="rId28"/>
    <p:sldId id="299" r:id="rId29"/>
    <p:sldId id="275" r:id="rId30"/>
    <p:sldId id="279" r:id="rId31"/>
    <p:sldId id="280" r:id="rId32"/>
    <p:sldId id="300" r:id="rId33"/>
    <p:sldId id="301" r:id="rId34"/>
    <p:sldId id="302" r:id="rId35"/>
    <p:sldId id="303" r:id="rId36"/>
    <p:sldId id="304" r:id="rId37"/>
    <p:sldId id="310" r:id="rId38"/>
    <p:sldId id="276" r:id="rId39"/>
    <p:sldId id="281" r:id="rId40"/>
    <p:sldId id="282" r:id="rId41"/>
    <p:sldId id="312" r:id="rId42"/>
    <p:sldId id="305" r:id="rId43"/>
    <p:sldId id="309" r:id="rId44"/>
    <p:sldId id="306" r:id="rId45"/>
    <p:sldId id="307" r:id="rId46"/>
    <p:sldId id="308" r:id="rId47"/>
    <p:sldId id="311" r:id="rId48"/>
    <p:sldId id="277" r:id="rId49"/>
    <p:sldId id="283" r:id="rId50"/>
    <p:sldId id="313" r:id="rId51"/>
    <p:sldId id="314" r:id="rId52"/>
    <p:sldId id="315" r:id="rId53"/>
    <p:sldId id="316" r:id="rId54"/>
    <p:sldId id="317" r:id="rId55"/>
    <p:sldId id="318" r:id="rId56"/>
    <p:sldId id="319" r:id="rId57"/>
    <p:sldId id="321" r:id="rId58"/>
    <p:sldId id="320" r:id="rId59"/>
    <p:sldId id="284" r:id="rId60"/>
    <p:sldId id="278" r:id="rId61"/>
    <p:sldId id="285" r:id="rId62"/>
    <p:sldId id="322" r:id="rId63"/>
    <p:sldId id="323" r:id="rId64"/>
    <p:sldId id="324" r:id="rId65"/>
    <p:sldId id="325" r:id="rId66"/>
    <p:sldId id="326" r:id="rId67"/>
    <p:sldId id="327" r:id="rId68"/>
    <p:sldId id="328" r:id="rId69"/>
    <p:sldId id="286" r:id="rId7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33"/>
  </p:normalViewPr>
  <p:slideViewPr>
    <p:cSldViewPr snapToGrid="0" snapToObjects="1">
      <p:cViewPr varScale="1">
        <p:scale>
          <a:sx n="110" d="100"/>
          <a:sy n="110" d="100"/>
        </p:scale>
        <p:origin x="164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451" name="Group 450"/>
          <p:cNvGrpSpPr/>
          <p:nvPr/>
        </p:nvGrpSpPr>
        <p:grpSpPr>
          <a:xfrm>
            <a:off x="0" y="0"/>
            <a:ext cx="9555163" cy="6853238"/>
            <a:chOff x="1524000" y="0"/>
            <a:chExt cx="9555163" cy="6853238"/>
          </a:xfrm>
        </p:grpSpPr>
        <p:sp>
          <p:nvSpPr>
            <p:cNvPr id="452"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3"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4"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5"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6"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7"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8"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9"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0"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1"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62"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3"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4"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5"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6"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7"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 name="Group 6"/>
          <p:cNvGrpSpPr/>
          <p:nvPr/>
        </p:nvGrpSpPr>
        <p:grpSpPr>
          <a:xfrm>
            <a:off x="1283114" y="1168329"/>
            <a:ext cx="6586124" cy="4537816"/>
            <a:chOff x="1283114" y="1168329"/>
            <a:chExt cx="6586124" cy="4537816"/>
          </a:xfrm>
        </p:grpSpPr>
        <p:sp>
          <p:nvSpPr>
            <p:cNvPr id="39" name="Rectangle 38"/>
            <p:cNvSpPr/>
            <p:nvPr/>
          </p:nvSpPr>
          <p:spPr>
            <a:xfrm>
              <a:off x="1283114" y="1168329"/>
              <a:ext cx="6586124"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283114" y="1973001"/>
              <a:ext cx="6586124" cy="33844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1" name="Isosceles Triangle 39"/>
            <p:cNvSpPr/>
            <p:nvPr/>
          </p:nvSpPr>
          <p:spPr>
            <a:xfrm rot="10800000">
              <a:off x="4362524" y="5355082"/>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359091" y="2055278"/>
            <a:ext cx="6428445" cy="1810636"/>
          </a:xfrm>
        </p:spPr>
        <p:txBody>
          <a:bodyPr bIns="0" anchor="b">
            <a:normAutofit/>
          </a:bodyPr>
          <a:lstStyle>
            <a:lvl1pPr algn="ctr">
              <a:lnSpc>
                <a:spcPct val="80000"/>
              </a:lnSpc>
              <a:defRPr sz="4800" spc="-113">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359091" y="3941492"/>
            <a:ext cx="6428445" cy="1334120"/>
          </a:xfrm>
        </p:spPr>
        <p:txBody>
          <a:bodyPr tIns="0">
            <a:normAutofit/>
          </a:bodyPr>
          <a:lstStyle>
            <a:lvl1pPr marL="0" indent="0" algn="ctr">
              <a:lnSpc>
                <a:spcPct val="100000"/>
              </a:lnSpc>
              <a:buNone/>
              <a:defRPr sz="1800" b="0">
                <a:solidFill>
                  <a:srgbClr val="FFFEFF"/>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640080" y="320040"/>
            <a:ext cx="2743200" cy="320040"/>
          </a:xfrm>
        </p:spPr>
        <p:txBody>
          <a:bodyPr vert="horz" lIns="91440" tIns="45720" rIns="91440" bIns="45720" rtlCol="0" anchor="ctr"/>
          <a:lstStyle>
            <a:lvl1pPr>
              <a:defRPr lang="en-US"/>
            </a:lvl1pPr>
          </a:lstStyle>
          <a:p>
            <a:fld id="{909EB6BD-D004-444B-AF23-7CF00D92971B}" type="datetimeFigureOut">
              <a:rPr lang="en-US" smtClean="0"/>
              <a:t>2/11/2020</a:t>
            </a:fld>
            <a:endParaRPr lang="en-US"/>
          </a:p>
        </p:txBody>
      </p:sp>
      <p:sp>
        <p:nvSpPr>
          <p:cNvPr id="5" name="Footer Placeholder 4"/>
          <p:cNvSpPr>
            <a:spLocks noGrp="1"/>
          </p:cNvSpPr>
          <p:nvPr>
            <p:ph type="ftr" sz="quarter" idx="11"/>
          </p:nvPr>
        </p:nvSpPr>
        <p:spPr>
          <a:xfrm>
            <a:off x="640080" y="6227064"/>
            <a:ext cx="7854696"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7808976" y="320040"/>
            <a:ext cx="685800" cy="320040"/>
          </a:xfrm>
        </p:spPr>
        <p:txBody>
          <a:bodyPr/>
          <a:lstStyle/>
          <a:p>
            <a:fld id="{CFEDCD84-C3CF-DD4C-91D9-0D351D228BD1}" type="slidenum">
              <a:rPr lang="en-US" smtClean="0"/>
              <a:t>‹#›</a:t>
            </a:fld>
            <a:endParaRPr lang="en-US"/>
          </a:p>
        </p:txBody>
      </p:sp>
    </p:spTree>
    <p:extLst>
      <p:ext uri="{BB962C8B-B14F-4D97-AF65-F5344CB8AC3E}">
        <p14:creationId xmlns:p14="http://schemas.microsoft.com/office/powerpoint/2010/main" val="255834714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85" name="Group 84"/>
          <p:cNvGrpSpPr/>
          <p:nvPr/>
        </p:nvGrpSpPr>
        <p:grpSpPr>
          <a:xfrm>
            <a:off x="-286226" y="0"/>
            <a:ext cx="9421759" cy="6858001"/>
            <a:chOff x="1243013" y="0"/>
            <a:chExt cx="9402763" cy="6858001"/>
          </a:xfrm>
        </p:grpSpPr>
        <p:sp>
          <p:nvSpPr>
            <p:cNvPr id="86"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2"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03"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2" name="Group 31"/>
          <p:cNvGrpSpPr/>
          <p:nvPr/>
        </p:nvGrpSpPr>
        <p:grpSpPr>
          <a:xfrm>
            <a:off x="640080" y="1699589"/>
            <a:ext cx="3286552" cy="3470421"/>
            <a:chOff x="640080" y="1699589"/>
            <a:chExt cx="3286552" cy="3470421"/>
          </a:xfrm>
        </p:grpSpPr>
        <p:sp>
          <p:nvSpPr>
            <p:cNvPr id="42" name="Rectangle 41"/>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Rectangle 43"/>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3786" y="2349926"/>
            <a:ext cx="3113815" cy="2472774"/>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415686" y="794719"/>
            <a:ext cx="4095643"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9EB6BD-D004-444B-AF23-7CF00D92971B}" type="datetimeFigureOut">
              <a:rPr lang="en-US" smtClean="0"/>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DCD84-C3CF-DD4C-91D9-0D351D228BD1}" type="slidenum">
              <a:rPr lang="en-US" smtClean="0"/>
              <a:t>‹#›</a:t>
            </a:fld>
            <a:endParaRPr lang="en-US"/>
          </a:p>
        </p:txBody>
      </p:sp>
    </p:spTree>
    <p:extLst>
      <p:ext uri="{BB962C8B-B14F-4D97-AF65-F5344CB8AC3E}">
        <p14:creationId xmlns:p14="http://schemas.microsoft.com/office/powerpoint/2010/main" val="3949188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51" name="Group 50"/>
          <p:cNvGrpSpPr/>
          <p:nvPr/>
        </p:nvGrpSpPr>
        <p:grpSpPr>
          <a:xfrm flipH="1">
            <a:off x="0" y="0"/>
            <a:ext cx="9421759" cy="6858001"/>
            <a:chOff x="1243013" y="0"/>
            <a:chExt cx="9402763" cy="6858001"/>
          </a:xfrm>
        </p:grpSpPr>
        <p:sp>
          <p:nvSpPr>
            <p:cNvPr id="52"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6"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7"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8"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2"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3"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4"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5"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6"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68"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69"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0"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1"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85" name="Group 84"/>
          <p:cNvGrpSpPr/>
          <p:nvPr/>
        </p:nvGrpSpPr>
        <p:grpSpPr>
          <a:xfrm>
            <a:off x="5228134" y="1699589"/>
            <a:ext cx="3286552" cy="3470421"/>
            <a:chOff x="640080" y="1699589"/>
            <a:chExt cx="3286552" cy="3470421"/>
          </a:xfrm>
        </p:grpSpPr>
        <p:sp>
          <p:nvSpPr>
            <p:cNvPr id="86" name="Rectangle 85"/>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 name="Rectangle 87"/>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5313609" y="2349924"/>
            <a:ext cx="3112047" cy="2464951"/>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43258" y="802808"/>
            <a:ext cx="4118291" cy="52548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40080" y="320040"/>
            <a:ext cx="2743200" cy="320040"/>
          </a:xfrm>
        </p:spPr>
        <p:txBody>
          <a:bodyPr/>
          <a:lstStyle/>
          <a:p>
            <a:fld id="{909EB6BD-D004-444B-AF23-7CF00D92971B}" type="datetimeFigureOut">
              <a:rPr lang="en-US" smtClean="0"/>
              <a:t>2/11/2020</a:t>
            </a:fld>
            <a:endParaRPr lang="en-US"/>
          </a:p>
        </p:txBody>
      </p:sp>
      <p:sp>
        <p:nvSpPr>
          <p:cNvPr id="5" name="Footer Placeholder 4"/>
          <p:cNvSpPr>
            <a:spLocks noGrp="1"/>
          </p:cNvSpPr>
          <p:nvPr>
            <p:ph type="ftr" sz="quarter" idx="11"/>
          </p:nvPr>
        </p:nvSpPr>
        <p:spPr>
          <a:xfrm>
            <a:off x="640080" y="6227064"/>
            <a:ext cx="7854696" cy="320040"/>
          </a:xfrm>
        </p:spPr>
        <p:txBody>
          <a:bodyPr/>
          <a:lstStyle/>
          <a:p>
            <a:endParaRPr lang="en-US"/>
          </a:p>
        </p:txBody>
      </p:sp>
      <p:sp>
        <p:nvSpPr>
          <p:cNvPr id="6" name="Slide Number Placeholder 5"/>
          <p:cNvSpPr>
            <a:spLocks noGrp="1"/>
          </p:cNvSpPr>
          <p:nvPr>
            <p:ph type="sldNum" sz="quarter" idx="12"/>
          </p:nvPr>
        </p:nvSpPr>
        <p:spPr>
          <a:xfrm>
            <a:off x="7808976" y="320040"/>
            <a:ext cx="685800" cy="320040"/>
          </a:xfrm>
        </p:spPr>
        <p:txBody>
          <a:bodyPr/>
          <a:lstStyle/>
          <a:p>
            <a:fld id="{CFEDCD84-C3CF-DD4C-91D9-0D351D228BD1}" type="slidenum">
              <a:rPr lang="en-US" smtClean="0"/>
              <a:t>‹#›</a:t>
            </a:fld>
            <a:endParaRPr lang="en-US"/>
          </a:p>
        </p:txBody>
      </p:sp>
    </p:spTree>
    <p:extLst>
      <p:ext uri="{BB962C8B-B14F-4D97-AF65-F5344CB8AC3E}">
        <p14:creationId xmlns:p14="http://schemas.microsoft.com/office/powerpoint/2010/main" val="3276312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65" name="Group 64"/>
          <p:cNvGrpSpPr/>
          <p:nvPr/>
        </p:nvGrpSpPr>
        <p:grpSpPr>
          <a:xfrm>
            <a:off x="-286226" y="0"/>
            <a:ext cx="9421759" cy="6858001"/>
            <a:chOff x="1243013" y="0"/>
            <a:chExt cx="9402763" cy="6858001"/>
          </a:xfrm>
        </p:grpSpPr>
        <p:sp>
          <p:nvSpPr>
            <p:cNvPr id="66"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8"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9"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0"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1"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2"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3"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4"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5"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4"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0" name="Group 19"/>
          <p:cNvGrpSpPr/>
          <p:nvPr/>
        </p:nvGrpSpPr>
        <p:grpSpPr>
          <a:xfrm>
            <a:off x="640080" y="1699589"/>
            <a:ext cx="3286552" cy="3470421"/>
            <a:chOff x="640080" y="1699589"/>
            <a:chExt cx="3286552" cy="3470421"/>
          </a:xfrm>
        </p:grpSpPr>
        <p:sp>
          <p:nvSpPr>
            <p:cNvPr id="21" name="Rectangle 20"/>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5554" y="2349924"/>
            <a:ext cx="3112048" cy="246495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4415687" y="803186"/>
            <a:ext cx="4091410"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9EB6BD-D004-444B-AF23-7CF00D92971B}" type="datetimeFigureOut">
              <a:rPr lang="en-US" smtClean="0"/>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DCD84-C3CF-DD4C-91D9-0D351D228BD1}" type="slidenum">
              <a:rPr lang="en-US" smtClean="0"/>
              <a:t>‹#›</a:t>
            </a:fld>
            <a:endParaRPr lang="en-US"/>
          </a:p>
        </p:txBody>
      </p:sp>
    </p:spTree>
    <p:extLst>
      <p:ext uri="{BB962C8B-B14F-4D97-AF65-F5344CB8AC3E}">
        <p14:creationId xmlns:p14="http://schemas.microsoft.com/office/powerpoint/2010/main" val="2297120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4" name="Group 773"/>
          <p:cNvGrpSpPr/>
          <p:nvPr/>
        </p:nvGrpSpPr>
        <p:grpSpPr>
          <a:xfrm>
            <a:off x="0" y="0"/>
            <a:ext cx="9555163" cy="6853238"/>
            <a:chOff x="1524000" y="0"/>
            <a:chExt cx="9555163" cy="6853238"/>
          </a:xfrm>
        </p:grpSpPr>
        <p:sp>
          <p:nvSpPr>
            <p:cNvPr id="775"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6"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7"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8"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79"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0"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1"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2"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3"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4"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785"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6"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7"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8"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9"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0"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 name="Group 6"/>
          <p:cNvGrpSpPr/>
          <p:nvPr/>
        </p:nvGrpSpPr>
        <p:grpSpPr>
          <a:xfrm>
            <a:off x="2403476" y="1158902"/>
            <a:ext cx="4317684" cy="4537816"/>
            <a:chOff x="2403476" y="1158902"/>
            <a:chExt cx="4317684" cy="4537816"/>
          </a:xfrm>
        </p:grpSpPr>
        <p:sp>
          <p:nvSpPr>
            <p:cNvPr id="28" name="Rectangle 27"/>
            <p:cNvSpPr/>
            <p:nvPr/>
          </p:nvSpPr>
          <p:spPr>
            <a:xfrm>
              <a:off x="2403476" y="1158902"/>
              <a:ext cx="4317684"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2403476" y="1963574"/>
              <a:ext cx="4317684" cy="33844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3" name="Isosceles Triangle 28"/>
            <p:cNvSpPr/>
            <p:nvPr/>
          </p:nvSpPr>
          <p:spPr>
            <a:xfrm rot="10800000">
              <a:off x="4358702" y="5345655"/>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2479148" y="2028827"/>
            <a:ext cx="4162952" cy="1732474"/>
          </a:xfrm>
        </p:spPr>
        <p:txBody>
          <a:bodyPr bIns="0" anchor="b">
            <a:normAutofit/>
          </a:bodyPr>
          <a:lstStyle>
            <a:lvl1pPr algn="ctr">
              <a:defRPr sz="36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2479148" y="3843338"/>
            <a:ext cx="4162952" cy="1426097"/>
          </a:xfrm>
        </p:spPr>
        <p:txBody>
          <a:bodyPr tIns="0">
            <a:normAutofit/>
          </a:bodyPr>
          <a:lstStyle>
            <a:lvl1pPr marL="0" indent="0" algn="ctr">
              <a:buNone/>
              <a:defRPr sz="1600">
                <a:solidFill>
                  <a:srgbClr val="FFFEFF"/>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40080" y="320040"/>
            <a:ext cx="2743200" cy="320040"/>
          </a:xfrm>
        </p:spPr>
        <p:txBody>
          <a:bodyPr/>
          <a:lstStyle/>
          <a:p>
            <a:fld id="{909EB6BD-D004-444B-AF23-7CF00D92971B}" type="datetimeFigureOut">
              <a:rPr lang="en-US" smtClean="0"/>
              <a:t>2/11/2020</a:t>
            </a:fld>
            <a:endParaRPr lang="en-US"/>
          </a:p>
        </p:txBody>
      </p:sp>
      <p:sp>
        <p:nvSpPr>
          <p:cNvPr id="5" name="Footer Placeholder 4"/>
          <p:cNvSpPr>
            <a:spLocks noGrp="1"/>
          </p:cNvSpPr>
          <p:nvPr>
            <p:ph type="ftr" sz="quarter" idx="11"/>
          </p:nvPr>
        </p:nvSpPr>
        <p:spPr>
          <a:xfrm>
            <a:off x="640080" y="6227064"/>
            <a:ext cx="7854696"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7808976" y="320040"/>
            <a:ext cx="685800" cy="320040"/>
          </a:xfrm>
        </p:spPr>
        <p:txBody>
          <a:bodyPr/>
          <a:lstStyle/>
          <a:p>
            <a:fld id="{CFEDCD84-C3CF-DD4C-91D9-0D351D228BD1}" type="slidenum">
              <a:rPr lang="en-US" smtClean="0"/>
              <a:t>‹#›</a:t>
            </a:fld>
            <a:endParaRPr lang="en-US"/>
          </a:p>
        </p:txBody>
      </p:sp>
    </p:spTree>
    <p:extLst>
      <p:ext uri="{BB962C8B-B14F-4D97-AF65-F5344CB8AC3E}">
        <p14:creationId xmlns:p14="http://schemas.microsoft.com/office/powerpoint/2010/main" val="741348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41" name="Group 40"/>
          <p:cNvGrpSpPr/>
          <p:nvPr/>
        </p:nvGrpSpPr>
        <p:grpSpPr>
          <a:xfrm>
            <a:off x="-286226" y="0"/>
            <a:ext cx="9421759" cy="6858001"/>
            <a:chOff x="1243013" y="0"/>
            <a:chExt cx="9402763" cy="6858001"/>
          </a:xfrm>
        </p:grpSpPr>
        <p:sp>
          <p:nvSpPr>
            <p:cNvPr id="42"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7"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8"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9"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2" name="Group 61"/>
          <p:cNvGrpSpPr/>
          <p:nvPr/>
        </p:nvGrpSpPr>
        <p:grpSpPr>
          <a:xfrm>
            <a:off x="640080" y="1699589"/>
            <a:ext cx="3286552" cy="3470421"/>
            <a:chOff x="640080" y="1699589"/>
            <a:chExt cx="3286552" cy="3470421"/>
          </a:xfrm>
        </p:grpSpPr>
        <p:sp>
          <p:nvSpPr>
            <p:cNvPr id="63" name="Rectangle 62"/>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 name="Rectangle 64"/>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19952" y="2355068"/>
            <a:ext cx="3122163" cy="2459808"/>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423014" y="804029"/>
            <a:ext cx="4091674" cy="24593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20283" y="3585104"/>
            <a:ext cx="4094404" cy="24706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40080" y="320040"/>
            <a:ext cx="2743200" cy="320040"/>
          </a:xfrm>
        </p:spPr>
        <p:txBody>
          <a:bodyPr/>
          <a:lstStyle/>
          <a:p>
            <a:fld id="{909EB6BD-D004-444B-AF23-7CF00D92971B}" type="datetimeFigureOut">
              <a:rPr lang="en-US" smtClean="0"/>
              <a:t>2/11/2020</a:t>
            </a:fld>
            <a:endParaRPr lang="en-US"/>
          </a:p>
        </p:txBody>
      </p:sp>
      <p:sp>
        <p:nvSpPr>
          <p:cNvPr id="6" name="Footer Placeholder 5"/>
          <p:cNvSpPr>
            <a:spLocks noGrp="1"/>
          </p:cNvSpPr>
          <p:nvPr>
            <p:ph type="ftr" sz="quarter" idx="11"/>
          </p:nvPr>
        </p:nvSpPr>
        <p:spPr>
          <a:xfrm>
            <a:off x="640080" y="6227064"/>
            <a:ext cx="7854696" cy="320040"/>
          </a:xfrm>
        </p:spPr>
        <p:txBody>
          <a:bodyPr/>
          <a:lstStyle/>
          <a:p>
            <a:endParaRPr lang="en-US"/>
          </a:p>
        </p:txBody>
      </p:sp>
      <p:sp>
        <p:nvSpPr>
          <p:cNvPr id="7" name="Slide Number Placeholder 6"/>
          <p:cNvSpPr>
            <a:spLocks noGrp="1"/>
          </p:cNvSpPr>
          <p:nvPr>
            <p:ph type="sldNum" sz="quarter" idx="12"/>
          </p:nvPr>
        </p:nvSpPr>
        <p:spPr>
          <a:xfrm>
            <a:off x="7808976" y="320040"/>
            <a:ext cx="685800" cy="320040"/>
          </a:xfrm>
        </p:spPr>
        <p:txBody>
          <a:bodyPr/>
          <a:lstStyle/>
          <a:p>
            <a:fld id="{CFEDCD84-C3CF-DD4C-91D9-0D351D228BD1}" type="slidenum">
              <a:rPr lang="en-US" smtClean="0"/>
              <a:t>‹#›</a:t>
            </a:fld>
            <a:endParaRPr lang="en-US"/>
          </a:p>
        </p:txBody>
      </p:sp>
    </p:spTree>
    <p:extLst>
      <p:ext uri="{BB962C8B-B14F-4D97-AF65-F5344CB8AC3E}">
        <p14:creationId xmlns:p14="http://schemas.microsoft.com/office/powerpoint/2010/main" val="38560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8" name="Group 37"/>
          <p:cNvGrpSpPr/>
          <p:nvPr/>
        </p:nvGrpSpPr>
        <p:grpSpPr>
          <a:xfrm>
            <a:off x="-286226" y="0"/>
            <a:ext cx="9421759" cy="6858001"/>
            <a:chOff x="1243013" y="0"/>
            <a:chExt cx="9402763" cy="6858001"/>
          </a:xfrm>
        </p:grpSpPr>
        <p:sp>
          <p:nvSpPr>
            <p:cNvPr id="39"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5"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6"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640080" y="1699589"/>
            <a:ext cx="3286552" cy="3470421"/>
            <a:chOff x="640080" y="1699589"/>
            <a:chExt cx="3286552" cy="3470421"/>
          </a:xfrm>
        </p:grpSpPr>
        <p:sp>
          <p:nvSpPr>
            <p:cNvPr id="60" name="Rectangle 59"/>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19952" y="2355848"/>
            <a:ext cx="3122163" cy="2459028"/>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4706612" y="802200"/>
            <a:ext cx="3805123" cy="685800"/>
          </a:xfrm>
        </p:spPr>
        <p:txBody>
          <a:bodyPr anchor="ctr">
            <a:noAutofit/>
          </a:bodyPr>
          <a:lstStyle>
            <a:lvl1pPr marL="0" indent="0" algn="l">
              <a:lnSpc>
                <a:spcPct val="100000"/>
              </a:lnSpc>
              <a:buNone/>
              <a:defRPr sz="18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06636" y="1487999"/>
            <a:ext cx="3804674" cy="1775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95010" y="3585518"/>
            <a:ext cx="3819675" cy="685800"/>
          </a:xfrm>
        </p:spPr>
        <p:txBody>
          <a:bodyPr anchor="ctr">
            <a:noAutofit/>
          </a:bodyPr>
          <a:lstStyle>
            <a:lvl1pPr marL="0" indent="0" algn="l">
              <a:lnSpc>
                <a:spcPct val="100000"/>
              </a:lnSpc>
              <a:buNone/>
              <a:defRPr sz="18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95010" y="4270332"/>
            <a:ext cx="3819675" cy="17854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40080" y="320040"/>
            <a:ext cx="2743200" cy="320040"/>
          </a:xfrm>
        </p:spPr>
        <p:txBody>
          <a:bodyPr/>
          <a:lstStyle/>
          <a:p>
            <a:fld id="{909EB6BD-D004-444B-AF23-7CF00D92971B}" type="datetimeFigureOut">
              <a:rPr lang="en-US" smtClean="0"/>
              <a:t>2/11/2020</a:t>
            </a:fld>
            <a:endParaRPr lang="en-US"/>
          </a:p>
        </p:txBody>
      </p:sp>
      <p:sp>
        <p:nvSpPr>
          <p:cNvPr id="8" name="Footer Placeholder 7"/>
          <p:cNvSpPr>
            <a:spLocks noGrp="1"/>
          </p:cNvSpPr>
          <p:nvPr>
            <p:ph type="ftr" sz="quarter" idx="11"/>
          </p:nvPr>
        </p:nvSpPr>
        <p:spPr>
          <a:xfrm>
            <a:off x="640080" y="6227064"/>
            <a:ext cx="7854696" cy="320040"/>
          </a:xfrm>
        </p:spPr>
        <p:txBody>
          <a:bodyPr/>
          <a:lstStyle/>
          <a:p>
            <a:endParaRPr lang="en-US"/>
          </a:p>
        </p:txBody>
      </p:sp>
      <p:sp>
        <p:nvSpPr>
          <p:cNvPr id="9" name="Slide Number Placeholder 8"/>
          <p:cNvSpPr>
            <a:spLocks noGrp="1"/>
          </p:cNvSpPr>
          <p:nvPr>
            <p:ph type="sldNum" sz="quarter" idx="12"/>
          </p:nvPr>
        </p:nvSpPr>
        <p:spPr>
          <a:xfrm>
            <a:off x="7808976" y="320040"/>
            <a:ext cx="685800" cy="320040"/>
          </a:xfrm>
        </p:spPr>
        <p:txBody>
          <a:bodyPr/>
          <a:lstStyle/>
          <a:p>
            <a:fld id="{CFEDCD84-C3CF-DD4C-91D9-0D351D228BD1}" type="slidenum">
              <a:rPr lang="en-US" smtClean="0"/>
              <a:t>‹#›</a:t>
            </a:fld>
            <a:endParaRPr lang="en-US"/>
          </a:p>
        </p:txBody>
      </p:sp>
    </p:spTree>
    <p:extLst>
      <p:ext uri="{BB962C8B-B14F-4D97-AF65-F5344CB8AC3E}">
        <p14:creationId xmlns:p14="http://schemas.microsoft.com/office/powerpoint/2010/main" val="3622786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6" name="Group 75"/>
          <p:cNvGrpSpPr/>
          <p:nvPr/>
        </p:nvGrpSpPr>
        <p:grpSpPr>
          <a:xfrm>
            <a:off x="-286226" y="0"/>
            <a:ext cx="9421759" cy="6858001"/>
            <a:chOff x="1243013" y="0"/>
            <a:chExt cx="9402763" cy="6858001"/>
          </a:xfrm>
        </p:grpSpPr>
        <p:sp>
          <p:nvSpPr>
            <p:cNvPr id="77"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4"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0" name="Group 39"/>
          <p:cNvGrpSpPr/>
          <p:nvPr/>
        </p:nvGrpSpPr>
        <p:grpSpPr>
          <a:xfrm>
            <a:off x="640080" y="1699589"/>
            <a:ext cx="3286552" cy="3470421"/>
            <a:chOff x="640080" y="1699589"/>
            <a:chExt cx="3286552" cy="3470421"/>
          </a:xfrm>
        </p:grpSpPr>
        <p:sp>
          <p:nvSpPr>
            <p:cNvPr id="41" name="Rectangle 40"/>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42"/>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5554" y="2349924"/>
            <a:ext cx="3112047" cy="246495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9EB6BD-D004-444B-AF23-7CF00D92971B}" type="datetimeFigureOut">
              <a:rPr lang="en-US" smtClean="0"/>
              <a:t>2/11/2020</a:t>
            </a:fld>
            <a:endParaRPr lang="en-US"/>
          </a:p>
        </p:txBody>
      </p:sp>
      <p:sp>
        <p:nvSpPr>
          <p:cNvPr id="4" name="Footer Placeholder 3"/>
          <p:cNvSpPr>
            <a:spLocks noGrp="1"/>
          </p:cNvSpPr>
          <p:nvPr>
            <p:ph type="ftr" sz="quarter" idx="11"/>
          </p:nvPr>
        </p:nvSpPr>
        <p:spPr>
          <a:xfrm>
            <a:off x="640080" y="6227064"/>
            <a:ext cx="7854696" cy="320040"/>
          </a:xfrm>
        </p:spPr>
        <p:txBody>
          <a:bodyPr/>
          <a:lstStyle/>
          <a:p>
            <a:endParaRPr lang="en-US"/>
          </a:p>
        </p:txBody>
      </p:sp>
      <p:sp>
        <p:nvSpPr>
          <p:cNvPr id="5" name="Slide Number Placeholder 4"/>
          <p:cNvSpPr>
            <a:spLocks noGrp="1"/>
          </p:cNvSpPr>
          <p:nvPr>
            <p:ph type="sldNum" sz="quarter" idx="12"/>
          </p:nvPr>
        </p:nvSpPr>
        <p:spPr/>
        <p:txBody>
          <a:bodyPr/>
          <a:lstStyle/>
          <a:p>
            <a:fld id="{CFEDCD84-C3CF-DD4C-91D9-0D351D228BD1}" type="slidenum">
              <a:rPr lang="en-US" smtClean="0"/>
              <a:t>‹#›</a:t>
            </a:fld>
            <a:endParaRPr lang="en-US"/>
          </a:p>
        </p:txBody>
      </p:sp>
    </p:spTree>
    <p:extLst>
      <p:ext uri="{BB962C8B-B14F-4D97-AF65-F5344CB8AC3E}">
        <p14:creationId xmlns:p14="http://schemas.microsoft.com/office/powerpoint/2010/main" val="1706526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0080" y="320040"/>
            <a:ext cx="2743200" cy="320040"/>
          </a:xfrm>
        </p:spPr>
        <p:txBody>
          <a:bodyPr/>
          <a:lstStyle/>
          <a:p>
            <a:fld id="{909EB6BD-D004-444B-AF23-7CF00D92971B}" type="datetimeFigureOut">
              <a:rPr lang="en-US" smtClean="0"/>
              <a:t>2/11/2020</a:t>
            </a:fld>
            <a:endParaRPr lang="en-US"/>
          </a:p>
        </p:txBody>
      </p:sp>
      <p:sp>
        <p:nvSpPr>
          <p:cNvPr id="3" name="Footer Placeholder 2"/>
          <p:cNvSpPr>
            <a:spLocks noGrp="1"/>
          </p:cNvSpPr>
          <p:nvPr>
            <p:ph type="ftr" sz="quarter" idx="11"/>
          </p:nvPr>
        </p:nvSpPr>
        <p:spPr>
          <a:xfrm>
            <a:off x="640080" y="6227064"/>
            <a:ext cx="7854696" cy="320040"/>
          </a:xfrm>
        </p:spPr>
        <p:txBody>
          <a:bodyPr/>
          <a:lstStyle/>
          <a:p>
            <a:endParaRPr lang="en-US"/>
          </a:p>
        </p:txBody>
      </p:sp>
      <p:sp>
        <p:nvSpPr>
          <p:cNvPr id="4" name="Slide Number Placeholder 3"/>
          <p:cNvSpPr>
            <a:spLocks noGrp="1"/>
          </p:cNvSpPr>
          <p:nvPr>
            <p:ph type="sldNum" sz="quarter" idx="12"/>
          </p:nvPr>
        </p:nvSpPr>
        <p:spPr>
          <a:xfrm>
            <a:off x="7808976" y="320040"/>
            <a:ext cx="685800" cy="320040"/>
          </a:xfrm>
        </p:spPr>
        <p:txBody>
          <a:bodyPr/>
          <a:lstStyle/>
          <a:p>
            <a:fld id="{CFEDCD84-C3CF-DD4C-91D9-0D351D228BD1}" type="slidenum">
              <a:rPr lang="en-US" smtClean="0"/>
              <a:t>‹#›</a:t>
            </a:fld>
            <a:endParaRPr lang="en-US"/>
          </a:p>
        </p:txBody>
      </p:sp>
    </p:spTree>
    <p:extLst>
      <p:ext uri="{BB962C8B-B14F-4D97-AF65-F5344CB8AC3E}">
        <p14:creationId xmlns:p14="http://schemas.microsoft.com/office/powerpoint/2010/main" val="3160363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7" name="Group 86"/>
          <p:cNvGrpSpPr/>
          <p:nvPr/>
        </p:nvGrpSpPr>
        <p:grpSpPr>
          <a:xfrm>
            <a:off x="-286226" y="0"/>
            <a:ext cx="9421759" cy="6858001"/>
            <a:chOff x="1243013" y="0"/>
            <a:chExt cx="9402763" cy="6858001"/>
          </a:xfrm>
        </p:grpSpPr>
        <p:sp>
          <p:nvSpPr>
            <p:cNvPr id="88"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2"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4"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2"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4"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05"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2" name="Group 41"/>
          <p:cNvGrpSpPr/>
          <p:nvPr/>
        </p:nvGrpSpPr>
        <p:grpSpPr>
          <a:xfrm>
            <a:off x="640080" y="1699589"/>
            <a:ext cx="3286552" cy="3470421"/>
            <a:chOff x="640080" y="1699589"/>
            <a:chExt cx="3286552" cy="3470421"/>
          </a:xfrm>
        </p:grpSpPr>
        <p:sp>
          <p:nvSpPr>
            <p:cNvPr id="43" name="Rectangle 42"/>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 name="Rectangle 44"/>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5554" y="2349924"/>
            <a:ext cx="3112047" cy="1225399"/>
          </a:xfrm>
        </p:spPr>
        <p:txBody>
          <a:bodyPr bIns="0" anchor="b">
            <a:noAutofit/>
          </a:bodyPr>
          <a:lstStyle>
            <a:lvl1pPr algn="ctr">
              <a:defRPr sz="28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4415686" y="801390"/>
            <a:ext cx="4095643" cy="524949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5554" y="3575324"/>
            <a:ext cx="3112047" cy="1239552"/>
          </a:xfrm>
        </p:spPr>
        <p:txBody>
          <a:bodyPr>
            <a:normAutofit/>
          </a:bodyPr>
          <a:lstStyle>
            <a:lvl1pPr marL="0" indent="0" algn="ctr">
              <a:buNone/>
              <a:defRPr sz="140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09EB6BD-D004-444B-AF23-7CF00D92971B}" type="datetimeFigureOut">
              <a:rPr lang="en-US" smtClean="0"/>
              <a:t>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DCD84-C3CF-DD4C-91D9-0D351D228BD1}" type="slidenum">
              <a:rPr lang="en-US" smtClean="0"/>
              <a:t>‹#›</a:t>
            </a:fld>
            <a:endParaRPr lang="en-US"/>
          </a:p>
        </p:txBody>
      </p:sp>
    </p:spTree>
    <p:extLst>
      <p:ext uri="{BB962C8B-B14F-4D97-AF65-F5344CB8AC3E}">
        <p14:creationId xmlns:p14="http://schemas.microsoft.com/office/powerpoint/2010/main" val="460770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29" name="Group 428"/>
          <p:cNvGrpSpPr/>
          <p:nvPr/>
        </p:nvGrpSpPr>
        <p:grpSpPr>
          <a:xfrm>
            <a:off x="0" y="0"/>
            <a:ext cx="9555163" cy="6853238"/>
            <a:chOff x="1524000" y="0"/>
            <a:chExt cx="9555163" cy="6853238"/>
          </a:xfrm>
        </p:grpSpPr>
        <p:sp>
          <p:nvSpPr>
            <p:cNvPr id="430"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1"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2"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3"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4"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5"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6"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7"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8"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9"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40"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1"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2"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3"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4"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5"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644463" y="1698332"/>
            <a:ext cx="4357752" cy="3470420"/>
            <a:chOff x="644463" y="1698332"/>
            <a:chExt cx="4357752" cy="3470420"/>
          </a:xfrm>
        </p:grpSpPr>
        <p:sp>
          <p:nvSpPr>
            <p:cNvPr id="77" name="Rectangle 76"/>
            <p:cNvSpPr/>
            <p:nvPr/>
          </p:nvSpPr>
          <p:spPr>
            <a:xfrm>
              <a:off x="644463" y="1698332"/>
              <a:ext cx="4357752"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644463" y="2274404"/>
              <a:ext cx="43577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7" name="Isosceles Triangle 9"/>
            <p:cNvSpPr/>
            <p:nvPr/>
          </p:nvSpPr>
          <p:spPr>
            <a:xfrm rot="10800000">
              <a:off x="2665346"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5654676" y="0"/>
            <a:ext cx="3489324" cy="6858000"/>
          </a:xfrm>
          <a:solidFill>
            <a:schemeClr val="bg1">
              <a:lumMod val="65000"/>
              <a:lumOff val="3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 name="Title 1"/>
          <p:cNvSpPr>
            <a:spLocks noGrp="1"/>
          </p:cNvSpPr>
          <p:nvPr>
            <p:ph type="title"/>
          </p:nvPr>
        </p:nvSpPr>
        <p:spPr>
          <a:xfrm>
            <a:off x="723585" y="2336402"/>
            <a:ext cx="4197666" cy="1265539"/>
          </a:xfrm>
        </p:spPr>
        <p:txBody>
          <a:bodyPr bIns="0" anchor="b">
            <a:normAutofit/>
          </a:bodyPr>
          <a:lstStyle>
            <a:lvl1pPr>
              <a:defRPr sz="32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722314" y="3601941"/>
            <a:ext cx="4199254" cy="1214535"/>
          </a:xfrm>
        </p:spPr>
        <p:txBody>
          <a:bodyPr>
            <a:normAutofit/>
          </a:bodyPr>
          <a:lstStyle>
            <a:lvl1pPr marL="0" indent="0" algn="ctr">
              <a:buNone/>
              <a:defRPr sz="140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640080" y="320040"/>
            <a:ext cx="2743200" cy="320040"/>
          </a:xfrm>
        </p:spPr>
        <p:txBody>
          <a:bodyPr/>
          <a:lstStyle/>
          <a:p>
            <a:fld id="{909EB6BD-D004-444B-AF23-7CF00D92971B}" type="datetimeFigureOut">
              <a:rPr lang="en-US" smtClean="0"/>
              <a:t>2/11/2020</a:t>
            </a:fld>
            <a:endParaRPr lang="en-US"/>
          </a:p>
        </p:txBody>
      </p:sp>
      <p:sp>
        <p:nvSpPr>
          <p:cNvPr id="6" name="Footer Placeholder 5"/>
          <p:cNvSpPr>
            <a:spLocks noGrp="1"/>
          </p:cNvSpPr>
          <p:nvPr>
            <p:ph type="ftr" sz="quarter" idx="11"/>
          </p:nvPr>
        </p:nvSpPr>
        <p:spPr>
          <a:xfrm>
            <a:off x="640080" y="6227064"/>
            <a:ext cx="4358641" cy="320040"/>
          </a:xfrm>
        </p:spPr>
        <p:txBody>
          <a:bodyPr/>
          <a:lstStyle/>
          <a:p>
            <a:endParaRPr lang="en-US"/>
          </a:p>
        </p:txBody>
      </p:sp>
      <p:sp>
        <p:nvSpPr>
          <p:cNvPr id="7" name="Slide Number Placeholder 6"/>
          <p:cNvSpPr>
            <a:spLocks noGrp="1"/>
          </p:cNvSpPr>
          <p:nvPr>
            <p:ph type="sldNum" sz="quarter" idx="12"/>
          </p:nvPr>
        </p:nvSpPr>
        <p:spPr>
          <a:xfrm>
            <a:off x="4315463" y="320040"/>
            <a:ext cx="685800" cy="320040"/>
          </a:xfrm>
        </p:spPr>
        <p:txBody>
          <a:bodyPr/>
          <a:lstStyle/>
          <a:p>
            <a:fld id="{CFEDCD84-C3CF-DD4C-91D9-0D351D228BD1}" type="slidenum">
              <a:rPr lang="en-US" smtClean="0"/>
              <a:t>‹#›</a:t>
            </a:fld>
            <a:endParaRPr lang="en-US"/>
          </a:p>
        </p:txBody>
      </p:sp>
    </p:spTree>
    <p:extLst>
      <p:ext uri="{BB962C8B-B14F-4D97-AF65-F5344CB8AC3E}">
        <p14:creationId xmlns:p14="http://schemas.microsoft.com/office/powerpoint/2010/main" val="1663286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5554" y="2349925"/>
            <a:ext cx="3112047" cy="2464952"/>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415687" y="794719"/>
            <a:ext cx="4079089"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0080" y="320040"/>
            <a:ext cx="27432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909EB6BD-D004-444B-AF23-7CF00D92971B}" type="datetimeFigureOut">
              <a:rPr lang="en-US" smtClean="0"/>
              <a:t>2/11/2020</a:t>
            </a:fld>
            <a:endParaRPr lang="en-US"/>
          </a:p>
        </p:txBody>
      </p:sp>
      <p:sp>
        <p:nvSpPr>
          <p:cNvPr id="5" name="Footer Placeholder 4"/>
          <p:cNvSpPr>
            <a:spLocks noGrp="1"/>
          </p:cNvSpPr>
          <p:nvPr>
            <p:ph type="ftr" sz="quarter" idx="3"/>
          </p:nvPr>
        </p:nvSpPr>
        <p:spPr>
          <a:xfrm>
            <a:off x="640080" y="6227064"/>
            <a:ext cx="7854696"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08976" y="320040"/>
            <a:ext cx="6858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CFEDCD84-C3CF-DD4C-91D9-0D351D228BD1}" type="slidenum">
              <a:rPr lang="en-US" smtClean="0"/>
              <a:t>‹#›</a:t>
            </a:fld>
            <a:endParaRPr lang="en-US"/>
          </a:p>
        </p:txBody>
      </p:sp>
    </p:spTree>
    <p:extLst>
      <p:ext uri="{BB962C8B-B14F-4D97-AF65-F5344CB8AC3E}">
        <p14:creationId xmlns:p14="http://schemas.microsoft.com/office/powerpoint/2010/main" val="14198254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685800" rtl="0" eaLnBrk="1" latinLnBrk="0" hangingPunct="1">
        <a:lnSpc>
          <a:spcPct val="85000"/>
        </a:lnSpc>
        <a:spcBef>
          <a:spcPct val="0"/>
        </a:spcBef>
        <a:buNone/>
        <a:defRPr sz="3200" b="0" i="0" kern="1200" cap="none" spc="-113">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0948BA1-5372-B94B-8AC1-3701AE28DC20}"/>
              </a:ext>
            </a:extLst>
          </p:cNvPr>
          <p:cNvSpPr>
            <a:spLocks noGrp="1"/>
          </p:cNvSpPr>
          <p:nvPr>
            <p:ph type="ctrTitle"/>
          </p:nvPr>
        </p:nvSpPr>
        <p:spPr/>
        <p:txBody>
          <a:bodyPr>
            <a:normAutofit fontScale="90000"/>
          </a:bodyPr>
          <a:lstStyle/>
          <a:p>
            <a:r>
              <a:rPr lang="en-US" dirty="0"/>
              <a:t>Period 7 </a:t>
            </a:r>
            <a:br>
              <a:rPr lang="en-US" dirty="0"/>
            </a:br>
            <a:r>
              <a:rPr lang="en-US" dirty="0"/>
              <a:t>America as a World Power </a:t>
            </a:r>
          </a:p>
        </p:txBody>
      </p:sp>
      <p:sp>
        <p:nvSpPr>
          <p:cNvPr id="3" name="Subtitle 2">
            <a:extLst>
              <a:ext uri="{FF2B5EF4-FFF2-40B4-BE49-F238E27FC236}">
                <a16:creationId xmlns="" xmlns:a16="http://schemas.microsoft.com/office/drawing/2014/main" id="{14CB7E87-63CC-BB40-AD6B-AA8ECDDC5C94}"/>
              </a:ext>
            </a:extLst>
          </p:cNvPr>
          <p:cNvSpPr>
            <a:spLocks noGrp="1"/>
          </p:cNvSpPr>
          <p:nvPr>
            <p:ph type="subTitle" idx="1"/>
          </p:nvPr>
        </p:nvSpPr>
        <p:spPr/>
        <p:txBody>
          <a:bodyPr/>
          <a:lstStyle/>
          <a:p>
            <a:r>
              <a:rPr lang="en-US" dirty="0"/>
              <a:t>1890 - 1945</a:t>
            </a:r>
          </a:p>
        </p:txBody>
      </p:sp>
    </p:spTree>
    <p:extLst>
      <p:ext uri="{BB962C8B-B14F-4D97-AF65-F5344CB8AC3E}">
        <p14:creationId xmlns:p14="http://schemas.microsoft.com/office/powerpoint/2010/main" val="3684969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2120080D-C8DA-EE4A-AA2D-F004D22B5C7D}"/>
              </a:ext>
            </a:extLst>
          </p:cNvPr>
          <p:cNvSpPr>
            <a:spLocks noGrp="1"/>
          </p:cNvSpPr>
          <p:nvPr>
            <p:ph type="title"/>
          </p:nvPr>
        </p:nvSpPr>
        <p:spPr/>
        <p:txBody>
          <a:bodyPr anchor="ctr">
            <a:normAutofit/>
          </a:bodyPr>
          <a:lstStyle/>
          <a:p>
            <a:pPr algn="l"/>
            <a:r>
              <a:rPr lang="en-US" sz="3100" dirty="0">
                <a:solidFill>
                  <a:schemeClr val="bg1"/>
                </a:solidFill>
              </a:rPr>
              <a:t>Types of Foreign Policy </a:t>
            </a:r>
          </a:p>
        </p:txBody>
      </p:sp>
      <p:sp>
        <p:nvSpPr>
          <p:cNvPr id="6" name="Content Placeholder 5">
            <a:extLst>
              <a:ext uri="{FF2B5EF4-FFF2-40B4-BE49-F238E27FC236}">
                <a16:creationId xmlns="" xmlns:a16="http://schemas.microsoft.com/office/drawing/2014/main" id="{696B5DC5-9363-2449-B5B0-949841046FF8}"/>
              </a:ext>
            </a:extLst>
          </p:cNvPr>
          <p:cNvSpPr>
            <a:spLocks noGrp="1"/>
          </p:cNvSpPr>
          <p:nvPr>
            <p:ph sz="half" idx="1"/>
          </p:nvPr>
        </p:nvSpPr>
        <p:spPr/>
        <p:txBody>
          <a:bodyPr numCol="2" anchor="t">
            <a:normAutofit/>
          </a:bodyPr>
          <a:lstStyle/>
          <a:p>
            <a:r>
              <a:rPr lang="en-US" sz="1400" dirty="0"/>
              <a:t>Big Stick Diplomacy </a:t>
            </a:r>
          </a:p>
          <a:p>
            <a:pPr lvl="1"/>
            <a:r>
              <a:rPr lang="en-US" sz="1200" dirty="0"/>
              <a:t>Teddy Roosevelt</a:t>
            </a:r>
          </a:p>
          <a:p>
            <a:pPr lvl="2"/>
            <a:r>
              <a:rPr lang="en-US" sz="1000" dirty="0"/>
              <a:t>Roosevelt Corollary </a:t>
            </a:r>
          </a:p>
          <a:p>
            <a:pPr lvl="2"/>
            <a:r>
              <a:rPr lang="en-US" sz="1000" dirty="0"/>
              <a:t>Panama </a:t>
            </a:r>
          </a:p>
          <a:p>
            <a:pPr lvl="2"/>
            <a:r>
              <a:rPr lang="en-US" sz="1000" dirty="0"/>
              <a:t>Russia &amp; Japan</a:t>
            </a:r>
          </a:p>
          <a:p>
            <a:pPr lvl="2"/>
            <a:r>
              <a:rPr lang="en-US" sz="1000" dirty="0"/>
              <a:t>Big White Fleet </a:t>
            </a:r>
          </a:p>
          <a:p>
            <a:r>
              <a:rPr lang="en-US" sz="1400" dirty="0"/>
              <a:t>Dollar Diplomacy </a:t>
            </a:r>
          </a:p>
          <a:p>
            <a:pPr lvl="1"/>
            <a:r>
              <a:rPr lang="en-US" sz="1200" dirty="0"/>
              <a:t>William Howard Taft</a:t>
            </a:r>
          </a:p>
          <a:p>
            <a:pPr lvl="2"/>
            <a:r>
              <a:rPr lang="en-US" sz="1000" dirty="0"/>
              <a:t>Nicaragua </a:t>
            </a:r>
          </a:p>
          <a:p>
            <a:pPr lvl="2"/>
            <a:r>
              <a:rPr lang="en-US" sz="1000" dirty="0"/>
              <a:t>China </a:t>
            </a:r>
          </a:p>
          <a:p>
            <a:r>
              <a:rPr lang="en-US" sz="1400" dirty="0"/>
              <a:t>Moral Diplomacy </a:t>
            </a:r>
          </a:p>
          <a:p>
            <a:pPr lvl="1"/>
            <a:r>
              <a:rPr lang="en-US" sz="1200" dirty="0"/>
              <a:t>Woodrow Wilson </a:t>
            </a:r>
          </a:p>
          <a:p>
            <a:pPr lvl="2"/>
            <a:r>
              <a:rPr lang="en-US" sz="1000" dirty="0"/>
              <a:t>Philippines </a:t>
            </a:r>
          </a:p>
          <a:p>
            <a:pPr lvl="2"/>
            <a:r>
              <a:rPr lang="en-US" sz="1000" dirty="0"/>
              <a:t>Puerto Rico </a:t>
            </a:r>
          </a:p>
          <a:p>
            <a:pPr lvl="2"/>
            <a:r>
              <a:rPr lang="en-US" sz="1000" dirty="0"/>
              <a:t>Panama Canal </a:t>
            </a:r>
          </a:p>
          <a:p>
            <a:pPr lvl="2"/>
            <a:r>
              <a:rPr lang="en-US" sz="1000" dirty="0"/>
              <a:t>Mexico </a:t>
            </a:r>
          </a:p>
          <a:p>
            <a:pPr lvl="1"/>
            <a:endParaRPr lang="en-US" sz="1200" dirty="0"/>
          </a:p>
        </p:txBody>
      </p:sp>
      <p:sp>
        <p:nvSpPr>
          <p:cNvPr id="7" name="Content Placeholder 6">
            <a:extLst>
              <a:ext uri="{FF2B5EF4-FFF2-40B4-BE49-F238E27FC236}">
                <a16:creationId xmlns="" xmlns:a16="http://schemas.microsoft.com/office/drawing/2014/main" id="{D3295B57-1BD2-1D41-BFB0-B7A2310AC46E}"/>
              </a:ext>
            </a:extLst>
          </p:cNvPr>
          <p:cNvSpPr>
            <a:spLocks noGrp="1"/>
          </p:cNvSpPr>
          <p:nvPr>
            <p:ph sz="half" idx="2"/>
          </p:nvPr>
        </p:nvSpPr>
        <p:spPr/>
        <p:txBody>
          <a:bodyPr>
            <a:normAutofit/>
          </a:bodyPr>
          <a:lstStyle/>
          <a:p>
            <a:r>
              <a:rPr lang="en-US" dirty="0"/>
              <a:t>What are the similarities and differences between the policies?</a:t>
            </a:r>
          </a:p>
          <a:p>
            <a:r>
              <a:rPr lang="en-US" dirty="0"/>
              <a:t>Who might support each kind of policy?</a:t>
            </a:r>
          </a:p>
          <a:p>
            <a:r>
              <a:rPr lang="en-US" dirty="0"/>
              <a:t>How effective is each policy?  Why?</a:t>
            </a:r>
          </a:p>
        </p:txBody>
      </p:sp>
    </p:spTree>
    <p:extLst>
      <p:ext uri="{BB962C8B-B14F-4D97-AF65-F5344CB8AC3E}">
        <p14:creationId xmlns:p14="http://schemas.microsoft.com/office/powerpoint/2010/main" val="2829314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53E654D-FDEA-DF4C-BEA5-7DF2B95DF9A5}"/>
              </a:ext>
            </a:extLst>
          </p:cNvPr>
          <p:cNvSpPr>
            <a:spLocks noGrp="1"/>
          </p:cNvSpPr>
          <p:nvPr>
            <p:ph type="title"/>
          </p:nvPr>
        </p:nvSpPr>
        <p:spPr/>
        <p:txBody>
          <a:bodyPr/>
          <a:lstStyle/>
          <a:p>
            <a:r>
              <a:rPr lang="en-US" dirty="0"/>
              <a:t>Involvement Abroad</a:t>
            </a:r>
          </a:p>
        </p:txBody>
      </p:sp>
      <p:sp>
        <p:nvSpPr>
          <p:cNvPr id="3" name="Content Placeholder 2">
            <a:extLst>
              <a:ext uri="{FF2B5EF4-FFF2-40B4-BE49-F238E27FC236}">
                <a16:creationId xmlns="" xmlns:a16="http://schemas.microsoft.com/office/drawing/2014/main" id="{FFBB78E5-5DCF-BE4B-AFD0-97B0ADBAF94C}"/>
              </a:ext>
            </a:extLst>
          </p:cNvPr>
          <p:cNvSpPr>
            <a:spLocks noGrp="1"/>
          </p:cNvSpPr>
          <p:nvPr>
            <p:ph idx="1"/>
          </p:nvPr>
        </p:nvSpPr>
        <p:spPr/>
        <p:txBody>
          <a:bodyPr/>
          <a:lstStyle/>
          <a:p>
            <a:r>
              <a:rPr lang="en-US" dirty="0"/>
              <a:t>Expanding the Monroe Doctrine </a:t>
            </a:r>
          </a:p>
          <a:p>
            <a:r>
              <a:rPr lang="en-US" dirty="0"/>
              <a:t>Cuba </a:t>
            </a:r>
          </a:p>
          <a:p>
            <a:r>
              <a:rPr lang="en-US" dirty="0"/>
              <a:t>Philippines </a:t>
            </a:r>
          </a:p>
          <a:p>
            <a:r>
              <a:rPr lang="en-US" dirty="0"/>
              <a:t>Panama </a:t>
            </a:r>
          </a:p>
          <a:p>
            <a:r>
              <a:rPr lang="en-US" dirty="0"/>
              <a:t>China</a:t>
            </a:r>
          </a:p>
          <a:p>
            <a:r>
              <a:rPr lang="en-US" dirty="0"/>
              <a:t>Japan &amp; Russia</a:t>
            </a:r>
          </a:p>
          <a:p>
            <a:endParaRPr lang="en-US" dirty="0"/>
          </a:p>
          <a:p>
            <a:r>
              <a:rPr lang="en-US" dirty="0"/>
              <a:t>Why would America get involved in these places now?</a:t>
            </a:r>
          </a:p>
          <a:p>
            <a:r>
              <a:rPr lang="en-US" dirty="0"/>
              <a:t>What are the arguments for an against this involvement?</a:t>
            </a:r>
          </a:p>
          <a:p>
            <a:r>
              <a:rPr lang="en-US" dirty="0"/>
              <a:t>What impact will these events have on the future of America (at this time)?</a:t>
            </a:r>
          </a:p>
          <a:p>
            <a:endParaRPr lang="en-US" dirty="0"/>
          </a:p>
        </p:txBody>
      </p:sp>
    </p:spTree>
    <p:extLst>
      <p:ext uri="{BB962C8B-B14F-4D97-AF65-F5344CB8AC3E}">
        <p14:creationId xmlns:p14="http://schemas.microsoft.com/office/powerpoint/2010/main" val="2971597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E2366EBA-92FD-44AE-87A9-25E5135EB2C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
            <a:ext cx="9144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 xmlns:a16="http://schemas.microsoft.com/office/drawing/2014/main" id="{B437F5FC-01F7-4EB4-81E7-C27D917E9554}"/>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313134" y="0"/>
            <a:ext cx="9438087" cy="6853238"/>
            <a:chOff x="-417513" y="0"/>
            <a:chExt cx="12584114" cy="6853238"/>
          </a:xfrm>
        </p:grpSpPr>
        <p:sp>
          <p:nvSpPr>
            <p:cNvPr id="11" name="Freeform 5">
              <a:extLst>
                <a:ext uri="{FF2B5EF4-FFF2-40B4-BE49-F238E27FC236}">
                  <a16:creationId xmlns="" xmlns:a16="http://schemas.microsoft.com/office/drawing/2014/main" id="{4B0CFF10-4805-4BFA-961B-1F60DAEB948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 xmlns:a16="http://schemas.microsoft.com/office/drawing/2014/main" id="{BE054536-C03E-4857-B4AE-D687A58F9A9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 xmlns:a16="http://schemas.microsoft.com/office/drawing/2014/main" id="{FE33E51C-23D8-43F5-98C4-A2ED2C4C99C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 xmlns:a16="http://schemas.microsoft.com/office/drawing/2014/main" id="{89E18891-DEB2-4CFD-A907-2868B2A9105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 xmlns:a16="http://schemas.microsoft.com/office/drawing/2014/main" id="{0002C1BB-DB60-4314-A2FC-203E54D94C7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 xmlns:a16="http://schemas.microsoft.com/office/drawing/2014/main" id="{9B75BDFA-6D78-4FB1-9F21-5280855C49F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 xmlns:a16="http://schemas.microsoft.com/office/drawing/2014/main" id="{0B632D6B-A327-41AB-BBCF-9A03AD2AB73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 xmlns:a16="http://schemas.microsoft.com/office/drawing/2014/main" id="{F514BBC5-1736-4813-BECB-5A6B6738E58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 xmlns:a16="http://schemas.microsoft.com/office/drawing/2014/main" id="{94A2C868-7AEC-4209-BFA3-7185B11D330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 xmlns:a16="http://schemas.microsoft.com/office/drawing/2014/main" id="{FF56CB70-2B25-4695-ADC8-6092D0D1129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 xmlns:a16="http://schemas.microsoft.com/office/drawing/2014/main" id="{BA411BEF-2182-4458-B9AF-1634B5C2316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 xmlns:a16="http://schemas.microsoft.com/office/drawing/2014/main" id="{53F27E63-3F11-4C85-AC72-1EE8508C4C42}"/>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 xmlns:a16="http://schemas.microsoft.com/office/drawing/2014/main" id="{68B589BA-F70F-4E0B-94B9-EEB83EDF3F2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 xmlns:a16="http://schemas.microsoft.com/office/drawing/2014/main" id="{9D0B991D-CB0A-415F-8D77-A5565F66F0E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 xmlns:a16="http://schemas.microsoft.com/office/drawing/2014/main" id="{701E99DE-74F0-41D1-BBF4-5A57053BB6C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 xmlns:a16="http://schemas.microsoft.com/office/drawing/2014/main" id="{C02EE40A-8F17-4182-9495-9506463B794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 xmlns:a16="http://schemas.microsoft.com/office/drawing/2014/main" id="{924210CA-0A35-4127-925F-D4084B7DC394}"/>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 xmlns:a16="http://schemas.microsoft.com/office/drawing/2014/main" id="{DC13CEF1-DD2D-474C-B81C-820CEF3D9C3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 xmlns:a16="http://schemas.microsoft.com/office/drawing/2014/main" id="{F889481A-8038-43E6-8EF1-A5F802CEDF1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 xmlns:a16="http://schemas.microsoft.com/office/drawing/2014/main" id="{128BD14A-9093-4854-A73A-F666B2ED2D21}"/>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 xmlns:a16="http://schemas.microsoft.com/office/drawing/2014/main" id="{22D884F4-76EC-4371-B903-E79CF191E30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 xmlns:a16="http://schemas.microsoft.com/office/drawing/2014/main" id="{7C462C46-EFB7-4580-9921-DFC346FCC3C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442748" y="0"/>
            <a:ext cx="7701252"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EF5B6415-6602-5D43-B2F5-5F827427E5CE}"/>
              </a:ext>
            </a:extLst>
          </p:cNvPr>
          <p:cNvSpPr>
            <a:spLocks noGrp="1"/>
          </p:cNvSpPr>
          <p:nvPr>
            <p:ph type="title"/>
          </p:nvPr>
        </p:nvSpPr>
        <p:spPr>
          <a:xfrm>
            <a:off x="2160363" y="841375"/>
            <a:ext cx="4673143" cy="1230570"/>
          </a:xfrm>
        </p:spPr>
        <p:txBody>
          <a:bodyPr anchor="t">
            <a:normAutofit/>
          </a:bodyPr>
          <a:lstStyle/>
          <a:p>
            <a:pPr algn="l"/>
            <a:r>
              <a:rPr lang="en-US" sz="3100">
                <a:solidFill>
                  <a:schemeClr val="accent1"/>
                </a:solidFill>
              </a:rPr>
              <a:t>Imperialism Debate</a:t>
            </a:r>
          </a:p>
        </p:txBody>
      </p:sp>
      <p:sp>
        <p:nvSpPr>
          <p:cNvPr id="3" name="Content Placeholder 2">
            <a:extLst>
              <a:ext uri="{FF2B5EF4-FFF2-40B4-BE49-F238E27FC236}">
                <a16:creationId xmlns="" xmlns:a16="http://schemas.microsoft.com/office/drawing/2014/main" id="{80B056E1-E5A6-984F-A2CA-0347BA570130}"/>
              </a:ext>
            </a:extLst>
          </p:cNvPr>
          <p:cNvSpPr>
            <a:spLocks noGrp="1"/>
          </p:cNvSpPr>
          <p:nvPr>
            <p:ph idx="1"/>
          </p:nvPr>
        </p:nvSpPr>
        <p:spPr>
          <a:xfrm>
            <a:off x="2160365" y="2249046"/>
            <a:ext cx="4592837" cy="3802762"/>
          </a:xfrm>
        </p:spPr>
        <p:txBody>
          <a:bodyPr anchor="t">
            <a:normAutofit/>
          </a:bodyPr>
          <a:lstStyle/>
          <a:p>
            <a:r>
              <a:rPr lang="en-US" sz="1300"/>
              <a:t>The room will be split in half </a:t>
            </a:r>
          </a:p>
          <a:p>
            <a:pPr lvl="1"/>
            <a:r>
              <a:rPr lang="en-US" sz="1300"/>
              <a:t>Every group will be split in half as well)</a:t>
            </a:r>
          </a:p>
          <a:p>
            <a:pPr lvl="1"/>
            <a:r>
              <a:rPr lang="en-US" sz="1300"/>
              <a:t>Half will be pro-American imperialism &amp; the other half will be anti-imperialism </a:t>
            </a:r>
          </a:p>
          <a:p>
            <a:r>
              <a:rPr lang="en-US" sz="1300"/>
              <a:t>The debate will happen on Tuesday</a:t>
            </a:r>
          </a:p>
          <a:p>
            <a:r>
              <a:rPr lang="en-US" sz="1300"/>
              <a:t>Your task is to read through the documents</a:t>
            </a:r>
          </a:p>
          <a:p>
            <a:pPr lvl="1"/>
            <a:r>
              <a:rPr lang="en-US" sz="1300"/>
              <a:t>Determine how the documents either support or counter your stance</a:t>
            </a:r>
          </a:p>
          <a:p>
            <a:r>
              <a:rPr lang="en-US" sz="1300"/>
              <a:t>With your supporters write out as many arguments in favor of your stance and attach a document to them</a:t>
            </a:r>
          </a:p>
          <a:p>
            <a:pPr lvl="1"/>
            <a:r>
              <a:rPr lang="en-US" sz="1300"/>
              <a:t>You should then begin to prepare counterarguments against any of the documents that could be used against you.</a:t>
            </a:r>
          </a:p>
        </p:txBody>
      </p:sp>
      <p:sp>
        <p:nvSpPr>
          <p:cNvPr id="35" name="Isosceles Triangle 34">
            <a:extLst>
              <a:ext uri="{FF2B5EF4-FFF2-40B4-BE49-F238E27FC236}">
                <a16:creationId xmlns="" xmlns:a16="http://schemas.microsoft.com/office/drawing/2014/main" id="{B8B918B4-AB10-4E3A-916E-A9625586EA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1310831" y="987224"/>
            <a:ext cx="300774" cy="194466"/>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1368642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E2366EBA-92FD-44AE-87A9-25E5135EB2C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
            <a:ext cx="9144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 xmlns:a16="http://schemas.microsoft.com/office/drawing/2014/main" id="{B437F5FC-01F7-4EB4-81E7-C27D917E9554}"/>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313134" y="0"/>
            <a:ext cx="9438087" cy="6853238"/>
            <a:chOff x="-417513" y="0"/>
            <a:chExt cx="12584114" cy="6853238"/>
          </a:xfrm>
        </p:grpSpPr>
        <p:sp>
          <p:nvSpPr>
            <p:cNvPr id="11" name="Freeform 5">
              <a:extLst>
                <a:ext uri="{FF2B5EF4-FFF2-40B4-BE49-F238E27FC236}">
                  <a16:creationId xmlns="" xmlns:a16="http://schemas.microsoft.com/office/drawing/2014/main" id="{4B0CFF10-4805-4BFA-961B-1F60DAEB948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 xmlns:a16="http://schemas.microsoft.com/office/drawing/2014/main" id="{BE054536-C03E-4857-B4AE-D687A58F9A9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 xmlns:a16="http://schemas.microsoft.com/office/drawing/2014/main" id="{FE33E51C-23D8-43F5-98C4-A2ED2C4C99C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 xmlns:a16="http://schemas.microsoft.com/office/drawing/2014/main" id="{89E18891-DEB2-4CFD-A907-2868B2A9105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 xmlns:a16="http://schemas.microsoft.com/office/drawing/2014/main" id="{0002C1BB-DB60-4314-A2FC-203E54D94C7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 xmlns:a16="http://schemas.microsoft.com/office/drawing/2014/main" id="{9B75BDFA-6D78-4FB1-9F21-5280855C49F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 xmlns:a16="http://schemas.microsoft.com/office/drawing/2014/main" id="{0B632D6B-A327-41AB-BBCF-9A03AD2AB73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 xmlns:a16="http://schemas.microsoft.com/office/drawing/2014/main" id="{F514BBC5-1736-4813-BECB-5A6B6738E58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 xmlns:a16="http://schemas.microsoft.com/office/drawing/2014/main" id="{94A2C868-7AEC-4209-BFA3-7185B11D330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 xmlns:a16="http://schemas.microsoft.com/office/drawing/2014/main" id="{FF56CB70-2B25-4695-ADC8-6092D0D1129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 xmlns:a16="http://schemas.microsoft.com/office/drawing/2014/main" id="{BA411BEF-2182-4458-B9AF-1634B5C2316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 xmlns:a16="http://schemas.microsoft.com/office/drawing/2014/main" id="{53F27E63-3F11-4C85-AC72-1EE8508C4C42}"/>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 xmlns:a16="http://schemas.microsoft.com/office/drawing/2014/main" id="{68B589BA-F70F-4E0B-94B9-EEB83EDF3F2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 xmlns:a16="http://schemas.microsoft.com/office/drawing/2014/main" id="{9D0B991D-CB0A-415F-8D77-A5565F66F0E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 xmlns:a16="http://schemas.microsoft.com/office/drawing/2014/main" id="{701E99DE-74F0-41D1-BBF4-5A57053BB6C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 xmlns:a16="http://schemas.microsoft.com/office/drawing/2014/main" id="{C02EE40A-8F17-4182-9495-9506463B794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 xmlns:a16="http://schemas.microsoft.com/office/drawing/2014/main" id="{924210CA-0A35-4127-925F-D4084B7DC394}"/>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 xmlns:a16="http://schemas.microsoft.com/office/drawing/2014/main" id="{DC13CEF1-DD2D-474C-B81C-820CEF3D9C3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 xmlns:a16="http://schemas.microsoft.com/office/drawing/2014/main" id="{F889481A-8038-43E6-8EF1-A5F802CEDF1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 xmlns:a16="http://schemas.microsoft.com/office/drawing/2014/main" id="{128BD14A-9093-4854-A73A-F666B2ED2D21}"/>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 xmlns:a16="http://schemas.microsoft.com/office/drawing/2014/main" id="{22D884F4-76EC-4371-B903-E79CF191E30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 xmlns:a16="http://schemas.microsoft.com/office/drawing/2014/main" id="{7C462C46-EFB7-4580-9921-DFC346FCC3C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442748" y="0"/>
            <a:ext cx="7701252"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32984421-22C5-D445-9FA8-1FADE50A3350}"/>
              </a:ext>
            </a:extLst>
          </p:cNvPr>
          <p:cNvSpPr>
            <a:spLocks noGrp="1"/>
          </p:cNvSpPr>
          <p:nvPr>
            <p:ph type="title"/>
          </p:nvPr>
        </p:nvSpPr>
        <p:spPr>
          <a:xfrm>
            <a:off x="2160363" y="841375"/>
            <a:ext cx="4673143" cy="1230570"/>
          </a:xfrm>
        </p:spPr>
        <p:txBody>
          <a:bodyPr anchor="t">
            <a:normAutofit/>
          </a:bodyPr>
          <a:lstStyle/>
          <a:p>
            <a:pPr algn="l"/>
            <a:r>
              <a:rPr lang="en-US" sz="3100">
                <a:solidFill>
                  <a:schemeClr val="accent1"/>
                </a:solidFill>
              </a:rPr>
              <a:t>Imperialism Debate</a:t>
            </a:r>
          </a:p>
        </p:txBody>
      </p:sp>
      <p:sp>
        <p:nvSpPr>
          <p:cNvPr id="3" name="Content Placeholder 2">
            <a:extLst>
              <a:ext uri="{FF2B5EF4-FFF2-40B4-BE49-F238E27FC236}">
                <a16:creationId xmlns="" xmlns:a16="http://schemas.microsoft.com/office/drawing/2014/main" id="{93D9C6CD-2C20-014F-AF11-2C580E90024F}"/>
              </a:ext>
            </a:extLst>
          </p:cNvPr>
          <p:cNvSpPr>
            <a:spLocks noGrp="1"/>
          </p:cNvSpPr>
          <p:nvPr>
            <p:ph idx="1"/>
          </p:nvPr>
        </p:nvSpPr>
        <p:spPr>
          <a:xfrm>
            <a:off x="2160365" y="1628775"/>
            <a:ext cx="4592837" cy="4423033"/>
          </a:xfrm>
        </p:spPr>
        <p:txBody>
          <a:bodyPr anchor="t">
            <a:normAutofit/>
          </a:bodyPr>
          <a:lstStyle/>
          <a:p>
            <a:pPr>
              <a:lnSpc>
                <a:spcPct val="110000"/>
              </a:lnSpc>
            </a:pPr>
            <a:r>
              <a:rPr lang="en-US" sz="1400" dirty="0"/>
              <a:t>On the day of the debate two people from each side will come up at a time</a:t>
            </a:r>
          </a:p>
          <a:p>
            <a:pPr lvl="1">
              <a:lnSpc>
                <a:spcPct val="110000"/>
              </a:lnSpc>
            </a:pPr>
            <a:r>
              <a:rPr lang="en-US" dirty="0"/>
              <a:t>We will flip a coin to see which side goes first </a:t>
            </a:r>
          </a:p>
          <a:p>
            <a:pPr>
              <a:lnSpc>
                <a:spcPct val="110000"/>
              </a:lnSpc>
            </a:pPr>
            <a:r>
              <a:rPr lang="en-US" sz="1400" dirty="0"/>
              <a:t>The first side will provide one argument and document-based evidence</a:t>
            </a:r>
          </a:p>
          <a:p>
            <a:pPr>
              <a:lnSpc>
                <a:spcPct val="110000"/>
              </a:lnSpc>
            </a:pPr>
            <a:r>
              <a:rPr lang="en-US" sz="1400" dirty="0"/>
              <a:t>The opposing side will then counter, and the original side can then defend</a:t>
            </a:r>
          </a:p>
          <a:p>
            <a:pPr lvl="1">
              <a:lnSpc>
                <a:spcPct val="110000"/>
              </a:lnSpc>
            </a:pPr>
            <a:r>
              <a:rPr lang="en-US" dirty="0"/>
              <a:t>If the original two people who are standing up here do not have a good defense, they can call on one alternate</a:t>
            </a:r>
          </a:p>
          <a:p>
            <a:pPr>
              <a:lnSpc>
                <a:spcPct val="110000"/>
              </a:lnSpc>
            </a:pPr>
            <a:r>
              <a:rPr lang="en-US" sz="1400" dirty="0"/>
              <a:t>We will then repeat the same task with the other point of view. </a:t>
            </a:r>
          </a:p>
          <a:p>
            <a:pPr>
              <a:lnSpc>
                <a:spcPct val="110000"/>
              </a:lnSpc>
            </a:pPr>
            <a:r>
              <a:rPr lang="en-US" sz="1400" dirty="0"/>
              <a:t>Everyone must come up at least once for credit</a:t>
            </a:r>
          </a:p>
        </p:txBody>
      </p:sp>
      <p:sp>
        <p:nvSpPr>
          <p:cNvPr id="35" name="Isosceles Triangle 34">
            <a:extLst>
              <a:ext uri="{FF2B5EF4-FFF2-40B4-BE49-F238E27FC236}">
                <a16:creationId xmlns="" xmlns:a16="http://schemas.microsoft.com/office/drawing/2014/main" id="{B8B918B4-AB10-4E3A-916E-A9625586EA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1310831" y="987224"/>
            <a:ext cx="300774" cy="194466"/>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3887729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CD4605B-D479-3D49-8AEE-895BA8007796}"/>
              </a:ext>
            </a:extLst>
          </p:cNvPr>
          <p:cNvSpPr>
            <a:spLocks noGrp="1"/>
          </p:cNvSpPr>
          <p:nvPr>
            <p:ph type="title"/>
          </p:nvPr>
        </p:nvSpPr>
        <p:spPr/>
        <p:txBody>
          <a:bodyPr/>
          <a:lstStyle/>
          <a:p>
            <a:r>
              <a:rPr lang="en-US" dirty="0"/>
              <a:t>Spanish American War </a:t>
            </a:r>
          </a:p>
        </p:txBody>
      </p:sp>
      <p:sp>
        <p:nvSpPr>
          <p:cNvPr id="3" name="Content Placeholder 2">
            <a:extLst>
              <a:ext uri="{FF2B5EF4-FFF2-40B4-BE49-F238E27FC236}">
                <a16:creationId xmlns="" xmlns:a16="http://schemas.microsoft.com/office/drawing/2014/main" id="{A0F3BC89-773A-A64F-BC3E-349112D7D4E1}"/>
              </a:ext>
            </a:extLst>
          </p:cNvPr>
          <p:cNvSpPr>
            <a:spLocks noGrp="1"/>
          </p:cNvSpPr>
          <p:nvPr>
            <p:ph idx="1"/>
          </p:nvPr>
        </p:nvSpPr>
        <p:spPr/>
        <p:txBody>
          <a:bodyPr/>
          <a:lstStyle/>
          <a:p>
            <a:r>
              <a:rPr lang="en-US" dirty="0"/>
              <a:t>Why Cuba?  </a:t>
            </a:r>
          </a:p>
          <a:p>
            <a:pPr lvl="1"/>
            <a:r>
              <a:rPr lang="en-US" dirty="0"/>
              <a:t>Of all the Latin American countries to get involved in, why them?</a:t>
            </a:r>
          </a:p>
          <a:p>
            <a:r>
              <a:rPr lang="en-US" dirty="0"/>
              <a:t>What caused the war</a:t>
            </a:r>
            <a:r>
              <a:rPr lang="en-US"/>
              <a:t>?  </a:t>
            </a:r>
          </a:p>
          <a:p>
            <a:pPr lvl="1"/>
            <a:r>
              <a:rPr lang="en-US"/>
              <a:t>What </a:t>
            </a:r>
            <a:r>
              <a:rPr lang="en-US" dirty="0"/>
              <a:t>cause do you think was the most significant and why?</a:t>
            </a:r>
          </a:p>
          <a:p>
            <a:r>
              <a:rPr lang="en-US" dirty="0"/>
              <a:t>What impact did the war have on:</a:t>
            </a:r>
          </a:p>
          <a:p>
            <a:pPr lvl="1"/>
            <a:r>
              <a:rPr lang="en-US" dirty="0"/>
              <a:t>America’s role as a world power</a:t>
            </a:r>
          </a:p>
          <a:p>
            <a:pPr lvl="1"/>
            <a:r>
              <a:rPr lang="en-US" dirty="0"/>
              <a:t>American foreign policy</a:t>
            </a:r>
          </a:p>
          <a:p>
            <a:pPr lvl="1"/>
            <a:r>
              <a:rPr lang="en-US" dirty="0"/>
              <a:t>American identity </a:t>
            </a:r>
          </a:p>
          <a:p>
            <a:pPr lvl="1"/>
            <a:r>
              <a:rPr lang="en-US" dirty="0"/>
              <a:t>The countries involved </a:t>
            </a:r>
          </a:p>
          <a:p>
            <a:pPr lvl="2"/>
            <a:r>
              <a:rPr lang="en-US" dirty="0"/>
              <a:t>Cuba, Puerto Rico, Guam, Philippines, &amp; Spain </a:t>
            </a:r>
          </a:p>
        </p:txBody>
      </p:sp>
    </p:spTree>
    <p:extLst>
      <p:ext uri="{BB962C8B-B14F-4D97-AF65-F5344CB8AC3E}">
        <p14:creationId xmlns:p14="http://schemas.microsoft.com/office/powerpoint/2010/main" val="3760468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br>
              <a:rPr lang="en-US" dirty="0"/>
            </a:br>
            <a:r>
              <a:rPr lang="en-US" dirty="0"/>
              <a:t>Check </a:t>
            </a:r>
          </a:p>
        </p:txBody>
      </p:sp>
      <p:sp>
        <p:nvSpPr>
          <p:cNvPr id="3" name="Content Placeholder 2"/>
          <p:cNvSpPr>
            <a:spLocks noGrp="1"/>
          </p:cNvSpPr>
          <p:nvPr>
            <p:ph idx="1"/>
          </p:nvPr>
        </p:nvSpPr>
        <p:spPr/>
        <p:txBody>
          <a:bodyPr/>
          <a:lstStyle/>
          <a:p>
            <a:r>
              <a:rPr lang="en-US" dirty="0"/>
              <a:t>Explain the similarities and differences in attitudes about the nation’s proper role in the world (early imperialism) </a:t>
            </a:r>
          </a:p>
          <a:p>
            <a:r>
              <a:rPr lang="en-US" dirty="0"/>
              <a:t>Explain the effects of the Spanish American War</a:t>
            </a:r>
          </a:p>
        </p:txBody>
      </p:sp>
    </p:spTree>
    <p:extLst>
      <p:ext uri="{BB962C8B-B14F-4D97-AF65-F5344CB8AC3E}">
        <p14:creationId xmlns:p14="http://schemas.microsoft.com/office/powerpoint/2010/main" val="3884357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 xmlns:a16="http://schemas.microsoft.com/office/drawing/2014/main" id="{84DB7353-7D7A-431B-A5B6-A3845E6F2BB2}"/>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247255" y="-59376"/>
            <a:ext cx="9386886" cy="6923798"/>
            <a:chOff x="-329674" y="-51881"/>
            <a:chExt cx="12515851" cy="6923798"/>
          </a:xfrm>
        </p:grpSpPr>
        <p:sp>
          <p:nvSpPr>
            <p:cNvPr id="11" name="Freeform 5">
              <a:extLst>
                <a:ext uri="{FF2B5EF4-FFF2-40B4-BE49-F238E27FC236}">
                  <a16:creationId xmlns="" xmlns:a16="http://schemas.microsoft.com/office/drawing/2014/main" id="{9E8D15D6-6183-4BE1-A315-C7EC9C1A53F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 xmlns:a16="http://schemas.microsoft.com/office/drawing/2014/main" id="{82A253FA-4E60-4B4D-94B0-93ECFCF3098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 xmlns:a16="http://schemas.microsoft.com/office/drawing/2014/main" id="{E1B39AD1-11BD-457B-822C-A873607F412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 xmlns:a16="http://schemas.microsoft.com/office/drawing/2014/main" id="{CC286005-78D5-4BE4-AA8B-75CDC07E7864}"/>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 xmlns:a16="http://schemas.microsoft.com/office/drawing/2014/main" id="{09E4A22D-7E83-4F24-97FE-931A93CACC7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 xmlns:a16="http://schemas.microsoft.com/office/drawing/2014/main" id="{4351E96B-8DD4-4D5E-A9F0-C47F5F33781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 xmlns:a16="http://schemas.microsoft.com/office/drawing/2014/main" id="{BFF78610-2475-4756-9EC8-5DA7D8902D5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 xmlns:a16="http://schemas.microsoft.com/office/drawing/2014/main" id="{C7ACAE44-681D-4CBC-B2AB-E5131DF5A86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 xmlns:a16="http://schemas.microsoft.com/office/drawing/2014/main" id="{CA22E4A0-73AA-4722-9C16-F3AF9A33EC5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 xmlns:a16="http://schemas.microsoft.com/office/drawing/2014/main" id="{BB36E626-EBEB-41C0-B224-8DB049DB4D72}"/>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 xmlns:a16="http://schemas.microsoft.com/office/drawing/2014/main" id="{D603DEC5-BED4-4DB6-A253-F61CC367423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 xmlns:a16="http://schemas.microsoft.com/office/drawing/2014/main" id="{86AE9DE6-CA9A-479B-A0FB-0E1BAC7A65E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 xmlns:a16="http://schemas.microsoft.com/office/drawing/2014/main" id="{16CB8DC8-E75F-4574-A290-AAB7031BE8A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 xmlns:a16="http://schemas.microsoft.com/office/drawing/2014/main" id="{1CA657E1-3A52-4C23-AA47-EBB2D5C4148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 xmlns:a16="http://schemas.microsoft.com/office/drawing/2014/main" id="{ED4F701B-2A93-464F-A673-54EED5C4C4C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 xmlns:a16="http://schemas.microsoft.com/office/drawing/2014/main" id="{9977C34F-F6C9-4749-B201-7B928802DFF9}"/>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 xmlns:a16="http://schemas.microsoft.com/office/drawing/2014/main" id="{3A913E6B-DBE9-4291-A34C-36069ECB8E6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 xmlns:a16="http://schemas.microsoft.com/office/drawing/2014/main" id="{7D415C04-AB5C-4B76-9E49-EEBAEE64D04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 xmlns:a16="http://schemas.microsoft.com/office/drawing/2014/main" id="{151FDC11-E872-4EAE-A597-822F9FE1708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1" name="Group 30">
            <a:extLst>
              <a:ext uri="{FF2B5EF4-FFF2-40B4-BE49-F238E27FC236}">
                <a16:creationId xmlns="" xmlns:a16="http://schemas.microsoft.com/office/drawing/2014/main" id="{1B24766B-81CA-44C7-BF11-77A12BA42411}"/>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1251969" y="1186483"/>
            <a:ext cx="6636259" cy="4477933"/>
            <a:chOff x="1669293" y="1186483"/>
            <a:chExt cx="8848345" cy="4477933"/>
          </a:xfrm>
        </p:grpSpPr>
        <p:sp>
          <p:nvSpPr>
            <p:cNvPr id="32" name="Rectangle 31">
              <a:extLst>
                <a:ext uri="{FF2B5EF4-FFF2-40B4-BE49-F238E27FC236}">
                  <a16:creationId xmlns="" xmlns:a16="http://schemas.microsoft.com/office/drawing/2014/main" id="{1A2F9962-DEB8-461C-8B4C-C0ED0D8A7B7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Isosceles Triangle 32">
              <a:extLst>
                <a:ext uri="{FF2B5EF4-FFF2-40B4-BE49-F238E27FC236}">
                  <a16:creationId xmlns="" xmlns:a16="http://schemas.microsoft.com/office/drawing/2014/main" id="{C0672E08-EB09-4B8E-8522-24BBC2CFFD2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33">
              <a:extLst>
                <a:ext uri="{FF2B5EF4-FFF2-40B4-BE49-F238E27FC236}">
                  <a16:creationId xmlns="" xmlns:a16="http://schemas.microsoft.com/office/drawing/2014/main" id="{3447AB64-F3EC-4A1F-BFD4-F0F9DB3DAD7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6" name="Rectangle 35">
            <a:extLst>
              <a:ext uri="{FF2B5EF4-FFF2-40B4-BE49-F238E27FC236}">
                <a16:creationId xmlns="" xmlns:a16="http://schemas.microsoft.com/office/drawing/2014/main" id="{6BDBA639-2A71-4A60-A71A-FF1836F546C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8" name="Group 37">
            <a:extLst>
              <a:ext uri="{FF2B5EF4-FFF2-40B4-BE49-F238E27FC236}">
                <a16:creationId xmlns="" xmlns:a16="http://schemas.microsoft.com/office/drawing/2014/main" id="{5E208A8B-5EBD-4532-BE72-26414FA7CFF6}"/>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247255" y="-59376"/>
            <a:ext cx="9386886" cy="6923798"/>
            <a:chOff x="-329674" y="-51881"/>
            <a:chExt cx="12515851" cy="6923798"/>
          </a:xfrm>
        </p:grpSpPr>
        <p:sp>
          <p:nvSpPr>
            <p:cNvPr id="39" name="Freeform 5">
              <a:extLst>
                <a:ext uri="{FF2B5EF4-FFF2-40B4-BE49-F238E27FC236}">
                  <a16:creationId xmlns="" xmlns:a16="http://schemas.microsoft.com/office/drawing/2014/main" id="{15D09196-B338-4AB5-A71B-CFD5FFCA62B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6">
              <a:extLst>
                <a:ext uri="{FF2B5EF4-FFF2-40B4-BE49-F238E27FC236}">
                  <a16:creationId xmlns="" xmlns:a16="http://schemas.microsoft.com/office/drawing/2014/main" id="{F50B4463-128A-4677-A285-C017E6C543E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7">
              <a:extLst>
                <a:ext uri="{FF2B5EF4-FFF2-40B4-BE49-F238E27FC236}">
                  <a16:creationId xmlns="" xmlns:a16="http://schemas.microsoft.com/office/drawing/2014/main" id="{1D9B95CD-F023-4DFA-9678-1E02713F74B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8">
              <a:extLst>
                <a:ext uri="{FF2B5EF4-FFF2-40B4-BE49-F238E27FC236}">
                  <a16:creationId xmlns="" xmlns:a16="http://schemas.microsoft.com/office/drawing/2014/main" id="{1DDF47A8-BE7B-43F3-A500-F5A4656D83B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9">
              <a:extLst>
                <a:ext uri="{FF2B5EF4-FFF2-40B4-BE49-F238E27FC236}">
                  <a16:creationId xmlns="" xmlns:a16="http://schemas.microsoft.com/office/drawing/2014/main" id="{2DD394DE-76FB-42F8-85F2-FD436F42326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10">
              <a:extLst>
                <a:ext uri="{FF2B5EF4-FFF2-40B4-BE49-F238E27FC236}">
                  <a16:creationId xmlns="" xmlns:a16="http://schemas.microsoft.com/office/drawing/2014/main" id="{B95F2EFB-87E6-4400-AAF3-7EB8B4F1561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1">
              <a:extLst>
                <a:ext uri="{FF2B5EF4-FFF2-40B4-BE49-F238E27FC236}">
                  <a16:creationId xmlns="" xmlns:a16="http://schemas.microsoft.com/office/drawing/2014/main" id="{1D463476-2BC7-418C-9D6F-51444B11A722}"/>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2">
              <a:extLst>
                <a:ext uri="{FF2B5EF4-FFF2-40B4-BE49-F238E27FC236}">
                  <a16:creationId xmlns="" xmlns:a16="http://schemas.microsoft.com/office/drawing/2014/main" id="{24011122-2495-478A-81BF-ABBDEA1DA80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3">
              <a:extLst>
                <a:ext uri="{FF2B5EF4-FFF2-40B4-BE49-F238E27FC236}">
                  <a16:creationId xmlns="" xmlns:a16="http://schemas.microsoft.com/office/drawing/2014/main" id="{C79E87C5-E5B3-476B-B539-FC9CF4A33B72}"/>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14">
              <a:extLst>
                <a:ext uri="{FF2B5EF4-FFF2-40B4-BE49-F238E27FC236}">
                  <a16:creationId xmlns="" xmlns:a16="http://schemas.microsoft.com/office/drawing/2014/main" id="{956029CA-2B38-434D-9044-5FF3A1ECD17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9" name="Freeform 15">
              <a:extLst>
                <a:ext uri="{FF2B5EF4-FFF2-40B4-BE49-F238E27FC236}">
                  <a16:creationId xmlns="" xmlns:a16="http://schemas.microsoft.com/office/drawing/2014/main" id="{9514CFB6-E8DB-43DC-B1CD-9CC2D4B2764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0" name="Freeform 16">
              <a:extLst>
                <a:ext uri="{FF2B5EF4-FFF2-40B4-BE49-F238E27FC236}">
                  <a16:creationId xmlns="" xmlns:a16="http://schemas.microsoft.com/office/drawing/2014/main" id="{BD8C1FC8-E550-45BE-9F30-822BAB3781E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1" name="Freeform 17">
              <a:extLst>
                <a:ext uri="{FF2B5EF4-FFF2-40B4-BE49-F238E27FC236}">
                  <a16:creationId xmlns="" xmlns:a16="http://schemas.microsoft.com/office/drawing/2014/main" id="{D1646B5D-A7B7-41EC-9591-0E0C0F4F949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8">
              <a:extLst>
                <a:ext uri="{FF2B5EF4-FFF2-40B4-BE49-F238E27FC236}">
                  <a16:creationId xmlns="" xmlns:a16="http://schemas.microsoft.com/office/drawing/2014/main" id="{E2118E93-481E-4843-987E-378187AA37E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9">
              <a:extLst>
                <a:ext uri="{FF2B5EF4-FFF2-40B4-BE49-F238E27FC236}">
                  <a16:creationId xmlns="" xmlns:a16="http://schemas.microsoft.com/office/drawing/2014/main" id="{77038464-F4E2-47EC-A87F-18469191E3A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0">
              <a:extLst>
                <a:ext uri="{FF2B5EF4-FFF2-40B4-BE49-F238E27FC236}">
                  <a16:creationId xmlns="" xmlns:a16="http://schemas.microsoft.com/office/drawing/2014/main" id="{FB3BBEB1-E146-408F-95B7-EE2F269DE19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1">
              <a:extLst>
                <a:ext uri="{FF2B5EF4-FFF2-40B4-BE49-F238E27FC236}">
                  <a16:creationId xmlns="" xmlns:a16="http://schemas.microsoft.com/office/drawing/2014/main" id="{C765B285-56EC-47FC-B116-274EBBD61AD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2">
              <a:extLst>
                <a:ext uri="{FF2B5EF4-FFF2-40B4-BE49-F238E27FC236}">
                  <a16:creationId xmlns="" xmlns:a16="http://schemas.microsoft.com/office/drawing/2014/main" id="{CB4A6191-6913-42EA-905E-8A174AE2C994}"/>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7" name="Freeform 23">
              <a:extLst>
                <a:ext uri="{FF2B5EF4-FFF2-40B4-BE49-F238E27FC236}">
                  <a16:creationId xmlns="" xmlns:a16="http://schemas.microsoft.com/office/drawing/2014/main" id="{8ADEEF92-F481-475A-845C-5E940F0D5594}"/>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59" name="Freeform: Shape 58">
            <a:extLst>
              <a:ext uri="{FF2B5EF4-FFF2-40B4-BE49-F238E27FC236}">
                <a16:creationId xmlns="" xmlns:a16="http://schemas.microsoft.com/office/drawing/2014/main" id="{D9C506D7-84CB-4057-A44A-465313E785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0931529">
            <a:off x="1630437" y="2448612"/>
            <a:ext cx="331406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Oval 32">
            <a:extLst>
              <a:ext uri="{FF2B5EF4-FFF2-40B4-BE49-F238E27FC236}">
                <a16:creationId xmlns="" xmlns:a16="http://schemas.microsoft.com/office/drawing/2014/main" id="{7842FC68-61FD-4700-8A22-BB8B071884D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765934" y="691977"/>
            <a:ext cx="5821442"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 xmlns:a16="http://schemas.microsoft.com/office/drawing/2014/main" id="{8D15220B-6BAA-5644-BB53-EC994B390A36}"/>
              </a:ext>
            </a:extLst>
          </p:cNvPr>
          <p:cNvSpPr>
            <a:spLocks noGrp="1"/>
          </p:cNvSpPr>
          <p:nvPr>
            <p:ph type="title"/>
          </p:nvPr>
        </p:nvSpPr>
        <p:spPr>
          <a:xfrm>
            <a:off x="1962207" y="2061838"/>
            <a:ext cx="5219585" cy="1662475"/>
          </a:xfrm>
        </p:spPr>
        <p:txBody>
          <a:bodyPr vert="horz" lIns="228600" tIns="228600" rIns="228600" bIns="0" rtlCol="0" anchor="b">
            <a:normAutofit/>
          </a:bodyPr>
          <a:lstStyle/>
          <a:p>
            <a:pPr defTabSz="914400">
              <a:lnSpc>
                <a:spcPct val="80000"/>
              </a:lnSpc>
            </a:pPr>
            <a:r>
              <a:rPr lang="en-US" sz="4200" spc="-150" dirty="0"/>
              <a:t>Progressive Era</a:t>
            </a:r>
          </a:p>
        </p:txBody>
      </p:sp>
      <p:sp>
        <p:nvSpPr>
          <p:cNvPr id="5" name="Text Placeholder 4">
            <a:extLst>
              <a:ext uri="{FF2B5EF4-FFF2-40B4-BE49-F238E27FC236}">
                <a16:creationId xmlns="" xmlns:a16="http://schemas.microsoft.com/office/drawing/2014/main" id="{0ABFBF52-F989-CB45-806A-290C139C9ED4}"/>
              </a:ext>
            </a:extLst>
          </p:cNvPr>
          <p:cNvSpPr>
            <a:spLocks noGrp="1"/>
          </p:cNvSpPr>
          <p:nvPr>
            <p:ph type="body" idx="1"/>
          </p:nvPr>
        </p:nvSpPr>
        <p:spPr>
          <a:xfrm>
            <a:off x="2541703" y="3783690"/>
            <a:ext cx="4060594" cy="1196717"/>
          </a:xfrm>
        </p:spPr>
        <p:txBody>
          <a:bodyPr vert="horz" lIns="91440" tIns="0" rIns="91440" bIns="45720" rtlCol="0">
            <a:normAutofit/>
          </a:bodyPr>
          <a:lstStyle/>
          <a:p>
            <a:pPr defTabSz="914400">
              <a:lnSpc>
                <a:spcPct val="100000"/>
              </a:lnSpc>
              <a:spcBef>
                <a:spcPts val="1000"/>
              </a:spcBef>
            </a:pPr>
            <a:r>
              <a:rPr lang="en-US" sz="1700" dirty="0"/>
              <a:t>Chapter 21 </a:t>
            </a:r>
          </a:p>
          <a:p>
            <a:pPr defTabSz="914400">
              <a:lnSpc>
                <a:spcPct val="100000"/>
              </a:lnSpc>
              <a:spcBef>
                <a:spcPts val="1000"/>
              </a:spcBef>
            </a:pPr>
            <a:r>
              <a:rPr lang="en-US" sz="1700" dirty="0"/>
              <a:t>While also considering Chapter 24</a:t>
            </a:r>
          </a:p>
        </p:txBody>
      </p:sp>
    </p:spTree>
    <p:extLst>
      <p:ext uri="{BB962C8B-B14F-4D97-AF65-F5344CB8AC3E}">
        <p14:creationId xmlns:p14="http://schemas.microsoft.com/office/powerpoint/2010/main" val="22348642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 </a:t>
            </a:r>
          </a:p>
        </p:txBody>
      </p:sp>
      <p:sp>
        <p:nvSpPr>
          <p:cNvPr id="3" name="Content Placeholder 2"/>
          <p:cNvSpPr>
            <a:spLocks noGrp="1"/>
          </p:cNvSpPr>
          <p:nvPr>
            <p:ph idx="1"/>
          </p:nvPr>
        </p:nvSpPr>
        <p:spPr/>
        <p:txBody>
          <a:bodyPr/>
          <a:lstStyle/>
          <a:p>
            <a:r>
              <a:rPr lang="en-US" dirty="0"/>
              <a:t>Compare the goals and effects of the Progressive reform movement </a:t>
            </a:r>
          </a:p>
          <a:p>
            <a:r>
              <a:rPr lang="en-US" dirty="0"/>
              <a:t>Compare the attitudes toward the use of natural resources from 1890 to 1945</a:t>
            </a:r>
          </a:p>
        </p:txBody>
      </p:sp>
    </p:spTree>
    <p:extLst>
      <p:ext uri="{BB962C8B-B14F-4D97-AF65-F5344CB8AC3E}">
        <p14:creationId xmlns:p14="http://schemas.microsoft.com/office/powerpoint/2010/main" val="1262650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EFEC3B3-5A4F-F941-A9D9-A951D1F73294}"/>
              </a:ext>
            </a:extLst>
          </p:cNvPr>
          <p:cNvSpPr>
            <a:spLocks noGrp="1"/>
          </p:cNvSpPr>
          <p:nvPr>
            <p:ph type="title"/>
          </p:nvPr>
        </p:nvSpPr>
        <p:spPr/>
        <p:txBody>
          <a:bodyPr/>
          <a:lstStyle/>
          <a:p>
            <a:r>
              <a:rPr lang="en-US" dirty="0"/>
              <a:t>Questions?</a:t>
            </a:r>
          </a:p>
        </p:txBody>
      </p:sp>
      <p:sp>
        <p:nvSpPr>
          <p:cNvPr id="3" name="Text Placeholder 2">
            <a:extLst>
              <a:ext uri="{FF2B5EF4-FFF2-40B4-BE49-F238E27FC236}">
                <a16:creationId xmlns="" xmlns:a16="http://schemas.microsoft.com/office/drawing/2014/main" id="{0B4D1FE7-1534-9E4C-B43B-6F621BB1348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5992518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E2366EBA-92FD-44AE-87A9-25E5135EB2C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
            <a:ext cx="9144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 xmlns:a16="http://schemas.microsoft.com/office/drawing/2014/main" id="{B437F5FC-01F7-4EB4-81E7-C27D917E9554}"/>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313134" y="0"/>
            <a:ext cx="9438087" cy="6853238"/>
            <a:chOff x="-417513" y="0"/>
            <a:chExt cx="12584114" cy="6853238"/>
          </a:xfrm>
        </p:grpSpPr>
        <p:sp>
          <p:nvSpPr>
            <p:cNvPr id="11" name="Freeform 5">
              <a:extLst>
                <a:ext uri="{FF2B5EF4-FFF2-40B4-BE49-F238E27FC236}">
                  <a16:creationId xmlns="" xmlns:a16="http://schemas.microsoft.com/office/drawing/2014/main" id="{4B0CFF10-4805-4BFA-961B-1F60DAEB948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 xmlns:a16="http://schemas.microsoft.com/office/drawing/2014/main" id="{BE054536-C03E-4857-B4AE-D687A58F9A9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 xmlns:a16="http://schemas.microsoft.com/office/drawing/2014/main" id="{FE33E51C-23D8-43F5-98C4-A2ED2C4C99C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 xmlns:a16="http://schemas.microsoft.com/office/drawing/2014/main" id="{89E18891-DEB2-4CFD-A907-2868B2A9105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 xmlns:a16="http://schemas.microsoft.com/office/drawing/2014/main" id="{0002C1BB-DB60-4314-A2FC-203E54D94C7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 xmlns:a16="http://schemas.microsoft.com/office/drawing/2014/main" id="{9B75BDFA-6D78-4FB1-9F21-5280855C49F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 xmlns:a16="http://schemas.microsoft.com/office/drawing/2014/main" id="{0B632D6B-A327-41AB-BBCF-9A03AD2AB73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 xmlns:a16="http://schemas.microsoft.com/office/drawing/2014/main" id="{F514BBC5-1736-4813-BECB-5A6B6738E58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 xmlns:a16="http://schemas.microsoft.com/office/drawing/2014/main" id="{94A2C868-7AEC-4209-BFA3-7185B11D330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 xmlns:a16="http://schemas.microsoft.com/office/drawing/2014/main" id="{FF56CB70-2B25-4695-ADC8-6092D0D1129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 xmlns:a16="http://schemas.microsoft.com/office/drawing/2014/main" id="{BA411BEF-2182-4458-B9AF-1634B5C2316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 xmlns:a16="http://schemas.microsoft.com/office/drawing/2014/main" id="{53F27E63-3F11-4C85-AC72-1EE8508C4C42}"/>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 xmlns:a16="http://schemas.microsoft.com/office/drawing/2014/main" id="{68B589BA-F70F-4E0B-94B9-EEB83EDF3F2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 xmlns:a16="http://schemas.microsoft.com/office/drawing/2014/main" id="{9D0B991D-CB0A-415F-8D77-A5565F66F0E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 xmlns:a16="http://schemas.microsoft.com/office/drawing/2014/main" id="{701E99DE-74F0-41D1-BBF4-5A57053BB6C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 xmlns:a16="http://schemas.microsoft.com/office/drawing/2014/main" id="{C02EE40A-8F17-4182-9495-9506463B794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 xmlns:a16="http://schemas.microsoft.com/office/drawing/2014/main" id="{924210CA-0A35-4127-925F-D4084B7DC394}"/>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 xmlns:a16="http://schemas.microsoft.com/office/drawing/2014/main" id="{DC13CEF1-DD2D-474C-B81C-820CEF3D9C3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 xmlns:a16="http://schemas.microsoft.com/office/drawing/2014/main" id="{F889481A-8038-43E6-8EF1-A5F802CEDF1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 xmlns:a16="http://schemas.microsoft.com/office/drawing/2014/main" id="{128BD14A-9093-4854-A73A-F666B2ED2D21}"/>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 xmlns:a16="http://schemas.microsoft.com/office/drawing/2014/main" id="{22D884F4-76EC-4371-B903-E79CF191E30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 xmlns:a16="http://schemas.microsoft.com/office/drawing/2014/main" id="{7C462C46-EFB7-4580-9921-DFC346FCC3C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442748" y="0"/>
            <a:ext cx="7701252"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EF5B6415-6602-5D43-B2F5-5F827427E5CE}"/>
              </a:ext>
            </a:extLst>
          </p:cNvPr>
          <p:cNvSpPr>
            <a:spLocks noGrp="1"/>
          </p:cNvSpPr>
          <p:nvPr>
            <p:ph type="title"/>
          </p:nvPr>
        </p:nvSpPr>
        <p:spPr>
          <a:xfrm>
            <a:off x="2160363" y="841375"/>
            <a:ext cx="4673143" cy="1230570"/>
          </a:xfrm>
        </p:spPr>
        <p:txBody>
          <a:bodyPr anchor="t">
            <a:normAutofit/>
          </a:bodyPr>
          <a:lstStyle/>
          <a:p>
            <a:pPr algn="l"/>
            <a:r>
              <a:rPr lang="en-US" sz="3100" dirty="0">
                <a:solidFill>
                  <a:schemeClr val="accent1"/>
                </a:solidFill>
              </a:rPr>
              <a:t>Understanding Progressivism </a:t>
            </a:r>
          </a:p>
        </p:txBody>
      </p:sp>
      <p:sp>
        <p:nvSpPr>
          <p:cNvPr id="3" name="Content Placeholder 2">
            <a:extLst>
              <a:ext uri="{FF2B5EF4-FFF2-40B4-BE49-F238E27FC236}">
                <a16:creationId xmlns="" xmlns:a16="http://schemas.microsoft.com/office/drawing/2014/main" id="{80B056E1-E5A6-984F-A2CA-0347BA570130}"/>
              </a:ext>
            </a:extLst>
          </p:cNvPr>
          <p:cNvSpPr>
            <a:spLocks noGrp="1"/>
          </p:cNvSpPr>
          <p:nvPr>
            <p:ph idx="1"/>
          </p:nvPr>
        </p:nvSpPr>
        <p:spPr>
          <a:xfrm>
            <a:off x="2160365" y="2249046"/>
            <a:ext cx="4592837" cy="3802762"/>
          </a:xfrm>
        </p:spPr>
        <p:txBody>
          <a:bodyPr anchor="t">
            <a:normAutofit/>
          </a:bodyPr>
          <a:lstStyle/>
          <a:p>
            <a:r>
              <a:rPr lang="en-US" sz="1300" dirty="0"/>
              <a:t>Looking at the issues facing America at the turn of the century, either individually or in your groups, rank them from one you feel is the most important to solve to least important </a:t>
            </a:r>
          </a:p>
          <a:p>
            <a:r>
              <a:rPr lang="en-US" sz="1300" dirty="0"/>
              <a:t>Then come up with solutions to your top 3 issues </a:t>
            </a:r>
          </a:p>
          <a:p>
            <a:endParaRPr lang="en-US" sz="1300" dirty="0"/>
          </a:p>
        </p:txBody>
      </p:sp>
      <p:sp>
        <p:nvSpPr>
          <p:cNvPr id="35" name="Isosceles Triangle 34">
            <a:extLst>
              <a:ext uri="{FF2B5EF4-FFF2-40B4-BE49-F238E27FC236}">
                <a16:creationId xmlns="" xmlns:a16="http://schemas.microsoft.com/office/drawing/2014/main" id="{B8B918B4-AB10-4E3A-916E-A9625586EA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1310831" y="987224"/>
            <a:ext cx="300774" cy="194466"/>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2878923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8352997-BB6E-694B-ACBF-E93BD8D732AD}"/>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 xmlns:a16="http://schemas.microsoft.com/office/drawing/2014/main" id="{94F64F3F-565A-6742-A93C-D44AD4C4B177}"/>
              </a:ext>
            </a:extLst>
          </p:cNvPr>
          <p:cNvSpPr>
            <a:spLocks noGrp="1"/>
          </p:cNvSpPr>
          <p:nvPr>
            <p:ph idx="1"/>
          </p:nvPr>
        </p:nvSpPr>
        <p:spPr/>
        <p:txBody>
          <a:bodyPr/>
          <a:lstStyle/>
          <a:p>
            <a:r>
              <a:rPr lang="en-US" dirty="0"/>
              <a:t>Overarching Questions about any topic from the period?</a:t>
            </a:r>
          </a:p>
        </p:txBody>
      </p:sp>
    </p:spTree>
    <p:extLst>
      <p:ext uri="{BB962C8B-B14F-4D97-AF65-F5344CB8AC3E}">
        <p14:creationId xmlns:p14="http://schemas.microsoft.com/office/powerpoint/2010/main" val="39884529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Who and the why?</a:t>
            </a:r>
          </a:p>
        </p:txBody>
      </p:sp>
      <p:sp>
        <p:nvSpPr>
          <p:cNvPr id="5" name="Content Placeholder 4"/>
          <p:cNvSpPr>
            <a:spLocks noGrp="1"/>
          </p:cNvSpPr>
          <p:nvPr>
            <p:ph idx="1"/>
          </p:nvPr>
        </p:nvSpPr>
        <p:spPr/>
        <p:txBody>
          <a:bodyPr/>
          <a:lstStyle/>
          <a:p>
            <a:r>
              <a:rPr lang="en-US" dirty="0"/>
              <a:t>Who were the “progressives”?</a:t>
            </a:r>
          </a:p>
          <a:p>
            <a:r>
              <a:rPr lang="en-US" dirty="0"/>
              <a:t>What does this term mean?</a:t>
            </a:r>
          </a:p>
          <a:p>
            <a:r>
              <a:rPr lang="en-US" dirty="0"/>
              <a:t>What were their goals?</a:t>
            </a:r>
          </a:p>
          <a:p>
            <a:r>
              <a:rPr lang="en-US" dirty="0"/>
              <a:t>Why did they exist in this moment in history?</a:t>
            </a:r>
          </a:p>
          <a:p>
            <a:pPr lvl="1"/>
            <a:r>
              <a:rPr lang="en-US" dirty="0"/>
              <a:t>Are their examples of other progressive movements in our history?</a:t>
            </a:r>
          </a:p>
        </p:txBody>
      </p:sp>
    </p:spTree>
    <p:extLst>
      <p:ext uri="{BB962C8B-B14F-4D97-AF65-F5344CB8AC3E}">
        <p14:creationId xmlns:p14="http://schemas.microsoft.com/office/powerpoint/2010/main" val="1005482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Pragmatism &amp; Scientific Reasoning </a:t>
            </a:r>
          </a:p>
        </p:txBody>
      </p:sp>
      <p:sp>
        <p:nvSpPr>
          <p:cNvPr id="3" name="Content Placeholder 2"/>
          <p:cNvSpPr>
            <a:spLocks noGrp="1"/>
          </p:cNvSpPr>
          <p:nvPr>
            <p:ph idx="1"/>
          </p:nvPr>
        </p:nvSpPr>
        <p:spPr/>
        <p:txBody>
          <a:bodyPr/>
          <a:lstStyle/>
          <a:p>
            <a:r>
              <a:rPr lang="en-US" dirty="0"/>
              <a:t>Pragmatism </a:t>
            </a:r>
          </a:p>
          <a:p>
            <a:pPr lvl="1"/>
            <a:r>
              <a:rPr lang="en-US" dirty="0"/>
              <a:t> an approach that assesses the truth of meaning of theories or beliefs in terms of the success of their practical application </a:t>
            </a:r>
          </a:p>
          <a:p>
            <a:r>
              <a:rPr lang="en-US" dirty="0"/>
              <a:t>How were these concepts used?</a:t>
            </a:r>
          </a:p>
          <a:p>
            <a:r>
              <a:rPr lang="en-US" dirty="0"/>
              <a:t>Why were they embraced by the Progressives?</a:t>
            </a:r>
          </a:p>
          <a:p>
            <a:endParaRPr lang="en-US" dirty="0"/>
          </a:p>
        </p:txBody>
      </p:sp>
    </p:spTree>
    <p:extLst>
      <p:ext uri="{BB962C8B-B14F-4D97-AF65-F5344CB8AC3E}">
        <p14:creationId xmlns:p14="http://schemas.microsoft.com/office/powerpoint/2010/main" val="29072973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of the Media </a:t>
            </a:r>
          </a:p>
        </p:txBody>
      </p:sp>
      <p:sp>
        <p:nvSpPr>
          <p:cNvPr id="3" name="Content Placeholder 2"/>
          <p:cNvSpPr>
            <a:spLocks noGrp="1"/>
          </p:cNvSpPr>
          <p:nvPr>
            <p:ph idx="1"/>
          </p:nvPr>
        </p:nvSpPr>
        <p:spPr/>
        <p:txBody>
          <a:bodyPr/>
          <a:lstStyle/>
          <a:p>
            <a:r>
              <a:rPr lang="en-US" dirty="0"/>
              <a:t>Muckrakers	</a:t>
            </a:r>
          </a:p>
          <a:p>
            <a:pPr lvl="1"/>
            <a:r>
              <a:rPr lang="en-US" dirty="0"/>
              <a:t>Lincoln Steffens </a:t>
            </a:r>
          </a:p>
          <a:p>
            <a:pPr lvl="1"/>
            <a:r>
              <a:rPr lang="en-US" dirty="0"/>
              <a:t>Ida Tarbell </a:t>
            </a:r>
          </a:p>
          <a:p>
            <a:pPr lvl="1"/>
            <a:r>
              <a:rPr lang="en-US" dirty="0"/>
              <a:t>Jacob Riis </a:t>
            </a:r>
          </a:p>
          <a:p>
            <a:pPr lvl="1"/>
            <a:r>
              <a:rPr lang="en-US" dirty="0"/>
              <a:t>Upton Sinclair</a:t>
            </a:r>
          </a:p>
          <a:p>
            <a:pPr lvl="1"/>
            <a:r>
              <a:rPr lang="en-US" dirty="0"/>
              <a:t>Ida B. Wells </a:t>
            </a:r>
          </a:p>
          <a:p>
            <a:r>
              <a:rPr lang="en-US" dirty="0"/>
              <a:t>Why are they significant to the Progressive movement?</a:t>
            </a:r>
          </a:p>
          <a:p>
            <a:r>
              <a:rPr lang="en-US" dirty="0"/>
              <a:t> </a:t>
            </a:r>
          </a:p>
        </p:txBody>
      </p:sp>
    </p:spTree>
    <p:extLst>
      <p:ext uri="{BB962C8B-B14F-4D97-AF65-F5344CB8AC3E}">
        <p14:creationId xmlns:p14="http://schemas.microsoft.com/office/powerpoint/2010/main" val="11479975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Political Reform </a:t>
            </a:r>
          </a:p>
        </p:txBody>
      </p:sp>
      <p:sp>
        <p:nvSpPr>
          <p:cNvPr id="3" name="Content Placeholder 2"/>
          <p:cNvSpPr>
            <a:spLocks noGrp="1"/>
          </p:cNvSpPr>
          <p:nvPr>
            <p:ph idx="1"/>
          </p:nvPr>
        </p:nvSpPr>
        <p:spPr/>
        <p:txBody>
          <a:bodyPr/>
          <a:lstStyle/>
          <a:p>
            <a:r>
              <a:rPr lang="en-US" dirty="0"/>
              <a:t>Secret Ballot </a:t>
            </a:r>
          </a:p>
          <a:p>
            <a:r>
              <a:rPr lang="en-US" dirty="0"/>
              <a:t>Direct Primaries </a:t>
            </a:r>
          </a:p>
          <a:p>
            <a:r>
              <a:rPr lang="en-US" dirty="0"/>
              <a:t>Direct Election of Senators </a:t>
            </a:r>
          </a:p>
          <a:p>
            <a:r>
              <a:rPr lang="en-US" dirty="0"/>
              <a:t>Initiative, Referendum, &amp; Recall</a:t>
            </a:r>
          </a:p>
          <a:p>
            <a:r>
              <a:rPr lang="en-US" dirty="0"/>
              <a:t>Why was there such a focus on political reform?</a:t>
            </a:r>
          </a:p>
          <a:p>
            <a:r>
              <a:rPr lang="en-US" dirty="0"/>
              <a:t>What is the common theme(s) between these reforms?</a:t>
            </a:r>
          </a:p>
          <a:p>
            <a:r>
              <a:rPr lang="en-US" dirty="0"/>
              <a:t>What impact do you think they had or have on the relationship between the government &amp; the people?</a:t>
            </a:r>
          </a:p>
        </p:txBody>
      </p:sp>
    </p:spTree>
    <p:extLst>
      <p:ext uri="{BB962C8B-B14F-4D97-AF65-F5344CB8AC3E}">
        <p14:creationId xmlns:p14="http://schemas.microsoft.com/office/powerpoint/2010/main" val="33983470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City Planning </a:t>
            </a:r>
          </a:p>
        </p:txBody>
      </p:sp>
      <p:sp>
        <p:nvSpPr>
          <p:cNvPr id="3" name="Content Placeholder 2"/>
          <p:cNvSpPr>
            <a:spLocks noGrp="1"/>
          </p:cNvSpPr>
          <p:nvPr>
            <p:ph idx="1"/>
          </p:nvPr>
        </p:nvSpPr>
        <p:spPr/>
        <p:txBody>
          <a:bodyPr/>
          <a:lstStyle/>
          <a:p>
            <a:r>
              <a:rPr lang="en-US" dirty="0"/>
              <a:t>Public Utilities controlled by the cities </a:t>
            </a:r>
          </a:p>
          <a:p>
            <a:r>
              <a:rPr lang="en-US" dirty="0"/>
              <a:t>City Planners </a:t>
            </a:r>
          </a:p>
          <a:p>
            <a:r>
              <a:rPr lang="en-US" dirty="0"/>
              <a:t>City run public services </a:t>
            </a:r>
          </a:p>
          <a:p>
            <a:r>
              <a:rPr lang="en-US" dirty="0"/>
              <a:t>Pendleton Civil Service Act</a:t>
            </a:r>
          </a:p>
          <a:p>
            <a:r>
              <a:rPr lang="en-US" dirty="0"/>
              <a:t>Why were these the focus of reform?</a:t>
            </a:r>
          </a:p>
          <a:p>
            <a:r>
              <a:rPr lang="en-US" dirty="0"/>
              <a:t>What impact did they or would they have on cities?</a:t>
            </a:r>
          </a:p>
        </p:txBody>
      </p:sp>
    </p:spTree>
    <p:extLst>
      <p:ext uri="{BB962C8B-B14F-4D97-AF65-F5344CB8AC3E}">
        <p14:creationId xmlns:p14="http://schemas.microsoft.com/office/powerpoint/2010/main" val="40055245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Reform </a:t>
            </a:r>
          </a:p>
        </p:txBody>
      </p:sp>
      <p:sp>
        <p:nvSpPr>
          <p:cNvPr id="3" name="Content Placeholder 2"/>
          <p:cNvSpPr>
            <a:spLocks noGrp="1"/>
          </p:cNvSpPr>
          <p:nvPr>
            <p:ph idx="1"/>
          </p:nvPr>
        </p:nvSpPr>
        <p:spPr/>
        <p:txBody>
          <a:bodyPr/>
          <a:lstStyle/>
          <a:p>
            <a:r>
              <a:rPr lang="en-US" dirty="0"/>
              <a:t>Temperance &amp; Prohibition</a:t>
            </a:r>
          </a:p>
          <a:p>
            <a:r>
              <a:rPr lang="en-US" dirty="0"/>
              <a:t>Social Welfare</a:t>
            </a:r>
          </a:p>
          <a:p>
            <a:pPr lvl="1"/>
            <a:r>
              <a:rPr lang="en-US" dirty="0"/>
              <a:t>Socialism </a:t>
            </a:r>
          </a:p>
          <a:p>
            <a:r>
              <a:rPr lang="en-US" dirty="0"/>
              <a:t>Child &amp; Women Labor </a:t>
            </a:r>
          </a:p>
          <a:p>
            <a:r>
              <a:rPr lang="en-US" dirty="0"/>
              <a:t>Consumer Protection </a:t>
            </a:r>
          </a:p>
          <a:p>
            <a:endParaRPr lang="en-US" dirty="0"/>
          </a:p>
        </p:txBody>
      </p:sp>
    </p:spTree>
    <p:extLst>
      <p:ext uri="{BB962C8B-B14F-4D97-AF65-F5344CB8AC3E}">
        <p14:creationId xmlns:p14="http://schemas.microsoft.com/office/powerpoint/2010/main" val="28500837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Civil Rights </a:t>
            </a:r>
          </a:p>
        </p:txBody>
      </p:sp>
      <p:sp>
        <p:nvSpPr>
          <p:cNvPr id="3" name="Content Placeholder 2"/>
          <p:cNvSpPr>
            <a:spLocks noGrp="1"/>
          </p:cNvSpPr>
          <p:nvPr>
            <p:ph idx="1"/>
          </p:nvPr>
        </p:nvSpPr>
        <p:spPr/>
        <p:txBody>
          <a:bodyPr/>
          <a:lstStyle/>
          <a:p>
            <a:r>
              <a:rPr lang="en-US" dirty="0"/>
              <a:t>African American Rights </a:t>
            </a:r>
          </a:p>
          <a:p>
            <a:pPr lvl="1"/>
            <a:r>
              <a:rPr lang="en-US" dirty="0"/>
              <a:t>Taking on Jim Crow </a:t>
            </a:r>
          </a:p>
          <a:p>
            <a:pPr lvl="1"/>
            <a:r>
              <a:rPr lang="en-US" dirty="0"/>
              <a:t>Equal Opportunity </a:t>
            </a:r>
          </a:p>
          <a:p>
            <a:pPr lvl="1"/>
            <a:r>
              <a:rPr lang="en-US" dirty="0"/>
              <a:t>Great Migration impacts </a:t>
            </a:r>
          </a:p>
          <a:p>
            <a:r>
              <a:rPr lang="en-US" dirty="0"/>
              <a:t>Women’s Suffrage </a:t>
            </a:r>
          </a:p>
          <a:p>
            <a:pPr lvl="1"/>
            <a:r>
              <a:rPr lang="en-US"/>
              <a:t>Sex-education </a:t>
            </a:r>
            <a:r>
              <a:rPr lang="en-US" dirty="0"/>
              <a:t>&amp; birth control </a:t>
            </a:r>
          </a:p>
          <a:p>
            <a:pPr lvl="1"/>
            <a:r>
              <a:rPr lang="en-US" dirty="0"/>
              <a:t>Women’s education </a:t>
            </a:r>
          </a:p>
          <a:p>
            <a:pPr lvl="1"/>
            <a:r>
              <a:rPr lang="en-US" dirty="0"/>
              <a:t>Divorce laws </a:t>
            </a:r>
          </a:p>
          <a:p>
            <a:pPr lvl="1"/>
            <a:r>
              <a:rPr lang="en-US" dirty="0"/>
              <a:t>Equal opportunity </a:t>
            </a:r>
          </a:p>
        </p:txBody>
      </p:sp>
    </p:spTree>
    <p:extLst>
      <p:ext uri="{BB962C8B-B14F-4D97-AF65-F5344CB8AC3E}">
        <p14:creationId xmlns:p14="http://schemas.microsoft.com/office/powerpoint/2010/main" val="34115678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 Reform</a:t>
            </a:r>
          </a:p>
        </p:txBody>
      </p:sp>
      <p:sp>
        <p:nvSpPr>
          <p:cNvPr id="3" name="Content Placeholder 2"/>
          <p:cNvSpPr>
            <a:spLocks noGrp="1"/>
          </p:cNvSpPr>
          <p:nvPr>
            <p:ph idx="1"/>
          </p:nvPr>
        </p:nvSpPr>
        <p:spPr/>
        <p:txBody>
          <a:bodyPr/>
          <a:lstStyle/>
          <a:p>
            <a:r>
              <a:rPr lang="en-US" dirty="0"/>
              <a:t>Trust Busting </a:t>
            </a:r>
          </a:p>
          <a:p>
            <a:r>
              <a:rPr lang="en-US" dirty="0"/>
              <a:t>“Square Deal”</a:t>
            </a:r>
          </a:p>
          <a:p>
            <a:r>
              <a:rPr lang="en-US" dirty="0"/>
              <a:t>Regulation </a:t>
            </a:r>
          </a:p>
          <a:p>
            <a:r>
              <a:rPr lang="en-US" dirty="0"/>
              <a:t>Tariff Reduction </a:t>
            </a:r>
          </a:p>
          <a:p>
            <a:r>
              <a:rPr lang="en-US" dirty="0"/>
              <a:t>Banking Reform </a:t>
            </a:r>
          </a:p>
        </p:txBody>
      </p:sp>
    </p:spTree>
    <p:extLst>
      <p:ext uri="{BB962C8B-B14F-4D97-AF65-F5344CB8AC3E}">
        <p14:creationId xmlns:p14="http://schemas.microsoft.com/office/powerpoint/2010/main" val="42699814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Environmental Reform </a:t>
            </a:r>
          </a:p>
        </p:txBody>
      </p:sp>
      <p:sp>
        <p:nvSpPr>
          <p:cNvPr id="3" name="Content Placeholder 2"/>
          <p:cNvSpPr>
            <a:spLocks noGrp="1"/>
          </p:cNvSpPr>
          <p:nvPr>
            <p:ph idx="1"/>
          </p:nvPr>
        </p:nvSpPr>
        <p:spPr/>
        <p:txBody>
          <a:bodyPr/>
          <a:lstStyle/>
          <a:p>
            <a:r>
              <a:rPr lang="en-US" dirty="0"/>
              <a:t>Conservation </a:t>
            </a:r>
          </a:p>
          <a:p>
            <a:pPr lvl="1"/>
            <a:r>
              <a:rPr lang="en-US" dirty="0"/>
              <a:t>Dept. of Interior </a:t>
            </a:r>
          </a:p>
          <a:p>
            <a:r>
              <a:rPr lang="en-US" dirty="0"/>
              <a:t>Preservation </a:t>
            </a:r>
          </a:p>
          <a:p>
            <a:pPr lvl="1"/>
            <a:r>
              <a:rPr lang="en-US" dirty="0"/>
              <a:t>National Park System </a:t>
            </a:r>
          </a:p>
        </p:txBody>
      </p:sp>
    </p:spTree>
    <p:extLst>
      <p:ext uri="{BB962C8B-B14F-4D97-AF65-F5344CB8AC3E}">
        <p14:creationId xmlns:p14="http://schemas.microsoft.com/office/powerpoint/2010/main" val="33112548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 xmlns:a16="http://schemas.microsoft.com/office/drawing/2014/main" id="{84DB7353-7D7A-431B-A5B6-A3845E6F2BB2}"/>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247255" y="-59376"/>
            <a:ext cx="9386886" cy="6923798"/>
            <a:chOff x="-329674" y="-51881"/>
            <a:chExt cx="12515851" cy="6923798"/>
          </a:xfrm>
        </p:grpSpPr>
        <p:sp>
          <p:nvSpPr>
            <p:cNvPr id="11" name="Freeform 5">
              <a:extLst>
                <a:ext uri="{FF2B5EF4-FFF2-40B4-BE49-F238E27FC236}">
                  <a16:creationId xmlns="" xmlns:a16="http://schemas.microsoft.com/office/drawing/2014/main" id="{9E8D15D6-6183-4BE1-A315-C7EC9C1A53F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 xmlns:a16="http://schemas.microsoft.com/office/drawing/2014/main" id="{82A253FA-4E60-4B4D-94B0-93ECFCF3098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 xmlns:a16="http://schemas.microsoft.com/office/drawing/2014/main" id="{E1B39AD1-11BD-457B-822C-A873607F412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 xmlns:a16="http://schemas.microsoft.com/office/drawing/2014/main" id="{CC286005-78D5-4BE4-AA8B-75CDC07E7864}"/>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 xmlns:a16="http://schemas.microsoft.com/office/drawing/2014/main" id="{09E4A22D-7E83-4F24-97FE-931A93CACC7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 xmlns:a16="http://schemas.microsoft.com/office/drawing/2014/main" id="{4351E96B-8DD4-4D5E-A9F0-C47F5F33781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 xmlns:a16="http://schemas.microsoft.com/office/drawing/2014/main" id="{BFF78610-2475-4756-9EC8-5DA7D8902D5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 xmlns:a16="http://schemas.microsoft.com/office/drawing/2014/main" id="{C7ACAE44-681D-4CBC-B2AB-E5131DF5A86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 xmlns:a16="http://schemas.microsoft.com/office/drawing/2014/main" id="{CA22E4A0-73AA-4722-9C16-F3AF9A33EC5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 xmlns:a16="http://schemas.microsoft.com/office/drawing/2014/main" id="{BB36E626-EBEB-41C0-B224-8DB049DB4D72}"/>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 xmlns:a16="http://schemas.microsoft.com/office/drawing/2014/main" id="{D603DEC5-BED4-4DB6-A253-F61CC367423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 xmlns:a16="http://schemas.microsoft.com/office/drawing/2014/main" id="{86AE9DE6-CA9A-479B-A0FB-0E1BAC7A65E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 xmlns:a16="http://schemas.microsoft.com/office/drawing/2014/main" id="{16CB8DC8-E75F-4574-A290-AAB7031BE8A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 xmlns:a16="http://schemas.microsoft.com/office/drawing/2014/main" id="{1CA657E1-3A52-4C23-AA47-EBB2D5C4148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 xmlns:a16="http://schemas.microsoft.com/office/drawing/2014/main" id="{ED4F701B-2A93-464F-A673-54EED5C4C4C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 xmlns:a16="http://schemas.microsoft.com/office/drawing/2014/main" id="{9977C34F-F6C9-4749-B201-7B928802DFF9}"/>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 xmlns:a16="http://schemas.microsoft.com/office/drawing/2014/main" id="{3A913E6B-DBE9-4291-A34C-36069ECB8E6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 xmlns:a16="http://schemas.microsoft.com/office/drawing/2014/main" id="{7D415C04-AB5C-4B76-9E49-EEBAEE64D04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 xmlns:a16="http://schemas.microsoft.com/office/drawing/2014/main" id="{151FDC11-E872-4EAE-A597-822F9FE1708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1" name="Group 30">
            <a:extLst>
              <a:ext uri="{FF2B5EF4-FFF2-40B4-BE49-F238E27FC236}">
                <a16:creationId xmlns="" xmlns:a16="http://schemas.microsoft.com/office/drawing/2014/main" id="{1B24766B-81CA-44C7-BF11-77A12BA42411}"/>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1251969" y="1186483"/>
            <a:ext cx="6636259" cy="4477933"/>
            <a:chOff x="1669293" y="1186483"/>
            <a:chExt cx="8848345" cy="4477933"/>
          </a:xfrm>
        </p:grpSpPr>
        <p:sp>
          <p:nvSpPr>
            <p:cNvPr id="32" name="Rectangle 31">
              <a:extLst>
                <a:ext uri="{FF2B5EF4-FFF2-40B4-BE49-F238E27FC236}">
                  <a16:creationId xmlns="" xmlns:a16="http://schemas.microsoft.com/office/drawing/2014/main" id="{1A2F9962-DEB8-461C-8B4C-C0ED0D8A7B7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Isosceles Triangle 32">
              <a:extLst>
                <a:ext uri="{FF2B5EF4-FFF2-40B4-BE49-F238E27FC236}">
                  <a16:creationId xmlns="" xmlns:a16="http://schemas.microsoft.com/office/drawing/2014/main" id="{C0672E08-EB09-4B8E-8522-24BBC2CFFD2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33">
              <a:extLst>
                <a:ext uri="{FF2B5EF4-FFF2-40B4-BE49-F238E27FC236}">
                  <a16:creationId xmlns="" xmlns:a16="http://schemas.microsoft.com/office/drawing/2014/main" id="{3447AB64-F3EC-4A1F-BFD4-F0F9DB3DAD7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6" name="Rectangle 35">
            <a:extLst>
              <a:ext uri="{FF2B5EF4-FFF2-40B4-BE49-F238E27FC236}">
                <a16:creationId xmlns="" xmlns:a16="http://schemas.microsoft.com/office/drawing/2014/main" id="{6BDBA639-2A71-4A60-A71A-FF1836F546C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8" name="Group 37">
            <a:extLst>
              <a:ext uri="{FF2B5EF4-FFF2-40B4-BE49-F238E27FC236}">
                <a16:creationId xmlns="" xmlns:a16="http://schemas.microsoft.com/office/drawing/2014/main" id="{5E208A8B-5EBD-4532-BE72-26414FA7CFF6}"/>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247255" y="-59376"/>
            <a:ext cx="9386886" cy="6923798"/>
            <a:chOff x="-329674" y="-51881"/>
            <a:chExt cx="12515851" cy="6923798"/>
          </a:xfrm>
        </p:grpSpPr>
        <p:sp>
          <p:nvSpPr>
            <p:cNvPr id="39" name="Freeform 5">
              <a:extLst>
                <a:ext uri="{FF2B5EF4-FFF2-40B4-BE49-F238E27FC236}">
                  <a16:creationId xmlns="" xmlns:a16="http://schemas.microsoft.com/office/drawing/2014/main" id="{15D09196-B338-4AB5-A71B-CFD5FFCA62B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6">
              <a:extLst>
                <a:ext uri="{FF2B5EF4-FFF2-40B4-BE49-F238E27FC236}">
                  <a16:creationId xmlns="" xmlns:a16="http://schemas.microsoft.com/office/drawing/2014/main" id="{F50B4463-128A-4677-A285-C017E6C543E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7">
              <a:extLst>
                <a:ext uri="{FF2B5EF4-FFF2-40B4-BE49-F238E27FC236}">
                  <a16:creationId xmlns="" xmlns:a16="http://schemas.microsoft.com/office/drawing/2014/main" id="{1D9B95CD-F023-4DFA-9678-1E02713F74B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8">
              <a:extLst>
                <a:ext uri="{FF2B5EF4-FFF2-40B4-BE49-F238E27FC236}">
                  <a16:creationId xmlns="" xmlns:a16="http://schemas.microsoft.com/office/drawing/2014/main" id="{1DDF47A8-BE7B-43F3-A500-F5A4656D83B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9">
              <a:extLst>
                <a:ext uri="{FF2B5EF4-FFF2-40B4-BE49-F238E27FC236}">
                  <a16:creationId xmlns="" xmlns:a16="http://schemas.microsoft.com/office/drawing/2014/main" id="{2DD394DE-76FB-42F8-85F2-FD436F42326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10">
              <a:extLst>
                <a:ext uri="{FF2B5EF4-FFF2-40B4-BE49-F238E27FC236}">
                  <a16:creationId xmlns="" xmlns:a16="http://schemas.microsoft.com/office/drawing/2014/main" id="{B95F2EFB-87E6-4400-AAF3-7EB8B4F1561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1">
              <a:extLst>
                <a:ext uri="{FF2B5EF4-FFF2-40B4-BE49-F238E27FC236}">
                  <a16:creationId xmlns="" xmlns:a16="http://schemas.microsoft.com/office/drawing/2014/main" id="{1D463476-2BC7-418C-9D6F-51444B11A722}"/>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2">
              <a:extLst>
                <a:ext uri="{FF2B5EF4-FFF2-40B4-BE49-F238E27FC236}">
                  <a16:creationId xmlns="" xmlns:a16="http://schemas.microsoft.com/office/drawing/2014/main" id="{24011122-2495-478A-81BF-ABBDEA1DA80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3">
              <a:extLst>
                <a:ext uri="{FF2B5EF4-FFF2-40B4-BE49-F238E27FC236}">
                  <a16:creationId xmlns="" xmlns:a16="http://schemas.microsoft.com/office/drawing/2014/main" id="{C79E87C5-E5B3-476B-B539-FC9CF4A33B72}"/>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14">
              <a:extLst>
                <a:ext uri="{FF2B5EF4-FFF2-40B4-BE49-F238E27FC236}">
                  <a16:creationId xmlns="" xmlns:a16="http://schemas.microsoft.com/office/drawing/2014/main" id="{956029CA-2B38-434D-9044-5FF3A1ECD17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9" name="Freeform 15">
              <a:extLst>
                <a:ext uri="{FF2B5EF4-FFF2-40B4-BE49-F238E27FC236}">
                  <a16:creationId xmlns="" xmlns:a16="http://schemas.microsoft.com/office/drawing/2014/main" id="{9514CFB6-E8DB-43DC-B1CD-9CC2D4B2764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0" name="Freeform 16">
              <a:extLst>
                <a:ext uri="{FF2B5EF4-FFF2-40B4-BE49-F238E27FC236}">
                  <a16:creationId xmlns="" xmlns:a16="http://schemas.microsoft.com/office/drawing/2014/main" id="{BD8C1FC8-E550-45BE-9F30-822BAB3781E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1" name="Freeform 17">
              <a:extLst>
                <a:ext uri="{FF2B5EF4-FFF2-40B4-BE49-F238E27FC236}">
                  <a16:creationId xmlns="" xmlns:a16="http://schemas.microsoft.com/office/drawing/2014/main" id="{D1646B5D-A7B7-41EC-9591-0E0C0F4F949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8">
              <a:extLst>
                <a:ext uri="{FF2B5EF4-FFF2-40B4-BE49-F238E27FC236}">
                  <a16:creationId xmlns="" xmlns:a16="http://schemas.microsoft.com/office/drawing/2014/main" id="{E2118E93-481E-4843-987E-378187AA37E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9">
              <a:extLst>
                <a:ext uri="{FF2B5EF4-FFF2-40B4-BE49-F238E27FC236}">
                  <a16:creationId xmlns="" xmlns:a16="http://schemas.microsoft.com/office/drawing/2014/main" id="{77038464-F4E2-47EC-A87F-18469191E3A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0">
              <a:extLst>
                <a:ext uri="{FF2B5EF4-FFF2-40B4-BE49-F238E27FC236}">
                  <a16:creationId xmlns="" xmlns:a16="http://schemas.microsoft.com/office/drawing/2014/main" id="{FB3BBEB1-E146-408F-95B7-EE2F269DE19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1">
              <a:extLst>
                <a:ext uri="{FF2B5EF4-FFF2-40B4-BE49-F238E27FC236}">
                  <a16:creationId xmlns="" xmlns:a16="http://schemas.microsoft.com/office/drawing/2014/main" id="{C765B285-56EC-47FC-B116-274EBBD61AD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2">
              <a:extLst>
                <a:ext uri="{FF2B5EF4-FFF2-40B4-BE49-F238E27FC236}">
                  <a16:creationId xmlns="" xmlns:a16="http://schemas.microsoft.com/office/drawing/2014/main" id="{CB4A6191-6913-42EA-905E-8A174AE2C994}"/>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7" name="Freeform 23">
              <a:extLst>
                <a:ext uri="{FF2B5EF4-FFF2-40B4-BE49-F238E27FC236}">
                  <a16:creationId xmlns="" xmlns:a16="http://schemas.microsoft.com/office/drawing/2014/main" id="{8ADEEF92-F481-475A-845C-5E940F0D5594}"/>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59" name="Freeform: Shape 58">
            <a:extLst>
              <a:ext uri="{FF2B5EF4-FFF2-40B4-BE49-F238E27FC236}">
                <a16:creationId xmlns="" xmlns:a16="http://schemas.microsoft.com/office/drawing/2014/main" id="{D9C506D7-84CB-4057-A44A-465313E785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0931529">
            <a:off x="1630437" y="2448612"/>
            <a:ext cx="331406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Oval 32">
            <a:extLst>
              <a:ext uri="{FF2B5EF4-FFF2-40B4-BE49-F238E27FC236}">
                <a16:creationId xmlns="" xmlns:a16="http://schemas.microsoft.com/office/drawing/2014/main" id="{7842FC68-61FD-4700-8A22-BB8B071884D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765934" y="691977"/>
            <a:ext cx="5821442"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 xmlns:a16="http://schemas.microsoft.com/office/drawing/2014/main" id="{8D15220B-6BAA-5644-BB53-EC994B390A36}"/>
              </a:ext>
            </a:extLst>
          </p:cNvPr>
          <p:cNvSpPr>
            <a:spLocks noGrp="1"/>
          </p:cNvSpPr>
          <p:nvPr>
            <p:ph type="title"/>
          </p:nvPr>
        </p:nvSpPr>
        <p:spPr>
          <a:xfrm>
            <a:off x="1962207" y="2061838"/>
            <a:ext cx="5219585" cy="1662475"/>
          </a:xfrm>
        </p:spPr>
        <p:txBody>
          <a:bodyPr vert="horz" lIns="228600" tIns="228600" rIns="228600" bIns="0" rtlCol="0" anchor="b">
            <a:normAutofit/>
          </a:bodyPr>
          <a:lstStyle/>
          <a:p>
            <a:pPr defTabSz="914400">
              <a:lnSpc>
                <a:spcPct val="80000"/>
              </a:lnSpc>
            </a:pPr>
            <a:r>
              <a:rPr lang="en-US" sz="4200" spc="-150" dirty="0"/>
              <a:t>WWI</a:t>
            </a:r>
          </a:p>
        </p:txBody>
      </p:sp>
      <p:sp>
        <p:nvSpPr>
          <p:cNvPr id="5" name="Text Placeholder 4">
            <a:extLst>
              <a:ext uri="{FF2B5EF4-FFF2-40B4-BE49-F238E27FC236}">
                <a16:creationId xmlns="" xmlns:a16="http://schemas.microsoft.com/office/drawing/2014/main" id="{0ABFBF52-F989-CB45-806A-290C139C9ED4}"/>
              </a:ext>
            </a:extLst>
          </p:cNvPr>
          <p:cNvSpPr>
            <a:spLocks noGrp="1"/>
          </p:cNvSpPr>
          <p:nvPr>
            <p:ph type="body" idx="1"/>
          </p:nvPr>
        </p:nvSpPr>
        <p:spPr>
          <a:xfrm>
            <a:off x="2541703" y="3783690"/>
            <a:ext cx="4060594" cy="1196717"/>
          </a:xfrm>
        </p:spPr>
        <p:txBody>
          <a:bodyPr vert="horz" lIns="91440" tIns="0" rIns="91440" bIns="45720" rtlCol="0">
            <a:normAutofit/>
          </a:bodyPr>
          <a:lstStyle/>
          <a:p>
            <a:pPr defTabSz="914400">
              <a:lnSpc>
                <a:spcPct val="100000"/>
              </a:lnSpc>
              <a:spcBef>
                <a:spcPts val="1000"/>
              </a:spcBef>
            </a:pPr>
            <a:r>
              <a:rPr lang="en-US" sz="1700" dirty="0"/>
              <a:t>Chapter 22 </a:t>
            </a:r>
          </a:p>
          <a:p>
            <a:pPr defTabSz="914400">
              <a:lnSpc>
                <a:spcPct val="100000"/>
              </a:lnSpc>
              <a:spcBef>
                <a:spcPts val="1000"/>
              </a:spcBef>
            </a:pPr>
            <a:r>
              <a:rPr lang="en-US" sz="1700" dirty="0"/>
              <a:t>While also considering Chapter 25</a:t>
            </a:r>
          </a:p>
        </p:txBody>
      </p:sp>
    </p:spTree>
    <p:extLst>
      <p:ext uri="{BB962C8B-B14F-4D97-AF65-F5344CB8AC3E}">
        <p14:creationId xmlns:p14="http://schemas.microsoft.com/office/powerpoint/2010/main" val="3420331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B57ECF-675B-9446-969D-9DB6FE3DC42B}"/>
              </a:ext>
            </a:extLst>
          </p:cNvPr>
          <p:cNvSpPr>
            <a:spLocks noGrp="1"/>
          </p:cNvSpPr>
          <p:nvPr>
            <p:ph type="title"/>
          </p:nvPr>
        </p:nvSpPr>
        <p:spPr/>
        <p:txBody>
          <a:bodyPr/>
          <a:lstStyle/>
          <a:p>
            <a:r>
              <a:rPr lang="en-US" dirty="0"/>
              <a:t>Contextualization Activity </a:t>
            </a:r>
          </a:p>
        </p:txBody>
      </p:sp>
      <p:sp>
        <p:nvSpPr>
          <p:cNvPr id="3" name="Content Placeholder 2">
            <a:extLst>
              <a:ext uri="{FF2B5EF4-FFF2-40B4-BE49-F238E27FC236}">
                <a16:creationId xmlns="" xmlns:a16="http://schemas.microsoft.com/office/drawing/2014/main" id="{711D8A05-0150-3249-9FC6-FCE74DB40E7E}"/>
              </a:ext>
            </a:extLst>
          </p:cNvPr>
          <p:cNvSpPr>
            <a:spLocks noGrp="1"/>
          </p:cNvSpPr>
          <p:nvPr>
            <p:ph idx="1"/>
          </p:nvPr>
        </p:nvSpPr>
        <p:spPr/>
        <p:txBody>
          <a:bodyPr/>
          <a:lstStyle/>
          <a:p>
            <a:r>
              <a:rPr lang="en-US" dirty="0"/>
              <a:t>Think of all the major events or themes of Period 6 </a:t>
            </a:r>
          </a:p>
          <a:p>
            <a:r>
              <a:rPr lang="en-US" dirty="0"/>
              <a:t>Consider the major events of Period 7 </a:t>
            </a:r>
          </a:p>
          <a:p>
            <a:pPr lvl="1"/>
            <a:r>
              <a:rPr lang="en-US" dirty="0"/>
              <a:t>American Imperialism</a:t>
            </a:r>
          </a:p>
          <a:p>
            <a:pPr lvl="2"/>
            <a:r>
              <a:rPr lang="en-US" dirty="0"/>
              <a:t>Spanish American War </a:t>
            </a:r>
          </a:p>
          <a:p>
            <a:pPr lvl="1"/>
            <a:r>
              <a:rPr lang="en-US" dirty="0"/>
              <a:t>The Progressive Era</a:t>
            </a:r>
          </a:p>
          <a:p>
            <a:pPr lvl="1"/>
            <a:r>
              <a:rPr lang="en-US" dirty="0"/>
              <a:t>WWI</a:t>
            </a:r>
          </a:p>
          <a:p>
            <a:pPr lvl="1"/>
            <a:r>
              <a:rPr lang="en-US" dirty="0"/>
              <a:t>1920s </a:t>
            </a:r>
          </a:p>
          <a:p>
            <a:pPr lvl="1"/>
            <a:r>
              <a:rPr lang="en-US" dirty="0"/>
              <a:t>The Great Depression &amp; the New Deal </a:t>
            </a:r>
          </a:p>
          <a:p>
            <a:pPr lvl="1"/>
            <a:r>
              <a:rPr lang="en-US" dirty="0"/>
              <a:t>WWII</a:t>
            </a:r>
          </a:p>
          <a:p>
            <a:r>
              <a:rPr lang="en-US" dirty="0"/>
              <a:t>Now make at least one connection between one event or theme from Period 6 and Period 7 </a:t>
            </a:r>
          </a:p>
          <a:p>
            <a:pPr lvl="1"/>
            <a:r>
              <a:rPr lang="en-US" dirty="0"/>
              <a:t>Explain how something in Period 6 led to an event or theme in Period 7</a:t>
            </a:r>
          </a:p>
        </p:txBody>
      </p:sp>
    </p:spTree>
    <p:extLst>
      <p:ext uri="{BB962C8B-B14F-4D97-AF65-F5344CB8AC3E}">
        <p14:creationId xmlns:p14="http://schemas.microsoft.com/office/powerpoint/2010/main" val="17459554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 </a:t>
            </a:r>
          </a:p>
        </p:txBody>
      </p:sp>
      <p:sp>
        <p:nvSpPr>
          <p:cNvPr id="3" name="Content Placeholder 2"/>
          <p:cNvSpPr>
            <a:spLocks noGrp="1"/>
          </p:cNvSpPr>
          <p:nvPr>
            <p:ph idx="1"/>
          </p:nvPr>
        </p:nvSpPr>
        <p:spPr/>
        <p:txBody>
          <a:bodyPr/>
          <a:lstStyle/>
          <a:p>
            <a:r>
              <a:rPr lang="en-US" dirty="0"/>
              <a:t>Explain the causes and consequences of US involvement in WWI</a:t>
            </a:r>
          </a:p>
          <a:p>
            <a:r>
              <a:rPr lang="en-US" dirty="0"/>
              <a:t>Explain the causes &amp; effects of international and internal migration patterns over time </a:t>
            </a:r>
          </a:p>
          <a:p>
            <a:endParaRPr lang="en-US" dirty="0"/>
          </a:p>
        </p:txBody>
      </p:sp>
    </p:spTree>
    <p:extLst>
      <p:ext uri="{BB962C8B-B14F-4D97-AF65-F5344CB8AC3E}">
        <p14:creationId xmlns:p14="http://schemas.microsoft.com/office/powerpoint/2010/main" val="33235245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EFEC3B3-5A4F-F941-A9D9-A951D1F73294}"/>
              </a:ext>
            </a:extLst>
          </p:cNvPr>
          <p:cNvSpPr>
            <a:spLocks noGrp="1"/>
          </p:cNvSpPr>
          <p:nvPr>
            <p:ph type="title"/>
          </p:nvPr>
        </p:nvSpPr>
        <p:spPr/>
        <p:txBody>
          <a:bodyPr/>
          <a:lstStyle/>
          <a:p>
            <a:r>
              <a:rPr lang="en-US" dirty="0"/>
              <a:t>Questions?</a:t>
            </a:r>
          </a:p>
        </p:txBody>
      </p:sp>
      <p:sp>
        <p:nvSpPr>
          <p:cNvPr id="3" name="Text Placeholder 2">
            <a:extLst>
              <a:ext uri="{FF2B5EF4-FFF2-40B4-BE49-F238E27FC236}">
                <a16:creationId xmlns="" xmlns:a16="http://schemas.microsoft.com/office/drawing/2014/main" id="{0B4D1FE7-1534-9E4C-B43B-6F621BB1348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7369296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00A2632E-1975-5F48-B11B-3AD50CB1C17C}"/>
              </a:ext>
            </a:extLst>
          </p:cNvPr>
          <p:cNvSpPr>
            <a:spLocks noGrp="1"/>
          </p:cNvSpPr>
          <p:nvPr>
            <p:ph type="title"/>
          </p:nvPr>
        </p:nvSpPr>
        <p:spPr/>
        <p:txBody>
          <a:bodyPr/>
          <a:lstStyle/>
          <a:p>
            <a:r>
              <a:rPr lang="en-US" dirty="0"/>
              <a:t>From Neutrality to Entering the War</a:t>
            </a:r>
          </a:p>
        </p:txBody>
      </p:sp>
      <p:sp>
        <p:nvSpPr>
          <p:cNvPr id="5" name="Content Placeholder 4">
            <a:extLst>
              <a:ext uri="{FF2B5EF4-FFF2-40B4-BE49-F238E27FC236}">
                <a16:creationId xmlns="" xmlns:a16="http://schemas.microsoft.com/office/drawing/2014/main" id="{F5B627CE-5270-4B4F-AB33-A4BDF3CA3520}"/>
              </a:ext>
            </a:extLst>
          </p:cNvPr>
          <p:cNvSpPr>
            <a:spLocks noGrp="1"/>
          </p:cNvSpPr>
          <p:nvPr>
            <p:ph idx="1"/>
          </p:nvPr>
        </p:nvSpPr>
        <p:spPr/>
        <p:txBody>
          <a:bodyPr/>
          <a:lstStyle/>
          <a:p>
            <a:r>
              <a:rPr lang="en-US" dirty="0"/>
              <a:t>Why did the US want to remain neutral? </a:t>
            </a:r>
          </a:p>
          <a:p>
            <a:r>
              <a:rPr lang="en-US" dirty="0"/>
              <a:t>What caused the US to enter WWI?</a:t>
            </a:r>
          </a:p>
          <a:p>
            <a:pPr lvl="1"/>
            <a:r>
              <a:rPr lang="en-US" dirty="0"/>
              <a:t>Unrestricted submarine warfare </a:t>
            </a:r>
          </a:p>
          <a:p>
            <a:pPr lvl="1"/>
            <a:r>
              <a:rPr lang="en-US" dirty="0"/>
              <a:t>Relationship with Britain and France </a:t>
            </a:r>
          </a:p>
          <a:p>
            <a:pPr lvl="1"/>
            <a:r>
              <a:rPr lang="en-US" dirty="0"/>
              <a:t>Zimmermann Telegram </a:t>
            </a:r>
          </a:p>
          <a:p>
            <a:pPr lvl="1"/>
            <a:r>
              <a:rPr lang="en-US" dirty="0"/>
              <a:t>Russian Revolution </a:t>
            </a:r>
          </a:p>
          <a:p>
            <a:pPr lvl="1"/>
            <a:r>
              <a:rPr lang="en-US" dirty="0"/>
              <a:t>Wilson’s promise 	</a:t>
            </a:r>
          </a:p>
          <a:p>
            <a:pPr lvl="2"/>
            <a:r>
              <a:rPr lang="en-US" dirty="0"/>
              <a:t>Make world safe for democracy </a:t>
            </a:r>
          </a:p>
          <a:p>
            <a:pPr lvl="1"/>
            <a:endParaRPr lang="en-US" dirty="0"/>
          </a:p>
        </p:txBody>
      </p:sp>
    </p:spTree>
    <p:extLst>
      <p:ext uri="{BB962C8B-B14F-4D97-AF65-F5344CB8AC3E}">
        <p14:creationId xmlns:p14="http://schemas.microsoft.com/office/powerpoint/2010/main" val="28357987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3E1B57B-348B-D041-A4F5-F482C35B3DBE}"/>
              </a:ext>
            </a:extLst>
          </p:cNvPr>
          <p:cNvSpPr>
            <a:spLocks noGrp="1"/>
          </p:cNvSpPr>
          <p:nvPr>
            <p:ph type="title"/>
          </p:nvPr>
        </p:nvSpPr>
        <p:spPr/>
        <p:txBody>
          <a:bodyPr/>
          <a:lstStyle/>
          <a:p>
            <a:r>
              <a:rPr lang="en-US" dirty="0"/>
              <a:t>Mobilization </a:t>
            </a:r>
          </a:p>
        </p:txBody>
      </p:sp>
      <p:sp>
        <p:nvSpPr>
          <p:cNvPr id="3" name="Content Placeholder 2">
            <a:extLst>
              <a:ext uri="{FF2B5EF4-FFF2-40B4-BE49-F238E27FC236}">
                <a16:creationId xmlns="" xmlns:a16="http://schemas.microsoft.com/office/drawing/2014/main" id="{9B9D4599-FF56-4747-800E-2B6CC7A632B7}"/>
              </a:ext>
            </a:extLst>
          </p:cNvPr>
          <p:cNvSpPr>
            <a:spLocks noGrp="1"/>
          </p:cNvSpPr>
          <p:nvPr>
            <p:ph idx="1"/>
          </p:nvPr>
        </p:nvSpPr>
        <p:spPr/>
        <p:txBody>
          <a:bodyPr/>
          <a:lstStyle/>
          <a:p>
            <a:r>
              <a:rPr lang="en-US" dirty="0"/>
              <a:t>Gov’t led </a:t>
            </a:r>
          </a:p>
          <a:p>
            <a:pPr lvl="1"/>
            <a:r>
              <a:rPr lang="en-US" dirty="0"/>
              <a:t>Financing the war</a:t>
            </a:r>
          </a:p>
          <a:p>
            <a:pPr lvl="2"/>
            <a:r>
              <a:rPr lang="en-US" dirty="0"/>
              <a:t>Loans, bonds, taxes </a:t>
            </a:r>
          </a:p>
          <a:p>
            <a:pPr lvl="1"/>
            <a:r>
              <a:rPr lang="en-US" dirty="0"/>
              <a:t>Limits on Civil Liberties </a:t>
            </a:r>
          </a:p>
          <a:p>
            <a:pPr lvl="2"/>
            <a:r>
              <a:rPr lang="en-US" dirty="0"/>
              <a:t>Espionage &amp; Sedition Acts </a:t>
            </a:r>
          </a:p>
          <a:p>
            <a:pPr lvl="1"/>
            <a:r>
              <a:rPr lang="en-US" dirty="0"/>
              <a:t>Draft</a:t>
            </a:r>
          </a:p>
          <a:p>
            <a:pPr lvl="1"/>
            <a:r>
              <a:rPr lang="en-US" dirty="0"/>
              <a:t>Labor Relations</a:t>
            </a:r>
          </a:p>
          <a:p>
            <a:pPr lvl="1"/>
            <a:r>
              <a:rPr lang="en-US"/>
              <a:t>Propaganda (CPI)</a:t>
            </a:r>
            <a:endParaRPr lang="en-US" dirty="0"/>
          </a:p>
          <a:p>
            <a:r>
              <a:rPr lang="en-US" dirty="0"/>
              <a:t>Changing Roles </a:t>
            </a:r>
          </a:p>
          <a:p>
            <a:pPr lvl="1"/>
            <a:r>
              <a:rPr lang="en-US" dirty="0"/>
              <a:t>Women at work </a:t>
            </a:r>
          </a:p>
          <a:p>
            <a:pPr lvl="1"/>
            <a:r>
              <a:rPr lang="en-US" dirty="0"/>
              <a:t>Migration </a:t>
            </a:r>
          </a:p>
          <a:p>
            <a:pPr lvl="2"/>
            <a:r>
              <a:rPr lang="en-US" dirty="0"/>
              <a:t>African Americans </a:t>
            </a:r>
          </a:p>
          <a:p>
            <a:pPr lvl="2"/>
            <a:r>
              <a:rPr lang="en-US" dirty="0"/>
              <a:t>Mexicans </a:t>
            </a:r>
          </a:p>
          <a:p>
            <a:pPr lvl="1"/>
            <a:r>
              <a:rPr lang="en-US" dirty="0"/>
              <a:t>Hope victory abroad would lead to equality at home</a:t>
            </a:r>
          </a:p>
        </p:txBody>
      </p:sp>
    </p:spTree>
    <p:extLst>
      <p:ext uri="{BB962C8B-B14F-4D97-AF65-F5344CB8AC3E}">
        <p14:creationId xmlns:p14="http://schemas.microsoft.com/office/powerpoint/2010/main" val="26565719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25B2DE-2E09-6240-B6BC-7048FC96A7BC}"/>
              </a:ext>
            </a:extLst>
          </p:cNvPr>
          <p:cNvSpPr>
            <a:spLocks noGrp="1"/>
          </p:cNvSpPr>
          <p:nvPr>
            <p:ph type="title"/>
          </p:nvPr>
        </p:nvSpPr>
        <p:spPr/>
        <p:txBody>
          <a:bodyPr/>
          <a:lstStyle/>
          <a:p>
            <a:r>
              <a:rPr lang="en-US" dirty="0"/>
              <a:t>Fourteen Points Speech </a:t>
            </a:r>
          </a:p>
        </p:txBody>
      </p:sp>
      <p:sp>
        <p:nvSpPr>
          <p:cNvPr id="3" name="Content Placeholder 2">
            <a:extLst>
              <a:ext uri="{FF2B5EF4-FFF2-40B4-BE49-F238E27FC236}">
                <a16:creationId xmlns="" xmlns:a16="http://schemas.microsoft.com/office/drawing/2014/main" id="{3C3F0714-E559-CD46-B790-05DFA162F0AD}"/>
              </a:ext>
            </a:extLst>
          </p:cNvPr>
          <p:cNvSpPr>
            <a:spLocks noGrp="1"/>
          </p:cNvSpPr>
          <p:nvPr>
            <p:ph idx="1"/>
          </p:nvPr>
        </p:nvSpPr>
        <p:spPr/>
        <p:txBody>
          <a:bodyPr/>
          <a:lstStyle/>
          <a:p>
            <a:r>
              <a:rPr lang="en-US" dirty="0"/>
              <a:t>Most important points of Wilson’s </a:t>
            </a:r>
          </a:p>
          <a:p>
            <a:pPr lvl="1"/>
            <a:r>
              <a:rPr lang="en-US" dirty="0"/>
              <a:t>Freedom of the seas </a:t>
            </a:r>
          </a:p>
          <a:p>
            <a:pPr lvl="1"/>
            <a:r>
              <a:rPr lang="en-US" dirty="0"/>
              <a:t>No secret treaties </a:t>
            </a:r>
          </a:p>
          <a:p>
            <a:pPr lvl="1"/>
            <a:r>
              <a:rPr lang="en-US" dirty="0"/>
              <a:t>Reduce arms </a:t>
            </a:r>
          </a:p>
          <a:p>
            <a:pPr lvl="1"/>
            <a:r>
              <a:rPr lang="en-US" dirty="0"/>
              <a:t>Reduce/get rid of colonial claims </a:t>
            </a:r>
          </a:p>
          <a:p>
            <a:pPr lvl="1"/>
            <a:r>
              <a:rPr lang="en-US" dirty="0"/>
              <a:t>Self-determination </a:t>
            </a:r>
          </a:p>
          <a:p>
            <a:pPr lvl="1"/>
            <a:r>
              <a:rPr lang="en-US" dirty="0"/>
              <a:t>No trade barriers </a:t>
            </a:r>
          </a:p>
          <a:p>
            <a:pPr lvl="1"/>
            <a:r>
              <a:rPr lang="en-US" dirty="0"/>
              <a:t>League of nations </a:t>
            </a:r>
          </a:p>
        </p:txBody>
      </p:sp>
    </p:spTree>
    <p:extLst>
      <p:ext uri="{BB962C8B-B14F-4D97-AF65-F5344CB8AC3E}">
        <p14:creationId xmlns:p14="http://schemas.microsoft.com/office/powerpoint/2010/main" val="38617739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E3206BF-90C5-FF4E-B329-C56DE5CDA1E4}"/>
              </a:ext>
            </a:extLst>
          </p:cNvPr>
          <p:cNvSpPr>
            <a:spLocks noGrp="1"/>
          </p:cNvSpPr>
          <p:nvPr>
            <p:ph type="title"/>
          </p:nvPr>
        </p:nvSpPr>
        <p:spPr/>
        <p:txBody>
          <a:bodyPr/>
          <a:lstStyle/>
          <a:p>
            <a:r>
              <a:rPr lang="en-US" dirty="0"/>
              <a:t>Treaty of Versailles </a:t>
            </a:r>
          </a:p>
        </p:txBody>
      </p:sp>
      <p:sp>
        <p:nvSpPr>
          <p:cNvPr id="3" name="Content Placeholder 2">
            <a:extLst>
              <a:ext uri="{FF2B5EF4-FFF2-40B4-BE49-F238E27FC236}">
                <a16:creationId xmlns="" xmlns:a16="http://schemas.microsoft.com/office/drawing/2014/main" id="{97FC5607-6B1B-DF4E-85D2-9DB4138EA0C5}"/>
              </a:ext>
            </a:extLst>
          </p:cNvPr>
          <p:cNvSpPr>
            <a:spLocks noGrp="1"/>
          </p:cNvSpPr>
          <p:nvPr>
            <p:ph idx="1"/>
          </p:nvPr>
        </p:nvSpPr>
        <p:spPr/>
        <p:txBody>
          <a:bodyPr/>
          <a:lstStyle/>
          <a:p>
            <a:r>
              <a:rPr lang="en-US" dirty="0"/>
              <a:t>Germany </a:t>
            </a:r>
          </a:p>
          <a:p>
            <a:pPr lvl="1"/>
            <a:r>
              <a:rPr lang="en-US" dirty="0"/>
              <a:t>Stripped of all colonies </a:t>
            </a:r>
          </a:p>
          <a:p>
            <a:pPr lvl="1"/>
            <a:r>
              <a:rPr lang="en-US" dirty="0"/>
              <a:t>Lost Rhineland – French occupation </a:t>
            </a:r>
          </a:p>
          <a:p>
            <a:pPr lvl="1"/>
            <a:r>
              <a:rPr lang="en-US" dirty="0"/>
              <a:t>Admit guilt </a:t>
            </a:r>
          </a:p>
          <a:p>
            <a:pPr lvl="1"/>
            <a:r>
              <a:rPr lang="en-US" dirty="0"/>
              <a:t>Reparations to Britain &amp; France </a:t>
            </a:r>
          </a:p>
          <a:p>
            <a:r>
              <a:rPr lang="en-US" dirty="0"/>
              <a:t>Self-Determination given to colonies of Germany, Austria-Hungary, &amp; Russia </a:t>
            </a:r>
          </a:p>
          <a:p>
            <a:r>
              <a:rPr lang="en-US" dirty="0"/>
              <a:t>League created </a:t>
            </a:r>
          </a:p>
          <a:p>
            <a:endParaRPr lang="en-US" dirty="0"/>
          </a:p>
          <a:p>
            <a:r>
              <a:rPr lang="en-US" dirty="0"/>
              <a:t>Back at home massive debate about ratification </a:t>
            </a:r>
          </a:p>
          <a:p>
            <a:pPr lvl="1"/>
            <a:r>
              <a:rPr lang="en-US" dirty="0"/>
              <a:t>Irreconcilables &amp; reservationists </a:t>
            </a:r>
          </a:p>
          <a:p>
            <a:pPr lvl="1"/>
            <a:r>
              <a:rPr lang="en-US" dirty="0"/>
              <a:t>Treaty never ratified by the Senate </a:t>
            </a:r>
          </a:p>
          <a:p>
            <a:pPr lvl="1"/>
            <a:r>
              <a:rPr lang="en-US" dirty="0"/>
              <a:t>US never enters League of Nations</a:t>
            </a:r>
          </a:p>
        </p:txBody>
      </p:sp>
    </p:spTree>
    <p:extLst>
      <p:ext uri="{BB962C8B-B14F-4D97-AF65-F5344CB8AC3E}">
        <p14:creationId xmlns:p14="http://schemas.microsoft.com/office/powerpoint/2010/main" val="35932371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220B90-9AF2-F243-AB1E-7F5CC41BC006}"/>
              </a:ext>
            </a:extLst>
          </p:cNvPr>
          <p:cNvSpPr>
            <a:spLocks noGrp="1"/>
          </p:cNvSpPr>
          <p:nvPr>
            <p:ph type="title"/>
          </p:nvPr>
        </p:nvSpPr>
        <p:spPr/>
        <p:txBody>
          <a:bodyPr/>
          <a:lstStyle/>
          <a:p>
            <a:r>
              <a:rPr lang="en-US" dirty="0"/>
              <a:t>Postwar Problems </a:t>
            </a:r>
          </a:p>
        </p:txBody>
      </p:sp>
      <p:sp>
        <p:nvSpPr>
          <p:cNvPr id="3" name="Content Placeholder 2">
            <a:extLst>
              <a:ext uri="{FF2B5EF4-FFF2-40B4-BE49-F238E27FC236}">
                <a16:creationId xmlns="" xmlns:a16="http://schemas.microsoft.com/office/drawing/2014/main" id="{0184D0E2-297A-2849-A0A2-C6747EB251B7}"/>
              </a:ext>
            </a:extLst>
          </p:cNvPr>
          <p:cNvSpPr>
            <a:spLocks noGrp="1"/>
          </p:cNvSpPr>
          <p:nvPr>
            <p:ph idx="1"/>
          </p:nvPr>
        </p:nvSpPr>
        <p:spPr/>
        <p:txBody>
          <a:bodyPr/>
          <a:lstStyle/>
          <a:p>
            <a:r>
              <a:rPr lang="en-US" dirty="0"/>
              <a:t>Inflation &amp; unemployment </a:t>
            </a:r>
          </a:p>
          <a:p>
            <a:pPr lvl="1"/>
            <a:r>
              <a:rPr lang="en-US" dirty="0"/>
              <a:t>Labor strikes --&gt; loss of power of unions </a:t>
            </a:r>
          </a:p>
          <a:p>
            <a:r>
              <a:rPr lang="en-US" dirty="0"/>
              <a:t>Red Scare </a:t>
            </a:r>
          </a:p>
          <a:p>
            <a:pPr lvl="1"/>
            <a:r>
              <a:rPr lang="en-US" dirty="0"/>
              <a:t>Palmer Raids </a:t>
            </a:r>
          </a:p>
          <a:p>
            <a:r>
              <a:rPr lang="en-US" dirty="0"/>
              <a:t>Racism </a:t>
            </a:r>
          </a:p>
          <a:p>
            <a:pPr lvl="1"/>
            <a:r>
              <a:rPr lang="en-US" dirty="0"/>
              <a:t>Migration of African Americans into the North leads to a spread of racism and violence </a:t>
            </a:r>
          </a:p>
          <a:p>
            <a:r>
              <a:rPr lang="en-US" dirty="0"/>
              <a:t>Debts </a:t>
            </a:r>
          </a:p>
          <a:p>
            <a:pPr lvl="1"/>
            <a:r>
              <a:rPr lang="en-US" dirty="0"/>
              <a:t>Unsure of how allies would pay the US back </a:t>
            </a:r>
          </a:p>
        </p:txBody>
      </p:sp>
    </p:spTree>
    <p:extLst>
      <p:ext uri="{BB962C8B-B14F-4D97-AF65-F5344CB8AC3E}">
        <p14:creationId xmlns:p14="http://schemas.microsoft.com/office/powerpoint/2010/main" val="31940566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 Check </a:t>
            </a:r>
          </a:p>
        </p:txBody>
      </p:sp>
      <p:sp>
        <p:nvSpPr>
          <p:cNvPr id="3" name="Content Placeholder 2"/>
          <p:cNvSpPr>
            <a:spLocks noGrp="1"/>
          </p:cNvSpPr>
          <p:nvPr>
            <p:ph idx="1"/>
          </p:nvPr>
        </p:nvSpPr>
        <p:spPr/>
        <p:txBody>
          <a:bodyPr/>
          <a:lstStyle/>
          <a:p>
            <a:r>
              <a:rPr lang="en-US" dirty="0"/>
              <a:t>Explain the causes and consequences of US involvement in WWI</a:t>
            </a:r>
          </a:p>
          <a:p>
            <a:r>
              <a:rPr lang="en-US" dirty="0"/>
              <a:t>Explain the causes &amp; effects of international and internal migration patterns over time </a:t>
            </a:r>
          </a:p>
          <a:p>
            <a:endParaRPr lang="en-US" dirty="0"/>
          </a:p>
        </p:txBody>
      </p:sp>
    </p:spTree>
    <p:extLst>
      <p:ext uri="{BB962C8B-B14F-4D97-AF65-F5344CB8AC3E}">
        <p14:creationId xmlns:p14="http://schemas.microsoft.com/office/powerpoint/2010/main" val="301698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 xmlns:a16="http://schemas.microsoft.com/office/drawing/2014/main" id="{84DB7353-7D7A-431B-A5B6-A3845E6F2BB2}"/>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247255" y="-59376"/>
            <a:ext cx="9386886" cy="6923798"/>
            <a:chOff x="-329674" y="-51881"/>
            <a:chExt cx="12515851" cy="6923798"/>
          </a:xfrm>
        </p:grpSpPr>
        <p:sp>
          <p:nvSpPr>
            <p:cNvPr id="11" name="Freeform 5">
              <a:extLst>
                <a:ext uri="{FF2B5EF4-FFF2-40B4-BE49-F238E27FC236}">
                  <a16:creationId xmlns="" xmlns:a16="http://schemas.microsoft.com/office/drawing/2014/main" id="{9E8D15D6-6183-4BE1-A315-C7EC9C1A53F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 xmlns:a16="http://schemas.microsoft.com/office/drawing/2014/main" id="{82A253FA-4E60-4B4D-94B0-93ECFCF3098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 xmlns:a16="http://schemas.microsoft.com/office/drawing/2014/main" id="{E1B39AD1-11BD-457B-822C-A873607F412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 xmlns:a16="http://schemas.microsoft.com/office/drawing/2014/main" id="{CC286005-78D5-4BE4-AA8B-75CDC07E7864}"/>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 xmlns:a16="http://schemas.microsoft.com/office/drawing/2014/main" id="{09E4A22D-7E83-4F24-97FE-931A93CACC7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 xmlns:a16="http://schemas.microsoft.com/office/drawing/2014/main" id="{4351E96B-8DD4-4D5E-A9F0-C47F5F33781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 xmlns:a16="http://schemas.microsoft.com/office/drawing/2014/main" id="{BFF78610-2475-4756-9EC8-5DA7D8902D5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 xmlns:a16="http://schemas.microsoft.com/office/drawing/2014/main" id="{C7ACAE44-681D-4CBC-B2AB-E5131DF5A86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 xmlns:a16="http://schemas.microsoft.com/office/drawing/2014/main" id="{CA22E4A0-73AA-4722-9C16-F3AF9A33EC5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 xmlns:a16="http://schemas.microsoft.com/office/drawing/2014/main" id="{BB36E626-EBEB-41C0-B224-8DB049DB4D72}"/>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 xmlns:a16="http://schemas.microsoft.com/office/drawing/2014/main" id="{D603DEC5-BED4-4DB6-A253-F61CC367423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 xmlns:a16="http://schemas.microsoft.com/office/drawing/2014/main" id="{86AE9DE6-CA9A-479B-A0FB-0E1BAC7A65E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 xmlns:a16="http://schemas.microsoft.com/office/drawing/2014/main" id="{16CB8DC8-E75F-4574-A290-AAB7031BE8A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 xmlns:a16="http://schemas.microsoft.com/office/drawing/2014/main" id="{1CA657E1-3A52-4C23-AA47-EBB2D5C4148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 xmlns:a16="http://schemas.microsoft.com/office/drawing/2014/main" id="{ED4F701B-2A93-464F-A673-54EED5C4C4C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 xmlns:a16="http://schemas.microsoft.com/office/drawing/2014/main" id="{9977C34F-F6C9-4749-B201-7B928802DFF9}"/>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 xmlns:a16="http://schemas.microsoft.com/office/drawing/2014/main" id="{3A913E6B-DBE9-4291-A34C-36069ECB8E6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 xmlns:a16="http://schemas.microsoft.com/office/drawing/2014/main" id="{7D415C04-AB5C-4B76-9E49-EEBAEE64D04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 xmlns:a16="http://schemas.microsoft.com/office/drawing/2014/main" id="{151FDC11-E872-4EAE-A597-822F9FE1708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1" name="Group 30">
            <a:extLst>
              <a:ext uri="{FF2B5EF4-FFF2-40B4-BE49-F238E27FC236}">
                <a16:creationId xmlns="" xmlns:a16="http://schemas.microsoft.com/office/drawing/2014/main" id="{1B24766B-81CA-44C7-BF11-77A12BA42411}"/>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1251969" y="1186483"/>
            <a:ext cx="6636259" cy="4477933"/>
            <a:chOff x="1669293" y="1186483"/>
            <a:chExt cx="8848345" cy="4477933"/>
          </a:xfrm>
        </p:grpSpPr>
        <p:sp>
          <p:nvSpPr>
            <p:cNvPr id="32" name="Rectangle 31">
              <a:extLst>
                <a:ext uri="{FF2B5EF4-FFF2-40B4-BE49-F238E27FC236}">
                  <a16:creationId xmlns="" xmlns:a16="http://schemas.microsoft.com/office/drawing/2014/main" id="{1A2F9962-DEB8-461C-8B4C-C0ED0D8A7B7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Isosceles Triangle 32">
              <a:extLst>
                <a:ext uri="{FF2B5EF4-FFF2-40B4-BE49-F238E27FC236}">
                  <a16:creationId xmlns="" xmlns:a16="http://schemas.microsoft.com/office/drawing/2014/main" id="{C0672E08-EB09-4B8E-8522-24BBC2CFFD2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33">
              <a:extLst>
                <a:ext uri="{FF2B5EF4-FFF2-40B4-BE49-F238E27FC236}">
                  <a16:creationId xmlns="" xmlns:a16="http://schemas.microsoft.com/office/drawing/2014/main" id="{3447AB64-F3EC-4A1F-BFD4-F0F9DB3DAD7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6" name="Rectangle 35">
            <a:extLst>
              <a:ext uri="{FF2B5EF4-FFF2-40B4-BE49-F238E27FC236}">
                <a16:creationId xmlns="" xmlns:a16="http://schemas.microsoft.com/office/drawing/2014/main" id="{6BDBA639-2A71-4A60-A71A-FF1836F546C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8" name="Group 37">
            <a:extLst>
              <a:ext uri="{FF2B5EF4-FFF2-40B4-BE49-F238E27FC236}">
                <a16:creationId xmlns="" xmlns:a16="http://schemas.microsoft.com/office/drawing/2014/main" id="{5E208A8B-5EBD-4532-BE72-26414FA7CFF6}"/>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247255" y="-59376"/>
            <a:ext cx="9386886" cy="6923798"/>
            <a:chOff x="-329674" y="-51881"/>
            <a:chExt cx="12515851" cy="6923798"/>
          </a:xfrm>
        </p:grpSpPr>
        <p:sp>
          <p:nvSpPr>
            <p:cNvPr id="39" name="Freeform 5">
              <a:extLst>
                <a:ext uri="{FF2B5EF4-FFF2-40B4-BE49-F238E27FC236}">
                  <a16:creationId xmlns="" xmlns:a16="http://schemas.microsoft.com/office/drawing/2014/main" id="{15D09196-B338-4AB5-A71B-CFD5FFCA62B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6">
              <a:extLst>
                <a:ext uri="{FF2B5EF4-FFF2-40B4-BE49-F238E27FC236}">
                  <a16:creationId xmlns="" xmlns:a16="http://schemas.microsoft.com/office/drawing/2014/main" id="{F50B4463-128A-4677-A285-C017E6C543E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7">
              <a:extLst>
                <a:ext uri="{FF2B5EF4-FFF2-40B4-BE49-F238E27FC236}">
                  <a16:creationId xmlns="" xmlns:a16="http://schemas.microsoft.com/office/drawing/2014/main" id="{1D9B95CD-F023-4DFA-9678-1E02713F74B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8">
              <a:extLst>
                <a:ext uri="{FF2B5EF4-FFF2-40B4-BE49-F238E27FC236}">
                  <a16:creationId xmlns="" xmlns:a16="http://schemas.microsoft.com/office/drawing/2014/main" id="{1DDF47A8-BE7B-43F3-A500-F5A4656D83B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9">
              <a:extLst>
                <a:ext uri="{FF2B5EF4-FFF2-40B4-BE49-F238E27FC236}">
                  <a16:creationId xmlns="" xmlns:a16="http://schemas.microsoft.com/office/drawing/2014/main" id="{2DD394DE-76FB-42F8-85F2-FD436F42326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10">
              <a:extLst>
                <a:ext uri="{FF2B5EF4-FFF2-40B4-BE49-F238E27FC236}">
                  <a16:creationId xmlns="" xmlns:a16="http://schemas.microsoft.com/office/drawing/2014/main" id="{B95F2EFB-87E6-4400-AAF3-7EB8B4F1561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1">
              <a:extLst>
                <a:ext uri="{FF2B5EF4-FFF2-40B4-BE49-F238E27FC236}">
                  <a16:creationId xmlns="" xmlns:a16="http://schemas.microsoft.com/office/drawing/2014/main" id="{1D463476-2BC7-418C-9D6F-51444B11A722}"/>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2">
              <a:extLst>
                <a:ext uri="{FF2B5EF4-FFF2-40B4-BE49-F238E27FC236}">
                  <a16:creationId xmlns="" xmlns:a16="http://schemas.microsoft.com/office/drawing/2014/main" id="{24011122-2495-478A-81BF-ABBDEA1DA80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3">
              <a:extLst>
                <a:ext uri="{FF2B5EF4-FFF2-40B4-BE49-F238E27FC236}">
                  <a16:creationId xmlns="" xmlns:a16="http://schemas.microsoft.com/office/drawing/2014/main" id="{C79E87C5-E5B3-476B-B539-FC9CF4A33B72}"/>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14">
              <a:extLst>
                <a:ext uri="{FF2B5EF4-FFF2-40B4-BE49-F238E27FC236}">
                  <a16:creationId xmlns="" xmlns:a16="http://schemas.microsoft.com/office/drawing/2014/main" id="{956029CA-2B38-434D-9044-5FF3A1ECD17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9" name="Freeform 15">
              <a:extLst>
                <a:ext uri="{FF2B5EF4-FFF2-40B4-BE49-F238E27FC236}">
                  <a16:creationId xmlns="" xmlns:a16="http://schemas.microsoft.com/office/drawing/2014/main" id="{9514CFB6-E8DB-43DC-B1CD-9CC2D4B2764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0" name="Freeform 16">
              <a:extLst>
                <a:ext uri="{FF2B5EF4-FFF2-40B4-BE49-F238E27FC236}">
                  <a16:creationId xmlns="" xmlns:a16="http://schemas.microsoft.com/office/drawing/2014/main" id="{BD8C1FC8-E550-45BE-9F30-822BAB3781E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1" name="Freeform 17">
              <a:extLst>
                <a:ext uri="{FF2B5EF4-FFF2-40B4-BE49-F238E27FC236}">
                  <a16:creationId xmlns="" xmlns:a16="http://schemas.microsoft.com/office/drawing/2014/main" id="{D1646B5D-A7B7-41EC-9591-0E0C0F4F949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8">
              <a:extLst>
                <a:ext uri="{FF2B5EF4-FFF2-40B4-BE49-F238E27FC236}">
                  <a16:creationId xmlns="" xmlns:a16="http://schemas.microsoft.com/office/drawing/2014/main" id="{E2118E93-481E-4843-987E-378187AA37E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9">
              <a:extLst>
                <a:ext uri="{FF2B5EF4-FFF2-40B4-BE49-F238E27FC236}">
                  <a16:creationId xmlns="" xmlns:a16="http://schemas.microsoft.com/office/drawing/2014/main" id="{77038464-F4E2-47EC-A87F-18469191E3A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0">
              <a:extLst>
                <a:ext uri="{FF2B5EF4-FFF2-40B4-BE49-F238E27FC236}">
                  <a16:creationId xmlns="" xmlns:a16="http://schemas.microsoft.com/office/drawing/2014/main" id="{FB3BBEB1-E146-408F-95B7-EE2F269DE19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1">
              <a:extLst>
                <a:ext uri="{FF2B5EF4-FFF2-40B4-BE49-F238E27FC236}">
                  <a16:creationId xmlns="" xmlns:a16="http://schemas.microsoft.com/office/drawing/2014/main" id="{C765B285-56EC-47FC-B116-274EBBD61AD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2">
              <a:extLst>
                <a:ext uri="{FF2B5EF4-FFF2-40B4-BE49-F238E27FC236}">
                  <a16:creationId xmlns="" xmlns:a16="http://schemas.microsoft.com/office/drawing/2014/main" id="{CB4A6191-6913-42EA-905E-8A174AE2C994}"/>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7" name="Freeform 23">
              <a:extLst>
                <a:ext uri="{FF2B5EF4-FFF2-40B4-BE49-F238E27FC236}">
                  <a16:creationId xmlns="" xmlns:a16="http://schemas.microsoft.com/office/drawing/2014/main" id="{8ADEEF92-F481-475A-845C-5E940F0D5594}"/>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59" name="Freeform: Shape 58">
            <a:extLst>
              <a:ext uri="{FF2B5EF4-FFF2-40B4-BE49-F238E27FC236}">
                <a16:creationId xmlns="" xmlns:a16="http://schemas.microsoft.com/office/drawing/2014/main" id="{D9C506D7-84CB-4057-A44A-465313E785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0931529">
            <a:off x="1630437" y="2448612"/>
            <a:ext cx="331406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Oval 32">
            <a:extLst>
              <a:ext uri="{FF2B5EF4-FFF2-40B4-BE49-F238E27FC236}">
                <a16:creationId xmlns="" xmlns:a16="http://schemas.microsoft.com/office/drawing/2014/main" id="{7842FC68-61FD-4700-8A22-BB8B071884D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765934" y="691977"/>
            <a:ext cx="5821442"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 xmlns:a16="http://schemas.microsoft.com/office/drawing/2014/main" id="{8D15220B-6BAA-5644-BB53-EC994B390A36}"/>
              </a:ext>
            </a:extLst>
          </p:cNvPr>
          <p:cNvSpPr>
            <a:spLocks noGrp="1"/>
          </p:cNvSpPr>
          <p:nvPr>
            <p:ph type="title"/>
          </p:nvPr>
        </p:nvSpPr>
        <p:spPr>
          <a:xfrm>
            <a:off x="1962207" y="2061838"/>
            <a:ext cx="5219585" cy="1662475"/>
          </a:xfrm>
        </p:spPr>
        <p:txBody>
          <a:bodyPr vert="horz" lIns="228600" tIns="228600" rIns="228600" bIns="0" rtlCol="0" anchor="b">
            <a:normAutofit/>
          </a:bodyPr>
          <a:lstStyle/>
          <a:p>
            <a:pPr defTabSz="914400">
              <a:lnSpc>
                <a:spcPct val="80000"/>
              </a:lnSpc>
            </a:pPr>
            <a:r>
              <a:rPr lang="en-US" sz="4200" spc="-150" dirty="0"/>
              <a:t>Modern Era (1920s)</a:t>
            </a:r>
          </a:p>
        </p:txBody>
      </p:sp>
      <p:sp>
        <p:nvSpPr>
          <p:cNvPr id="5" name="Text Placeholder 4">
            <a:extLst>
              <a:ext uri="{FF2B5EF4-FFF2-40B4-BE49-F238E27FC236}">
                <a16:creationId xmlns="" xmlns:a16="http://schemas.microsoft.com/office/drawing/2014/main" id="{0ABFBF52-F989-CB45-806A-290C139C9ED4}"/>
              </a:ext>
            </a:extLst>
          </p:cNvPr>
          <p:cNvSpPr>
            <a:spLocks noGrp="1"/>
          </p:cNvSpPr>
          <p:nvPr>
            <p:ph type="body" idx="1"/>
          </p:nvPr>
        </p:nvSpPr>
        <p:spPr>
          <a:xfrm>
            <a:off x="2541703" y="3783690"/>
            <a:ext cx="4060594" cy="1196717"/>
          </a:xfrm>
        </p:spPr>
        <p:txBody>
          <a:bodyPr vert="horz" lIns="91440" tIns="0" rIns="91440" bIns="45720" rtlCol="0">
            <a:normAutofit/>
          </a:bodyPr>
          <a:lstStyle/>
          <a:p>
            <a:pPr defTabSz="914400">
              <a:lnSpc>
                <a:spcPct val="100000"/>
              </a:lnSpc>
              <a:spcBef>
                <a:spcPts val="1000"/>
              </a:spcBef>
            </a:pPr>
            <a:r>
              <a:rPr lang="en-US" sz="1700" dirty="0"/>
              <a:t>Chapter 23 </a:t>
            </a:r>
          </a:p>
        </p:txBody>
      </p:sp>
    </p:spTree>
    <p:extLst>
      <p:ext uri="{BB962C8B-B14F-4D97-AF65-F5344CB8AC3E}">
        <p14:creationId xmlns:p14="http://schemas.microsoft.com/office/powerpoint/2010/main" val="5647791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 </a:t>
            </a:r>
          </a:p>
        </p:txBody>
      </p:sp>
      <p:sp>
        <p:nvSpPr>
          <p:cNvPr id="3" name="Content Placeholder 2"/>
          <p:cNvSpPr>
            <a:spLocks noGrp="1"/>
          </p:cNvSpPr>
          <p:nvPr>
            <p:ph idx="1"/>
          </p:nvPr>
        </p:nvSpPr>
        <p:spPr/>
        <p:txBody>
          <a:bodyPr/>
          <a:lstStyle/>
          <a:p>
            <a:r>
              <a:rPr lang="en-US" dirty="0"/>
              <a:t>Explain the causes &amp; effects of international and internal migration patterns over time</a:t>
            </a:r>
          </a:p>
          <a:p>
            <a:r>
              <a:rPr lang="en-US" dirty="0"/>
              <a:t>Explain the causes and effects of the innovations in communication and technology in the United States over time</a:t>
            </a:r>
          </a:p>
        </p:txBody>
      </p:sp>
    </p:spTree>
    <p:extLst>
      <p:ext uri="{BB962C8B-B14F-4D97-AF65-F5344CB8AC3E}">
        <p14:creationId xmlns:p14="http://schemas.microsoft.com/office/powerpoint/2010/main" val="3889021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 xmlns:a16="http://schemas.microsoft.com/office/drawing/2014/main" id="{84DB7353-7D7A-431B-A5B6-A3845E6F2BB2}"/>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247255" y="-59376"/>
            <a:ext cx="9386886" cy="6923798"/>
            <a:chOff x="-329674" y="-51881"/>
            <a:chExt cx="12515851" cy="6923798"/>
          </a:xfrm>
        </p:grpSpPr>
        <p:sp>
          <p:nvSpPr>
            <p:cNvPr id="11" name="Freeform 5">
              <a:extLst>
                <a:ext uri="{FF2B5EF4-FFF2-40B4-BE49-F238E27FC236}">
                  <a16:creationId xmlns="" xmlns:a16="http://schemas.microsoft.com/office/drawing/2014/main" id="{9E8D15D6-6183-4BE1-A315-C7EC9C1A53F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 xmlns:a16="http://schemas.microsoft.com/office/drawing/2014/main" id="{82A253FA-4E60-4B4D-94B0-93ECFCF3098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 xmlns:a16="http://schemas.microsoft.com/office/drawing/2014/main" id="{E1B39AD1-11BD-457B-822C-A873607F412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 xmlns:a16="http://schemas.microsoft.com/office/drawing/2014/main" id="{CC286005-78D5-4BE4-AA8B-75CDC07E7864}"/>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 xmlns:a16="http://schemas.microsoft.com/office/drawing/2014/main" id="{09E4A22D-7E83-4F24-97FE-931A93CACC7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 xmlns:a16="http://schemas.microsoft.com/office/drawing/2014/main" id="{4351E96B-8DD4-4D5E-A9F0-C47F5F33781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 xmlns:a16="http://schemas.microsoft.com/office/drawing/2014/main" id="{BFF78610-2475-4756-9EC8-5DA7D8902D5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 xmlns:a16="http://schemas.microsoft.com/office/drawing/2014/main" id="{C7ACAE44-681D-4CBC-B2AB-E5131DF5A86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 xmlns:a16="http://schemas.microsoft.com/office/drawing/2014/main" id="{CA22E4A0-73AA-4722-9C16-F3AF9A33EC5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 xmlns:a16="http://schemas.microsoft.com/office/drawing/2014/main" id="{BB36E626-EBEB-41C0-B224-8DB049DB4D72}"/>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 xmlns:a16="http://schemas.microsoft.com/office/drawing/2014/main" id="{D603DEC5-BED4-4DB6-A253-F61CC367423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 xmlns:a16="http://schemas.microsoft.com/office/drawing/2014/main" id="{86AE9DE6-CA9A-479B-A0FB-0E1BAC7A65E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 xmlns:a16="http://schemas.microsoft.com/office/drawing/2014/main" id="{16CB8DC8-E75F-4574-A290-AAB7031BE8A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 xmlns:a16="http://schemas.microsoft.com/office/drawing/2014/main" id="{1CA657E1-3A52-4C23-AA47-EBB2D5C4148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 xmlns:a16="http://schemas.microsoft.com/office/drawing/2014/main" id="{ED4F701B-2A93-464F-A673-54EED5C4C4C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 xmlns:a16="http://schemas.microsoft.com/office/drawing/2014/main" id="{9977C34F-F6C9-4749-B201-7B928802DFF9}"/>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 xmlns:a16="http://schemas.microsoft.com/office/drawing/2014/main" id="{3A913E6B-DBE9-4291-A34C-36069ECB8E6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 xmlns:a16="http://schemas.microsoft.com/office/drawing/2014/main" id="{7D415C04-AB5C-4B76-9E49-EEBAEE64D04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 xmlns:a16="http://schemas.microsoft.com/office/drawing/2014/main" id="{151FDC11-E872-4EAE-A597-822F9FE1708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1" name="Group 30">
            <a:extLst>
              <a:ext uri="{FF2B5EF4-FFF2-40B4-BE49-F238E27FC236}">
                <a16:creationId xmlns="" xmlns:a16="http://schemas.microsoft.com/office/drawing/2014/main" id="{1B24766B-81CA-44C7-BF11-77A12BA42411}"/>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1251969" y="1186483"/>
            <a:ext cx="6636259" cy="4477933"/>
            <a:chOff x="1669293" y="1186483"/>
            <a:chExt cx="8848345" cy="4477933"/>
          </a:xfrm>
        </p:grpSpPr>
        <p:sp>
          <p:nvSpPr>
            <p:cNvPr id="32" name="Rectangle 31">
              <a:extLst>
                <a:ext uri="{FF2B5EF4-FFF2-40B4-BE49-F238E27FC236}">
                  <a16:creationId xmlns="" xmlns:a16="http://schemas.microsoft.com/office/drawing/2014/main" id="{1A2F9962-DEB8-461C-8B4C-C0ED0D8A7B7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Isosceles Triangle 32">
              <a:extLst>
                <a:ext uri="{FF2B5EF4-FFF2-40B4-BE49-F238E27FC236}">
                  <a16:creationId xmlns="" xmlns:a16="http://schemas.microsoft.com/office/drawing/2014/main" id="{C0672E08-EB09-4B8E-8522-24BBC2CFFD2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33">
              <a:extLst>
                <a:ext uri="{FF2B5EF4-FFF2-40B4-BE49-F238E27FC236}">
                  <a16:creationId xmlns="" xmlns:a16="http://schemas.microsoft.com/office/drawing/2014/main" id="{3447AB64-F3EC-4A1F-BFD4-F0F9DB3DAD7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6" name="Rectangle 35">
            <a:extLst>
              <a:ext uri="{FF2B5EF4-FFF2-40B4-BE49-F238E27FC236}">
                <a16:creationId xmlns="" xmlns:a16="http://schemas.microsoft.com/office/drawing/2014/main" id="{6BDBA639-2A71-4A60-A71A-FF1836F546C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8" name="Group 37">
            <a:extLst>
              <a:ext uri="{FF2B5EF4-FFF2-40B4-BE49-F238E27FC236}">
                <a16:creationId xmlns="" xmlns:a16="http://schemas.microsoft.com/office/drawing/2014/main" id="{5E208A8B-5EBD-4532-BE72-26414FA7CFF6}"/>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247255" y="-59376"/>
            <a:ext cx="9386886" cy="6923798"/>
            <a:chOff x="-329674" y="-51881"/>
            <a:chExt cx="12515851" cy="6923798"/>
          </a:xfrm>
        </p:grpSpPr>
        <p:sp>
          <p:nvSpPr>
            <p:cNvPr id="39" name="Freeform 5">
              <a:extLst>
                <a:ext uri="{FF2B5EF4-FFF2-40B4-BE49-F238E27FC236}">
                  <a16:creationId xmlns="" xmlns:a16="http://schemas.microsoft.com/office/drawing/2014/main" id="{15D09196-B338-4AB5-A71B-CFD5FFCA62B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6">
              <a:extLst>
                <a:ext uri="{FF2B5EF4-FFF2-40B4-BE49-F238E27FC236}">
                  <a16:creationId xmlns="" xmlns:a16="http://schemas.microsoft.com/office/drawing/2014/main" id="{F50B4463-128A-4677-A285-C017E6C543E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7">
              <a:extLst>
                <a:ext uri="{FF2B5EF4-FFF2-40B4-BE49-F238E27FC236}">
                  <a16:creationId xmlns="" xmlns:a16="http://schemas.microsoft.com/office/drawing/2014/main" id="{1D9B95CD-F023-4DFA-9678-1E02713F74B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8">
              <a:extLst>
                <a:ext uri="{FF2B5EF4-FFF2-40B4-BE49-F238E27FC236}">
                  <a16:creationId xmlns="" xmlns:a16="http://schemas.microsoft.com/office/drawing/2014/main" id="{1DDF47A8-BE7B-43F3-A500-F5A4656D83B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9">
              <a:extLst>
                <a:ext uri="{FF2B5EF4-FFF2-40B4-BE49-F238E27FC236}">
                  <a16:creationId xmlns="" xmlns:a16="http://schemas.microsoft.com/office/drawing/2014/main" id="{2DD394DE-76FB-42F8-85F2-FD436F42326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10">
              <a:extLst>
                <a:ext uri="{FF2B5EF4-FFF2-40B4-BE49-F238E27FC236}">
                  <a16:creationId xmlns="" xmlns:a16="http://schemas.microsoft.com/office/drawing/2014/main" id="{B95F2EFB-87E6-4400-AAF3-7EB8B4F1561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1">
              <a:extLst>
                <a:ext uri="{FF2B5EF4-FFF2-40B4-BE49-F238E27FC236}">
                  <a16:creationId xmlns="" xmlns:a16="http://schemas.microsoft.com/office/drawing/2014/main" id="{1D463476-2BC7-418C-9D6F-51444B11A722}"/>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2">
              <a:extLst>
                <a:ext uri="{FF2B5EF4-FFF2-40B4-BE49-F238E27FC236}">
                  <a16:creationId xmlns="" xmlns:a16="http://schemas.microsoft.com/office/drawing/2014/main" id="{24011122-2495-478A-81BF-ABBDEA1DA80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3">
              <a:extLst>
                <a:ext uri="{FF2B5EF4-FFF2-40B4-BE49-F238E27FC236}">
                  <a16:creationId xmlns="" xmlns:a16="http://schemas.microsoft.com/office/drawing/2014/main" id="{C79E87C5-E5B3-476B-B539-FC9CF4A33B72}"/>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14">
              <a:extLst>
                <a:ext uri="{FF2B5EF4-FFF2-40B4-BE49-F238E27FC236}">
                  <a16:creationId xmlns="" xmlns:a16="http://schemas.microsoft.com/office/drawing/2014/main" id="{956029CA-2B38-434D-9044-5FF3A1ECD17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9" name="Freeform 15">
              <a:extLst>
                <a:ext uri="{FF2B5EF4-FFF2-40B4-BE49-F238E27FC236}">
                  <a16:creationId xmlns="" xmlns:a16="http://schemas.microsoft.com/office/drawing/2014/main" id="{9514CFB6-E8DB-43DC-B1CD-9CC2D4B2764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0" name="Freeform 16">
              <a:extLst>
                <a:ext uri="{FF2B5EF4-FFF2-40B4-BE49-F238E27FC236}">
                  <a16:creationId xmlns="" xmlns:a16="http://schemas.microsoft.com/office/drawing/2014/main" id="{BD8C1FC8-E550-45BE-9F30-822BAB3781E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1" name="Freeform 17">
              <a:extLst>
                <a:ext uri="{FF2B5EF4-FFF2-40B4-BE49-F238E27FC236}">
                  <a16:creationId xmlns="" xmlns:a16="http://schemas.microsoft.com/office/drawing/2014/main" id="{D1646B5D-A7B7-41EC-9591-0E0C0F4F949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8">
              <a:extLst>
                <a:ext uri="{FF2B5EF4-FFF2-40B4-BE49-F238E27FC236}">
                  <a16:creationId xmlns="" xmlns:a16="http://schemas.microsoft.com/office/drawing/2014/main" id="{E2118E93-481E-4843-987E-378187AA37E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9">
              <a:extLst>
                <a:ext uri="{FF2B5EF4-FFF2-40B4-BE49-F238E27FC236}">
                  <a16:creationId xmlns="" xmlns:a16="http://schemas.microsoft.com/office/drawing/2014/main" id="{77038464-F4E2-47EC-A87F-18469191E3A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0">
              <a:extLst>
                <a:ext uri="{FF2B5EF4-FFF2-40B4-BE49-F238E27FC236}">
                  <a16:creationId xmlns="" xmlns:a16="http://schemas.microsoft.com/office/drawing/2014/main" id="{FB3BBEB1-E146-408F-95B7-EE2F269DE19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1">
              <a:extLst>
                <a:ext uri="{FF2B5EF4-FFF2-40B4-BE49-F238E27FC236}">
                  <a16:creationId xmlns="" xmlns:a16="http://schemas.microsoft.com/office/drawing/2014/main" id="{C765B285-56EC-47FC-B116-274EBBD61AD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2">
              <a:extLst>
                <a:ext uri="{FF2B5EF4-FFF2-40B4-BE49-F238E27FC236}">
                  <a16:creationId xmlns="" xmlns:a16="http://schemas.microsoft.com/office/drawing/2014/main" id="{CB4A6191-6913-42EA-905E-8A174AE2C994}"/>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7" name="Freeform 23">
              <a:extLst>
                <a:ext uri="{FF2B5EF4-FFF2-40B4-BE49-F238E27FC236}">
                  <a16:creationId xmlns="" xmlns:a16="http://schemas.microsoft.com/office/drawing/2014/main" id="{8ADEEF92-F481-475A-845C-5E940F0D5594}"/>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59" name="Freeform: Shape 58">
            <a:extLst>
              <a:ext uri="{FF2B5EF4-FFF2-40B4-BE49-F238E27FC236}">
                <a16:creationId xmlns="" xmlns:a16="http://schemas.microsoft.com/office/drawing/2014/main" id="{D9C506D7-84CB-4057-A44A-465313E785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0931529">
            <a:off x="1630437" y="2448612"/>
            <a:ext cx="331406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Oval 32">
            <a:extLst>
              <a:ext uri="{FF2B5EF4-FFF2-40B4-BE49-F238E27FC236}">
                <a16:creationId xmlns="" xmlns:a16="http://schemas.microsoft.com/office/drawing/2014/main" id="{7842FC68-61FD-4700-8A22-BB8B071884D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765934" y="691977"/>
            <a:ext cx="5821442"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 xmlns:a16="http://schemas.microsoft.com/office/drawing/2014/main" id="{8D15220B-6BAA-5644-BB53-EC994B390A36}"/>
              </a:ext>
            </a:extLst>
          </p:cNvPr>
          <p:cNvSpPr>
            <a:spLocks noGrp="1"/>
          </p:cNvSpPr>
          <p:nvPr>
            <p:ph type="title"/>
          </p:nvPr>
        </p:nvSpPr>
        <p:spPr>
          <a:xfrm>
            <a:off x="1962207" y="2061838"/>
            <a:ext cx="5219585" cy="1662475"/>
          </a:xfrm>
        </p:spPr>
        <p:txBody>
          <a:bodyPr vert="horz" lIns="228600" tIns="228600" rIns="228600" bIns="0" rtlCol="0" anchor="b">
            <a:normAutofit/>
          </a:bodyPr>
          <a:lstStyle/>
          <a:p>
            <a:pPr defTabSz="914400">
              <a:lnSpc>
                <a:spcPct val="80000"/>
              </a:lnSpc>
            </a:pPr>
            <a:r>
              <a:rPr lang="en-US" sz="4200" spc="-150"/>
              <a:t>America as an Imperial Power </a:t>
            </a:r>
          </a:p>
        </p:txBody>
      </p:sp>
      <p:sp>
        <p:nvSpPr>
          <p:cNvPr id="5" name="Text Placeholder 4">
            <a:extLst>
              <a:ext uri="{FF2B5EF4-FFF2-40B4-BE49-F238E27FC236}">
                <a16:creationId xmlns="" xmlns:a16="http://schemas.microsoft.com/office/drawing/2014/main" id="{0ABFBF52-F989-CB45-806A-290C139C9ED4}"/>
              </a:ext>
            </a:extLst>
          </p:cNvPr>
          <p:cNvSpPr>
            <a:spLocks noGrp="1"/>
          </p:cNvSpPr>
          <p:nvPr>
            <p:ph type="body" idx="1"/>
          </p:nvPr>
        </p:nvSpPr>
        <p:spPr>
          <a:xfrm>
            <a:off x="2541703" y="3783690"/>
            <a:ext cx="4060594" cy="1196717"/>
          </a:xfrm>
        </p:spPr>
        <p:txBody>
          <a:bodyPr vert="horz" lIns="91440" tIns="0" rIns="91440" bIns="45720" rtlCol="0">
            <a:normAutofit/>
          </a:bodyPr>
          <a:lstStyle/>
          <a:p>
            <a:pPr defTabSz="914400">
              <a:lnSpc>
                <a:spcPct val="100000"/>
              </a:lnSpc>
              <a:spcBef>
                <a:spcPts val="1000"/>
              </a:spcBef>
            </a:pPr>
            <a:r>
              <a:rPr lang="en-US" sz="1700" dirty="0"/>
              <a:t>Chapter 20 </a:t>
            </a:r>
          </a:p>
          <a:p>
            <a:pPr defTabSz="914400">
              <a:lnSpc>
                <a:spcPct val="100000"/>
              </a:lnSpc>
              <a:spcBef>
                <a:spcPts val="1000"/>
              </a:spcBef>
            </a:pPr>
            <a:r>
              <a:rPr lang="en-US" sz="1700" dirty="0"/>
              <a:t>While also considering Chapters</a:t>
            </a:r>
          </a:p>
          <a:p>
            <a:pPr defTabSz="914400">
              <a:lnSpc>
                <a:spcPct val="100000"/>
              </a:lnSpc>
              <a:spcBef>
                <a:spcPts val="1000"/>
              </a:spcBef>
            </a:pPr>
            <a:r>
              <a:rPr lang="en-US" sz="1700" dirty="0"/>
              <a:t> 22 &amp; 25</a:t>
            </a:r>
          </a:p>
        </p:txBody>
      </p:sp>
    </p:spTree>
    <p:extLst>
      <p:ext uri="{BB962C8B-B14F-4D97-AF65-F5344CB8AC3E}">
        <p14:creationId xmlns:p14="http://schemas.microsoft.com/office/powerpoint/2010/main" val="7777497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EFEC3B3-5A4F-F941-A9D9-A951D1F73294}"/>
              </a:ext>
            </a:extLst>
          </p:cNvPr>
          <p:cNvSpPr>
            <a:spLocks noGrp="1"/>
          </p:cNvSpPr>
          <p:nvPr>
            <p:ph type="title"/>
          </p:nvPr>
        </p:nvSpPr>
        <p:spPr/>
        <p:txBody>
          <a:bodyPr/>
          <a:lstStyle/>
          <a:p>
            <a:r>
              <a:rPr lang="en-US" dirty="0"/>
              <a:t>Questions?</a:t>
            </a:r>
          </a:p>
        </p:txBody>
      </p:sp>
      <p:sp>
        <p:nvSpPr>
          <p:cNvPr id="3" name="Text Placeholder 2">
            <a:extLst>
              <a:ext uri="{FF2B5EF4-FFF2-40B4-BE49-F238E27FC236}">
                <a16:creationId xmlns="" xmlns:a16="http://schemas.microsoft.com/office/drawing/2014/main" id="{0B4D1FE7-1534-9E4C-B43B-6F621BB1348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6006706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B5E4CAC5-E3BC-DE42-8D74-A7BD45B6C6E5}"/>
              </a:ext>
            </a:extLst>
          </p:cNvPr>
          <p:cNvSpPr>
            <a:spLocks noGrp="1"/>
          </p:cNvSpPr>
          <p:nvPr>
            <p:ph type="title"/>
          </p:nvPr>
        </p:nvSpPr>
        <p:spPr/>
        <p:txBody>
          <a:bodyPr/>
          <a:lstStyle/>
          <a:p>
            <a:r>
              <a:rPr lang="en-US" dirty="0"/>
              <a:t>1920s Presentations </a:t>
            </a:r>
          </a:p>
        </p:txBody>
      </p:sp>
      <p:sp>
        <p:nvSpPr>
          <p:cNvPr id="5" name="Content Placeholder 4">
            <a:extLst>
              <a:ext uri="{FF2B5EF4-FFF2-40B4-BE49-F238E27FC236}">
                <a16:creationId xmlns="" xmlns:a16="http://schemas.microsoft.com/office/drawing/2014/main" id="{2FA1FD97-48A0-3B48-8775-C0821B602E3A}"/>
              </a:ext>
            </a:extLst>
          </p:cNvPr>
          <p:cNvSpPr>
            <a:spLocks noGrp="1"/>
          </p:cNvSpPr>
          <p:nvPr>
            <p:ph idx="1"/>
          </p:nvPr>
        </p:nvSpPr>
        <p:spPr/>
        <p:txBody>
          <a:bodyPr/>
          <a:lstStyle/>
          <a:p>
            <a:pPr lvl="0"/>
            <a:r>
              <a:rPr lang="en-US" dirty="0"/>
              <a:t>Your presentation should: </a:t>
            </a:r>
          </a:p>
          <a:p>
            <a:pPr lvl="1"/>
            <a:r>
              <a:rPr lang="en-US" dirty="0"/>
              <a:t>Address the objectives stated on the graphic organizer</a:t>
            </a:r>
          </a:p>
          <a:p>
            <a:pPr lvl="1"/>
            <a:r>
              <a:rPr lang="en-US" dirty="0"/>
              <a:t>Explain how things were changing in regard to your topic </a:t>
            </a:r>
          </a:p>
          <a:p>
            <a:pPr lvl="1"/>
            <a:r>
              <a:rPr lang="en-US" dirty="0"/>
              <a:t>Explain why things were changing at this particular time? </a:t>
            </a:r>
          </a:p>
          <a:p>
            <a:pPr lvl="2"/>
            <a:r>
              <a:rPr lang="en-US" dirty="0"/>
              <a:t>Thinking about and explaining how the previous world events and eras may have led to these new changes </a:t>
            </a:r>
          </a:p>
          <a:p>
            <a:pPr lvl="1"/>
            <a:r>
              <a:rPr lang="en-US" dirty="0"/>
              <a:t>Explain what this mean for the Americans most directly affected by your topic &amp; what this meant for the nation as a whole </a:t>
            </a:r>
          </a:p>
          <a:p>
            <a:pPr lvl="1"/>
            <a:r>
              <a:rPr lang="en-US" dirty="0"/>
              <a:t>Lastly, any ways you can see this issue still affecting the US today. </a:t>
            </a:r>
          </a:p>
          <a:p>
            <a:r>
              <a:rPr lang="en-US" dirty="0"/>
              <a:t>Presentations will be done </a:t>
            </a:r>
            <a:r>
              <a:rPr lang="en-US"/>
              <a:t>on Monday! </a:t>
            </a:r>
          </a:p>
        </p:txBody>
      </p:sp>
    </p:spTree>
    <p:extLst>
      <p:ext uri="{BB962C8B-B14F-4D97-AF65-F5344CB8AC3E}">
        <p14:creationId xmlns:p14="http://schemas.microsoft.com/office/powerpoint/2010/main" val="12119935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4719E1B4-1931-A641-AC95-B7DD3C5FDBE2}"/>
              </a:ext>
            </a:extLst>
          </p:cNvPr>
          <p:cNvSpPr>
            <a:spLocks noGrp="1"/>
          </p:cNvSpPr>
          <p:nvPr>
            <p:ph type="title"/>
          </p:nvPr>
        </p:nvSpPr>
        <p:spPr/>
        <p:txBody>
          <a:bodyPr/>
          <a:lstStyle/>
          <a:p>
            <a:r>
              <a:rPr lang="en-US" dirty="0"/>
              <a:t>Return to Normalcy </a:t>
            </a:r>
          </a:p>
        </p:txBody>
      </p:sp>
      <p:sp>
        <p:nvSpPr>
          <p:cNvPr id="5" name="Content Placeholder 4">
            <a:extLst>
              <a:ext uri="{FF2B5EF4-FFF2-40B4-BE49-F238E27FC236}">
                <a16:creationId xmlns="" xmlns:a16="http://schemas.microsoft.com/office/drawing/2014/main" id="{E0BDC491-8FBE-2D44-8C3F-C1E062E13061}"/>
              </a:ext>
            </a:extLst>
          </p:cNvPr>
          <p:cNvSpPr>
            <a:spLocks noGrp="1"/>
          </p:cNvSpPr>
          <p:nvPr>
            <p:ph idx="1"/>
          </p:nvPr>
        </p:nvSpPr>
        <p:spPr/>
        <p:txBody>
          <a:bodyPr/>
          <a:lstStyle/>
          <a:p>
            <a:r>
              <a:rPr lang="en-US" dirty="0"/>
              <a:t>Why would a person promising a “return to normalcy” win the presidency at this time? </a:t>
            </a:r>
          </a:p>
        </p:txBody>
      </p:sp>
    </p:spTree>
    <p:extLst>
      <p:ext uri="{BB962C8B-B14F-4D97-AF65-F5344CB8AC3E}">
        <p14:creationId xmlns:p14="http://schemas.microsoft.com/office/powerpoint/2010/main" val="16712308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FA8E11D-A9D2-EC4E-B2BF-7A4CF9C821A9}"/>
              </a:ext>
            </a:extLst>
          </p:cNvPr>
          <p:cNvSpPr>
            <a:spLocks noGrp="1"/>
          </p:cNvSpPr>
          <p:nvPr>
            <p:ph type="title"/>
          </p:nvPr>
        </p:nvSpPr>
        <p:spPr/>
        <p:txBody>
          <a:bodyPr/>
          <a:lstStyle/>
          <a:p>
            <a:r>
              <a:rPr lang="en-US" dirty="0"/>
              <a:t>Foreign Policy </a:t>
            </a:r>
          </a:p>
        </p:txBody>
      </p:sp>
      <p:sp>
        <p:nvSpPr>
          <p:cNvPr id="3" name="Content Placeholder 2">
            <a:extLst>
              <a:ext uri="{FF2B5EF4-FFF2-40B4-BE49-F238E27FC236}">
                <a16:creationId xmlns="" xmlns:a16="http://schemas.microsoft.com/office/drawing/2014/main" id="{CE7A935A-0FA7-B34E-8B82-042642552E24}"/>
              </a:ext>
            </a:extLst>
          </p:cNvPr>
          <p:cNvSpPr>
            <a:spLocks noGrp="1"/>
          </p:cNvSpPr>
          <p:nvPr>
            <p:ph idx="1"/>
          </p:nvPr>
        </p:nvSpPr>
        <p:spPr/>
        <p:txBody>
          <a:bodyPr/>
          <a:lstStyle/>
          <a:p>
            <a:r>
              <a:rPr lang="en-US" dirty="0"/>
              <a:t>Reduction of Arms </a:t>
            </a:r>
          </a:p>
          <a:p>
            <a:pPr lvl="1"/>
            <a:r>
              <a:rPr lang="en-US" dirty="0"/>
              <a:t>Washington Conference</a:t>
            </a:r>
          </a:p>
          <a:p>
            <a:pPr lvl="1"/>
            <a:r>
              <a:rPr lang="en-US" dirty="0"/>
              <a:t>Five, Four, Nine, Power Treaty’s </a:t>
            </a:r>
          </a:p>
          <a:p>
            <a:r>
              <a:rPr lang="en-US" dirty="0"/>
              <a:t>De-escalation </a:t>
            </a:r>
          </a:p>
          <a:p>
            <a:pPr lvl="1"/>
            <a:r>
              <a:rPr lang="en-US" dirty="0"/>
              <a:t>Kellogg Briand Pact </a:t>
            </a:r>
          </a:p>
          <a:p>
            <a:r>
              <a:rPr lang="en-US" dirty="0"/>
              <a:t>Continued American influence abroad </a:t>
            </a:r>
          </a:p>
          <a:p>
            <a:pPr lvl="1"/>
            <a:r>
              <a:rPr lang="en-US" dirty="0"/>
              <a:t>Business influence growing in Latin America &amp; Middle East </a:t>
            </a:r>
          </a:p>
          <a:p>
            <a:r>
              <a:rPr lang="en-US" dirty="0"/>
              <a:t>Protecting US business </a:t>
            </a:r>
          </a:p>
          <a:p>
            <a:pPr lvl="1"/>
            <a:r>
              <a:rPr lang="en-US" dirty="0" err="1"/>
              <a:t>Fordney-McCumber</a:t>
            </a:r>
            <a:r>
              <a:rPr lang="en-US" dirty="0"/>
              <a:t> Tariff </a:t>
            </a:r>
          </a:p>
          <a:p>
            <a:r>
              <a:rPr lang="en-US" dirty="0"/>
              <a:t>War Debts </a:t>
            </a:r>
          </a:p>
          <a:p>
            <a:pPr lvl="1"/>
            <a:r>
              <a:rPr lang="en-US" dirty="0"/>
              <a:t>Dawes Plan </a:t>
            </a:r>
          </a:p>
          <a:p>
            <a:pPr lvl="1"/>
            <a:endParaRPr lang="en-US" dirty="0"/>
          </a:p>
        </p:txBody>
      </p:sp>
    </p:spTree>
    <p:extLst>
      <p:ext uri="{BB962C8B-B14F-4D97-AF65-F5344CB8AC3E}">
        <p14:creationId xmlns:p14="http://schemas.microsoft.com/office/powerpoint/2010/main" val="9521406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049587-9478-E64A-8B2D-8867208F772C}"/>
              </a:ext>
            </a:extLst>
          </p:cNvPr>
          <p:cNvSpPr>
            <a:spLocks noGrp="1"/>
          </p:cNvSpPr>
          <p:nvPr>
            <p:ph type="title"/>
          </p:nvPr>
        </p:nvSpPr>
        <p:spPr/>
        <p:txBody>
          <a:bodyPr/>
          <a:lstStyle/>
          <a:p>
            <a:r>
              <a:rPr lang="en-US" dirty="0"/>
              <a:t>Republican Presidents of the 1920s </a:t>
            </a:r>
          </a:p>
        </p:txBody>
      </p:sp>
      <p:sp>
        <p:nvSpPr>
          <p:cNvPr id="3" name="Content Placeholder 2">
            <a:extLst>
              <a:ext uri="{FF2B5EF4-FFF2-40B4-BE49-F238E27FC236}">
                <a16:creationId xmlns="" xmlns:a16="http://schemas.microsoft.com/office/drawing/2014/main" id="{49B0C467-112D-DC4E-B183-E201D02BD52F}"/>
              </a:ext>
            </a:extLst>
          </p:cNvPr>
          <p:cNvSpPr>
            <a:spLocks noGrp="1"/>
          </p:cNvSpPr>
          <p:nvPr>
            <p:ph idx="1"/>
          </p:nvPr>
        </p:nvSpPr>
        <p:spPr/>
        <p:txBody>
          <a:bodyPr/>
          <a:lstStyle/>
          <a:p>
            <a:r>
              <a:rPr lang="en-US" dirty="0"/>
              <a:t>Harding </a:t>
            </a:r>
          </a:p>
          <a:p>
            <a:pPr lvl="1"/>
            <a:r>
              <a:rPr lang="en-US" dirty="0"/>
              <a:t>Reduce taxes, raise tariffs, &amp; balanced budget </a:t>
            </a:r>
          </a:p>
          <a:p>
            <a:pPr lvl="1"/>
            <a:r>
              <a:rPr lang="en-US" dirty="0"/>
              <a:t>Teapot Dome Scandal </a:t>
            </a:r>
          </a:p>
          <a:p>
            <a:r>
              <a:rPr lang="en-US" dirty="0"/>
              <a:t>Coolidge</a:t>
            </a:r>
          </a:p>
          <a:p>
            <a:pPr lvl="1"/>
            <a:r>
              <a:rPr lang="en-US" dirty="0"/>
              <a:t>Limited government = lots of </a:t>
            </a:r>
            <a:r>
              <a:rPr lang="en-US" dirty="0" err="1"/>
              <a:t>vetos</a:t>
            </a:r>
            <a:r>
              <a:rPr lang="en-US" dirty="0"/>
              <a:t> </a:t>
            </a:r>
          </a:p>
          <a:p>
            <a:pPr lvl="1"/>
            <a:r>
              <a:rPr lang="en-US" dirty="0"/>
              <a:t>Pro-business &amp; anti-regulation </a:t>
            </a:r>
          </a:p>
          <a:p>
            <a:r>
              <a:rPr lang="en-US" dirty="0"/>
              <a:t>Hoover </a:t>
            </a:r>
          </a:p>
          <a:p>
            <a:pPr lvl="1"/>
            <a:r>
              <a:rPr lang="en-US" dirty="0"/>
              <a:t>Continued programs of previous presidents </a:t>
            </a:r>
          </a:p>
        </p:txBody>
      </p:sp>
    </p:spTree>
    <p:extLst>
      <p:ext uri="{BB962C8B-B14F-4D97-AF65-F5344CB8AC3E}">
        <p14:creationId xmlns:p14="http://schemas.microsoft.com/office/powerpoint/2010/main" val="40331952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59D388-1AB4-5249-984B-57C62513FB2B}"/>
              </a:ext>
            </a:extLst>
          </p:cNvPr>
          <p:cNvSpPr>
            <a:spLocks noGrp="1"/>
          </p:cNvSpPr>
          <p:nvPr>
            <p:ph type="title"/>
          </p:nvPr>
        </p:nvSpPr>
        <p:spPr/>
        <p:txBody>
          <a:bodyPr/>
          <a:lstStyle/>
          <a:p>
            <a:r>
              <a:rPr lang="en-US" dirty="0"/>
              <a:t>Economy </a:t>
            </a:r>
          </a:p>
        </p:txBody>
      </p:sp>
      <p:sp>
        <p:nvSpPr>
          <p:cNvPr id="3" name="Content Placeholder 2">
            <a:extLst>
              <a:ext uri="{FF2B5EF4-FFF2-40B4-BE49-F238E27FC236}">
                <a16:creationId xmlns="" xmlns:a16="http://schemas.microsoft.com/office/drawing/2014/main" id="{EE0CDA9F-E831-3B40-BF34-17E81630E2BC}"/>
              </a:ext>
            </a:extLst>
          </p:cNvPr>
          <p:cNvSpPr>
            <a:spLocks noGrp="1"/>
          </p:cNvSpPr>
          <p:nvPr>
            <p:ph idx="1"/>
          </p:nvPr>
        </p:nvSpPr>
        <p:spPr/>
        <p:txBody>
          <a:bodyPr/>
          <a:lstStyle/>
          <a:p>
            <a:r>
              <a:rPr lang="en-US" dirty="0"/>
              <a:t>Rising Consumerism </a:t>
            </a:r>
          </a:p>
          <a:p>
            <a:pPr lvl="1"/>
            <a:r>
              <a:rPr lang="en-US" dirty="0"/>
              <a:t>New affordable technology  </a:t>
            </a:r>
          </a:p>
          <a:p>
            <a:pPr lvl="1"/>
            <a:r>
              <a:rPr lang="en-US" dirty="0"/>
              <a:t>Assembly line perfected </a:t>
            </a:r>
          </a:p>
          <a:p>
            <a:pPr lvl="1"/>
            <a:r>
              <a:rPr lang="en-US" dirty="0"/>
              <a:t>Easy access to credit </a:t>
            </a:r>
          </a:p>
          <a:p>
            <a:r>
              <a:rPr lang="en-US" dirty="0"/>
              <a:t>Gov’t Assistance </a:t>
            </a:r>
          </a:p>
          <a:p>
            <a:pPr lvl="1"/>
            <a:r>
              <a:rPr lang="en-US" dirty="0"/>
              <a:t>Lowering interest rates</a:t>
            </a:r>
          </a:p>
          <a:p>
            <a:pPr lvl="1"/>
            <a:r>
              <a:rPr lang="en-US" dirty="0"/>
              <a:t>Tax cuts </a:t>
            </a:r>
          </a:p>
          <a:p>
            <a:pPr lvl="1"/>
            <a:r>
              <a:rPr lang="en-US" dirty="0"/>
              <a:t>Easing regulations &amp; lack of enforcement of trust acts</a:t>
            </a:r>
          </a:p>
          <a:p>
            <a:pPr lvl="1"/>
            <a:r>
              <a:rPr lang="en-US" dirty="0"/>
              <a:t>Protective tariffs </a:t>
            </a:r>
          </a:p>
          <a:p>
            <a:r>
              <a:rPr lang="en-US" dirty="0"/>
              <a:t>Hidden worry </a:t>
            </a:r>
          </a:p>
          <a:p>
            <a:pPr lvl="1"/>
            <a:r>
              <a:rPr lang="en-US" dirty="0"/>
              <a:t>How do we get our money back from our allies?</a:t>
            </a:r>
          </a:p>
          <a:p>
            <a:pPr lvl="1"/>
            <a:r>
              <a:rPr lang="en-US" dirty="0"/>
              <a:t>Heated and unpredictable stock market </a:t>
            </a:r>
          </a:p>
          <a:p>
            <a:pPr lvl="1"/>
            <a:r>
              <a:rPr lang="en-US" dirty="0"/>
              <a:t>Farm industry failing due to overproduction during the war </a:t>
            </a:r>
          </a:p>
          <a:p>
            <a:pPr lvl="1"/>
            <a:endParaRPr lang="en-US" dirty="0"/>
          </a:p>
          <a:p>
            <a:endParaRPr lang="en-US" dirty="0"/>
          </a:p>
        </p:txBody>
      </p:sp>
    </p:spTree>
    <p:extLst>
      <p:ext uri="{BB962C8B-B14F-4D97-AF65-F5344CB8AC3E}">
        <p14:creationId xmlns:p14="http://schemas.microsoft.com/office/powerpoint/2010/main" val="22658385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1FF0D1-89CE-FD42-BF45-B42C48692A19}"/>
              </a:ext>
            </a:extLst>
          </p:cNvPr>
          <p:cNvSpPr>
            <a:spLocks noGrp="1"/>
          </p:cNvSpPr>
          <p:nvPr>
            <p:ph type="title"/>
          </p:nvPr>
        </p:nvSpPr>
        <p:spPr/>
        <p:txBody>
          <a:bodyPr/>
          <a:lstStyle/>
          <a:p>
            <a:r>
              <a:rPr lang="en-US" dirty="0"/>
              <a:t>Society </a:t>
            </a:r>
          </a:p>
        </p:txBody>
      </p:sp>
      <p:sp>
        <p:nvSpPr>
          <p:cNvPr id="3" name="Content Placeholder 2">
            <a:extLst>
              <a:ext uri="{FF2B5EF4-FFF2-40B4-BE49-F238E27FC236}">
                <a16:creationId xmlns="" xmlns:a16="http://schemas.microsoft.com/office/drawing/2014/main" id="{388624BA-7A30-6F45-ADF6-BF4A54FE0186}"/>
              </a:ext>
            </a:extLst>
          </p:cNvPr>
          <p:cNvSpPr>
            <a:spLocks noGrp="1"/>
          </p:cNvSpPr>
          <p:nvPr>
            <p:ph idx="1"/>
          </p:nvPr>
        </p:nvSpPr>
        <p:spPr/>
        <p:txBody>
          <a:bodyPr/>
          <a:lstStyle/>
          <a:p>
            <a:r>
              <a:rPr lang="en-US" dirty="0"/>
              <a:t>Era of oppositions</a:t>
            </a:r>
          </a:p>
          <a:p>
            <a:pPr lvl="1"/>
            <a:r>
              <a:rPr lang="en-US" dirty="0"/>
              <a:t>Modernism vs. conservatism </a:t>
            </a:r>
          </a:p>
          <a:p>
            <a:pPr lvl="2"/>
            <a:r>
              <a:rPr lang="en-US" dirty="0"/>
              <a:t>Scopes Monkey Trial </a:t>
            </a:r>
          </a:p>
          <a:p>
            <a:pPr lvl="2"/>
            <a:r>
              <a:rPr lang="en-US" dirty="0"/>
              <a:t>Flapper &amp; increasing women’s rights vs. traditional role of women </a:t>
            </a:r>
          </a:p>
          <a:p>
            <a:pPr lvl="2"/>
            <a:r>
              <a:rPr lang="en-US" dirty="0"/>
              <a:t>New forms of entertainment vs. Prohibition </a:t>
            </a:r>
          </a:p>
          <a:p>
            <a:pPr lvl="2"/>
            <a:r>
              <a:rPr lang="en-US" dirty="0"/>
              <a:t>Modern Art &amp; Architecture</a:t>
            </a:r>
          </a:p>
          <a:p>
            <a:pPr lvl="2"/>
            <a:r>
              <a:rPr lang="en-US" dirty="0"/>
              <a:t>Nationalism vs. Alienation and The Lost Generation </a:t>
            </a:r>
          </a:p>
          <a:p>
            <a:pPr lvl="1"/>
            <a:r>
              <a:rPr lang="en-US" dirty="0"/>
              <a:t>Racism vs. Civil Rights and celebration of culture </a:t>
            </a:r>
          </a:p>
          <a:p>
            <a:pPr lvl="2"/>
            <a:r>
              <a:rPr lang="en-US" dirty="0"/>
              <a:t>Rise in KKK vs. Harlem Renaissance &amp; Marcus Garvey </a:t>
            </a:r>
          </a:p>
          <a:p>
            <a:pPr lvl="1"/>
            <a:r>
              <a:rPr lang="en-US" dirty="0"/>
              <a:t>Multiculturalism vs.  Nativism </a:t>
            </a:r>
          </a:p>
          <a:p>
            <a:pPr lvl="2"/>
            <a:r>
              <a:rPr lang="en-US" dirty="0"/>
              <a:t>Pre-war immigration vs. Quota Laws</a:t>
            </a:r>
          </a:p>
          <a:p>
            <a:pPr lvl="2"/>
            <a:r>
              <a:rPr lang="en-US" dirty="0"/>
              <a:t>Rise in KKK</a:t>
            </a:r>
          </a:p>
          <a:p>
            <a:pPr lvl="2"/>
            <a:r>
              <a:rPr lang="en-US" dirty="0"/>
              <a:t>Nativism </a:t>
            </a:r>
          </a:p>
          <a:p>
            <a:pPr lvl="2"/>
            <a:r>
              <a:rPr lang="en-US" dirty="0"/>
              <a:t>Sacco &amp; Vanzetti </a:t>
            </a:r>
          </a:p>
          <a:p>
            <a:pPr lvl="1"/>
            <a:endParaRPr lang="en-US" dirty="0"/>
          </a:p>
        </p:txBody>
      </p:sp>
    </p:spTree>
    <p:extLst>
      <p:ext uri="{BB962C8B-B14F-4D97-AF65-F5344CB8AC3E}">
        <p14:creationId xmlns:p14="http://schemas.microsoft.com/office/powerpoint/2010/main" val="33593603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Objectives Check  </a:t>
            </a:r>
            <a:endParaRPr lang="en-US" dirty="0"/>
          </a:p>
        </p:txBody>
      </p:sp>
      <p:sp>
        <p:nvSpPr>
          <p:cNvPr id="3" name="Content Placeholder 2"/>
          <p:cNvSpPr>
            <a:spLocks noGrp="1"/>
          </p:cNvSpPr>
          <p:nvPr>
            <p:ph idx="1"/>
          </p:nvPr>
        </p:nvSpPr>
        <p:spPr/>
        <p:txBody>
          <a:bodyPr/>
          <a:lstStyle/>
          <a:p>
            <a:r>
              <a:rPr lang="en-US" dirty="0"/>
              <a:t>Explain the causes &amp; effects of international and internal migration patterns over time</a:t>
            </a:r>
          </a:p>
          <a:p>
            <a:r>
              <a:rPr lang="en-US" dirty="0"/>
              <a:t>Explain the causes and effects of the innovations in communication and technology in the United States over time</a:t>
            </a:r>
          </a:p>
        </p:txBody>
      </p:sp>
    </p:spTree>
    <p:extLst>
      <p:ext uri="{BB962C8B-B14F-4D97-AF65-F5344CB8AC3E}">
        <p14:creationId xmlns:p14="http://schemas.microsoft.com/office/powerpoint/2010/main" val="27187768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 xmlns:a16="http://schemas.microsoft.com/office/drawing/2014/main" id="{84DB7353-7D7A-431B-A5B6-A3845E6F2BB2}"/>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247255" y="-59376"/>
            <a:ext cx="9386886" cy="6923798"/>
            <a:chOff x="-329674" y="-51881"/>
            <a:chExt cx="12515851" cy="6923798"/>
          </a:xfrm>
        </p:grpSpPr>
        <p:sp>
          <p:nvSpPr>
            <p:cNvPr id="11" name="Freeform 5">
              <a:extLst>
                <a:ext uri="{FF2B5EF4-FFF2-40B4-BE49-F238E27FC236}">
                  <a16:creationId xmlns="" xmlns:a16="http://schemas.microsoft.com/office/drawing/2014/main" id="{9E8D15D6-6183-4BE1-A315-C7EC9C1A53F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 xmlns:a16="http://schemas.microsoft.com/office/drawing/2014/main" id="{82A253FA-4E60-4B4D-94B0-93ECFCF3098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 xmlns:a16="http://schemas.microsoft.com/office/drawing/2014/main" id="{E1B39AD1-11BD-457B-822C-A873607F412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 xmlns:a16="http://schemas.microsoft.com/office/drawing/2014/main" id="{CC286005-78D5-4BE4-AA8B-75CDC07E7864}"/>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 xmlns:a16="http://schemas.microsoft.com/office/drawing/2014/main" id="{09E4A22D-7E83-4F24-97FE-931A93CACC7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 xmlns:a16="http://schemas.microsoft.com/office/drawing/2014/main" id="{4351E96B-8DD4-4D5E-A9F0-C47F5F33781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 xmlns:a16="http://schemas.microsoft.com/office/drawing/2014/main" id="{BFF78610-2475-4756-9EC8-5DA7D8902D5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 xmlns:a16="http://schemas.microsoft.com/office/drawing/2014/main" id="{C7ACAE44-681D-4CBC-B2AB-E5131DF5A86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 xmlns:a16="http://schemas.microsoft.com/office/drawing/2014/main" id="{CA22E4A0-73AA-4722-9C16-F3AF9A33EC5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 xmlns:a16="http://schemas.microsoft.com/office/drawing/2014/main" id="{BB36E626-EBEB-41C0-B224-8DB049DB4D72}"/>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 xmlns:a16="http://schemas.microsoft.com/office/drawing/2014/main" id="{D603DEC5-BED4-4DB6-A253-F61CC367423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 xmlns:a16="http://schemas.microsoft.com/office/drawing/2014/main" id="{86AE9DE6-CA9A-479B-A0FB-0E1BAC7A65E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 xmlns:a16="http://schemas.microsoft.com/office/drawing/2014/main" id="{16CB8DC8-E75F-4574-A290-AAB7031BE8A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 xmlns:a16="http://schemas.microsoft.com/office/drawing/2014/main" id="{1CA657E1-3A52-4C23-AA47-EBB2D5C4148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 xmlns:a16="http://schemas.microsoft.com/office/drawing/2014/main" id="{ED4F701B-2A93-464F-A673-54EED5C4C4C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 xmlns:a16="http://schemas.microsoft.com/office/drawing/2014/main" id="{9977C34F-F6C9-4749-B201-7B928802DFF9}"/>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 xmlns:a16="http://schemas.microsoft.com/office/drawing/2014/main" id="{3A913E6B-DBE9-4291-A34C-36069ECB8E6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 xmlns:a16="http://schemas.microsoft.com/office/drawing/2014/main" id="{7D415C04-AB5C-4B76-9E49-EEBAEE64D04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 xmlns:a16="http://schemas.microsoft.com/office/drawing/2014/main" id="{151FDC11-E872-4EAE-A597-822F9FE1708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1" name="Group 30">
            <a:extLst>
              <a:ext uri="{FF2B5EF4-FFF2-40B4-BE49-F238E27FC236}">
                <a16:creationId xmlns="" xmlns:a16="http://schemas.microsoft.com/office/drawing/2014/main" id="{1B24766B-81CA-44C7-BF11-77A12BA42411}"/>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1251969" y="1186483"/>
            <a:ext cx="6636259" cy="4477933"/>
            <a:chOff x="1669293" y="1186483"/>
            <a:chExt cx="8848345" cy="4477933"/>
          </a:xfrm>
        </p:grpSpPr>
        <p:sp>
          <p:nvSpPr>
            <p:cNvPr id="32" name="Rectangle 31">
              <a:extLst>
                <a:ext uri="{FF2B5EF4-FFF2-40B4-BE49-F238E27FC236}">
                  <a16:creationId xmlns="" xmlns:a16="http://schemas.microsoft.com/office/drawing/2014/main" id="{1A2F9962-DEB8-461C-8B4C-C0ED0D8A7B7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Isosceles Triangle 32">
              <a:extLst>
                <a:ext uri="{FF2B5EF4-FFF2-40B4-BE49-F238E27FC236}">
                  <a16:creationId xmlns="" xmlns:a16="http://schemas.microsoft.com/office/drawing/2014/main" id="{C0672E08-EB09-4B8E-8522-24BBC2CFFD2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33">
              <a:extLst>
                <a:ext uri="{FF2B5EF4-FFF2-40B4-BE49-F238E27FC236}">
                  <a16:creationId xmlns="" xmlns:a16="http://schemas.microsoft.com/office/drawing/2014/main" id="{3447AB64-F3EC-4A1F-BFD4-F0F9DB3DAD7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6" name="Rectangle 35">
            <a:extLst>
              <a:ext uri="{FF2B5EF4-FFF2-40B4-BE49-F238E27FC236}">
                <a16:creationId xmlns="" xmlns:a16="http://schemas.microsoft.com/office/drawing/2014/main" id="{6BDBA639-2A71-4A60-A71A-FF1836F546C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8" name="Group 37">
            <a:extLst>
              <a:ext uri="{FF2B5EF4-FFF2-40B4-BE49-F238E27FC236}">
                <a16:creationId xmlns="" xmlns:a16="http://schemas.microsoft.com/office/drawing/2014/main" id="{5E208A8B-5EBD-4532-BE72-26414FA7CFF6}"/>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247255" y="-59376"/>
            <a:ext cx="9386886" cy="6923798"/>
            <a:chOff x="-329674" y="-51881"/>
            <a:chExt cx="12515851" cy="6923798"/>
          </a:xfrm>
        </p:grpSpPr>
        <p:sp>
          <p:nvSpPr>
            <p:cNvPr id="39" name="Freeform 5">
              <a:extLst>
                <a:ext uri="{FF2B5EF4-FFF2-40B4-BE49-F238E27FC236}">
                  <a16:creationId xmlns="" xmlns:a16="http://schemas.microsoft.com/office/drawing/2014/main" id="{15D09196-B338-4AB5-A71B-CFD5FFCA62B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6">
              <a:extLst>
                <a:ext uri="{FF2B5EF4-FFF2-40B4-BE49-F238E27FC236}">
                  <a16:creationId xmlns="" xmlns:a16="http://schemas.microsoft.com/office/drawing/2014/main" id="{F50B4463-128A-4677-A285-C017E6C543E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7">
              <a:extLst>
                <a:ext uri="{FF2B5EF4-FFF2-40B4-BE49-F238E27FC236}">
                  <a16:creationId xmlns="" xmlns:a16="http://schemas.microsoft.com/office/drawing/2014/main" id="{1D9B95CD-F023-4DFA-9678-1E02713F74B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8">
              <a:extLst>
                <a:ext uri="{FF2B5EF4-FFF2-40B4-BE49-F238E27FC236}">
                  <a16:creationId xmlns="" xmlns:a16="http://schemas.microsoft.com/office/drawing/2014/main" id="{1DDF47A8-BE7B-43F3-A500-F5A4656D83B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9">
              <a:extLst>
                <a:ext uri="{FF2B5EF4-FFF2-40B4-BE49-F238E27FC236}">
                  <a16:creationId xmlns="" xmlns:a16="http://schemas.microsoft.com/office/drawing/2014/main" id="{2DD394DE-76FB-42F8-85F2-FD436F42326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10">
              <a:extLst>
                <a:ext uri="{FF2B5EF4-FFF2-40B4-BE49-F238E27FC236}">
                  <a16:creationId xmlns="" xmlns:a16="http://schemas.microsoft.com/office/drawing/2014/main" id="{B95F2EFB-87E6-4400-AAF3-7EB8B4F1561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1">
              <a:extLst>
                <a:ext uri="{FF2B5EF4-FFF2-40B4-BE49-F238E27FC236}">
                  <a16:creationId xmlns="" xmlns:a16="http://schemas.microsoft.com/office/drawing/2014/main" id="{1D463476-2BC7-418C-9D6F-51444B11A722}"/>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2">
              <a:extLst>
                <a:ext uri="{FF2B5EF4-FFF2-40B4-BE49-F238E27FC236}">
                  <a16:creationId xmlns="" xmlns:a16="http://schemas.microsoft.com/office/drawing/2014/main" id="{24011122-2495-478A-81BF-ABBDEA1DA80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3">
              <a:extLst>
                <a:ext uri="{FF2B5EF4-FFF2-40B4-BE49-F238E27FC236}">
                  <a16:creationId xmlns="" xmlns:a16="http://schemas.microsoft.com/office/drawing/2014/main" id="{C79E87C5-E5B3-476B-B539-FC9CF4A33B72}"/>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14">
              <a:extLst>
                <a:ext uri="{FF2B5EF4-FFF2-40B4-BE49-F238E27FC236}">
                  <a16:creationId xmlns="" xmlns:a16="http://schemas.microsoft.com/office/drawing/2014/main" id="{956029CA-2B38-434D-9044-5FF3A1ECD17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9" name="Freeform 15">
              <a:extLst>
                <a:ext uri="{FF2B5EF4-FFF2-40B4-BE49-F238E27FC236}">
                  <a16:creationId xmlns="" xmlns:a16="http://schemas.microsoft.com/office/drawing/2014/main" id="{9514CFB6-E8DB-43DC-B1CD-9CC2D4B2764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0" name="Freeform 16">
              <a:extLst>
                <a:ext uri="{FF2B5EF4-FFF2-40B4-BE49-F238E27FC236}">
                  <a16:creationId xmlns="" xmlns:a16="http://schemas.microsoft.com/office/drawing/2014/main" id="{BD8C1FC8-E550-45BE-9F30-822BAB3781E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1" name="Freeform 17">
              <a:extLst>
                <a:ext uri="{FF2B5EF4-FFF2-40B4-BE49-F238E27FC236}">
                  <a16:creationId xmlns="" xmlns:a16="http://schemas.microsoft.com/office/drawing/2014/main" id="{D1646B5D-A7B7-41EC-9591-0E0C0F4F949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8">
              <a:extLst>
                <a:ext uri="{FF2B5EF4-FFF2-40B4-BE49-F238E27FC236}">
                  <a16:creationId xmlns="" xmlns:a16="http://schemas.microsoft.com/office/drawing/2014/main" id="{E2118E93-481E-4843-987E-378187AA37E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9">
              <a:extLst>
                <a:ext uri="{FF2B5EF4-FFF2-40B4-BE49-F238E27FC236}">
                  <a16:creationId xmlns="" xmlns:a16="http://schemas.microsoft.com/office/drawing/2014/main" id="{77038464-F4E2-47EC-A87F-18469191E3A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0">
              <a:extLst>
                <a:ext uri="{FF2B5EF4-FFF2-40B4-BE49-F238E27FC236}">
                  <a16:creationId xmlns="" xmlns:a16="http://schemas.microsoft.com/office/drawing/2014/main" id="{FB3BBEB1-E146-408F-95B7-EE2F269DE19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1">
              <a:extLst>
                <a:ext uri="{FF2B5EF4-FFF2-40B4-BE49-F238E27FC236}">
                  <a16:creationId xmlns="" xmlns:a16="http://schemas.microsoft.com/office/drawing/2014/main" id="{C765B285-56EC-47FC-B116-274EBBD61AD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2">
              <a:extLst>
                <a:ext uri="{FF2B5EF4-FFF2-40B4-BE49-F238E27FC236}">
                  <a16:creationId xmlns="" xmlns:a16="http://schemas.microsoft.com/office/drawing/2014/main" id="{CB4A6191-6913-42EA-905E-8A174AE2C994}"/>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7" name="Freeform 23">
              <a:extLst>
                <a:ext uri="{FF2B5EF4-FFF2-40B4-BE49-F238E27FC236}">
                  <a16:creationId xmlns="" xmlns:a16="http://schemas.microsoft.com/office/drawing/2014/main" id="{8ADEEF92-F481-475A-845C-5E940F0D5594}"/>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59" name="Freeform: Shape 58">
            <a:extLst>
              <a:ext uri="{FF2B5EF4-FFF2-40B4-BE49-F238E27FC236}">
                <a16:creationId xmlns="" xmlns:a16="http://schemas.microsoft.com/office/drawing/2014/main" id="{D9C506D7-84CB-4057-A44A-465313E785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0931529">
            <a:off x="1630437" y="2448612"/>
            <a:ext cx="331406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Oval 32">
            <a:extLst>
              <a:ext uri="{FF2B5EF4-FFF2-40B4-BE49-F238E27FC236}">
                <a16:creationId xmlns="" xmlns:a16="http://schemas.microsoft.com/office/drawing/2014/main" id="{7842FC68-61FD-4700-8A22-BB8B071884D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765934" y="691977"/>
            <a:ext cx="5821442"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 xmlns:a16="http://schemas.microsoft.com/office/drawing/2014/main" id="{8D15220B-6BAA-5644-BB53-EC994B390A36}"/>
              </a:ext>
            </a:extLst>
          </p:cNvPr>
          <p:cNvSpPr>
            <a:spLocks noGrp="1"/>
          </p:cNvSpPr>
          <p:nvPr>
            <p:ph type="title"/>
          </p:nvPr>
        </p:nvSpPr>
        <p:spPr>
          <a:xfrm>
            <a:off x="1962207" y="2061838"/>
            <a:ext cx="5219585" cy="1662475"/>
          </a:xfrm>
        </p:spPr>
        <p:txBody>
          <a:bodyPr vert="horz" lIns="228600" tIns="228600" rIns="228600" bIns="0" rtlCol="0" anchor="b">
            <a:normAutofit/>
          </a:bodyPr>
          <a:lstStyle/>
          <a:p>
            <a:pPr defTabSz="914400">
              <a:lnSpc>
                <a:spcPct val="80000"/>
              </a:lnSpc>
            </a:pPr>
            <a:r>
              <a:rPr lang="en-US" sz="4200" spc="-150" dirty="0"/>
              <a:t>The Great Depression &amp; The New Deal </a:t>
            </a:r>
          </a:p>
        </p:txBody>
      </p:sp>
      <p:sp>
        <p:nvSpPr>
          <p:cNvPr id="5" name="Text Placeholder 4">
            <a:extLst>
              <a:ext uri="{FF2B5EF4-FFF2-40B4-BE49-F238E27FC236}">
                <a16:creationId xmlns="" xmlns:a16="http://schemas.microsoft.com/office/drawing/2014/main" id="{0ABFBF52-F989-CB45-806A-290C139C9ED4}"/>
              </a:ext>
            </a:extLst>
          </p:cNvPr>
          <p:cNvSpPr>
            <a:spLocks noGrp="1"/>
          </p:cNvSpPr>
          <p:nvPr>
            <p:ph type="body" idx="1"/>
          </p:nvPr>
        </p:nvSpPr>
        <p:spPr>
          <a:xfrm>
            <a:off x="2541703" y="3783690"/>
            <a:ext cx="4060594" cy="1196717"/>
          </a:xfrm>
        </p:spPr>
        <p:txBody>
          <a:bodyPr vert="horz" lIns="91440" tIns="0" rIns="91440" bIns="45720" rtlCol="0">
            <a:normAutofit/>
          </a:bodyPr>
          <a:lstStyle/>
          <a:p>
            <a:pPr defTabSz="914400">
              <a:lnSpc>
                <a:spcPct val="100000"/>
              </a:lnSpc>
              <a:spcBef>
                <a:spcPts val="1000"/>
              </a:spcBef>
            </a:pPr>
            <a:r>
              <a:rPr lang="en-US" sz="1700" dirty="0"/>
              <a:t>Chapter 24</a:t>
            </a:r>
          </a:p>
          <a:p>
            <a:pPr defTabSz="914400">
              <a:lnSpc>
                <a:spcPct val="100000"/>
              </a:lnSpc>
              <a:spcBef>
                <a:spcPts val="1000"/>
              </a:spcBef>
            </a:pPr>
            <a:r>
              <a:rPr lang="en-US" sz="1700" dirty="0"/>
              <a:t>While also considering Chapter 21</a:t>
            </a:r>
          </a:p>
        </p:txBody>
      </p:sp>
    </p:spTree>
    <p:extLst>
      <p:ext uri="{BB962C8B-B14F-4D97-AF65-F5344CB8AC3E}">
        <p14:creationId xmlns:p14="http://schemas.microsoft.com/office/powerpoint/2010/main" val="18166475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 </a:t>
            </a:r>
          </a:p>
        </p:txBody>
      </p:sp>
      <p:sp>
        <p:nvSpPr>
          <p:cNvPr id="3" name="Content Placeholder 2"/>
          <p:cNvSpPr>
            <a:spLocks noGrp="1"/>
          </p:cNvSpPr>
          <p:nvPr>
            <p:ph idx="1"/>
          </p:nvPr>
        </p:nvSpPr>
        <p:spPr/>
        <p:txBody>
          <a:bodyPr/>
          <a:lstStyle/>
          <a:p>
            <a:r>
              <a:rPr lang="en-US" dirty="0"/>
              <a:t>Explain the causes of the Great Depression and its effects on the economy</a:t>
            </a:r>
          </a:p>
          <a:p>
            <a:r>
              <a:rPr lang="en-US" dirty="0"/>
              <a:t>Explain how the Great Depression and the New Deal impacted American political, social, &amp; economic life over time</a:t>
            </a:r>
          </a:p>
        </p:txBody>
      </p:sp>
    </p:spTree>
    <p:extLst>
      <p:ext uri="{BB962C8B-B14F-4D97-AF65-F5344CB8AC3E}">
        <p14:creationId xmlns:p14="http://schemas.microsoft.com/office/powerpoint/2010/main" val="2057548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 </a:t>
            </a:r>
          </a:p>
        </p:txBody>
      </p:sp>
      <p:sp>
        <p:nvSpPr>
          <p:cNvPr id="3" name="Content Placeholder 2"/>
          <p:cNvSpPr>
            <a:spLocks noGrp="1"/>
          </p:cNvSpPr>
          <p:nvPr>
            <p:ph idx="1"/>
          </p:nvPr>
        </p:nvSpPr>
        <p:spPr/>
        <p:txBody>
          <a:bodyPr/>
          <a:lstStyle/>
          <a:p>
            <a:r>
              <a:rPr lang="en-US" dirty="0"/>
              <a:t>Explain the similarities and differences in attitudes about the nation’s proper role in the world (early imperialism) </a:t>
            </a:r>
          </a:p>
          <a:p>
            <a:r>
              <a:rPr lang="en-US" dirty="0"/>
              <a:t>Explain the effects of the Spanish American War</a:t>
            </a:r>
          </a:p>
        </p:txBody>
      </p:sp>
    </p:spTree>
    <p:extLst>
      <p:ext uri="{BB962C8B-B14F-4D97-AF65-F5344CB8AC3E}">
        <p14:creationId xmlns:p14="http://schemas.microsoft.com/office/powerpoint/2010/main" val="4263040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the Great Depression </a:t>
            </a:r>
            <a:endParaRPr lang="en-US" dirty="0"/>
          </a:p>
        </p:txBody>
      </p:sp>
      <p:sp>
        <p:nvSpPr>
          <p:cNvPr id="3" name="Content Placeholder 2"/>
          <p:cNvSpPr>
            <a:spLocks noGrp="1"/>
          </p:cNvSpPr>
          <p:nvPr>
            <p:ph idx="1"/>
          </p:nvPr>
        </p:nvSpPr>
        <p:spPr/>
        <p:txBody>
          <a:bodyPr/>
          <a:lstStyle/>
          <a:p>
            <a:r>
              <a:rPr lang="en-US" dirty="0" smtClean="0"/>
              <a:t>Stock Market Instability </a:t>
            </a:r>
          </a:p>
          <a:p>
            <a:r>
              <a:rPr lang="en-US" dirty="0" smtClean="0"/>
              <a:t>Overproduction in farm and factories</a:t>
            </a:r>
          </a:p>
          <a:p>
            <a:pPr lvl="1"/>
            <a:r>
              <a:rPr lang="en-US" dirty="0" smtClean="0"/>
              <a:t>Farm = during WWI</a:t>
            </a:r>
          </a:p>
          <a:p>
            <a:pPr lvl="1"/>
            <a:r>
              <a:rPr lang="en-US" dirty="0" smtClean="0"/>
              <a:t>Factory = after WWI</a:t>
            </a:r>
          </a:p>
          <a:p>
            <a:r>
              <a:rPr lang="en-US" dirty="0" smtClean="0"/>
              <a:t>Tariff Policy </a:t>
            </a:r>
          </a:p>
          <a:p>
            <a:pPr lvl="1"/>
            <a:r>
              <a:rPr lang="en-US" dirty="0" smtClean="0"/>
              <a:t>“Tariff War” </a:t>
            </a:r>
          </a:p>
          <a:p>
            <a:r>
              <a:rPr lang="en-US" dirty="0" smtClean="0"/>
              <a:t>War Debt </a:t>
            </a:r>
          </a:p>
          <a:p>
            <a:r>
              <a:rPr lang="en-US" dirty="0" smtClean="0"/>
              <a:t>Unequal Distribution of Income </a:t>
            </a:r>
          </a:p>
          <a:p>
            <a:r>
              <a:rPr lang="en-US" dirty="0" smtClean="0"/>
              <a:t>Bank Leaning Habits </a:t>
            </a:r>
          </a:p>
          <a:p>
            <a:pPr lvl="1"/>
            <a:r>
              <a:rPr lang="en-US" dirty="0" smtClean="0"/>
              <a:t>Loaning out too much </a:t>
            </a:r>
          </a:p>
          <a:p>
            <a:r>
              <a:rPr lang="en-US" dirty="0" smtClean="0"/>
              <a:t>Laissez Faire Policies </a:t>
            </a:r>
          </a:p>
          <a:p>
            <a:pPr lvl="1"/>
            <a:r>
              <a:rPr lang="en-US" dirty="0" smtClean="0"/>
              <a:t>Easy credit </a:t>
            </a:r>
          </a:p>
          <a:p>
            <a:pPr lvl="1"/>
            <a:r>
              <a:rPr lang="en-US" dirty="0" smtClean="0"/>
              <a:t>Limited regulation </a:t>
            </a:r>
          </a:p>
          <a:p>
            <a:r>
              <a:rPr lang="en-US" dirty="0" smtClean="0"/>
              <a:t>Dust Bowl </a:t>
            </a:r>
          </a:p>
          <a:p>
            <a:endParaRPr lang="en-US" dirty="0"/>
          </a:p>
        </p:txBody>
      </p:sp>
    </p:spTree>
    <p:extLst>
      <p:ext uri="{BB962C8B-B14F-4D97-AF65-F5344CB8AC3E}">
        <p14:creationId xmlns:p14="http://schemas.microsoft.com/office/powerpoint/2010/main" val="26706515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Hoover </a:t>
            </a:r>
            <a:endParaRPr lang="en-US" dirty="0"/>
          </a:p>
        </p:txBody>
      </p:sp>
      <p:sp>
        <p:nvSpPr>
          <p:cNvPr id="3" name="Content Placeholder 2"/>
          <p:cNvSpPr>
            <a:spLocks noGrp="1"/>
          </p:cNvSpPr>
          <p:nvPr>
            <p:ph idx="1"/>
          </p:nvPr>
        </p:nvSpPr>
        <p:spPr/>
        <p:txBody>
          <a:bodyPr/>
          <a:lstStyle/>
          <a:p>
            <a:r>
              <a:rPr lang="en-US" dirty="0" smtClean="0"/>
              <a:t>Laissez-Faire Economic mindset</a:t>
            </a:r>
          </a:p>
          <a:p>
            <a:pPr lvl="1"/>
            <a:r>
              <a:rPr lang="en-US" dirty="0" smtClean="0"/>
              <a:t>Economy will naturally fix itself</a:t>
            </a:r>
          </a:p>
          <a:p>
            <a:pPr lvl="2"/>
            <a:r>
              <a:rPr lang="en-US" dirty="0" smtClean="0"/>
              <a:t>Adam Smith &amp; the Invisible Hand </a:t>
            </a:r>
          </a:p>
          <a:p>
            <a:r>
              <a:rPr lang="en-US" dirty="0" smtClean="0"/>
              <a:t>Volunteerism </a:t>
            </a:r>
          </a:p>
          <a:p>
            <a:pPr lvl="1"/>
            <a:r>
              <a:rPr lang="en-US" dirty="0" smtClean="0"/>
              <a:t>Business leaders voluntarily maintaining wages and labor force </a:t>
            </a:r>
          </a:p>
          <a:p>
            <a:pPr lvl="1"/>
            <a:r>
              <a:rPr lang="en-US" dirty="0" smtClean="0"/>
              <a:t>Management and labor working together </a:t>
            </a:r>
          </a:p>
          <a:p>
            <a:r>
              <a:rPr lang="en-US" dirty="0" smtClean="0"/>
              <a:t>“Rugged Individualism” </a:t>
            </a:r>
          </a:p>
          <a:p>
            <a:pPr lvl="1"/>
            <a:r>
              <a:rPr lang="en-US" dirty="0" smtClean="0"/>
              <a:t>People can pull themselves up on their own without excessive and/or direct gov’t assistance </a:t>
            </a:r>
          </a:p>
          <a:p>
            <a:r>
              <a:rPr lang="en-US" dirty="0" smtClean="0"/>
              <a:t>Public Works Project </a:t>
            </a:r>
          </a:p>
          <a:p>
            <a:pPr lvl="1"/>
            <a:r>
              <a:rPr lang="en-US" dirty="0" smtClean="0"/>
              <a:t>Bolder Dam (aka Hoover Dam) </a:t>
            </a:r>
          </a:p>
          <a:p>
            <a:r>
              <a:rPr lang="en-US" dirty="0" smtClean="0"/>
              <a:t>Bonus Army </a:t>
            </a:r>
          </a:p>
          <a:p>
            <a:pPr lvl="1"/>
            <a:endParaRPr lang="en-US" dirty="0"/>
          </a:p>
          <a:p>
            <a:pPr lvl="1"/>
            <a:endParaRPr lang="en-US" dirty="0" smtClean="0"/>
          </a:p>
        </p:txBody>
      </p:sp>
    </p:spTree>
    <p:extLst>
      <p:ext uri="{BB962C8B-B14F-4D97-AF65-F5344CB8AC3E}">
        <p14:creationId xmlns:p14="http://schemas.microsoft.com/office/powerpoint/2010/main" val="18915367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FDR </a:t>
            </a:r>
            <a:endParaRPr lang="en-US" dirty="0"/>
          </a:p>
        </p:txBody>
      </p:sp>
      <p:sp>
        <p:nvSpPr>
          <p:cNvPr id="3" name="Content Placeholder 2"/>
          <p:cNvSpPr>
            <a:spLocks noGrp="1"/>
          </p:cNvSpPr>
          <p:nvPr>
            <p:ph idx="1"/>
          </p:nvPr>
        </p:nvSpPr>
        <p:spPr/>
        <p:txBody>
          <a:bodyPr/>
          <a:lstStyle/>
          <a:p>
            <a:r>
              <a:rPr lang="en-US" dirty="0" smtClean="0"/>
              <a:t>Liberal President </a:t>
            </a:r>
          </a:p>
          <a:p>
            <a:pPr lvl="1"/>
            <a:r>
              <a:rPr lang="en-US" dirty="0" smtClean="0"/>
              <a:t>Meaning: </a:t>
            </a:r>
          </a:p>
          <a:p>
            <a:pPr lvl="2"/>
            <a:r>
              <a:rPr lang="en-US" dirty="0" smtClean="0"/>
              <a:t>Big business part of American life </a:t>
            </a:r>
          </a:p>
          <a:p>
            <a:pPr lvl="2"/>
            <a:r>
              <a:rPr lang="en-US" dirty="0" smtClean="0"/>
              <a:t>Active gov’t to assist those most vulnerable </a:t>
            </a:r>
          </a:p>
          <a:p>
            <a:pPr lvl="2"/>
            <a:r>
              <a:rPr lang="en-US" dirty="0" smtClean="0"/>
              <a:t>Consumer spending must be supported </a:t>
            </a:r>
          </a:p>
          <a:p>
            <a:pPr lvl="2"/>
            <a:r>
              <a:rPr lang="en-US" dirty="0" smtClean="0"/>
              <a:t>Keynesian Economic Theory </a:t>
            </a:r>
          </a:p>
          <a:p>
            <a:pPr lvl="3"/>
            <a:r>
              <a:rPr lang="en-US" dirty="0" smtClean="0"/>
              <a:t>Deficit spending </a:t>
            </a:r>
          </a:p>
          <a:p>
            <a:pPr lvl="3"/>
            <a:r>
              <a:rPr lang="en-US" dirty="0" smtClean="0"/>
              <a:t>Gov’t assistance during crisis </a:t>
            </a:r>
          </a:p>
          <a:p>
            <a:r>
              <a:rPr lang="en-US" dirty="0" smtClean="0"/>
              <a:t>Calm &amp; reassuring voice and message </a:t>
            </a:r>
          </a:p>
          <a:p>
            <a:r>
              <a:rPr lang="en-US" dirty="0" smtClean="0"/>
              <a:t>Pragmatic </a:t>
            </a:r>
          </a:p>
          <a:p>
            <a:r>
              <a:rPr lang="en-US" dirty="0" smtClean="0"/>
              <a:t>Bold experimentation </a:t>
            </a:r>
          </a:p>
        </p:txBody>
      </p:sp>
    </p:spTree>
    <p:extLst>
      <p:ext uri="{BB962C8B-B14F-4D97-AF65-F5344CB8AC3E}">
        <p14:creationId xmlns:p14="http://schemas.microsoft.com/office/powerpoint/2010/main" val="95801358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Deal </a:t>
            </a:r>
            <a:endParaRPr lang="en-US" dirty="0"/>
          </a:p>
        </p:txBody>
      </p:sp>
      <p:sp>
        <p:nvSpPr>
          <p:cNvPr id="3" name="Content Placeholder 2"/>
          <p:cNvSpPr>
            <a:spLocks noGrp="1"/>
          </p:cNvSpPr>
          <p:nvPr>
            <p:ph idx="1"/>
          </p:nvPr>
        </p:nvSpPr>
        <p:spPr/>
        <p:txBody>
          <a:bodyPr/>
          <a:lstStyle/>
          <a:p>
            <a:endParaRPr lang="en-US" dirty="0" smtClean="0"/>
          </a:p>
          <a:p>
            <a:r>
              <a:rPr lang="en-US" dirty="0" smtClean="0"/>
              <a:t>First 100 Days </a:t>
            </a:r>
          </a:p>
          <a:p>
            <a:pPr lvl="1"/>
            <a:r>
              <a:rPr lang="en-US" dirty="0" smtClean="0"/>
              <a:t>Three R’s </a:t>
            </a:r>
          </a:p>
          <a:p>
            <a:pPr lvl="2"/>
            <a:r>
              <a:rPr lang="en-US" dirty="0" smtClean="0"/>
              <a:t>Relief, Recovery, Reform </a:t>
            </a:r>
          </a:p>
          <a:p>
            <a:pPr lvl="1"/>
            <a:r>
              <a:rPr lang="en-US" dirty="0" smtClean="0"/>
              <a:t>Brain Trust </a:t>
            </a:r>
          </a:p>
          <a:p>
            <a:pPr lvl="2"/>
            <a:r>
              <a:rPr lang="en-US" dirty="0" smtClean="0"/>
              <a:t>November – March to come up with plan</a:t>
            </a:r>
          </a:p>
          <a:p>
            <a:pPr lvl="1"/>
            <a:r>
              <a:rPr lang="en-US" dirty="0" smtClean="0"/>
              <a:t>Fireside Chats </a:t>
            </a:r>
          </a:p>
          <a:p>
            <a:pPr lvl="2"/>
            <a:r>
              <a:rPr lang="en-US" dirty="0" smtClean="0"/>
              <a:t>Bank holiday </a:t>
            </a:r>
          </a:p>
          <a:p>
            <a:pPr lvl="2"/>
            <a:r>
              <a:rPr lang="en-US" dirty="0" smtClean="0"/>
              <a:t>Repeal Prohibition </a:t>
            </a:r>
          </a:p>
          <a:p>
            <a:pPr lvl="1"/>
            <a:endParaRPr lang="en-US" dirty="0" smtClean="0"/>
          </a:p>
          <a:p>
            <a:pPr lvl="1"/>
            <a:endParaRPr lang="en-US" dirty="0"/>
          </a:p>
        </p:txBody>
      </p:sp>
    </p:spTree>
    <p:extLst>
      <p:ext uri="{BB962C8B-B14F-4D97-AF65-F5344CB8AC3E}">
        <p14:creationId xmlns:p14="http://schemas.microsoft.com/office/powerpoint/2010/main" val="38047722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New Deal </a:t>
            </a:r>
            <a:endParaRPr lang="en-US" dirty="0"/>
          </a:p>
        </p:txBody>
      </p:sp>
      <p:sp>
        <p:nvSpPr>
          <p:cNvPr id="3" name="Content Placeholder 2"/>
          <p:cNvSpPr>
            <a:spLocks noGrp="1"/>
          </p:cNvSpPr>
          <p:nvPr>
            <p:ph idx="1"/>
          </p:nvPr>
        </p:nvSpPr>
        <p:spPr/>
        <p:txBody>
          <a:bodyPr>
            <a:normAutofit lnSpcReduction="10000"/>
          </a:bodyPr>
          <a:lstStyle/>
          <a:p>
            <a:r>
              <a:rPr lang="en-US" dirty="0" smtClean="0"/>
              <a:t>Recovery &amp; Reform </a:t>
            </a:r>
          </a:p>
          <a:p>
            <a:pPr lvl="1"/>
            <a:r>
              <a:rPr lang="en-US" dirty="0" smtClean="0"/>
              <a:t>Emergency Banking Relief Act </a:t>
            </a:r>
          </a:p>
          <a:p>
            <a:pPr lvl="1"/>
            <a:r>
              <a:rPr lang="en-US" dirty="0" smtClean="0"/>
              <a:t>Glass-Steagall Act </a:t>
            </a:r>
          </a:p>
          <a:p>
            <a:pPr lvl="2"/>
            <a:r>
              <a:rPr lang="en-US" dirty="0" smtClean="0"/>
              <a:t>FDIC</a:t>
            </a:r>
          </a:p>
          <a:p>
            <a:pPr lvl="1"/>
            <a:r>
              <a:rPr lang="en-US" dirty="0" smtClean="0"/>
              <a:t>Home Owners Loan Corporation </a:t>
            </a:r>
          </a:p>
          <a:p>
            <a:pPr lvl="1"/>
            <a:r>
              <a:rPr lang="en-US" dirty="0" smtClean="0"/>
              <a:t>Farm Credit Administration </a:t>
            </a:r>
          </a:p>
          <a:p>
            <a:pPr lvl="1"/>
            <a:r>
              <a:rPr lang="en-US" dirty="0" smtClean="0"/>
              <a:t>National Recovery Administration</a:t>
            </a:r>
          </a:p>
          <a:p>
            <a:pPr lvl="1"/>
            <a:r>
              <a:rPr lang="en-US" dirty="0" smtClean="0"/>
              <a:t>Agricultural Adjustment Administration </a:t>
            </a:r>
          </a:p>
          <a:p>
            <a:pPr lvl="1"/>
            <a:r>
              <a:rPr lang="en-US" dirty="0" smtClean="0"/>
              <a:t>Securities and Exchange Commission (SEC)</a:t>
            </a:r>
          </a:p>
          <a:p>
            <a:pPr lvl="1"/>
            <a:r>
              <a:rPr lang="en-US" dirty="0"/>
              <a:t>Federal Housing Administration (FHA</a:t>
            </a:r>
            <a:r>
              <a:rPr lang="en-US" dirty="0" smtClean="0"/>
              <a:t>)</a:t>
            </a:r>
          </a:p>
          <a:p>
            <a:r>
              <a:rPr lang="en-US" dirty="0" smtClean="0"/>
              <a:t>Relief</a:t>
            </a:r>
          </a:p>
          <a:p>
            <a:pPr lvl="1"/>
            <a:r>
              <a:rPr lang="en-US" dirty="0" smtClean="0"/>
              <a:t>Federal Emergency Relief Administration </a:t>
            </a:r>
          </a:p>
          <a:p>
            <a:pPr lvl="1"/>
            <a:r>
              <a:rPr lang="en-US" dirty="0" smtClean="0"/>
              <a:t>Public Works Administration </a:t>
            </a:r>
          </a:p>
          <a:p>
            <a:pPr lvl="1"/>
            <a:r>
              <a:rPr lang="en-US" dirty="0" smtClean="0"/>
              <a:t>Civilian Conservation Corps</a:t>
            </a:r>
          </a:p>
          <a:p>
            <a:pPr lvl="1"/>
            <a:r>
              <a:rPr lang="en-US" dirty="0" smtClean="0"/>
              <a:t>Tennessee Valley Authority </a:t>
            </a:r>
          </a:p>
          <a:p>
            <a:pPr lvl="1"/>
            <a:r>
              <a:rPr lang="en-US" dirty="0" smtClean="0"/>
              <a:t>Civil Works Administration </a:t>
            </a:r>
          </a:p>
          <a:p>
            <a:pPr lvl="1"/>
            <a:endParaRPr lang="en-US" dirty="0"/>
          </a:p>
        </p:txBody>
      </p:sp>
    </p:spTree>
    <p:extLst>
      <p:ext uri="{BB962C8B-B14F-4D97-AF65-F5344CB8AC3E}">
        <p14:creationId xmlns:p14="http://schemas.microsoft.com/office/powerpoint/2010/main" val="318171470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New Deal </a:t>
            </a:r>
            <a:endParaRPr lang="en-US" dirty="0"/>
          </a:p>
        </p:txBody>
      </p:sp>
      <p:sp>
        <p:nvSpPr>
          <p:cNvPr id="3" name="Content Placeholder 2"/>
          <p:cNvSpPr>
            <a:spLocks noGrp="1"/>
          </p:cNvSpPr>
          <p:nvPr>
            <p:ph idx="1"/>
          </p:nvPr>
        </p:nvSpPr>
        <p:spPr/>
        <p:txBody>
          <a:bodyPr/>
          <a:lstStyle/>
          <a:p>
            <a:r>
              <a:rPr lang="en-US" dirty="0" smtClean="0"/>
              <a:t>Reform </a:t>
            </a:r>
          </a:p>
          <a:p>
            <a:pPr lvl="1"/>
            <a:r>
              <a:rPr lang="en-US" dirty="0" smtClean="0"/>
              <a:t>National Labor Relations Act – Wagner Act </a:t>
            </a:r>
          </a:p>
          <a:p>
            <a:pPr lvl="1"/>
            <a:r>
              <a:rPr lang="en-US" dirty="0" smtClean="0"/>
              <a:t>Rural Electrification Administration </a:t>
            </a:r>
          </a:p>
          <a:p>
            <a:pPr lvl="1"/>
            <a:r>
              <a:rPr lang="en-US" dirty="0" smtClean="0"/>
              <a:t>Federal Tax reform </a:t>
            </a:r>
          </a:p>
          <a:p>
            <a:r>
              <a:rPr lang="en-US" dirty="0" smtClean="0"/>
              <a:t>Relief </a:t>
            </a:r>
          </a:p>
          <a:p>
            <a:pPr lvl="1"/>
            <a:r>
              <a:rPr lang="en-US" dirty="0" smtClean="0"/>
              <a:t>Works Progress Administration (WPA)</a:t>
            </a:r>
          </a:p>
          <a:p>
            <a:pPr lvl="1"/>
            <a:r>
              <a:rPr lang="en-US" dirty="0" smtClean="0"/>
              <a:t>Resettlement Administration </a:t>
            </a:r>
          </a:p>
          <a:p>
            <a:r>
              <a:rPr lang="en-US" dirty="0" smtClean="0"/>
              <a:t>Social Security </a:t>
            </a:r>
            <a:endParaRPr lang="en-US" dirty="0"/>
          </a:p>
        </p:txBody>
      </p:sp>
    </p:spTree>
    <p:extLst>
      <p:ext uri="{BB962C8B-B14F-4D97-AF65-F5344CB8AC3E}">
        <p14:creationId xmlns:p14="http://schemas.microsoft.com/office/powerpoint/2010/main" val="18293979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Critics </a:t>
            </a:r>
            <a:endParaRPr lang="en-US" dirty="0"/>
          </a:p>
        </p:txBody>
      </p:sp>
      <p:sp>
        <p:nvSpPr>
          <p:cNvPr id="3" name="Content Placeholder 2"/>
          <p:cNvSpPr>
            <a:spLocks noGrp="1"/>
          </p:cNvSpPr>
          <p:nvPr>
            <p:ph idx="1"/>
          </p:nvPr>
        </p:nvSpPr>
        <p:spPr/>
        <p:txBody>
          <a:bodyPr/>
          <a:lstStyle/>
          <a:p>
            <a:r>
              <a:rPr lang="en-US" dirty="0" smtClean="0"/>
              <a:t>Liberal </a:t>
            </a:r>
          </a:p>
          <a:p>
            <a:pPr lvl="1"/>
            <a:r>
              <a:rPr lang="en-US" dirty="0" smtClean="0"/>
              <a:t>Socialists and democratic socialists – too much for business &amp; not enough for the people </a:t>
            </a:r>
          </a:p>
          <a:p>
            <a:r>
              <a:rPr lang="en-US" dirty="0" smtClean="0"/>
              <a:t>Conservative </a:t>
            </a:r>
          </a:p>
          <a:p>
            <a:pPr lvl="1"/>
            <a:r>
              <a:rPr lang="en-US" dirty="0" smtClean="0"/>
              <a:t>Too much power to gov’t, too much power to unions, and too much deficit spending </a:t>
            </a:r>
          </a:p>
          <a:p>
            <a:r>
              <a:rPr lang="en-US" dirty="0" smtClean="0"/>
              <a:t>Father Charles E. Coughlin </a:t>
            </a:r>
          </a:p>
          <a:p>
            <a:r>
              <a:rPr lang="en-US" dirty="0" smtClean="0"/>
              <a:t>Dr. Francis E. Townsend </a:t>
            </a:r>
          </a:p>
          <a:p>
            <a:r>
              <a:rPr lang="en-US" dirty="0" smtClean="0"/>
              <a:t>Huey Long </a:t>
            </a:r>
          </a:p>
          <a:p>
            <a:pPr lvl="1"/>
            <a:r>
              <a:rPr lang="en-US" dirty="0" smtClean="0"/>
              <a:t>“Share Our Wealth”</a:t>
            </a:r>
          </a:p>
          <a:p>
            <a:r>
              <a:rPr lang="en-US" dirty="0" smtClean="0"/>
              <a:t>Supreme Court </a:t>
            </a:r>
            <a:endParaRPr lang="en-US" dirty="0"/>
          </a:p>
        </p:txBody>
      </p:sp>
    </p:spTree>
    <p:extLst>
      <p:ext uri="{BB962C8B-B14F-4D97-AF65-F5344CB8AC3E}">
        <p14:creationId xmlns:p14="http://schemas.microsoft.com/office/powerpoint/2010/main" val="19824938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New Deal on minorities </a:t>
            </a:r>
            <a:endParaRPr lang="en-US" dirty="0"/>
          </a:p>
        </p:txBody>
      </p:sp>
      <p:sp>
        <p:nvSpPr>
          <p:cNvPr id="3" name="Content Placeholder 2"/>
          <p:cNvSpPr>
            <a:spLocks noGrp="1"/>
          </p:cNvSpPr>
          <p:nvPr>
            <p:ph idx="1"/>
          </p:nvPr>
        </p:nvSpPr>
        <p:spPr/>
        <p:txBody>
          <a:bodyPr/>
          <a:lstStyle/>
          <a:p>
            <a:pPr lvl="1"/>
            <a:r>
              <a:rPr lang="en-US" dirty="0"/>
              <a:t>Civil rights not widely developed beyond minor shifts in federal positions </a:t>
            </a:r>
          </a:p>
          <a:p>
            <a:pPr lvl="1"/>
            <a:r>
              <a:rPr lang="en-US" dirty="0"/>
              <a:t>Women still received lower pay than men </a:t>
            </a:r>
          </a:p>
          <a:p>
            <a:pPr lvl="1"/>
            <a:r>
              <a:rPr lang="en-US" dirty="0"/>
              <a:t>Dust Bowl Farmers forced to move west </a:t>
            </a:r>
          </a:p>
          <a:p>
            <a:pPr lvl="1"/>
            <a:r>
              <a:rPr lang="en-US" dirty="0"/>
              <a:t>African Americans often excluded from programs </a:t>
            </a:r>
          </a:p>
          <a:p>
            <a:pPr lvl="2"/>
            <a:r>
              <a:rPr lang="en-US" dirty="0"/>
              <a:t>Fair Employment Practices Committee </a:t>
            </a:r>
          </a:p>
          <a:p>
            <a:pPr lvl="1"/>
            <a:r>
              <a:rPr lang="en-US" dirty="0"/>
              <a:t>Indian Reorganization Act </a:t>
            </a:r>
          </a:p>
          <a:p>
            <a:pPr lvl="1"/>
            <a:r>
              <a:rPr lang="en-US" dirty="0"/>
              <a:t>Mexican Americans often discriminated against both as farmers and from New Deal Programs </a:t>
            </a:r>
          </a:p>
          <a:p>
            <a:endParaRPr lang="en-US" dirty="0"/>
          </a:p>
        </p:txBody>
      </p:sp>
    </p:spTree>
    <p:extLst>
      <p:ext uri="{BB962C8B-B14F-4D97-AF65-F5344CB8AC3E}">
        <p14:creationId xmlns:p14="http://schemas.microsoft.com/office/powerpoint/2010/main" val="244899316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Impacts</a:t>
            </a:r>
            <a:endParaRPr lang="en-US" dirty="0"/>
          </a:p>
        </p:txBody>
      </p:sp>
      <p:sp>
        <p:nvSpPr>
          <p:cNvPr id="3" name="Content Placeholder 2"/>
          <p:cNvSpPr>
            <a:spLocks noGrp="1"/>
          </p:cNvSpPr>
          <p:nvPr>
            <p:ph idx="1"/>
          </p:nvPr>
        </p:nvSpPr>
        <p:spPr/>
        <p:txBody>
          <a:bodyPr>
            <a:normAutofit/>
          </a:bodyPr>
          <a:lstStyle/>
          <a:p>
            <a:r>
              <a:rPr lang="en-US" dirty="0" smtClean="0"/>
              <a:t>Economically </a:t>
            </a:r>
          </a:p>
          <a:p>
            <a:pPr lvl="1"/>
            <a:r>
              <a:rPr lang="en-US" dirty="0" smtClean="0"/>
              <a:t>Keynesian Economics </a:t>
            </a:r>
          </a:p>
          <a:p>
            <a:pPr lvl="1"/>
            <a:r>
              <a:rPr lang="en-US" dirty="0" smtClean="0"/>
              <a:t>Fair Labor Standards </a:t>
            </a:r>
          </a:p>
          <a:p>
            <a:pPr lvl="1"/>
            <a:r>
              <a:rPr lang="en-US" dirty="0" smtClean="0"/>
              <a:t>Rise in Unions </a:t>
            </a:r>
          </a:p>
          <a:p>
            <a:r>
              <a:rPr lang="en-US" dirty="0" smtClean="0"/>
              <a:t>Politically </a:t>
            </a:r>
          </a:p>
          <a:p>
            <a:pPr lvl="1"/>
            <a:r>
              <a:rPr lang="en-US" dirty="0" smtClean="0"/>
              <a:t>Established more modern day Democratic base </a:t>
            </a:r>
          </a:p>
          <a:p>
            <a:pPr lvl="1"/>
            <a:r>
              <a:rPr lang="en-US" dirty="0" smtClean="0"/>
              <a:t>Direct gov’t assistance and gov’t regulation during crisis </a:t>
            </a:r>
          </a:p>
          <a:p>
            <a:r>
              <a:rPr lang="en-US" dirty="0" smtClean="0"/>
              <a:t>Socially </a:t>
            </a:r>
          </a:p>
          <a:p>
            <a:pPr lvl="1"/>
            <a:r>
              <a:rPr lang="en-US" dirty="0" smtClean="0"/>
              <a:t>More aware of common hardship </a:t>
            </a:r>
          </a:p>
          <a:p>
            <a:pPr lvl="1"/>
            <a:r>
              <a:rPr lang="en-US" dirty="0" smtClean="0"/>
              <a:t>Rise of discrimination during hard times </a:t>
            </a:r>
          </a:p>
          <a:p>
            <a:pPr lvl="1"/>
            <a:r>
              <a:rPr lang="en-US" dirty="0" smtClean="0"/>
              <a:t>Highlighted importance of middle </a:t>
            </a:r>
            <a:r>
              <a:rPr lang="en-US" smtClean="0"/>
              <a:t>class </a:t>
            </a:r>
            <a:endParaRPr lang="en-US" dirty="0" smtClean="0"/>
          </a:p>
        </p:txBody>
      </p:sp>
    </p:spTree>
    <p:extLst>
      <p:ext uri="{BB962C8B-B14F-4D97-AF65-F5344CB8AC3E}">
        <p14:creationId xmlns:p14="http://schemas.microsoft.com/office/powerpoint/2010/main" val="408226580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EFEC3B3-5A4F-F941-A9D9-A951D1F73294}"/>
              </a:ext>
            </a:extLst>
          </p:cNvPr>
          <p:cNvSpPr>
            <a:spLocks noGrp="1"/>
          </p:cNvSpPr>
          <p:nvPr>
            <p:ph type="title"/>
          </p:nvPr>
        </p:nvSpPr>
        <p:spPr/>
        <p:txBody>
          <a:bodyPr/>
          <a:lstStyle/>
          <a:p>
            <a:r>
              <a:rPr lang="en-US" dirty="0"/>
              <a:t>Questions?</a:t>
            </a:r>
          </a:p>
        </p:txBody>
      </p:sp>
      <p:sp>
        <p:nvSpPr>
          <p:cNvPr id="3" name="Text Placeholder 2">
            <a:extLst>
              <a:ext uri="{FF2B5EF4-FFF2-40B4-BE49-F238E27FC236}">
                <a16:creationId xmlns="" xmlns:a16="http://schemas.microsoft.com/office/drawing/2014/main" id="{0B4D1FE7-1534-9E4C-B43B-6F621BB1348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319968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EFEC3B3-5A4F-F941-A9D9-A951D1F73294}"/>
              </a:ext>
            </a:extLst>
          </p:cNvPr>
          <p:cNvSpPr>
            <a:spLocks noGrp="1"/>
          </p:cNvSpPr>
          <p:nvPr>
            <p:ph type="title"/>
          </p:nvPr>
        </p:nvSpPr>
        <p:spPr/>
        <p:txBody>
          <a:bodyPr/>
          <a:lstStyle/>
          <a:p>
            <a:r>
              <a:rPr lang="en-US" dirty="0"/>
              <a:t>Questions?</a:t>
            </a:r>
          </a:p>
        </p:txBody>
      </p:sp>
      <p:sp>
        <p:nvSpPr>
          <p:cNvPr id="3" name="Text Placeholder 2">
            <a:extLst>
              <a:ext uri="{FF2B5EF4-FFF2-40B4-BE49-F238E27FC236}">
                <a16:creationId xmlns="" xmlns:a16="http://schemas.microsoft.com/office/drawing/2014/main" id="{0B4D1FE7-1534-9E4C-B43B-6F621BB1348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36119718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 xmlns:a16="http://schemas.microsoft.com/office/drawing/2014/main" id="{84DB7353-7D7A-431B-A5B6-A3845E6F2BB2}"/>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247255" y="-59376"/>
            <a:ext cx="9386886" cy="6923798"/>
            <a:chOff x="-329674" y="-51881"/>
            <a:chExt cx="12515851" cy="6923798"/>
          </a:xfrm>
        </p:grpSpPr>
        <p:sp>
          <p:nvSpPr>
            <p:cNvPr id="11" name="Freeform 5">
              <a:extLst>
                <a:ext uri="{FF2B5EF4-FFF2-40B4-BE49-F238E27FC236}">
                  <a16:creationId xmlns="" xmlns:a16="http://schemas.microsoft.com/office/drawing/2014/main" id="{9E8D15D6-6183-4BE1-A315-C7EC9C1A53F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 xmlns:a16="http://schemas.microsoft.com/office/drawing/2014/main" id="{82A253FA-4E60-4B4D-94B0-93ECFCF3098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 xmlns:a16="http://schemas.microsoft.com/office/drawing/2014/main" id="{E1B39AD1-11BD-457B-822C-A873607F412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 xmlns:a16="http://schemas.microsoft.com/office/drawing/2014/main" id="{CC286005-78D5-4BE4-AA8B-75CDC07E7864}"/>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 xmlns:a16="http://schemas.microsoft.com/office/drawing/2014/main" id="{09E4A22D-7E83-4F24-97FE-931A93CACC7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 xmlns:a16="http://schemas.microsoft.com/office/drawing/2014/main" id="{4351E96B-8DD4-4D5E-A9F0-C47F5F33781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 xmlns:a16="http://schemas.microsoft.com/office/drawing/2014/main" id="{BFF78610-2475-4756-9EC8-5DA7D8902D5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 xmlns:a16="http://schemas.microsoft.com/office/drawing/2014/main" id="{C7ACAE44-681D-4CBC-B2AB-E5131DF5A86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 xmlns:a16="http://schemas.microsoft.com/office/drawing/2014/main" id="{CA22E4A0-73AA-4722-9C16-F3AF9A33EC5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 xmlns:a16="http://schemas.microsoft.com/office/drawing/2014/main" id="{BB36E626-EBEB-41C0-B224-8DB049DB4D72}"/>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 xmlns:a16="http://schemas.microsoft.com/office/drawing/2014/main" id="{D603DEC5-BED4-4DB6-A253-F61CC367423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 xmlns:a16="http://schemas.microsoft.com/office/drawing/2014/main" id="{86AE9DE6-CA9A-479B-A0FB-0E1BAC7A65E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 xmlns:a16="http://schemas.microsoft.com/office/drawing/2014/main" id="{16CB8DC8-E75F-4574-A290-AAB7031BE8A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 xmlns:a16="http://schemas.microsoft.com/office/drawing/2014/main" id="{1CA657E1-3A52-4C23-AA47-EBB2D5C4148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 xmlns:a16="http://schemas.microsoft.com/office/drawing/2014/main" id="{ED4F701B-2A93-464F-A673-54EED5C4C4C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 xmlns:a16="http://schemas.microsoft.com/office/drawing/2014/main" id="{9977C34F-F6C9-4749-B201-7B928802DFF9}"/>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 xmlns:a16="http://schemas.microsoft.com/office/drawing/2014/main" id="{3A913E6B-DBE9-4291-A34C-36069ECB8E6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 xmlns:a16="http://schemas.microsoft.com/office/drawing/2014/main" id="{7D415C04-AB5C-4B76-9E49-EEBAEE64D04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 xmlns:a16="http://schemas.microsoft.com/office/drawing/2014/main" id="{151FDC11-E872-4EAE-A597-822F9FE1708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1" name="Group 30">
            <a:extLst>
              <a:ext uri="{FF2B5EF4-FFF2-40B4-BE49-F238E27FC236}">
                <a16:creationId xmlns="" xmlns:a16="http://schemas.microsoft.com/office/drawing/2014/main" id="{1B24766B-81CA-44C7-BF11-77A12BA42411}"/>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1251969" y="1186483"/>
            <a:ext cx="6636259" cy="4477933"/>
            <a:chOff x="1669293" y="1186483"/>
            <a:chExt cx="8848345" cy="4477933"/>
          </a:xfrm>
        </p:grpSpPr>
        <p:sp>
          <p:nvSpPr>
            <p:cNvPr id="32" name="Rectangle 31">
              <a:extLst>
                <a:ext uri="{FF2B5EF4-FFF2-40B4-BE49-F238E27FC236}">
                  <a16:creationId xmlns="" xmlns:a16="http://schemas.microsoft.com/office/drawing/2014/main" id="{1A2F9962-DEB8-461C-8B4C-C0ED0D8A7B7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Isosceles Triangle 32">
              <a:extLst>
                <a:ext uri="{FF2B5EF4-FFF2-40B4-BE49-F238E27FC236}">
                  <a16:creationId xmlns="" xmlns:a16="http://schemas.microsoft.com/office/drawing/2014/main" id="{C0672E08-EB09-4B8E-8522-24BBC2CFFD2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33">
              <a:extLst>
                <a:ext uri="{FF2B5EF4-FFF2-40B4-BE49-F238E27FC236}">
                  <a16:creationId xmlns="" xmlns:a16="http://schemas.microsoft.com/office/drawing/2014/main" id="{3447AB64-F3EC-4A1F-BFD4-F0F9DB3DAD7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6" name="Rectangle 35">
            <a:extLst>
              <a:ext uri="{FF2B5EF4-FFF2-40B4-BE49-F238E27FC236}">
                <a16:creationId xmlns="" xmlns:a16="http://schemas.microsoft.com/office/drawing/2014/main" id="{6BDBA639-2A71-4A60-A71A-FF1836F546C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8" name="Group 37">
            <a:extLst>
              <a:ext uri="{FF2B5EF4-FFF2-40B4-BE49-F238E27FC236}">
                <a16:creationId xmlns="" xmlns:a16="http://schemas.microsoft.com/office/drawing/2014/main" id="{5E208A8B-5EBD-4532-BE72-26414FA7CFF6}"/>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247255" y="-59376"/>
            <a:ext cx="9386886" cy="6923798"/>
            <a:chOff x="-329674" y="-51881"/>
            <a:chExt cx="12515851" cy="6923798"/>
          </a:xfrm>
        </p:grpSpPr>
        <p:sp>
          <p:nvSpPr>
            <p:cNvPr id="39" name="Freeform 5">
              <a:extLst>
                <a:ext uri="{FF2B5EF4-FFF2-40B4-BE49-F238E27FC236}">
                  <a16:creationId xmlns="" xmlns:a16="http://schemas.microsoft.com/office/drawing/2014/main" id="{15D09196-B338-4AB5-A71B-CFD5FFCA62B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6">
              <a:extLst>
                <a:ext uri="{FF2B5EF4-FFF2-40B4-BE49-F238E27FC236}">
                  <a16:creationId xmlns="" xmlns:a16="http://schemas.microsoft.com/office/drawing/2014/main" id="{F50B4463-128A-4677-A285-C017E6C543E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7">
              <a:extLst>
                <a:ext uri="{FF2B5EF4-FFF2-40B4-BE49-F238E27FC236}">
                  <a16:creationId xmlns="" xmlns:a16="http://schemas.microsoft.com/office/drawing/2014/main" id="{1D9B95CD-F023-4DFA-9678-1E02713F74B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8">
              <a:extLst>
                <a:ext uri="{FF2B5EF4-FFF2-40B4-BE49-F238E27FC236}">
                  <a16:creationId xmlns="" xmlns:a16="http://schemas.microsoft.com/office/drawing/2014/main" id="{1DDF47A8-BE7B-43F3-A500-F5A4656D83B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9">
              <a:extLst>
                <a:ext uri="{FF2B5EF4-FFF2-40B4-BE49-F238E27FC236}">
                  <a16:creationId xmlns="" xmlns:a16="http://schemas.microsoft.com/office/drawing/2014/main" id="{2DD394DE-76FB-42F8-85F2-FD436F42326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10">
              <a:extLst>
                <a:ext uri="{FF2B5EF4-FFF2-40B4-BE49-F238E27FC236}">
                  <a16:creationId xmlns="" xmlns:a16="http://schemas.microsoft.com/office/drawing/2014/main" id="{B95F2EFB-87E6-4400-AAF3-7EB8B4F1561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1">
              <a:extLst>
                <a:ext uri="{FF2B5EF4-FFF2-40B4-BE49-F238E27FC236}">
                  <a16:creationId xmlns="" xmlns:a16="http://schemas.microsoft.com/office/drawing/2014/main" id="{1D463476-2BC7-418C-9D6F-51444B11A722}"/>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2">
              <a:extLst>
                <a:ext uri="{FF2B5EF4-FFF2-40B4-BE49-F238E27FC236}">
                  <a16:creationId xmlns="" xmlns:a16="http://schemas.microsoft.com/office/drawing/2014/main" id="{24011122-2495-478A-81BF-ABBDEA1DA80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3">
              <a:extLst>
                <a:ext uri="{FF2B5EF4-FFF2-40B4-BE49-F238E27FC236}">
                  <a16:creationId xmlns="" xmlns:a16="http://schemas.microsoft.com/office/drawing/2014/main" id="{C79E87C5-E5B3-476B-B539-FC9CF4A33B72}"/>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14">
              <a:extLst>
                <a:ext uri="{FF2B5EF4-FFF2-40B4-BE49-F238E27FC236}">
                  <a16:creationId xmlns="" xmlns:a16="http://schemas.microsoft.com/office/drawing/2014/main" id="{956029CA-2B38-434D-9044-5FF3A1ECD17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9" name="Freeform 15">
              <a:extLst>
                <a:ext uri="{FF2B5EF4-FFF2-40B4-BE49-F238E27FC236}">
                  <a16:creationId xmlns="" xmlns:a16="http://schemas.microsoft.com/office/drawing/2014/main" id="{9514CFB6-E8DB-43DC-B1CD-9CC2D4B2764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0" name="Freeform 16">
              <a:extLst>
                <a:ext uri="{FF2B5EF4-FFF2-40B4-BE49-F238E27FC236}">
                  <a16:creationId xmlns="" xmlns:a16="http://schemas.microsoft.com/office/drawing/2014/main" id="{BD8C1FC8-E550-45BE-9F30-822BAB3781E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1" name="Freeform 17">
              <a:extLst>
                <a:ext uri="{FF2B5EF4-FFF2-40B4-BE49-F238E27FC236}">
                  <a16:creationId xmlns="" xmlns:a16="http://schemas.microsoft.com/office/drawing/2014/main" id="{D1646B5D-A7B7-41EC-9591-0E0C0F4F949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8">
              <a:extLst>
                <a:ext uri="{FF2B5EF4-FFF2-40B4-BE49-F238E27FC236}">
                  <a16:creationId xmlns="" xmlns:a16="http://schemas.microsoft.com/office/drawing/2014/main" id="{E2118E93-481E-4843-987E-378187AA37E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9">
              <a:extLst>
                <a:ext uri="{FF2B5EF4-FFF2-40B4-BE49-F238E27FC236}">
                  <a16:creationId xmlns="" xmlns:a16="http://schemas.microsoft.com/office/drawing/2014/main" id="{77038464-F4E2-47EC-A87F-18469191E3A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0">
              <a:extLst>
                <a:ext uri="{FF2B5EF4-FFF2-40B4-BE49-F238E27FC236}">
                  <a16:creationId xmlns="" xmlns:a16="http://schemas.microsoft.com/office/drawing/2014/main" id="{FB3BBEB1-E146-408F-95B7-EE2F269DE19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1">
              <a:extLst>
                <a:ext uri="{FF2B5EF4-FFF2-40B4-BE49-F238E27FC236}">
                  <a16:creationId xmlns="" xmlns:a16="http://schemas.microsoft.com/office/drawing/2014/main" id="{C765B285-56EC-47FC-B116-274EBBD61AD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2">
              <a:extLst>
                <a:ext uri="{FF2B5EF4-FFF2-40B4-BE49-F238E27FC236}">
                  <a16:creationId xmlns="" xmlns:a16="http://schemas.microsoft.com/office/drawing/2014/main" id="{CB4A6191-6913-42EA-905E-8A174AE2C994}"/>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7" name="Freeform 23">
              <a:extLst>
                <a:ext uri="{FF2B5EF4-FFF2-40B4-BE49-F238E27FC236}">
                  <a16:creationId xmlns="" xmlns:a16="http://schemas.microsoft.com/office/drawing/2014/main" id="{8ADEEF92-F481-475A-845C-5E940F0D5594}"/>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59" name="Freeform: Shape 58">
            <a:extLst>
              <a:ext uri="{FF2B5EF4-FFF2-40B4-BE49-F238E27FC236}">
                <a16:creationId xmlns="" xmlns:a16="http://schemas.microsoft.com/office/drawing/2014/main" id="{D9C506D7-84CB-4057-A44A-465313E785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0931529">
            <a:off x="1630437" y="2448612"/>
            <a:ext cx="331406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Oval 32">
            <a:extLst>
              <a:ext uri="{FF2B5EF4-FFF2-40B4-BE49-F238E27FC236}">
                <a16:creationId xmlns="" xmlns:a16="http://schemas.microsoft.com/office/drawing/2014/main" id="{7842FC68-61FD-4700-8A22-BB8B071884D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765934" y="691977"/>
            <a:ext cx="5821442"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 xmlns:a16="http://schemas.microsoft.com/office/drawing/2014/main" id="{8D15220B-6BAA-5644-BB53-EC994B390A36}"/>
              </a:ext>
            </a:extLst>
          </p:cNvPr>
          <p:cNvSpPr>
            <a:spLocks noGrp="1"/>
          </p:cNvSpPr>
          <p:nvPr>
            <p:ph type="title"/>
          </p:nvPr>
        </p:nvSpPr>
        <p:spPr>
          <a:xfrm>
            <a:off x="1962207" y="2061838"/>
            <a:ext cx="5219585" cy="1662475"/>
          </a:xfrm>
        </p:spPr>
        <p:txBody>
          <a:bodyPr vert="horz" lIns="228600" tIns="228600" rIns="228600" bIns="0" rtlCol="0" anchor="b">
            <a:normAutofit/>
          </a:bodyPr>
          <a:lstStyle/>
          <a:p>
            <a:pPr defTabSz="914400">
              <a:lnSpc>
                <a:spcPct val="80000"/>
              </a:lnSpc>
            </a:pPr>
            <a:r>
              <a:rPr lang="en-US" sz="4200" spc="-150" dirty="0"/>
              <a:t>WWII</a:t>
            </a:r>
          </a:p>
        </p:txBody>
      </p:sp>
      <p:sp>
        <p:nvSpPr>
          <p:cNvPr id="5" name="Text Placeholder 4">
            <a:extLst>
              <a:ext uri="{FF2B5EF4-FFF2-40B4-BE49-F238E27FC236}">
                <a16:creationId xmlns="" xmlns:a16="http://schemas.microsoft.com/office/drawing/2014/main" id="{0ABFBF52-F989-CB45-806A-290C139C9ED4}"/>
              </a:ext>
            </a:extLst>
          </p:cNvPr>
          <p:cNvSpPr>
            <a:spLocks noGrp="1"/>
          </p:cNvSpPr>
          <p:nvPr>
            <p:ph type="body" idx="1"/>
          </p:nvPr>
        </p:nvSpPr>
        <p:spPr>
          <a:xfrm>
            <a:off x="2541703" y="3783690"/>
            <a:ext cx="4060594" cy="1196717"/>
          </a:xfrm>
        </p:spPr>
        <p:txBody>
          <a:bodyPr vert="horz" lIns="91440" tIns="0" rIns="91440" bIns="45720" rtlCol="0">
            <a:normAutofit/>
          </a:bodyPr>
          <a:lstStyle/>
          <a:p>
            <a:pPr defTabSz="914400">
              <a:lnSpc>
                <a:spcPct val="100000"/>
              </a:lnSpc>
              <a:spcBef>
                <a:spcPts val="1000"/>
              </a:spcBef>
            </a:pPr>
            <a:r>
              <a:rPr lang="en-US" sz="1700" dirty="0"/>
              <a:t>Chapter 25 </a:t>
            </a:r>
          </a:p>
          <a:p>
            <a:pPr defTabSz="914400">
              <a:lnSpc>
                <a:spcPct val="100000"/>
              </a:lnSpc>
              <a:spcBef>
                <a:spcPts val="1000"/>
              </a:spcBef>
            </a:pPr>
            <a:r>
              <a:rPr lang="en-US" sz="1700" dirty="0"/>
              <a:t>While also considering Chapter 22</a:t>
            </a:r>
          </a:p>
        </p:txBody>
      </p:sp>
    </p:spTree>
    <p:extLst>
      <p:ext uri="{BB962C8B-B14F-4D97-AF65-F5344CB8AC3E}">
        <p14:creationId xmlns:p14="http://schemas.microsoft.com/office/powerpoint/2010/main" val="49945641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 </a:t>
            </a:r>
          </a:p>
        </p:txBody>
      </p:sp>
      <p:sp>
        <p:nvSpPr>
          <p:cNvPr id="3" name="Content Placeholder 2"/>
          <p:cNvSpPr>
            <a:spLocks noGrp="1"/>
          </p:cNvSpPr>
          <p:nvPr>
            <p:ph idx="1"/>
          </p:nvPr>
        </p:nvSpPr>
        <p:spPr/>
        <p:txBody>
          <a:bodyPr/>
          <a:lstStyle/>
          <a:p>
            <a:r>
              <a:rPr lang="en-US" dirty="0"/>
              <a:t>Explain the similarities and differences in attitudes about the nation’s proper role in the world. (WWII)</a:t>
            </a:r>
          </a:p>
          <a:p>
            <a:r>
              <a:rPr lang="en-US" dirty="0"/>
              <a:t>Explain how and why US participation in WWII transformed American society </a:t>
            </a:r>
          </a:p>
          <a:p>
            <a:r>
              <a:rPr lang="en-US" dirty="0"/>
              <a:t>Explain the causes &amp; effects of the victory of the United States &amp; its allies over the Axis powers</a:t>
            </a:r>
          </a:p>
          <a:p>
            <a:r>
              <a:rPr lang="en-US" dirty="0"/>
              <a:t>Explain the consequences of US involvement in WWII</a:t>
            </a:r>
          </a:p>
        </p:txBody>
      </p:sp>
    </p:spTree>
    <p:extLst>
      <p:ext uri="{BB962C8B-B14F-4D97-AF65-F5344CB8AC3E}">
        <p14:creationId xmlns:p14="http://schemas.microsoft.com/office/powerpoint/2010/main" val="330447058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FDR’s Foreign Policy </a:t>
            </a:r>
            <a:endParaRPr lang="en-US" dirty="0"/>
          </a:p>
        </p:txBody>
      </p:sp>
      <p:sp>
        <p:nvSpPr>
          <p:cNvPr id="3" name="Content Placeholder 2"/>
          <p:cNvSpPr>
            <a:spLocks noGrp="1"/>
          </p:cNvSpPr>
          <p:nvPr>
            <p:ph idx="1"/>
          </p:nvPr>
        </p:nvSpPr>
        <p:spPr/>
        <p:txBody>
          <a:bodyPr/>
          <a:lstStyle/>
          <a:p>
            <a:r>
              <a:rPr lang="en-US" dirty="0" smtClean="0"/>
              <a:t>What are these policies?</a:t>
            </a:r>
          </a:p>
          <a:p>
            <a:r>
              <a:rPr lang="en-US" dirty="0" smtClean="0"/>
              <a:t>Why now?</a:t>
            </a:r>
          </a:p>
          <a:p>
            <a:pPr lvl="1"/>
            <a:r>
              <a:rPr lang="en-US" dirty="0" smtClean="0"/>
              <a:t>Good Neighbor Policy</a:t>
            </a:r>
          </a:p>
          <a:p>
            <a:pPr lvl="1"/>
            <a:r>
              <a:rPr lang="en-US" dirty="0" smtClean="0"/>
              <a:t>Recognition of Soviet Union </a:t>
            </a:r>
          </a:p>
          <a:p>
            <a:pPr lvl="1"/>
            <a:r>
              <a:rPr lang="en-US" dirty="0" smtClean="0"/>
              <a:t>Independent Cuba </a:t>
            </a:r>
          </a:p>
          <a:p>
            <a:pPr lvl="1"/>
            <a:r>
              <a:rPr lang="en-US" dirty="0" smtClean="0"/>
              <a:t>Independent Philippines</a:t>
            </a:r>
          </a:p>
          <a:p>
            <a:pPr lvl="1"/>
            <a:r>
              <a:rPr lang="en-US" dirty="0" smtClean="0"/>
              <a:t>Lowering Tariffs  </a:t>
            </a:r>
          </a:p>
          <a:p>
            <a:endParaRPr lang="en-US" dirty="0" smtClean="0"/>
          </a:p>
        </p:txBody>
      </p:sp>
    </p:spTree>
    <p:extLst>
      <p:ext uri="{BB962C8B-B14F-4D97-AF65-F5344CB8AC3E}">
        <p14:creationId xmlns:p14="http://schemas.microsoft.com/office/powerpoint/2010/main" val="27175842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Isolationists </a:t>
            </a:r>
            <a:endParaRPr lang="en-US" dirty="0"/>
          </a:p>
        </p:txBody>
      </p:sp>
      <p:sp>
        <p:nvSpPr>
          <p:cNvPr id="3" name="Content Placeholder 2"/>
          <p:cNvSpPr>
            <a:spLocks noGrp="1"/>
          </p:cNvSpPr>
          <p:nvPr>
            <p:ph idx="1"/>
          </p:nvPr>
        </p:nvSpPr>
        <p:spPr/>
        <p:txBody>
          <a:bodyPr/>
          <a:lstStyle/>
          <a:p>
            <a:r>
              <a:rPr lang="en-US" dirty="0" smtClean="0"/>
              <a:t>Lessons of WWI</a:t>
            </a:r>
          </a:p>
          <a:p>
            <a:r>
              <a:rPr lang="en-US" dirty="0" smtClean="0"/>
              <a:t>Neutrality Acts </a:t>
            </a:r>
          </a:p>
          <a:p>
            <a:r>
              <a:rPr lang="en-US" dirty="0" smtClean="0"/>
              <a:t>America First </a:t>
            </a:r>
          </a:p>
          <a:p>
            <a:r>
              <a:rPr lang="en-US" dirty="0" smtClean="0"/>
              <a:t>FDR’s Quarantine Speech </a:t>
            </a:r>
            <a:endParaRPr lang="en-US" dirty="0"/>
          </a:p>
        </p:txBody>
      </p:sp>
    </p:spTree>
    <p:extLst>
      <p:ext uri="{BB962C8B-B14F-4D97-AF65-F5344CB8AC3E}">
        <p14:creationId xmlns:p14="http://schemas.microsoft.com/office/powerpoint/2010/main" val="408652677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FDR’s Push Towards War </a:t>
            </a:r>
            <a:endParaRPr lang="en-US" dirty="0"/>
          </a:p>
        </p:txBody>
      </p:sp>
      <p:sp>
        <p:nvSpPr>
          <p:cNvPr id="3" name="Content Placeholder 2"/>
          <p:cNvSpPr>
            <a:spLocks noGrp="1"/>
          </p:cNvSpPr>
          <p:nvPr>
            <p:ph idx="1"/>
          </p:nvPr>
        </p:nvSpPr>
        <p:spPr/>
        <p:txBody>
          <a:bodyPr/>
          <a:lstStyle/>
          <a:p>
            <a:r>
              <a:rPr lang="en-US" dirty="0" smtClean="0"/>
              <a:t>What role did FDR play in pushing the US towards war?</a:t>
            </a:r>
          </a:p>
          <a:p>
            <a:pPr lvl="1"/>
            <a:r>
              <a:rPr lang="en-US" dirty="0" smtClean="0"/>
              <a:t>Cash &amp; Carry -1939</a:t>
            </a:r>
          </a:p>
          <a:p>
            <a:pPr lvl="1"/>
            <a:r>
              <a:rPr lang="en-US" dirty="0" smtClean="0"/>
              <a:t>Selective Service Act - Sept1940</a:t>
            </a:r>
          </a:p>
          <a:p>
            <a:pPr lvl="1"/>
            <a:r>
              <a:rPr lang="en-US" dirty="0" smtClean="0"/>
              <a:t>Destroyers to Britain -1940</a:t>
            </a:r>
          </a:p>
          <a:p>
            <a:pPr lvl="1"/>
            <a:r>
              <a:rPr lang="en-US" dirty="0" smtClean="0"/>
              <a:t>Four Freedoms Speech – Jan 1941</a:t>
            </a:r>
          </a:p>
          <a:p>
            <a:pPr lvl="1"/>
            <a:r>
              <a:rPr lang="en-US" dirty="0" smtClean="0"/>
              <a:t>Lend-Lease Act – March 1941</a:t>
            </a:r>
          </a:p>
          <a:p>
            <a:pPr lvl="1"/>
            <a:r>
              <a:rPr lang="en-US" dirty="0" smtClean="0"/>
              <a:t>Atlantic Charter – August 1941 </a:t>
            </a:r>
          </a:p>
          <a:p>
            <a:pPr lvl="1"/>
            <a:r>
              <a:rPr lang="en-US" dirty="0" smtClean="0"/>
              <a:t>US &amp; Japan</a:t>
            </a:r>
          </a:p>
          <a:p>
            <a:r>
              <a:rPr lang="en-US" dirty="0" smtClean="0"/>
              <a:t>Pearl Harbor</a:t>
            </a:r>
            <a:endParaRPr lang="en-US" dirty="0"/>
          </a:p>
        </p:txBody>
      </p:sp>
    </p:spTree>
    <p:extLst>
      <p:ext uri="{BB962C8B-B14F-4D97-AF65-F5344CB8AC3E}">
        <p14:creationId xmlns:p14="http://schemas.microsoft.com/office/powerpoint/2010/main" val="351917113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Mobilization </a:t>
            </a:r>
            <a:endParaRPr lang="en-US" dirty="0"/>
          </a:p>
        </p:txBody>
      </p:sp>
      <p:sp>
        <p:nvSpPr>
          <p:cNvPr id="3" name="Content Placeholder 2"/>
          <p:cNvSpPr>
            <a:spLocks noGrp="1"/>
          </p:cNvSpPr>
          <p:nvPr>
            <p:ph idx="1"/>
          </p:nvPr>
        </p:nvSpPr>
        <p:spPr/>
        <p:txBody>
          <a:bodyPr/>
          <a:lstStyle/>
          <a:p>
            <a:r>
              <a:rPr lang="en-US" dirty="0" smtClean="0"/>
              <a:t>War Production Board </a:t>
            </a:r>
          </a:p>
          <a:p>
            <a:r>
              <a:rPr lang="en-US" dirty="0" smtClean="0"/>
              <a:t>Office Price Administration </a:t>
            </a:r>
          </a:p>
          <a:p>
            <a:r>
              <a:rPr lang="en-US" dirty="0" smtClean="0"/>
              <a:t>Office of Research &amp; Development </a:t>
            </a:r>
          </a:p>
          <a:p>
            <a:r>
              <a:rPr lang="en-US" dirty="0" smtClean="0"/>
              <a:t>Anti-Strike Act</a:t>
            </a:r>
          </a:p>
          <a:p>
            <a:r>
              <a:rPr lang="en-US" dirty="0" smtClean="0"/>
              <a:t>Income Tax</a:t>
            </a:r>
          </a:p>
          <a:p>
            <a:r>
              <a:rPr lang="en-US" dirty="0" smtClean="0"/>
              <a:t>Office of War Information </a:t>
            </a:r>
          </a:p>
          <a:p>
            <a:r>
              <a:rPr lang="en-US" dirty="0" smtClean="0"/>
              <a:t>Solidarity </a:t>
            </a:r>
            <a:endParaRPr lang="en-US" dirty="0"/>
          </a:p>
        </p:txBody>
      </p:sp>
    </p:spTree>
    <p:extLst>
      <p:ext uri="{BB962C8B-B14F-4D97-AF65-F5344CB8AC3E}">
        <p14:creationId xmlns:p14="http://schemas.microsoft.com/office/powerpoint/2010/main" val="304336297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WWII Homefront </a:t>
            </a:r>
            <a:endParaRPr lang="en-US" dirty="0"/>
          </a:p>
        </p:txBody>
      </p:sp>
      <p:sp>
        <p:nvSpPr>
          <p:cNvPr id="3" name="Content Placeholder 2"/>
          <p:cNvSpPr>
            <a:spLocks noGrp="1"/>
          </p:cNvSpPr>
          <p:nvPr>
            <p:ph idx="1"/>
          </p:nvPr>
        </p:nvSpPr>
        <p:spPr/>
        <p:txBody>
          <a:bodyPr/>
          <a:lstStyle/>
          <a:p>
            <a:r>
              <a:rPr lang="en-US" dirty="0" smtClean="0"/>
              <a:t>Women – </a:t>
            </a:r>
          </a:p>
          <a:p>
            <a:pPr lvl="1"/>
            <a:r>
              <a:rPr lang="en-US" dirty="0" smtClean="0"/>
              <a:t>Noncombat roles </a:t>
            </a:r>
          </a:p>
          <a:p>
            <a:pPr lvl="1"/>
            <a:r>
              <a:rPr lang="en-US" dirty="0" smtClean="0"/>
              <a:t>Enter the workforce – defense plants</a:t>
            </a:r>
          </a:p>
          <a:p>
            <a:r>
              <a:rPr lang="en-US" dirty="0" smtClean="0"/>
              <a:t>American Indians </a:t>
            </a:r>
          </a:p>
          <a:p>
            <a:pPr lvl="1"/>
            <a:r>
              <a:rPr lang="en-US" dirty="0" smtClean="0"/>
              <a:t>Entering the workforce </a:t>
            </a:r>
          </a:p>
          <a:p>
            <a:pPr lvl="1"/>
            <a:r>
              <a:rPr lang="en-US" dirty="0" smtClean="0"/>
              <a:t>Role in the military </a:t>
            </a:r>
          </a:p>
          <a:p>
            <a:r>
              <a:rPr lang="en-US" dirty="0" smtClean="0"/>
              <a:t>African Americans </a:t>
            </a:r>
          </a:p>
          <a:p>
            <a:pPr lvl="1"/>
            <a:r>
              <a:rPr lang="en-US" dirty="0" smtClean="0"/>
              <a:t>Double V Campaign </a:t>
            </a:r>
          </a:p>
          <a:p>
            <a:pPr lvl="2"/>
            <a:r>
              <a:rPr lang="en-US" dirty="0" smtClean="0"/>
              <a:t>Role in the military</a:t>
            </a:r>
          </a:p>
          <a:p>
            <a:pPr lvl="1"/>
            <a:r>
              <a:rPr lang="en-US" dirty="0" smtClean="0"/>
              <a:t>NAACP &amp; CORE</a:t>
            </a:r>
          </a:p>
          <a:p>
            <a:pPr lvl="1"/>
            <a:r>
              <a:rPr lang="en-US" dirty="0" smtClean="0"/>
              <a:t>Riots &amp; Discrimination </a:t>
            </a:r>
          </a:p>
          <a:p>
            <a:r>
              <a:rPr lang="en-US" dirty="0" smtClean="0"/>
              <a:t>Mexican Americans </a:t>
            </a:r>
          </a:p>
          <a:p>
            <a:pPr lvl="1"/>
            <a:r>
              <a:rPr lang="en-US" dirty="0" smtClean="0"/>
              <a:t>Defense plants</a:t>
            </a:r>
          </a:p>
          <a:p>
            <a:pPr lvl="1"/>
            <a:r>
              <a:rPr lang="en-US" dirty="0" smtClean="0"/>
              <a:t>Military </a:t>
            </a:r>
          </a:p>
          <a:p>
            <a:pPr lvl="1"/>
            <a:r>
              <a:rPr lang="en-US" dirty="0" smtClean="0"/>
              <a:t>Bracero Program </a:t>
            </a:r>
          </a:p>
          <a:p>
            <a:pPr lvl="1"/>
            <a:r>
              <a:rPr lang="en-US" dirty="0" smtClean="0"/>
              <a:t>Riots &amp; Discrimination</a:t>
            </a:r>
          </a:p>
        </p:txBody>
      </p:sp>
    </p:spTree>
    <p:extLst>
      <p:ext uri="{BB962C8B-B14F-4D97-AF65-F5344CB8AC3E}">
        <p14:creationId xmlns:p14="http://schemas.microsoft.com/office/powerpoint/2010/main" val="10980749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Military Action </a:t>
            </a:r>
            <a:endParaRPr lang="en-US" dirty="0"/>
          </a:p>
        </p:txBody>
      </p:sp>
      <p:sp>
        <p:nvSpPr>
          <p:cNvPr id="3" name="Content Placeholder 2"/>
          <p:cNvSpPr>
            <a:spLocks noGrp="1"/>
          </p:cNvSpPr>
          <p:nvPr>
            <p:ph idx="1"/>
          </p:nvPr>
        </p:nvSpPr>
        <p:spPr/>
        <p:txBody>
          <a:bodyPr/>
          <a:lstStyle/>
          <a:p>
            <a:r>
              <a:rPr lang="en-US" dirty="0" smtClean="0"/>
              <a:t>Europe </a:t>
            </a:r>
          </a:p>
          <a:p>
            <a:pPr lvl="1"/>
            <a:r>
              <a:rPr lang="en-US" dirty="0" smtClean="0"/>
              <a:t>Atlantic ocean </a:t>
            </a:r>
          </a:p>
          <a:p>
            <a:pPr lvl="1"/>
            <a:r>
              <a:rPr lang="en-US" dirty="0" smtClean="0"/>
              <a:t>North Africa </a:t>
            </a:r>
          </a:p>
          <a:p>
            <a:pPr lvl="1"/>
            <a:r>
              <a:rPr lang="en-US" dirty="0" smtClean="0"/>
              <a:t>Italy </a:t>
            </a:r>
          </a:p>
          <a:p>
            <a:pPr lvl="1"/>
            <a:r>
              <a:rPr lang="en-US" dirty="0" smtClean="0"/>
              <a:t>D-Day</a:t>
            </a:r>
          </a:p>
          <a:p>
            <a:pPr lvl="1"/>
            <a:r>
              <a:rPr lang="en-US" dirty="0" smtClean="0"/>
              <a:t>Germany </a:t>
            </a:r>
          </a:p>
          <a:p>
            <a:r>
              <a:rPr lang="en-US" dirty="0" smtClean="0"/>
              <a:t>Japan </a:t>
            </a:r>
          </a:p>
          <a:p>
            <a:pPr lvl="1"/>
            <a:r>
              <a:rPr lang="en-US" dirty="0" smtClean="0"/>
              <a:t>Midway </a:t>
            </a:r>
          </a:p>
          <a:p>
            <a:pPr lvl="1"/>
            <a:r>
              <a:rPr lang="en-US" dirty="0" smtClean="0"/>
              <a:t>Island-Hopping </a:t>
            </a:r>
          </a:p>
          <a:p>
            <a:pPr lvl="2"/>
            <a:r>
              <a:rPr lang="en-US" dirty="0" smtClean="0"/>
              <a:t>Iwo Jima </a:t>
            </a:r>
          </a:p>
          <a:p>
            <a:pPr lvl="2"/>
            <a:r>
              <a:rPr lang="en-US" dirty="0" smtClean="0"/>
              <a:t>Okinawa </a:t>
            </a:r>
          </a:p>
          <a:p>
            <a:pPr lvl="1"/>
            <a:r>
              <a:rPr lang="en-US" dirty="0" smtClean="0"/>
              <a:t>Hiroshima &amp; Nagasaki </a:t>
            </a:r>
          </a:p>
          <a:p>
            <a:pPr lvl="1"/>
            <a:endParaRPr lang="en-US" dirty="0"/>
          </a:p>
        </p:txBody>
      </p:sp>
    </p:spTree>
    <p:extLst>
      <p:ext uri="{BB962C8B-B14F-4D97-AF65-F5344CB8AC3E}">
        <p14:creationId xmlns:p14="http://schemas.microsoft.com/office/powerpoint/2010/main" val="118457690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Postwar Conferences </a:t>
            </a:r>
            <a:endParaRPr lang="en-US" dirty="0"/>
          </a:p>
        </p:txBody>
      </p:sp>
      <p:sp>
        <p:nvSpPr>
          <p:cNvPr id="3" name="Content Placeholder 2"/>
          <p:cNvSpPr>
            <a:spLocks noGrp="1"/>
          </p:cNvSpPr>
          <p:nvPr>
            <p:ph idx="1"/>
          </p:nvPr>
        </p:nvSpPr>
        <p:spPr/>
        <p:txBody>
          <a:bodyPr/>
          <a:lstStyle/>
          <a:p>
            <a:r>
              <a:rPr lang="en-US" dirty="0" smtClean="0"/>
              <a:t>Casablanca </a:t>
            </a:r>
          </a:p>
          <a:p>
            <a:r>
              <a:rPr lang="en-US" dirty="0" smtClean="0"/>
              <a:t>Teheran </a:t>
            </a:r>
          </a:p>
          <a:p>
            <a:r>
              <a:rPr lang="en-US" dirty="0" smtClean="0"/>
              <a:t>Yalta</a:t>
            </a:r>
          </a:p>
          <a:p>
            <a:pPr lvl="1"/>
            <a:r>
              <a:rPr lang="en-US" dirty="0" smtClean="0"/>
              <a:t>Divide Germany </a:t>
            </a:r>
          </a:p>
          <a:p>
            <a:pPr lvl="1"/>
            <a:r>
              <a:rPr lang="en-US" dirty="0" smtClean="0"/>
              <a:t>Free elections in Eastern Europe </a:t>
            </a:r>
          </a:p>
          <a:p>
            <a:pPr lvl="1"/>
            <a:r>
              <a:rPr lang="en-US" dirty="0" smtClean="0"/>
              <a:t>Soviet gains </a:t>
            </a:r>
          </a:p>
          <a:p>
            <a:pPr lvl="1"/>
            <a:r>
              <a:rPr lang="en-US" dirty="0" smtClean="0"/>
              <a:t>UN</a:t>
            </a:r>
          </a:p>
          <a:p>
            <a:r>
              <a:rPr lang="en-US" dirty="0" smtClean="0"/>
              <a:t>Potsdam </a:t>
            </a:r>
          </a:p>
          <a:p>
            <a:pPr lvl="1"/>
            <a:r>
              <a:rPr lang="en-US" dirty="0" smtClean="0"/>
              <a:t>Nazi = crimes against humanity </a:t>
            </a:r>
          </a:p>
          <a:p>
            <a:pPr lvl="1"/>
            <a:r>
              <a:rPr lang="en-US" dirty="0" smtClean="0"/>
              <a:t>Japan = unconditional surrender </a:t>
            </a:r>
          </a:p>
        </p:txBody>
      </p:sp>
    </p:spTree>
    <p:extLst>
      <p:ext uri="{BB962C8B-B14F-4D97-AF65-F5344CB8AC3E}">
        <p14:creationId xmlns:p14="http://schemas.microsoft.com/office/powerpoint/2010/main" val="166299599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EFEC3B3-5A4F-F941-A9D9-A951D1F73294}"/>
              </a:ext>
            </a:extLst>
          </p:cNvPr>
          <p:cNvSpPr>
            <a:spLocks noGrp="1"/>
          </p:cNvSpPr>
          <p:nvPr>
            <p:ph type="title"/>
          </p:nvPr>
        </p:nvSpPr>
        <p:spPr/>
        <p:txBody>
          <a:bodyPr/>
          <a:lstStyle/>
          <a:p>
            <a:r>
              <a:rPr lang="en-US" dirty="0"/>
              <a:t>Questions?</a:t>
            </a:r>
          </a:p>
        </p:txBody>
      </p:sp>
      <p:sp>
        <p:nvSpPr>
          <p:cNvPr id="3" name="Text Placeholder 2">
            <a:extLst>
              <a:ext uri="{FF2B5EF4-FFF2-40B4-BE49-F238E27FC236}">
                <a16:creationId xmlns="" xmlns:a16="http://schemas.microsoft.com/office/drawing/2014/main" id="{0B4D1FE7-1534-9E4C-B43B-6F621BB1348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457183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C5311FA6-4DBD-4B47-B30D-16205894896D}"/>
              </a:ext>
            </a:extLst>
          </p:cNvPr>
          <p:cNvSpPr>
            <a:spLocks noGrp="1"/>
          </p:cNvSpPr>
          <p:nvPr>
            <p:ph type="title"/>
          </p:nvPr>
        </p:nvSpPr>
        <p:spPr/>
        <p:txBody>
          <a:bodyPr/>
          <a:lstStyle/>
          <a:p>
            <a:r>
              <a:rPr lang="en-US" dirty="0"/>
              <a:t>American Imperialism </a:t>
            </a:r>
          </a:p>
        </p:txBody>
      </p:sp>
      <p:sp>
        <p:nvSpPr>
          <p:cNvPr id="5" name="Content Placeholder 4">
            <a:extLst>
              <a:ext uri="{FF2B5EF4-FFF2-40B4-BE49-F238E27FC236}">
                <a16:creationId xmlns="" xmlns:a16="http://schemas.microsoft.com/office/drawing/2014/main" id="{207292EA-C76E-D447-B91E-A5E7B232DFEF}"/>
              </a:ext>
            </a:extLst>
          </p:cNvPr>
          <p:cNvSpPr>
            <a:spLocks noGrp="1"/>
          </p:cNvSpPr>
          <p:nvPr>
            <p:ph idx="1"/>
          </p:nvPr>
        </p:nvSpPr>
        <p:spPr/>
        <p:txBody>
          <a:bodyPr/>
          <a:lstStyle/>
          <a:p>
            <a:r>
              <a:rPr lang="en-US" dirty="0"/>
              <a:t>What reasons were given for why America should begin to expand beyond its borders?</a:t>
            </a:r>
          </a:p>
          <a:p>
            <a:r>
              <a:rPr lang="en-US" dirty="0"/>
              <a:t>What groups supported American imperialism? Why did they?</a:t>
            </a:r>
          </a:p>
          <a:p>
            <a:r>
              <a:rPr lang="en-US" dirty="0"/>
              <a:t>Who did not?  Why not?</a:t>
            </a:r>
          </a:p>
          <a:p>
            <a:r>
              <a:rPr lang="en-US" dirty="0"/>
              <a:t>What regions were they focused on ?</a:t>
            </a:r>
          </a:p>
          <a:p>
            <a:pPr lvl="1"/>
            <a:r>
              <a:rPr lang="en-US" dirty="0"/>
              <a:t>Why?</a:t>
            </a:r>
          </a:p>
        </p:txBody>
      </p:sp>
    </p:spTree>
    <p:extLst>
      <p:ext uri="{BB962C8B-B14F-4D97-AF65-F5344CB8AC3E}">
        <p14:creationId xmlns:p14="http://schemas.microsoft.com/office/powerpoint/2010/main" val="2398900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CC6BCC0-F29B-4A43-94E3-A91163324F3C}"/>
              </a:ext>
            </a:extLst>
          </p:cNvPr>
          <p:cNvSpPr>
            <a:spLocks noGrp="1"/>
          </p:cNvSpPr>
          <p:nvPr>
            <p:ph type="title"/>
          </p:nvPr>
        </p:nvSpPr>
        <p:spPr/>
        <p:txBody>
          <a:bodyPr/>
          <a:lstStyle/>
          <a:p>
            <a:r>
              <a:rPr lang="en-US" dirty="0"/>
              <a:t>New States</a:t>
            </a:r>
          </a:p>
        </p:txBody>
      </p:sp>
      <p:sp>
        <p:nvSpPr>
          <p:cNvPr id="3" name="Content Placeholder 2">
            <a:extLst>
              <a:ext uri="{FF2B5EF4-FFF2-40B4-BE49-F238E27FC236}">
                <a16:creationId xmlns="" xmlns:a16="http://schemas.microsoft.com/office/drawing/2014/main" id="{2BF5B8F8-D9E7-7D42-BD92-20C518CD4B90}"/>
              </a:ext>
            </a:extLst>
          </p:cNvPr>
          <p:cNvSpPr>
            <a:spLocks noGrp="1"/>
          </p:cNvSpPr>
          <p:nvPr>
            <p:ph idx="1"/>
          </p:nvPr>
        </p:nvSpPr>
        <p:spPr/>
        <p:txBody>
          <a:bodyPr/>
          <a:lstStyle/>
          <a:p>
            <a:r>
              <a:rPr lang="en-US" sz="1400" dirty="0"/>
              <a:t>Alaska </a:t>
            </a:r>
          </a:p>
          <a:p>
            <a:r>
              <a:rPr lang="en-US" sz="1400" dirty="0"/>
              <a:t>Hawaii </a:t>
            </a:r>
          </a:p>
          <a:p>
            <a:r>
              <a:rPr lang="en-US" sz="1400" dirty="0"/>
              <a:t>In what ways were these new states attained?</a:t>
            </a:r>
          </a:p>
          <a:p>
            <a:pPr lvl="1"/>
            <a:r>
              <a:rPr lang="en-US" dirty="0"/>
              <a:t>By whom?</a:t>
            </a:r>
          </a:p>
          <a:p>
            <a:r>
              <a:rPr lang="en-US" sz="1400" dirty="0"/>
              <a:t>Why were these states attained?</a:t>
            </a:r>
          </a:p>
          <a:p>
            <a:r>
              <a:rPr lang="en-US" sz="1400" dirty="0"/>
              <a:t>How do these reasons connect to the larger sense of American Identity from both before this time period and after?</a:t>
            </a:r>
          </a:p>
          <a:p>
            <a:endParaRPr lang="en-US" dirty="0"/>
          </a:p>
        </p:txBody>
      </p:sp>
    </p:spTree>
    <p:extLst>
      <p:ext uri="{BB962C8B-B14F-4D97-AF65-F5344CB8AC3E}">
        <p14:creationId xmlns:p14="http://schemas.microsoft.com/office/powerpoint/2010/main" val="3336127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BB351C-C160-254F-8378-F6118D0F1283}"/>
              </a:ext>
            </a:extLst>
          </p:cNvPr>
          <p:cNvSpPr>
            <a:spLocks noGrp="1"/>
          </p:cNvSpPr>
          <p:nvPr>
            <p:ph type="title"/>
          </p:nvPr>
        </p:nvSpPr>
        <p:spPr/>
        <p:txBody>
          <a:bodyPr anchor="ctr">
            <a:normAutofit/>
          </a:bodyPr>
          <a:lstStyle/>
          <a:p>
            <a:r>
              <a:rPr lang="en-US" sz="3100" dirty="0">
                <a:solidFill>
                  <a:schemeClr val="bg1"/>
                </a:solidFill>
              </a:rPr>
              <a:t>New Territories &amp; Trade Routes </a:t>
            </a:r>
            <a:r>
              <a:rPr lang="en-US" sz="3100" dirty="0">
                <a:solidFill>
                  <a:schemeClr val="accent1"/>
                </a:solidFill>
              </a:rPr>
              <a:t>de Opportunities  </a:t>
            </a:r>
          </a:p>
        </p:txBody>
      </p:sp>
      <p:sp>
        <p:nvSpPr>
          <p:cNvPr id="3" name="Content Placeholder 2">
            <a:extLst>
              <a:ext uri="{FF2B5EF4-FFF2-40B4-BE49-F238E27FC236}">
                <a16:creationId xmlns="" xmlns:a16="http://schemas.microsoft.com/office/drawing/2014/main" id="{CE20A2D6-AA18-3245-A44E-ADC3EFC5FFDD}"/>
              </a:ext>
            </a:extLst>
          </p:cNvPr>
          <p:cNvSpPr>
            <a:spLocks noGrp="1"/>
          </p:cNvSpPr>
          <p:nvPr>
            <p:ph sz="half" idx="1"/>
          </p:nvPr>
        </p:nvSpPr>
        <p:spPr/>
        <p:txBody>
          <a:bodyPr numCol="1" anchor="t">
            <a:normAutofit/>
          </a:bodyPr>
          <a:lstStyle/>
          <a:p>
            <a:r>
              <a:rPr lang="en-US" sz="1400" dirty="0"/>
              <a:t>Why these regions? (similarities and differences)</a:t>
            </a:r>
          </a:p>
          <a:p>
            <a:r>
              <a:rPr lang="en-US" sz="1400" dirty="0"/>
              <a:t>Who in America wanted these?</a:t>
            </a:r>
          </a:p>
          <a:p>
            <a:r>
              <a:rPr lang="en-US" sz="1400" dirty="0"/>
              <a:t>What was the relationship between the US and these other regions/counties?</a:t>
            </a:r>
          </a:p>
          <a:p>
            <a:r>
              <a:rPr lang="en-US" sz="1400" dirty="0"/>
              <a:t>How did this affect America and its role/image in the world?</a:t>
            </a:r>
          </a:p>
          <a:p>
            <a:endParaRPr lang="en-US" sz="1400" dirty="0"/>
          </a:p>
        </p:txBody>
      </p:sp>
      <p:sp>
        <p:nvSpPr>
          <p:cNvPr id="4" name="Content Placeholder 3">
            <a:extLst>
              <a:ext uri="{FF2B5EF4-FFF2-40B4-BE49-F238E27FC236}">
                <a16:creationId xmlns="" xmlns:a16="http://schemas.microsoft.com/office/drawing/2014/main" id="{F027D21F-A5EB-4B41-A000-B1331B0E4CFE}"/>
              </a:ext>
            </a:extLst>
          </p:cNvPr>
          <p:cNvSpPr>
            <a:spLocks noGrp="1"/>
          </p:cNvSpPr>
          <p:nvPr>
            <p:ph sz="half" idx="2"/>
          </p:nvPr>
        </p:nvSpPr>
        <p:spPr/>
        <p:txBody>
          <a:bodyPr numCol="2">
            <a:normAutofit/>
          </a:bodyPr>
          <a:lstStyle/>
          <a:p>
            <a:r>
              <a:rPr lang="en-US" dirty="0"/>
              <a:t>Latin America</a:t>
            </a:r>
          </a:p>
          <a:p>
            <a:r>
              <a:rPr lang="en-US" dirty="0"/>
              <a:t>Nicaragua</a:t>
            </a:r>
          </a:p>
          <a:p>
            <a:r>
              <a:rPr lang="en-US" dirty="0"/>
              <a:t>Mexico </a:t>
            </a:r>
          </a:p>
          <a:p>
            <a:r>
              <a:rPr lang="en-US" dirty="0"/>
              <a:t>Puerto Rico</a:t>
            </a:r>
          </a:p>
          <a:p>
            <a:r>
              <a:rPr lang="en-US" dirty="0"/>
              <a:t>Guam</a:t>
            </a:r>
          </a:p>
          <a:p>
            <a:r>
              <a:rPr lang="en-US" dirty="0"/>
              <a:t>Cuba</a:t>
            </a:r>
          </a:p>
          <a:p>
            <a:r>
              <a:rPr lang="en-US" dirty="0"/>
              <a:t>China </a:t>
            </a:r>
          </a:p>
          <a:p>
            <a:r>
              <a:rPr lang="en-US" dirty="0"/>
              <a:t>Panama</a:t>
            </a:r>
          </a:p>
          <a:p>
            <a:r>
              <a:rPr lang="en-US" dirty="0"/>
              <a:t>Japan </a:t>
            </a:r>
          </a:p>
          <a:p>
            <a:endParaRPr lang="en-US" dirty="0"/>
          </a:p>
        </p:txBody>
      </p:sp>
    </p:spTree>
    <p:extLst>
      <p:ext uri="{BB962C8B-B14F-4D97-AF65-F5344CB8AC3E}">
        <p14:creationId xmlns:p14="http://schemas.microsoft.com/office/powerpoint/2010/main" val="1000500431"/>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
  <TotalTime>333</TotalTime>
  <Words>2401</Words>
  <Application>Microsoft Office PowerPoint</Application>
  <PresentationFormat>On-screen Show (4:3)</PresentationFormat>
  <Paragraphs>513</Paragraphs>
  <Slides>69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69</vt:i4>
      </vt:variant>
    </vt:vector>
  </HeadingPairs>
  <TitlesOfParts>
    <vt:vector size="73" baseType="lpstr">
      <vt:lpstr>Calibri Light</vt:lpstr>
      <vt:lpstr>Rockwell</vt:lpstr>
      <vt:lpstr>Wingdings</vt:lpstr>
      <vt:lpstr>Atlas</vt:lpstr>
      <vt:lpstr>Period 7  America as a World Power </vt:lpstr>
      <vt:lpstr>Questions</vt:lpstr>
      <vt:lpstr>Contextualization Activity </vt:lpstr>
      <vt:lpstr>America as an Imperial Power </vt:lpstr>
      <vt:lpstr>Objectives </vt:lpstr>
      <vt:lpstr>Questions?</vt:lpstr>
      <vt:lpstr>American Imperialism </vt:lpstr>
      <vt:lpstr>New States</vt:lpstr>
      <vt:lpstr>New Territories &amp; Trade Routes de Opportunities  </vt:lpstr>
      <vt:lpstr>Types of Foreign Policy </vt:lpstr>
      <vt:lpstr>Involvement Abroad</vt:lpstr>
      <vt:lpstr>Imperialism Debate</vt:lpstr>
      <vt:lpstr>Imperialism Debate</vt:lpstr>
      <vt:lpstr>Spanish American War </vt:lpstr>
      <vt:lpstr>Objectives Check </vt:lpstr>
      <vt:lpstr>Progressive Era</vt:lpstr>
      <vt:lpstr>Objectives </vt:lpstr>
      <vt:lpstr>Questions?</vt:lpstr>
      <vt:lpstr>Understanding Progressivism </vt:lpstr>
      <vt:lpstr>Who and the why?</vt:lpstr>
      <vt:lpstr>Pragmatism &amp; Scientific Reasoning </vt:lpstr>
      <vt:lpstr>Use of the Media </vt:lpstr>
      <vt:lpstr>Political Reform </vt:lpstr>
      <vt:lpstr>City Planning </vt:lpstr>
      <vt:lpstr>Social Reform </vt:lpstr>
      <vt:lpstr>Civil Rights </vt:lpstr>
      <vt:lpstr>Economic Reform</vt:lpstr>
      <vt:lpstr>Environmental Reform </vt:lpstr>
      <vt:lpstr>WWI</vt:lpstr>
      <vt:lpstr>Objectives </vt:lpstr>
      <vt:lpstr>Questions?</vt:lpstr>
      <vt:lpstr>From Neutrality to Entering the War</vt:lpstr>
      <vt:lpstr>Mobilization </vt:lpstr>
      <vt:lpstr>Fourteen Points Speech </vt:lpstr>
      <vt:lpstr>Treaty of Versailles </vt:lpstr>
      <vt:lpstr>Postwar Problems </vt:lpstr>
      <vt:lpstr>Objectives Check </vt:lpstr>
      <vt:lpstr>Modern Era (1920s)</vt:lpstr>
      <vt:lpstr>Objectives </vt:lpstr>
      <vt:lpstr>Questions?</vt:lpstr>
      <vt:lpstr>1920s Presentations </vt:lpstr>
      <vt:lpstr>Return to Normalcy </vt:lpstr>
      <vt:lpstr>Foreign Policy </vt:lpstr>
      <vt:lpstr>Republican Presidents of the 1920s </vt:lpstr>
      <vt:lpstr>Economy </vt:lpstr>
      <vt:lpstr>Society </vt:lpstr>
      <vt:lpstr>Objectives Check  </vt:lpstr>
      <vt:lpstr>The Great Depression &amp; The New Deal </vt:lpstr>
      <vt:lpstr>Objectives </vt:lpstr>
      <vt:lpstr>Causes of the Great Depression </vt:lpstr>
      <vt:lpstr>Hoover </vt:lpstr>
      <vt:lpstr>FDR </vt:lpstr>
      <vt:lpstr>New Deal </vt:lpstr>
      <vt:lpstr>First New Deal </vt:lpstr>
      <vt:lpstr>Second New Deal </vt:lpstr>
      <vt:lpstr>Critics </vt:lpstr>
      <vt:lpstr>Effects of New Deal on minorities </vt:lpstr>
      <vt:lpstr>Impacts</vt:lpstr>
      <vt:lpstr>Questions?</vt:lpstr>
      <vt:lpstr>WWII</vt:lpstr>
      <vt:lpstr>Objectives </vt:lpstr>
      <vt:lpstr>FDR’s Foreign Policy </vt:lpstr>
      <vt:lpstr>Isolationists </vt:lpstr>
      <vt:lpstr>FDR’s Push Towards War </vt:lpstr>
      <vt:lpstr>Mobilization </vt:lpstr>
      <vt:lpstr>WWII Homefront </vt:lpstr>
      <vt:lpstr>Military Action </vt:lpstr>
      <vt:lpstr>Postwar Conferences </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Period 7  America as a World Power </dc:title>
  <dc:creator>Jessica Parfitt</dc:creator>
  <cp:lastModifiedBy>Jessica Parfitt</cp:lastModifiedBy>
  <cp:revision>25</cp:revision>
  <dcterms:created xsi:type="dcterms:W3CDTF">2020-01-13T01:00:05Z</dcterms:created>
  <dcterms:modified xsi:type="dcterms:W3CDTF">2020-02-11T15:54:59Z</dcterms:modified>
</cp:coreProperties>
</file>