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2" r:id="rId13"/>
    <p:sldId id="266" r:id="rId14"/>
    <p:sldId id="273" r:id="rId15"/>
    <p:sldId id="271" r:id="rId16"/>
    <p:sldId id="268" r:id="rId17"/>
    <p:sldId id="269" r:id="rId18"/>
    <p:sldId id="270" r:id="rId19"/>
    <p:sldId id="274" r:id="rId20"/>
    <p:sldId id="276" r:id="rId21"/>
    <p:sldId id="275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0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5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2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838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129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11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03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7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73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1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8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1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39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2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28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5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471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1980 - Present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43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and political debates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Abortion </a:t>
            </a:r>
          </a:p>
          <a:p>
            <a:r>
              <a:rPr lang="en-US" dirty="0" smtClean="0"/>
              <a:t>Role of Women </a:t>
            </a:r>
          </a:p>
          <a:p>
            <a:r>
              <a:rPr lang="en-US" dirty="0" smtClean="0"/>
              <a:t>LGBT Rights </a:t>
            </a:r>
          </a:p>
          <a:p>
            <a:r>
              <a:rPr lang="en-US" dirty="0" smtClean="0"/>
              <a:t>Diversity </a:t>
            </a:r>
          </a:p>
          <a:p>
            <a:r>
              <a:rPr lang="en-US" dirty="0" smtClean="0"/>
              <a:t>Family structure </a:t>
            </a:r>
          </a:p>
          <a:p>
            <a:r>
              <a:rPr lang="en-US" dirty="0" smtClean="0"/>
              <a:t>War on Drugs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0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Activity/Homework – 3/19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Argumentation Practice – “The election of Ronald Reagan was a turning point for conservatives in the United States.”</a:t>
            </a:r>
          </a:p>
          <a:p>
            <a:pPr lvl="1"/>
            <a:r>
              <a:rPr lang="en-US" dirty="0" smtClean="0"/>
              <a:t>List evidence you can think of that both supports and refutes this claim. </a:t>
            </a:r>
          </a:p>
          <a:p>
            <a:pPr lvl="1"/>
            <a:r>
              <a:rPr lang="en-US" dirty="0" smtClean="0"/>
              <a:t>Write a thesis statement that either supports, modifies, or refutes this statement </a:t>
            </a:r>
          </a:p>
          <a:p>
            <a:pPr lvl="2"/>
            <a:r>
              <a:rPr lang="en-US" dirty="0" smtClean="0"/>
              <a:t>Remember it should be historically defensible and has a clear line of reasoning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837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3/20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 </a:t>
            </a:r>
          </a:p>
          <a:p>
            <a:pPr lvl="1"/>
            <a:r>
              <a:rPr lang="en-US" dirty="0" smtClean="0"/>
              <a:t>Read the two excerpts about the Cold War and complete the questions below </a:t>
            </a:r>
          </a:p>
          <a:p>
            <a:r>
              <a:rPr lang="en-US" dirty="0" smtClean="0"/>
              <a:t>Due Monday 3/23</a:t>
            </a:r>
          </a:p>
        </p:txBody>
      </p:sp>
    </p:spTree>
    <p:extLst>
      <p:ext uri="{BB962C8B-B14F-4D97-AF65-F5344CB8AC3E}">
        <p14:creationId xmlns:p14="http://schemas.microsoft.com/office/powerpoint/2010/main" val="433389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Cold War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causes and effects of the end of the Cold War and its legacy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4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58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Matching Claims &amp;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dirty="0">
                <a:effectLst/>
              </a:rPr>
              <a:t>Step 1A:</a:t>
            </a:r>
            <a:r>
              <a:rPr lang="en-US" sz="2500" dirty="0">
                <a:effectLst/>
              </a:rPr>
              <a:t>  On notecard 1, write a claim explaining either a cause or effect of the End of the Cold War. </a:t>
            </a:r>
          </a:p>
          <a:p>
            <a:r>
              <a:rPr lang="en-US" sz="2500" b="1" dirty="0">
                <a:effectLst/>
              </a:rPr>
              <a:t>Step 1B:</a:t>
            </a:r>
            <a:r>
              <a:rPr lang="en-US" sz="2500" dirty="0">
                <a:effectLst/>
              </a:rPr>
              <a:t>  On notecard 2, write a piece of evidence that supports your claim (DO NOT EXPLAIN THE CONNECTION!) </a:t>
            </a:r>
          </a:p>
          <a:p>
            <a:pPr marL="0" indent="0" algn="ctr">
              <a:buNone/>
            </a:pPr>
            <a:r>
              <a:rPr lang="en-US" sz="2500" dirty="0">
                <a:effectLst/>
              </a:rPr>
              <a:t>When done, turn into Ms. Parfitt  </a:t>
            </a:r>
          </a:p>
          <a:p>
            <a:pPr marL="0" indent="0" algn="ctr">
              <a:buNone/>
            </a:pPr>
            <a:r>
              <a:rPr lang="en-US" sz="2500" dirty="0">
                <a:effectLst/>
              </a:rPr>
              <a:t>Cards will then be redistributed to new groups</a:t>
            </a:r>
            <a:r>
              <a:rPr lang="en-US" sz="2500" dirty="0" smtClean="0">
                <a:effectLst/>
              </a:rPr>
              <a:t>.</a:t>
            </a:r>
            <a:endParaRPr lang="en-US" sz="2500" dirty="0">
              <a:effectLst/>
            </a:endParaRPr>
          </a:p>
          <a:p>
            <a:r>
              <a:rPr lang="en-US" sz="2500" b="1" dirty="0">
                <a:effectLst/>
              </a:rPr>
              <a:t>Step2A:</a:t>
            </a:r>
            <a:r>
              <a:rPr lang="en-US" sz="2500" dirty="0">
                <a:effectLst/>
              </a:rPr>
              <a:t>  Evaluate the claim and revise or modify the claim to help the author. (Do this on the back if necessary</a:t>
            </a:r>
            <a:r>
              <a:rPr lang="en-US" sz="2500" dirty="0" smtClean="0">
                <a:effectLst/>
              </a:rPr>
              <a:t>)</a:t>
            </a:r>
            <a:endParaRPr lang="en-US" sz="2500" dirty="0">
              <a:effectLst/>
            </a:endParaRPr>
          </a:p>
          <a:p>
            <a:r>
              <a:rPr lang="en-US" sz="2500" b="1" dirty="0">
                <a:effectLst/>
              </a:rPr>
              <a:t>Step 2B:</a:t>
            </a:r>
            <a:r>
              <a:rPr lang="en-US" sz="2500" dirty="0">
                <a:effectLst/>
              </a:rPr>
              <a:t> On the back of the evidence card, provide an explanation of how the evidence supports the claim. </a:t>
            </a:r>
          </a:p>
          <a:p>
            <a:pPr marL="0" indent="0" algn="ctr">
              <a:buNone/>
            </a:pPr>
            <a:r>
              <a:rPr lang="en-US" sz="2500" dirty="0">
                <a:effectLst/>
              </a:rPr>
              <a:t>Give back to the original person/group and discuss the changes and or support you’ve provided.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856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and the Cold War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“Mr. Gorbachev, tear down that wall!”</a:t>
            </a:r>
          </a:p>
          <a:p>
            <a:r>
              <a:rPr lang="en-US" dirty="0" smtClean="0"/>
              <a:t>Increase in military spending </a:t>
            </a:r>
          </a:p>
          <a:p>
            <a:pPr lvl="1"/>
            <a:r>
              <a:rPr lang="en-US" dirty="0" smtClean="0"/>
              <a:t>Building up of nuclear tech and other military weapons – Star Wars </a:t>
            </a:r>
          </a:p>
          <a:p>
            <a:r>
              <a:rPr lang="en-US" dirty="0" smtClean="0"/>
              <a:t>Greater involvement in fighting communism around the world – Latin America and Middle East </a:t>
            </a:r>
          </a:p>
          <a:p>
            <a:pPr lvl="1"/>
            <a:r>
              <a:rPr lang="en-US" dirty="0" smtClean="0"/>
              <a:t>Iran-Contra Affair </a:t>
            </a:r>
          </a:p>
          <a:p>
            <a:pPr lvl="2"/>
            <a:r>
              <a:rPr lang="en-US" dirty="0" smtClean="0"/>
              <a:t>Sandinistas and Contras – Nicaragua </a:t>
            </a:r>
          </a:p>
          <a:p>
            <a:pPr lvl="2"/>
            <a:r>
              <a:rPr lang="en-US" dirty="0" smtClean="0"/>
              <a:t>Hostages in Lebanon &amp; arms sales in Iran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20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the Cold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Gorbachev </a:t>
            </a:r>
          </a:p>
          <a:p>
            <a:pPr lvl="1"/>
            <a:r>
              <a:rPr lang="en-US" dirty="0" smtClean="0"/>
              <a:t>Glasnost &amp; Perestroika </a:t>
            </a:r>
          </a:p>
          <a:p>
            <a:pPr lvl="1"/>
            <a:r>
              <a:rPr lang="en-US" dirty="0" smtClean="0"/>
              <a:t>Break apart of the Soviet Bloc </a:t>
            </a:r>
          </a:p>
          <a:p>
            <a:pPr lvl="2"/>
            <a:r>
              <a:rPr lang="en-US" dirty="0" smtClean="0"/>
              <a:t>Poland</a:t>
            </a:r>
          </a:p>
          <a:p>
            <a:pPr lvl="2"/>
            <a:r>
              <a:rPr lang="en-US" dirty="0" smtClean="0"/>
              <a:t>Baltic States </a:t>
            </a:r>
          </a:p>
          <a:p>
            <a:r>
              <a:rPr lang="en-US" dirty="0"/>
              <a:t>Tearing down of the Berlin Wall </a:t>
            </a:r>
          </a:p>
          <a:p>
            <a:r>
              <a:rPr lang="en-US" dirty="0" smtClean="0"/>
              <a:t>START I &amp; II</a:t>
            </a:r>
          </a:p>
          <a:p>
            <a:r>
              <a:rPr lang="en-US" dirty="0" smtClean="0"/>
              <a:t>George H.W. Bush and Boris Yeltsin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free elections in Soviet States </a:t>
            </a:r>
          </a:p>
          <a:p>
            <a:pPr lvl="2"/>
            <a:r>
              <a:rPr lang="en-US" dirty="0" smtClean="0"/>
              <a:t>Russia shifts from socialist state to capitalist market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79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the Cold War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828800"/>
            <a:ext cx="7429499" cy="39624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people in America had a hard time shifting away the Cold War </a:t>
            </a:r>
          </a:p>
          <a:p>
            <a:pPr lvl="1"/>
            <a:r>
              <a:rPr lang="en-US" dirty="0" smtClean="0"/>
              <a:t>Anti-Soviet sentiment remained….watch any movie from the 1990s, who is the bad guy?</a:t>
            </a:r>
          </a:p>
          <a:p>
            <a:r>
              <a:rPr lang="en-US" dirty="0" smtClean="0"/>
              <a:t>So much focus had been spent worrying about beating the Soviet Union there had been no concern about nuclear proliferation around the world or the consequences of our actions in countries </a:t>
            </a:r>
          </a:p>
          <a:p>
            <a:pPr lvl="1"/>
            <a:r>
              <a:rPr lang="en-US" dirty="0" smtClean="0"/>
              <a:t>Bosnia and Kosovo </a:t>
            </a:r>
          </a:p>
          <a:p>
            <a:pPr lvl="1"/>
            <a:r>
              <a:rPr lang="en-US" dirty="0" smtClean="0"/>
              <a:t>Cambodia &amp; Laos </a:t>
            </a:r>
          </a:p>
          <a:p>
            <a:pPr lvl="1"/>
            <a:r>
              <a:rPr lang="en-US" dirty="0" smtClean="0"/>
              <a:t>Afghanistan, Iran, Iraq</a:t>
            </a:r>
          </a:p>
          <a:p>
            <a:pPr lvl="1"/>
            <a:r>
              <a:rPr lang="en-US" dirty="0" smtClean="0"/>
              <a:t>Central and South America</a:t>
            </a:r>
          </a:p>
          <a:p>
            <a:r>
              <a:rPr lang="en-US" dirty="0" smtClean="0"/>
              <a:t>Most of our intelligence agencies had been focused on the Soviet Union, they were not prepared for the foreign issues that would affect the US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53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Changing Economy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causes and effects of economic and technological change over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0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 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context in which the United States faced international an domestic challenges after 1980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34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98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Digital mobile technology and internet transform: </a:t>
            </a:r>
          </a:p>
          <a:p>
            <a:pPr lvl="1"/>
            <a:r>
              <a:rPr lang="en-US" dirty="0" smtClean="0"/>
              <a:t>Daily life of most workers and people in America and the world </a:t>
            </a:r>
          </a:p>
          <a:p>
            <a:pPr lvl="1"/>
            <a:r>
              <a:rPr lang="en-US" dirty="0" smtClean="0"/>
              <a:t>Increase access to information </a:t>
            </a:r>
          </a:p>
          <a:p>
            <a:pPr lvl="2"/>
            <a:r>
              <a:rPr lang="en-US" dirty="0" smtClean="0"/>
              <a:t>Spreading messages and organizing became much easier </a:t>
            </a:r>
          </a:p>
          <a:p>
            <a:pPr lvl="1"/>
            <a:r>
              <a:rPr lang="en-US" dirty="0" smtClean="0"/>
              <a:t>New social behaviors </a:t>
            </a:r>
          </a:p>
          <a:p>
            <a:pPr lvl="2"/>
            <a:r>
              <a:rPr lang="en-US" dirty="0" smtClean="0"/>
              <a:t>Chat rooms to meeting people you’d met online </a:t>
            </a:r>
          </a:p>
          <a:p>
            <a:pPr lvl="2"/>
            <a:r>
              <a:rPr lang="en-US" dirty="0" smtClean="0"/>
              <a:t>Sense of anonymity changes social behaviors and interactions </a:t>
            </a:r>
          </a:p>
          <a:p>
            <a:r>
              <a:rPr lang="en-US" dirty="0" smtClean="0"/>
              <a:t>New Jobs become available </a:t>
            </a:r>
          </a:p>
          <a:p>
            <a:pPr lvl="1"/>
            <a:r>
              <a:rPr lang="en-US" dirty="0" smtClean="0"/>
              <a:t>Dotcom Boom &amp; Bust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17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Economic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2249486"/>
            <a:ext cx="7429499" cy="415955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Service sector booms </a:t>
            </a:r>
          </a:p>
          <a:p>
            <a:pPr lvl="1"/>
            <a:r>
              <a:rPr lang="en-US" dirty="0" smtClean="0"/>
              <a:t>Lots of manufacturing jobs left during the 1980s </a:t>
            </a:r>
          </a:p>
          <a:p>
            <a:pPr lvl="1"/>
            <a:r>
              <a:rPr lang="en-US" dirty="0" smtClean="0"/>
              <a:t>More people going to college </a:t>
            </a:r>
          </a:p>
          <a:p>
            <a:pPr lvl="1"/>
            <a:r>
              <a:rPr lang="en-US" dirty="0" smtClean="0"/>
              <a:t>Internet businesses begin hiring all across the major cities of the US</a:t>
            </a:r>
          </a:p>
          <a:p>
            <a:r>
              <a:rPr lang="en-US" dirty="0" smtClean="0"/>
              <a:t>Decline of manufacturing jobs leads to a decrease in union membership </a:t>
            </a:r>
          </a:p>
          <a:p>
            <a:r>
              <a:rPr lang="en-US" dirty="0" smtClean="0"/>
              <a:t>Increased immigration and migration during the 1980s-2000s leads to shift in labor force and economic hubs </a:t>
            </a:r>
          </a:p>
          <a:p>
            <a:r>
              <a:rPr lang="en-US" dirty="0" smtClean="0"/>
              <a:t>Growing economic inequality as wealth remains concentrated in the hands of those on top</a:t>
            </a:r>
          </a:p>
          <a:p>
            <a:pPr lvl="1"/>
            <a:r>
              <a:rPr lang="en-US" dirty="0" smtClean="0"/>
              <a:t>Stock market booming </a:t>
            </a:r>
          </a:p>
          <a:p>
            <a:pPr lvl="1"/>
            <a:r>
              <a:rPr lang="en-US" dirty="0" smtClean="0"/>
              <a:t>GDP skyrocketing </a:t>
            </a:r>
          </a:p>
          <a:p>
            <a:pPr lvl="1"/>
            <a:r>
              <a:rPr lang="en-US" dirty="0" smtClean="0"/>
              <a:t>Federal budget surplus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39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Causation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3 main causes of the changing economy </a:t>
            </a:r>
          </a:p>
          <a:p>
            <a:r>
              <a:rPr lang="en-US" dirty="0" smtClean="0"/>
              <a:t>List 3 main effects of the changing economy </a:t>
            </a:r>
          </a:p>
          <a:p>
            <a:r>
              <a:rPr lang="en-US" dirty="0" smtClean="0"/>
              <a:t>At the bottom explain which cause </a:t>
            </a:r>
            <a:r>
              <a:rPr lang="en-US" dirty="0" smtClean="0"/>
              <a:t>&amp; effect is </a:t>
            </a:r>
            <a:r>
              <a:rPr lang="en-US" dirty="0" smtClean="0"/>
              <a:t>the most important and </a:t>
            </a:r>
            <a:r>
              <a:rPr lang="en-US" dirty="0" smtClean="0"/>
              <a:t>why &amp; </a:t>
            </a:r>
            <a:r>
              <a:rPr lang="en-US" smtClean="0"/>
              <a:t>which cause &amp; effect </a:t>
            </a:r>
            <a:r>
              <a:rPr lang="en-US" dirty="0" smtClean="0"/>
              <a:t>is the least </a:t>
            </a:r>
            <a:r>
              <a:rPr lang="en-US" smtClean="0"/>
              <a:t>important </a:t>
            </a:r>
            <a:r>
              <a:rPr lang="en-US" smtClean="0"/>
              <a:t>and why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53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&amp; Immigration in the 1990s &amp; 2000s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causes and effects of domestic and international migration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54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2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Shifts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Migration </a:t>
            </a:r>
          </a:p>
          <a:p>
            <a:pPr lvl="1"/>
            <a:r>
              <a:rPr lang="en-US" dirty="0" smtClean="0"/>
              <a:t>More people still moving to the South and West </a:t>
            </a:r>
          </a:p>
          <a:p>
            <a:pPr lvl="2"/>
            <a:r>
              <a:rPr lang="en-US" dirty="0" smtClean="0"/>
              <a:t>South – some manufacturing moved South for cheaper tax rates </a:t>
            </a:r>
          </a:p>
          <a:p>
            <a:pPr lvl="2"/>
            <a:r>
              <a:rPr lang="en-US" dirty="0" smtClean="0"/>
              <a:t>West – tech industry beginning to take off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68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Shifts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Latin American and Asian immigration greatly increased in the 1980s and 1990s</a:t>
            </a:r>
          </a:p>
          <a:p>
            <a:pPr lvl="1"/>
            <a:r>
              <a:rPr lang="en-US" dirty="0" smtClean="0"/>
              <a:t>Greatly impacted culture of regions they immigrated to</a:t>
            </a:r>
          </a:p>
          <a:p>
            <a:pPr lvl="1"/>
            <a:r>
              <a:rPr lang="en-US" dirty="0" smtClean="0"/>
              <a:t>Greatly impacted major aspects of the work force </a:t>
            </a:r>
          </a:p>
          <a:p>
            <a:r>
              <a:rPr lang="en-US" dirty="0" smtClean="0"/>
              <a:t>Shifting feelings and fears of nativists and anti-immigration legislation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39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Analysis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Gallery Walk of Immigration Graphs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187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causes and effects of the domestic and international challenges the United States has faced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2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6060" y="1869990"/>
            <a:ext cx="7429499" cy="450609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Rise of the a powerful conservative movement </a:t>
            </a:r>
          </a:p>
          <a:p>
            <a:pPr lvl="1"/>
            <a:r>
              <a:rPr lang="en-US" dirty="0" smtClean="0"/>
              <a:t>Need for traditional values &amp; reduce the role of the federal government 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century led to major technological, economic, and demographic changes </a:t>
            </a:r>
          </a:p>
          <a:p>
            <a:pPr lvl="1"/>
            <a:r>
              <a:rPr lang="en-US" dirty="0" smtClean="0"/>
              <a:t>New developments in science &amp; tech leads to transformation of the economy and society while at the same time seeing a decrease in manufacturing </a:t>
            </a:r>
          </a:p>
          <a:p>
            <a:pPr lvl="1"/>
            <a:r>
              <a:rPr lang="en-US" dirty="0" smtClean="0"/>
              <a:t>Massive demographic changes (mostly due to immigration and migration) lead to major cultural and political changes </a:t>
            </a:r>
          </a:p>
          <a:p>
            <a:r>
              <a:rPr lang="en-US" dirty="0" smtClean="0"/>
              <a:t>The end of the Cold War and the War on Terror ultimately force the US to redefine its foreign policy </a:t>
            </a:r>
          </a:p>
          <a:p>
            <a:pPr lvl="1"/>
            <a:r>
              <a:rPr lang="en-US" dirty="0" smtClean="0"/>
              <a:t>Reagan’s expansion of the military and intervention leads to an end of the Cold War, but remains a lasting policy even after the war is over </a:t>
            </a:r>
          </a:p>
          <a:p>
            <a:pPr lvl="1"/>
            <a:r>
              <a:rPr lang="en-US" dirty="0" smtClean="0"/>
              <a:t>The attacks on Sept. 11, 2001lead to a new foreign policy focus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11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Americans with Disabilities </a:t>
            </a:r>
          </a:p>
          <a:p>
            <a:r>
              <a:rPr lang="en-US" dirty="0" smtClean="0"/>
              <a:t>LGBT</a:t>
            </a:r>
          </a:p>
          <a:p>
            <a:pPr lvl="1"/>
            <a:r>
              <a:rPr lang="en-US" dirty="0" smtClean="0"/>
              <a:t>AIDS Epidemic </a:t>
            </a:r>
          </a:p>
          <a:p>
            <a:pPr lvl="1"/>
            <a:r>
              <a:rPr lang="en-US" dirty="0" smtClean="0"/>
              <a:t>Don’t Ask, Don’t Tell </a:t>
            </a:r>
          </a:p>
          <a:p>
            <a:pPr lvl="1"/>
            <a:r>
              <a:rPr lang="en-US" dirty="0" smtClean="0"/>
              <a:t>DOMA </a:t>
            </a:r>
          </a:p>
          <a:p>
            <a:r>
              <a:rPr lang="en-US" dirty="0" smtClean="0"/>
              <a:t>Police Brutality in minority communities </a:t>
            </a:r>
          </a:p>
          <a:p>
            <a:r>
              <a:rPr lang="en-US" dirty="0" smtClean="0"/>
              <a:t>War on Drugs, War on Crime, &amp; inequality</a:t>
            </a:r>
          </a:p>
          <a:p>
            <a:r>
              <a:rPr lang="en-US" dirty="0" smtClean="0"/>
              <a:t>Equality in quality of Education </a:t>
            </a:r>
          </a:p>
          <a:p>
            <a:pPr lvl="1"/>
            <a:r>
              <a:rPr lang="en-US" dirty="0" smtClean="0"/>
              <a:t>No Child Left Behind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07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Polarization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Bill Clinton </a:t>
            </a:r>
          </a:p>
          <a:p>
            <a:pPr lvl="1"/>
            <a:r>
              <a:rPr lang="en-US" dirty="0" smtClean="0"/>
              <a:t>Middle of the road Democrat </a:t>
            </a:r>
          </a:p>
          <a:p>
            <a:r>
              <a:rPr lang="en-US" dirty="0" smtClean="0"/>
              <a:t>1990s Democrats vs. Republicans </a:t>
            </a:r>
          </a:p>
          <a:p>
            <a:pPr lvl="1"/>
            <a:r>
              <a:rPr lang="en-US" dirty="0" smtClean="0"/>
              <a:t>Newt Gingrich – Contract with America</a:t>
            </a:r>
          </a:p>
          <a:p>
            <a:pPr lvl="1"/>
            <a:r>
              <a:rPr lang="en-US" dirty="0" smtClean="0"/>
              <a:t>Government Shut Down </a:t>
            </a:r>
          </a:p>
          <a:p>
            <a:r>
              <a:rPr lang="en-US" dirty="0" smtClean="0"/>
              <a:t>Impeachment of Clinton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3841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Oklahoma City Bombing </a:t>
            </a:r>
          </a:p>
          <a:p>
            <a:r>
              <a:rPr lang="en-US" dirty="0" smtClean="0"/>
              <a:t>Columbine High School </a:t>
            </a:r>
          </a:p>
          <a:p>
            <a:r>
              <a:rPr lang="en-US" dirty="0" smtClean="0"/>
              <a:t>School Shootings &amp; Mass Shootings </a:t>
            </a:r>
          </a:p>
          <a:p>
            <a:r>
              <a:rPr lang="en-US" dirty="0" smtClean="0"/>
              <a:t>Radicalization of domestic terrorists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313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Terrorism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World Trade Center Attack </a:t>
            </a:r>
          </a:p>
          <a:p>
            <a:r>
              <a:rPr lang="en-US" dirty="0" smtClean="0"/>
              <a:t>September 11, 2001 </a:t>
            </a:r>
          </a:p>
          <a:p>
            <a:pPr lvl="1"/>
            <a:r>
              <a:rPr lang="en-US" dirty="0" smtClean="0"/>
              <a:t>Foreign policy responses </a:t>
            </a:r>
          </a:p>
          <a:p>
            <a:pPr lvl="2"/>
            <a:r>
              <a:rPr lang="en-US" dirty="0" smtClean="0"/>
              <a:t>Invasion of Afghanistan </a:t>
            </a:r>
          </a:p>
          <a:p>
            <a:pPr lvl="2"/>
            <a:r>
              <a:rPr lang="en-US" dirty="0" smtClean="0"/>
              <a:t>Operation Iraqi Freedom </a:t>
            </a:r>
          </a:p>
          <a:p>
            <a:pPr lvl="1"/>
            <a:r>
              <a:rPr lang="en-US" dirty="0" smtClean="0"/>
              <a:t>Domestic policy responses 	</a:t>
            </a:r>
          </a:p>
          <a:p>
            <a:pPr lvl="2"/>
            <a:r>
              <a:rPr lang="en-US" dirty="0" smtClean="0"/>
              <a:t>U.S.A. P.A.T.R.I.O.T. Act </a:t>
            </a:r>
          </a:p>
          <a:p>
            <a:pPr lvl="2"/>
            <a:r>
              <a:rPr lang="en-US" dirty="0" smtClean="0"/>
              <a:t>Dept. of Homeland Security </a:t>
            </a:r>
          </a:p>
          <a:p>
            <a:pPr lvl="2"/>
            <a:r>
              <a:rPr lang="en-US" dirty="0" smtClean="0"/>
              <a:t>NSA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87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Recession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 9/11 Recession </a:t>
            </a:r>
          </a:p>
          <a:p>
            <a:pPr lvl="1"/>
            <a:r>
              <a:rPr lang="en-US" dirty="0" smtClean="0"/>
              <a:t>Travel industries impacted </a:t>
            </a:r>
          </a:p>
          <a:p>
            <a:pPr lvl="1"/>
            <a:r>
              <a:rPr lang="en-US" dirty="0" smtClean="0"/>
              <a:t>Bush Tax Cuts </a:t>
            </a:r>
          </a:p>
          <a:p>
            <a:pPr lvl="2"/>
            <a:r>
              <a:rPr lang="en-US" dirty="0" smtClean="0"/>
              <a:t>Early 2000s = overspending </a:t>
            </a:r>
          </a:p>
          <a:p>
            <a:r>
              <a:rPr lang="en-US" dirty="0" smtClean="0"/>
              <a:t>Housing market bubble and bust </a:t>
            </a:r>
          </a:p>
          <a:p>
            <a:pPr lvl="1"/>
            <a:r>
              <a:rPr lang="en-US" dirty="0" smtClean="0"/>
              <a:t>Bad loans, investments made on bad loans, homes lost because of bad loans </a:t>
            </a:r>
          </a:p>
          <a:p>
            <a:pPr lvl="1"/>
            <a:r>
              <a:rPr lang="en-US" dirty="0" smtClean="0"/>
              <a:t>Impacts almost all industries:</a:t>
            </a:r>
          </a:p>
          <a:p>
            <a:pPr lvl="2"/>
            <a:r>
              <a:rPr lang="en-US" dirty="0" smtClean="0"/>
              <a:t>Construction, auto, consumer goods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7718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in the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America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defining the Period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911178"/>
            <a:ext cx="7429499" cy="38800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Determine a start and end date to the conservative era </a:t>
            </a:r>
          </a:p>
          <a:p>
            <a:pPr lvl="1"/>
            <a:r>
              <a:rPr lang="en-US" dirty="0" smtClean="0"/>
              <a:t>Explain why you believe these to be the start and end dates – feel free to mention specific events that support your claim</a:t>
            </a:r>
          </a:p>
          <a:p>
            <a:r>
              <a:rPr lang="en-US" dirty="0" smtClean="0"/>
              <a:t>In the first box, provide jot dots of the things that happened and the qualities/characteristics that align with the era </a:t>
            </a:r>
          </a:p>
          <a:p>
            <a:r>
              <a:rPr lang="en-US" dirty="0" smtClean="0"/>
              <a:t>In the second box, provide jot dots of the things that happened and the qualities/characteristics that go against the defining aspects of the era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9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&amp; Conservativism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causes and effects of continuing policy debates about the role of the federal government over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81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29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Reagan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push by conservative groups led to a shift towards a truly conservative Republican President </a:t>
            </a:r>
          </a:p>
          <a:p>
            <a:pPr lvl="1"/>
            <a:r>
              <a:rPr lang="en-US" dirty="0" err="1" smtClean="0"/>
              <a:t>Campained</a:t>
            </a:r>
            <a:r>
              <a:rPr lang="en-US" dirty="0" smtClean="0"/>
              <a:t> focused on traditional morals and values &amp; conservative economic policies </a:t>
            </a:r>
          </a:p>
          <a:p>
            <a:pPr lvl="2"/>
            <a:r>
              <a:rPr lang="en-US" dirty="0" smtClean="0"/>
              <a:t>Supported by Evangelical Christians</a:t>
            </a:r>
          </a:p>
          <a:p>
            <a:pPr lvl="3"/>
            <a:r>
              <a:rPr lang="en-US" dirty="0"/>
              <a:t>Anti-Abortion Movement </a:t>
            </a:r>
          </a:p>
          <a:p>
            <a:pPr lvl="2"/>
            <a:r>
              <a:rPr lang="en-US" dirty="0" smtClean="0"/>
              <a:t>Expand the War on Drugs </a:t>
            </a:r>
          </a:p>
          <a:p>
            <a:pPr lvl="2"/>
            <a:r>
              <a:rPr lang="en-US" dirty="0" smtClean="0"/>
              <a:t>Strong  on fighting communism and ending the Cold War </a:t>
            </a:r>
          </a:p>
          <a:p>
            <a:pPr lvl="2"/>
            <a:r>
              <a:rPr lang="en-US" dirty="0" smtClean="0"/>
              <a:t>Tax Cuts and deregulation of industry </a:t>
            </a:r>
          </a:p>
        </p:txBody>
      </p:sp>
    </p:spTree>
    <p:extLst>
      <p:ext uri="{BB962C8B-B14F-4D97-AF65-F5344CB8AC3E}">
        <p14:creationId xmlns:p14="http://schemas.microsoft.com/office/powerpoint/2010/main" val="310599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Reaganomics – The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 pronged plan </a:t>
            </a:r>
          </a:p>
          <a:p>
            <a:pPr lvl="1"/>
            <a:r>
              <a:rPr lang="en-US" dirty="0" smtClean="0"/>
              <a:t>Cut taxes </a:t>
            </a:r>
          </a:p>
          <a:p>
            <a:pPr lvl="2"/>
            <a:r>
              <a:rPr lang="en-US" dirty="0" smtClean="0"/>
              <a:t>Focus on supply-side economics – trickle down theory </a:t>
            </a:r>
          </a:p>
          <a:p>
            <a:pPr lvl="1"/>
            <a:r>
              <a:rPr lang="en-US" dirty="0" smtClean="0"/>
              <a:t>Cut spending </a:t>
            </a:r>
          </a:p>
          <a:p>
            <a:pPr lvl="2"/>
            <a:r>
              <a:rPr lang="en-US" dirty="0" smtClean="0"/>
              <a:t>Cut spending to “entitlement programs” – Welfare and other programs aid at providing direct gov’t support – argued they caused laziness and should be dealt with at a more local or state level </a:t>
            </a:r>
          </a:p>
          <a:p>
            <a:pPr lvl="1"/>
            <a:r>
              <a:rPr lang="en-US" dirty="0" smtClean="0"/>
              <a:t>Deregulate business &amp; trade </a:t>
            </a:r>
          </a:p>
          <a:p>
            <a:pPr lvl="2"/>
            <a:r>
              <a:rPr lang="en-US" dirty="0" smtClean="0"/>
              <a:t>Remove gov’t oversite b/c it forces extra costs on businesses and slows down business and economic growth</a:t>
            </a:r>
          </a:p>
          <a:p>
            <a:pPr lvl="2"/>
            <a:r>
              <a:rPr lang="en-US" dirty="0" smtClean="0"/>
              <a:t>Allow for more free trade to allow our businesses to gain more markets abroad and to allow for cheaper consumer goods at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78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Reaganomics – The Reality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Cut Taxes</a:t>
            </a:r>
          </a:p>
          <a:p>
            <a:pPr lvl="1"/>
            <a:r>
              <a:rPr lang="en-US" dirty="0" smtClean="0"/>
              <a:t>Taxes were cut for the wealthy, but did not significantly impact the middle or working class </a:t>
            </a:r>
          </a:p>
          <a:p>
            <a:pPr lvl="1"/>
            <a:r>
              <a:rPr lang="en-US" dirty="0" smtClean="0"/>
              <a:t>Begin to see widening gap between wealthy and poor </a:t>
            </a:r>
          </a:p>
          <a:p>
            <a:r>
              <a:rPr lang="en-US" dirty="0" smtClean="0"/>
              <a:t>Cut Spending </a:t>
            </a:r>
          </a:p>
          <a:p>
            <a:pPr lvl="1"/>
            <a:r>
              <a:rPr lang="en-US" dirty="0" smtClean="0"/>
              <a:t>Did cut spending to programs aimed at providing aid</a:t>
            </a:r>
          </a:p>
          <a:p>
            <a:pPr lvl="1"/>
            <a:r>
              <a:rPr lang="en-US" dirty="0" smtClean="0"/>
              <a:t>Greatly increased military spending – led to massive deficit spending, but also the end of the Cold War </a:t>
            </a:r>
          </a:p>
          <a:p>
            <a:pPr lvl="2"/>
            <a:r>
              <a:rPr lang="en-US" dirty="0" smtClean="0"/>
              <a:t>Strategic Defense Initiative (Star Wars)</a:t>
            </a:r>
          </a:p>
          <a:p>
            <a:r>
              <a:rPr lang="en-US" dirty="0" smtClean="0"/>
              <a:t> Deregulation of Businesses and Trade</a:t>
            </a:r>
          </a:p>
          <a:p>
            <a:pPr lvl="1"/>
            <a:r>
              <a:rPr lang="en-US" dirty="0" smtClean="0"/>
              <a:t>Free trade and lack of regulations led to massive outsourcing of manufacturing jobs </a:t>
            </a:r>
          </a:p>
          <a:p>
            <a:pPr lvl="1"/>
            <a:r>
              <a:rPr lang="en-US" dirty="0" smtClean="0"/>
              <a:t>Unions targeted as fighting against capitalism </a:t>
            </a:r>
            <a:r>
              <a:rPr lang="en-US" dirty="0" smtClean="0">
                <a:sym typeface="Wingdings" panose="05000000000000000000" pitchFamily="2" charset="2"/>
              </a:rPr>
              <a:t> massive drop in Union membership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Many businesses profited greatly and the concentration of wealth became an issue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44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192</TotalTime>
  <Words>1417</Words>
  <Application>Microsoft Office PowerPoint</Application>
  <PresentationFormat>On-screen Show (4:3)</PresentationFormat>
  <Paragraphs>193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Trebuchet MS</vt:lpstr>
      <vt:lpstr>Tw Cen MT</vt:lpstr>
      <vt:lpstr>Wingdings</vt:lpstr>
      <vt:lpstr>Circuit</vt:lpstr>
      <vt:lpstr>Period 9 </vt:lpstr>
      <vt:lpstr>Contextualization  </vt:lpstr>
      <vt:lpstr>Major Concepts</vt:lpstr>
      <vt:lpstr>Activity – defining the Period </vt:lpstr>
      <vt:lpstr>Reagan &amp; Conservativism </vt:lpstr>
      <vt:lpstr>Questions </vt:lpstr>
      <vt:lpstr>Election of Reagan </vt:lpstr>
      <vt:lpstr>Reaganomics – The Plan </vt:lpstr>
      <vt:lpstr>Reaganomics – The Reality </vt:lpstr>
      <vt:lpstr>Cultural and political debates </vt:lpstr>
      <vt:lpstr>Activity/Homework – 3/19</vt:lpstr>
      <vt:lpstr>Homework – 3/20</vt:lpstr>
      <vt:lpstr>End of the Cold War </vt:lpstr>
      <vt:lpstr>Questions </vt:lpstr>
      <vt:lpstr>Activity – Matching Claims &amp; Evidence </vt:lpstr>
      <vt:lpstr>Reagan and the Cold War </vt:lpstr>
      <vt:lpstr>End of the Cold War </vt:lpstr>
      <vt:lpstr>Legacy of the Cold War </vt:lpstr>
      <vt:lpstr>A Changing Economy </vt:lpstr>
      <vt:lpstr>Questions </vt:lpstr>
      <vt:lpstr>Internet </vt:lpstr>
      <vt:lpstr>Changing Economic Opportunities </vt:lpstr>
      <vt:lpstr>Activity – Causation </vt:lpstr>
      <vt:lpstr>Migration &amp; Immigration in the 1990s &amp; 2000s</vt:lpstr>
      <vt:lpstr>Questions</vt:lpstr>
      <vt:lpstr>Migration Shifts </vt:lpstr>
      <vt:lpstr>Immigration Shifts </vt:lpstr>
      <vt:lpstr>Activity – Analysis of Graphs</vt:lpstr>
      <vt:lpstr>Challenges of the 21st Century </vt:lpstr>
      <vt:lpstr>Civil Rights </vt:lpstr>
      <vt:lpstr>Government Polarization </vt:lpstr>
      <vt:lpstr>Domestic Terrorism </vt:lpstr>
      <vt:lpstr>Foreign Terrorism </vt:lpstr>
      <vt:lpstr>Great Recession </vt:lpstr>
      <vt:lpstr>Role in the World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9</dc:title>
  <dc:creator>Jessica Parfitt</dc:creator>
  <cp:lastModifiedBy>Jessica Parfitt</cp:lastModifiedBy>
  <cp:revision>13</cp:revision>
  <dcterms:created xsi:type="dcterms:W3CDTF">2020-03-12T18:59:42Z</dcterms:created>
  <dcterms:modified xsi:type="dcterms:W3CDTF">2020-03-12T22:23:36Z</dcterms:modified>
</cp:coreProperties>
</file>