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258" r:id="rId5"/>
    <p:sldId id="264" r:id="rId6"/>
    <p:sldId id="265" r:id="rId7"/>
    <p:sldId id="259" r:id="rId8"/>
    <p:sldId id="260" r:id="rId9"/>
    <p:sldId id="266" r:id="rId10"/>
    <p:sldId id="272" r:id="rId11"/>
    <p:sldId id="262" r:id="rId12"/>
    <p:sldId id="273" r:id="rId13"/>
    <p:sldId id="269" r:id="rId14"/>
    <p:sldId id="271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CAEE-1BCF-44D2-8870-FF2637CC38A4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B622-F9BE-48D2-A80F-974AC9AA7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2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CAEE-1BCF-44D2-8870-FF2637CC38A4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B622-F9BE-48D2-A80F-974AC9AA7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98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CAEE-1BCF-44D2-8870-FF2637CC38A4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B622-F9BE-48D2-A80F-974AC9AA7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1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CAEE-1BCF-44D2-8870-FF2637CC38A4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B622-F9BE-48D2-A80F-974AC9AA7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6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CAEE-1BCF-44D2-8870-FF2637CC38A4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B622-F9BE-48D2-A80F-974AC9AA7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3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CAEE-1BCF-44D2-8870-FF2637CC38A4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B622-F9BE-48D2-A80F-974AC9AA7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4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CAEE-1BCF-44D2-8870-FF2637CC38A4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B622-F9BE-48D2-A80F-974AC9AA7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0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CAEE-1BCF-44D2-8870-FF2637CC38A4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B622-F9BE-48D2-A80F-974AC9AA7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7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CAEE-1BCF-44D2-8870-FF2637CC38A4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B622-F9BE-48D2-A80F-974AC9AA7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71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CAEE-1BCF-44D2-8870-FF2637CC38A4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B622-F9BE-48D2-A80F-974AC9AA7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04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CAEE-1BCF-44D2-8870-FF2637CC38A4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B622-F9BE-48D2-A80F-974AC9AA7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0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8CAEE-1BCF-44D2-8870-FF2637CC38A4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8B622-F9BE-48D2-A80F-974AC9AA7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92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Chapter 11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Age of Jefferson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1800-1809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656" y="3893344"/>
            <a:ext cx="3214688" cy="181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4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Aaron Burr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1478"/>
            <a:ext cx="5391150" cy="519485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Aaron </a:t>
            </a:r>
            <a:r>
              <a:rPr lang="en-US" dirty="0"/>
              <a:t>Burr: Jefferson's first-term vice </a:t>
            </a:r>
            <a:r>
              <a:rPr lang="en-US" dirty="0" smtClean="0"/>
              <a:t>president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fter </a:t>
            </a:r>
            <a:r>
              <a:rPr lang="en-US" dirty="0"/>
              <a:t>being dropped from Jefferson's cabinet, </a:t>
            </a:r>
            <a:r>
              <a:rPr lang="en-US" dirty="0" smtClean="0"/>
              <a:t>joined </a:t>
            </a:r>
            <a:r>
              <a:rPr lang="en-US" dirty="0"/>
              <a:t>a group of extremist Federalists who plotted the secession of New England and New </a:t>
            </a:r>
            <a:r>
              <a:rPr lang="en-US" dirty="0" smtClean="0"/>
              <a:t>York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Alexander </a:t>
            </a:r>
            <a:r>
              <a:rPr lang="en-US" dirty="0"/>
              <a:t>Hamilton uncovered the </a:t>
            </a:r>
            <a:r>
              <a:rPr lang="en-US" dirty="0" smtClean="0"/>
              <a:t>plot</a:t>
            </a:r>
          </a:p>
          <a:p>
            <a:pPr lvl="1"/>
            <a:r>
              <a:rPr lang="en-US" dirty="0" smtClean="0"/>
              <a:t>Burr </a:t>
            </a:r>
            <a:r>
              <a:rPr lang="en-US" dirty="0"/>
              <a:t>challenged Hamilton to a duel</a:t>
            </a:r>
            <a:r>
              <a:rPr lang="en-US" b="1" dirty="0"/>
              <a:t> </a:t>
            </a:r>
            <a:r>
              <a:rPr lang="en-US" dirty="0"/>
              <a:t>and </a:t>
            </a:r>
            <a:r>
              <a:rPr lang="en-US" dirty="0" smtClean="0"/>
              <a:t>Hamilton accepted</a:t>
            </a:r>
            <a:r>
              <a:rPr lang="en-US" dirty="0"/>
              <a:t>.  </a:t>
            </a:r>
            <a:endParaRPr lang="en-US" dirty="0" smtClean="0"/>
          </a:p>
          <a:p>
            <a:pPr lvl="1"/>
            <a:r>
              <a:rPr lang="en-US" dirty="0" smtClean="0"/>
              <a:t>Hamilton </a:t>
            </a:r>
            <a:r>
              <a:rPr lang="en-US" dirty="0"/>
              <a:t>refused to shoot and </a:t>
            </a:r>
            <a:r>
              <a:rPr lang="en-US" dirty="0" smtClean="0"/>
              <a:t>was killed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General </a:t>
            </a:r>
            <a:r>
              <a:rPr lang="en-US" dirty="0"/>
              <a:t>James Wilkinson: 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orrupt </a:t>
            </a:r>
            <a:r>
              <a:rPr lang="en-US" dirty="0"/>
              <a:t>military governor of </a:t>
            </a:r>
            <a:r>
              <a:rPr lang="en-US" dirty="0" smtClean="0"/>
              <a:t>LA Territory</a:t>
            </a:r>
            <a:endParaRPr lang="en-US" dirty="0" smtClean="0"/>
          </a:p>
          <a:p>
            <a:pPr lvl="1"/>
            <a:r>
              <a:rPr lang="en-US" dirty="0"/>
              <a:t>M</a:t>
            </a:r>
            <a:r>
              <a:rPr lang="en-US" dirty="0" smtClean="0"/>
              <a:t>ade </a:t>
            </a:r>
            <a:r>
              <a:rPr lang="en-US" dirty="0" smtClean="0"/>
              <a:t>allegiance </a:t>
            </a:r>
            <a:r>
              <a:rPr lang="en-US" dirty="0"/>
              <a:t>with</a:t>
            </a:r>
            <a:r>
              <a:rPr lang="en-US" b="1" dirty="0"/>
              <a:t> </a:t>
            </a:r>
            <a:r>
              <a:rPr lang="en-US" dirty="0"/>
              <a:t>Burr to separate </a:t>
            </a:r>
            <a:r>
              <a:rPr lang="en-US" dirty="0" smtClean="0"/>
              <a:t>western </a:t>
            </a:r>
            <a:r>
              <a:rPr lang="en-US" dirty="0"/>
              <a:t>part of </a:t>
            </a:r>
            <a:r>
              <a:rPr lang="en-US" dirty="0" smtClean="0"/>
              <a:t>United </a:t>
            </a:r>
            <a:r>
              <a:rPr lang="en-US" dirty="0"/>
              <a:t>States </a:t>
            </a:r>
            <a:r>
              <a:rPr lang="en-US" dirty="0" smtClean="0"/>
              <a:t>from </a:t>
            </a:r>
            <a:r>
              <a:rPr lang="en-US" dirty="0"/>
              <a:t>East and expand their </a:t>
            </a:r>
            <a:r>
              <a:rPr lang="en-US" b="1" dirty="0"/>
              <a:t>new </a:t>
            </a:r>
            <a:r>
              <a:rPr lang="en-US" dirty="0"/>
              <a:t>confederacy with invasions of Spanish-controlled Mexico and </a:t>
            </a:r>
            <a:r>
              <a:rPr lang="en-US" dirty="0" smtClean="0"/>
              <a:t>Florida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etrayed </a:t>
            </a:r>
            <a:r>
              <a:rPr lang="en-US" dirty="0"/>
              <a:t>Burr when he learned </a:t>
            </a:r>
            <a:r>
              <a:rPr lang="en-US" dirty="0" smtClean="0"/>
              <a:t>Jefferson </a:t>
            </a:r>
            <a:r>
              <a:rPr lang="en-US" dirty="0"/>
              <a:t>knew of the </a:t>
            </a:r>
            <a:r>
              <a:rPr lang="en-US" dirty="0" smtClean="0"/>
              <a:t>plot</a:t>
            </a:r>
          </a:p>
          <a:p>
            <a:pPr lvl="1"/>
            <a:r>
              <a:rPr lang="en-US" dirty="0" smtClean="0"/>
              <a:t>Burr </a:t>
            </a:r>
            <a:r>
              <a:rPr lang="en-US" dirty="0" smtClean="0"/>
              <a:t>acquitted </a:t>
            </a:r>
            <a:r>
              <a:rPr lang="en-US" dirty="0"/>
              <a:t>of the charges of treason by Chief Justice John Marshall and </a:t>
            </a:r>
            <a:r>
              <a:rPr lang="en-US" dirty="0" smtClean="0"/>
              <a:t>fled </a:t>
            </a:r>
            <a:r>
              <a:rPr lang="en-US" dirty="0"/>
              <a:t>to </a:t>
            </a:r>
            <a:r>
              <a:rPr lang="en-US" dirty="0" smtClean="0"/>
              <a:t>Europe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761" r="21428"/>
          <a:stretch/>
        </p:blipFill>
        <p:spPr>
          <a:xfrm>
            <a:off x="6545548" y="325793"/>
            <a:ext cx="1772952" cy="1815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166" t="8519" r="13890" b="12716"/>
          <a:stretch/>
        </p:blipFill>
        <p:spPr>
          <a:xfrm>
            <a:off x="5905500" y="2456740"/>
            <a:ext cx="3238500" cy="199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87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3875" y="-30163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Jefferson’s Second Term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5250" y="1308099"/>
            <a:ext cx="8743950" cy="533123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Re-elected in 1804 (162 to 14 electoral votes)</a:t>
            </a:r>
          </a:p>
          <a:p>
            <a:r>
              <a:rPr lang="en-US" dirty="0" smtClean="0"/>
              <a:t>Jefferson and Foreign Affairs</a:t>
            </a:r>
          </a:p>
          <a:p>
            <a:pPr lvl="1"/>
            <a:r>
              <a:rPr lang="en-US" dirty="0" smtClean="0"/>
              <a:t>Barbary Pirates – refuse to pay tribute to their gov’t; American navy somewhat successful in stopping attacks</a:t>
            </a:r>
          </a:p>
          <a:p>
            <a:pPr lvl="1"/>
            <a:r>
              <a:rPr lang="en-US" dirty="0" smtClean="0"/>
              <a:t>US Neutrality – Napoleonic Wars = more fighting between Britain and France</a:t>
            </a:r>
          </a:p>
          <a:p>
            <a:pPr lvl="2"/>
            <a:r>
              <a:rPr lang="en-US" dirty="0" smtClean="0"/>
              <a:t>Both sides attacking US ships</a:t>
            </a:r>
          </a:p>
          <a:p>
            <a:pPr lvl="3"/>
            <a:r>
              <a:rPr lang="en-US" dirty="0" smtClean="0"/>
              <a:t>France orders attacks on all ships entering British ports </a:t>
            </a:r>
          </a:p>
          <a:p>
            <a:pPr lvl="2"/>
            <a:r>
              <a:rPr lang="en-US" dirty="0" smtClean="0"/>
              <a:t>Chesapeake attacked </a:t>
            </a:r>
          </a:p>
          <a:p>
            <a:r>
              <a:rPr lang="en-US" dirty="0" smtClean="0"/>
              <a:t>Embargo Act 1807 </a:t>
            </a:r>
          </a:p>
          <a:p>
            <a:pPr lvl="1"/>
            <a:r>
              <a:rPr lang="en-US" dirty="0" smtClean="0"/>
              <a:t>Banned exportation </a:t>
            </a:r>
            <a:r>
              <a:rPr lang="en-US" dirty="0"/>
              <a:t>of any goods to any countries</a:t>
            </a:r>
          </a:p>
          <a:p>
            <a:pPr lvl="1"/>
            <a:r>
              <a:rPr lang="en-US" dirty="0" smtClean="0"/>
              <a:t>Attempt at hurting British and French trade </a:t>
            </a:r>
          </a:p>
          <a:p>
            <a:pPr lvl="1"/>
            <a:r>
              <a:rPr lang="en-US" dirty="0" smtClean="0"/>
              <a:t>Hurt the US economically – economic depression</a:t>
            </a:r>
          </a:p>
          <a:p>
            <a:pPr lvl="2"/>
            <a:r>
              <a:rPr lang="en-US" dirty="0" smtClean="0"/>
              <a:t>Britain and France got resources from other allies and colonies</a:t>
            </a:r>
          </a:p>
          <a:p>
            <a:pPr lvl="1"/>
            <a:r>
              <a:rPr lang="en-US" dirty="0" smtClean="0"/>
              <a:t>Sours America’s feelings towards Jefferson </a:t>
            </a:r>
          </a:p>
          <a:p>
            <a:pPr lvl="1"/>
            <a:r>
              <a:rPr lang="en-US" dirty="0" smtClean="0"/>
              <a:t>Repealed in 1809 – Non-importation Act passed (no trade with Britain and France only)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86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99" y="246062"/>
            <a:ext cx="5033075" cy="3436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00" y="3683000"/>
            <a:ext cx="5365044" cy="301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19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Madison’ Presidency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667385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Became president </a:t>
            </a:r>
            <a:r>
              <a:rPr lang="en-US" dirty="0"/>
              <a:t>on March 4, </a:t>
            </a:r>
            <a:r>
              <a:rPr lang="en-US" dirty="0" smtClean="0"/>
              <a:t>1809</a:t>
            </a:r>
          </a:p>
          <a:p>
            <a:r>
              <a:rPr lang="en-US" dirty="0" smtClean="0"/>
              <a:t>Congress </a:t>
            </a:r>
            <a:r>
              <a:rPr lang="en-US" dirty="0"/>
              <a:t>issued Macon's Bill No. 2</a:t>
            </a:r>
            <a:r>
              <a:rPr lang="en-US" b="1" dirty="0"/>
              <a:t>. </a:t>
            </a:r>
            <a:endParaRPr lang="en-US" b="1" dirty="0" smtClean="0"/>
          </a:p>
          <a:p>
            <a:pPr lvl="1"/>
            <a:r>
              <a:rPr lang="en-US" dirty="0"/>
              <a:t>R</a:t>
            </a:r>
            <a:r>
              <a:rPr lang="en-US" dirty="0" smtClean="0"/>
              <a:t>eopened </a:t>
            </a:r>
            <a:r>
              <a:rPr lang="en-US" dirty="0"/>
              <a:t>American trade with </a:t>
            </a:r>
            <a:r>
              <a:rPr lang="en-US" dirty="0" smtClean="0"/>
              <a:t>entire </a:t>
            </a:r>
            <a:r>
              <a:rPr lang="en-US" dirty="0" smtClean="0"/>
              <a:t>world</a:t>
            </a:r>
          </a:p>
          <a:p>
            <a:pPr lvl="1"/>
            <a:r>
              <a:rPr lang="en-US" dirty="0" smtClean="0"/>
              <a:t>Stated </a:t>
            </a:r>
            <a:r>
              <a:rPr lang="en-US" dirty="0"/>
              <a:t>that if Britain or France repealed its commercial restrictions, then </a:t>
            </a:r>
            <a:r>
              <a:rPr lang="en-US" dirty="0" smtClean="0"/>
              <a:t>U.S</a:t>
            </a:r>
            <a:r>
              <a:rPr lang="en-US" dirty="0"/>
              <a:t>. would reinstate </a:t>
            </a:r>
            <a:r>
              <a:rPr lang="en-US" dirty="0" smtClean="0"/>
              <a:t>trading </a:t>
            </a:r>
            <a:r>
              <a:rPr lang="en-US" dirty="0"/>
              <a:t>embargo against the non-repealing </a:t>
            </a:r>
            <a:r>
              <a:rPr lang="en-US" dirty="0" smtClean="0"/>
              <a:t>country</a:t>
            </a:r>
          </a:p>
          <a:p>
            <a:pPr lvl="1"/>
            <a:r>
              <a:rPr lang="en-US" dirty="0" smtClean="0"/>
              <a:t>Napoleon </a:t>
            </a:r>
            <a:r>
              <a:rPr lang="en-US" dirty="0"/>
              <a:t>convinced James Madison to give Britain three months to lift its Orders in </a:t>
            </a:r>
            <a:r>
              <a:rPr lang="en-US" dirty="0" smtClean="0"/>
              <a:t>Council</a:t>
            </a:r>
          </a:p>
          <a:p>
            <a:pPr lvl="1"/>
            <a:r>
              <a:rPr lang="en-US" dirty="0" smtClean="0"/>
              <a:t>Madison </a:t>
            </a:r>
            <a:r>
              <a:rPr lang="en-US" dirty="0"/>
              <a:t>did, but Britain chose not to lift its Orders </a:t>
            </a:r>
            <a:endParaRPr lang="en-US" dirty="0" smtClean="0"/>
          </a:p>
          <a:p>
            <a:pPr lvl="1"/>
            <a:r>
              <a:rPr lang="en-US" dirty="0" smtClean="0"/>
              <a:t>Re-enacted </a:t>
            </a:r>
            <a:r>
              <a:rPr lang="en-US" dirty="0"/>
              <a:t>the </a:t>
            </a:r>
            <a:r>
              <a:rPr lang="en-US" dirty="0" smtClean="0"/>
              <a:t>US trade </a:t>
            </a:r>
            <a:r>
              <a:rPr lang="en-US" dirty="0"/>
              <a:t>embargo, but this time just against </a:t>
            </a:r>
            <a:r>
              <a:rPr lang="en-US" dirty="0" smtClean="0"/>
              <a:t>Britain</a:t>
            </a:r>
            <a:r>
              <a:rPr lang="en-US" dirty="0"/>
              <a:t> </a:t>
            </a:r>
            <a:r>
              <a:rPr lang="en-US" dirty="0" smtClean="0"/>
              <a:t>only </a:t>
            </a:r>
            <a:endParaRPr lang="en-US" dirty="0"/>
          </a:p>
          <a:p>
            <a:r>
              <a:rPr lang="en-US" dirty="0"/>
              <a:t>Macon's Bill No. 2 led to the War of </a:t>
            </a:r>
            <a:r>
              <a:rPr lang="en-US" dirty="0" smtClean="0"/>
              <a:t>1812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337" y="328614"/>
            <a:ext cx="336232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94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Mr. Madison’s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4324350" cy="46513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June </a:t>
            </a:r>
            <a:r>
              <a:rPr lang="en-US" dirty="0"/>
              <a:t>1, </a:t>
            </a:r>
            <a:r>
              <a:rPr lang="en-US" dirty="0" smtClean="0"/>
              <a:t>1812 - Madison </a:t>
            </a:r>
            <a:r>
              <a:rPr lang="en-US" dirty="0"/>
              <a:t>asked Congress to declare war on the </a:t>
            </a:r>
            <a:r>
              <a:rPr lang="en-US" dirty="0" smtClean="0"/>
              <a:t>British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it agreed</a:t>
            </a:r>
            <a:endParaRPr lang="en-US" dirty="0"/>
          </a:p>
          <a:p>
            <a:r>
              <a:rPr lang="en-US" dirty="0" smtClean="0"/>
              <a:t>Democratic-Republicans</a:t>
            </a:r>
            <a:r>
              <a:rPr lang="en-US" dirty="0"/>
              <a:t> who supported </a:t>
            </a:r>
            <a:r>
              <a:rPr lang="en-US" dirty="0" smtClean="0"/>
              <a:t>war </a:t>
            </a:r>
            <a:r>
              <a:rPr lang="en-US" dirty="0"/>
              <a:t>("war hawks") felt </a:t>
            </a:r>
            <a:r>
              <a:rPr lang="en-US" dirty="0" smtClean="0"/>
              <a:t>country </a:t>
            </a:r>
            <a:r>
              <a:rPr lang="en-US" dirty="0"/>
              <a:t>had to assert American rights to the </a:t>
            </a:r>
            <a:r>
              <a:rPr lang="en-US" dirty="0" smtClean="0"/>
              <a:t>world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anted </a:t>
            </a:r>
            <a:r>
              <a:rPr lang="en-US" dirty="0"/>
              <a:t>to invade Canada, </a:t>
            </a:r>
            <a:r>
              <a:rPr lang="en-US" dirty="0" smtClean="0"/>
              <a:t>Indians</a:t>
            </a:r>
            <a:r>
              <a:rPr lang="en-US" dirty="0"/>
              <a:t>' stronghold, because </a:t>
            </a:r>
            <a:r>
              <a:rPr lang="en-US" dirty="0" smtClean="0"/>
              <a:t>Indians </a:t>
            </a:r>
            <a:r>
              <a:rPr lang="en-US" dirty="0"/>
              <a:t>were being armed by </a:t>
            </a:r>
            <a:r>
              <a:rPr lang="en-US" dirty="0" smtClean="0"/>
              <a:t>British </a:t>
            </a:r>
            <a:r>
              <a:rPr lang="en-US" dirty="0"/>
              <a:t>to attack </a:t>
            </a:r>
            <a:r>
              <a:rPr lang="en-US" dirty="0" smtClean="0"/>
              <a:t>settlers</a:t>
            </a:r>
            <a:endParaRPr lang="en-US" dirty="0"/>
          </a:p>
          <a:p>
            <a:r>
              <a:rPr lang="en-US" dirty="0" smtClean="0"/>
              <a:t>Federalists opposed</a:t>
            </a:r>
            <a:r>
              <a:rPr lang="en-US" dirty="0"/>
              <a:t> because they supported </a:t>
            </a:r>
            <a:r>
              <a:rPr lang="en-US" dirty="0" smtClean="0"/>
              <a:t>Britain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520825"/>
            <a:ext cx="3562350" cy="2045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750" y="4114800"/>
            <a:ext cx="3149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65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Relations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33" y="1484243"/>
            <a:ext cx="5429250" cy="49872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Tecumseh and the Prophet</a:t>
            </a:r>
          </a:p>
          <a:p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 </a:t>
            </a:r>
            <a:r>
              <a:rPr lang="en-US" dirty="0"/>
              <a:t>Congress: met in 1811; the "war hawks" wanted to go to war </a:t>
            </a:r>
            <a:r>
              <a:rPr lang="en-US" dirty="0" smtClean="0"/>
              <a:t>with British </a:t>
            </a:r>
            <a:r>
              <a:rPr lang="en-US" dirty="0"/>
              <a:t>and wanted to eliminate </a:t>
            </a:r>
            <a:r>
              <a:rPr lang="en-US" dirty="0" smtClean="0"/>
              <a:t>Indian </a:t>
            </a:r>
            <a:r>
              <a:rPr lang="en-US" dirty="0"/>
              <a:t>threats to </a:t>
            </a:r>
            <a:r>
              <a:rPr lang="en-US" dirty="0" smtClean="0"/>
              <a:t>pioneers</a:t>
            </a:r>
            <a:endParaRPr lang="en-US" dirty="0"/>
          </a:p>
          <a:p>
            <a:r>
              <a:rPr lang="en-US" dirty="0"/>
              <a:t>Tecumseh &amp; </a:t>
            </a:r>
            <a:r>
              <a:rPr lang="en-US" dirty="0" err="1" smtClean="0"/>
              <a:t>Tenskwatawa</a:t>
            </a:r>
            <a:endParaRPr lang="en-US" dirty="0" smtClean="0"/>
          </a:p>
          <a:p>
            <a:pPr lvl="1"/>
            <a:r>
              <a:rPr lang="en-US" dirty="0" smtClean="0"/>
              <a:t>Shawnee </a:t>
            </a:r>
            <a:r>
              <a:rPr lang="en-US" dirty="0"/>
              <a:t>brothers who unified many Indian tribes in </a:t>
            </a:r>
            <a:r>
              <a:rPr lang="en-US" dirty="0" smtClean="0"/>
              <a:t>last </a:t>
            </a:r>
            <a:r>
              <a:rPr lang="en-US" dirty="0"/>
              <a:t>ditch battle </a:t>
            </a:r>
            <a:r>
              <a:rPr lang="en-US" dirty="0" smtClean="0"/>
              <a:t>with settlers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llied </a:t>
            </a:r>
            <a:r>
              <a:rPr lang="en-US" dirty="0"/>
              <a:t>with </a:t>
            </a:r>
            <a:r>
              <a:rPr lang="en-US" dirty="0" smtClean="0"/>
              <a:t>British</a:t>
            </a:r>
            <a:r>
              <a:rPr lang="en-US" dirty="0"/>
              <a:t>.</a:t>
            </a:r>
          </a:p>
          <a:p>
            <a:r>
              <a:rPr lang="en-US" dirty="0"/>
              <a:t>William Henry Harrison: governor of the Indiana territory; defeated </a:t>
            </a:r>
            <a:r>
              <a:rPr lang="en-US" dirty="0" smtClean="0"/>
              <a:t>Shawnee </a:t>
            </a:r>
            <a:r>
              <a:rPr lang="en-US" dirty="0"/>
              <a:t>at the Battle of </a:t>
            </a:r>
            <a:r>
              <a:rPr lang="en-US" dirty="0" smtClean="0"/>
              <a:t>Tippecanoe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060" y="2258994"/>
            <a:ext cx="3433417" cy="192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84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Revolution of 1800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Jefferson’s election in 1800 called a “revolution”?</a:t>
            </a:r>
          </a:p>
          <a:p>
            <a:r>
              <a:rPr lang="en-US" dirty="0" smtClean="0"/>
              <a:t>How well did Democratic-Republicans and Federalists work together during Jefferson’s presidency?  Beginning vs. the end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6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</a:rPr>
              <a:t>Mudslinging</a:t>
            </a:r>
            <a:endParaRPr lang="en-US" dirty="0">
              <a:latin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</a:rPr>
              <a:t>“</a:t>
            </a:r>
            <a:r>
              <a:rPr lang="en-US" dirty="0" smtClean="0">
                <a:latin typeface="arial" panose="020B0604020202020204" pitchFamily="34" charset="0"/>
              </a:rPr>
              <a:t>W</a:t>
            </a:r>
            <a:r>
              <a:rPr lang="en-US" dirty="0" smtClean="0">
                <a:latin typeface="arial" panose="020B0604020202020204" pitchFamily="34" charset="0"/>
              </a:rPr>
              <a:t>hispering </a:t>
            </a:r>
            <a:r>
              <a:rPr lang="en-US" dirty="0" smtClean="0">
                <a:latin typeface="arial" panose="020B0604020202020204" pitchFamily="34" charset="0"/>
              </a:rPr>
              <a:t>C</a:t>
            </a:r>
            <a:r>
              <a:rPr lang="en-US" dirty="0" smtClean="0">
                <a:latin typeface="arial" panose="020B0604020202020204" pitchFamily="34" charset="0"/>
              </a:rPr>
              <a:t>ampaign"</a:t>
            </a:r>
            <a:r>
              <a:rPr lang="en-US" dirty="0">
                <a:latin typeface="arial" panose="020B0604020202020204" pitchFamily="34" charset="0"/>
              </a:rPr>
              <a:t>  </a:t>
            </a:r>
            <a:endParaRPr lang="en-US" dirty="0" smtClean="0">
              <a:latin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</a:rPr>
              <a:t>Jefferson accused of </a:t>
            </a:r>
            <a:r>
              <a:rPr lang="en-US" dirty="0">
                <a:latin typeface="arial" panose="020B0604020202020204" pitchFamily="34" charset="0"/>
              </a:rPr>
              <a:t>having an affair with one of his </a:t>
            </a:r>
            <a:r>
              <a:rPr lang="en-US" dirty="0" smtClean="0">
                <a:latin typeface="arial" panose="020B0604020202020204" pitchFamily="34" charset="0"/>
              </a:rPr>
              <a:t>slaves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The Jeffersonian "Revolution of 1800"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</a:rPr>
              <a:t>Beat Adams </a:t>
            </a:r>
            <a:r>
              <a:rPr lang="en-US" dirty="0">
                <a:latin typeface="arial" panose="020B0604020202020204" pitchFamily="34" charset="0"/>
              </a:rPr>
              <a:t> by a majority </a:t>
            </a:r>
            <a:endParaRPr lang="en-US" dirty="0" smtClean="0">
              <a:latin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</a:rPr>
              <a:t>Revolution </a:t>
            </a:r>
            <a:r>
              <a:rPr lang="en-US" dirty="0">
                <a:latin typeface="arial" panose="020B0604020202020204" pitchFamily="34" charset="0"/>
              </a:rPr>
              <a:t>of </a:t>
            </a:r>
            <a:r>
              <a:rPr lang="en-US" dirty="0" smtClean="0">
                <a:latin typeface="arial" panose="020B0604020202020204" pitchFamily="34" charset="0"/>
              </a:rPr>
              <a:t>1800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</a:rPr>
              <a:t>1</a:t>
            </a:r>
            <a:r>
              <a:rPr lang="en-US" baseline="30000" dirty="0" smtClean="0">
                <a:latin typeface="arial" panose="020B0604020202020204" pitchFamily="34" charset="0"/>
              </a:rPr>
              <a:t>st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transistion</a:t>
            </a:r>
            <a:r>
              <a:rPr lang="en-US" dirty="0" smtClean="0">
                <a:latin typeface="arial" panose="020B0604020202020204" pitchFamily="34" charset="0"/>
              </a:rPr>
              <a:t> of power between parties </a:t>
            </a:r>
          </a:p>
          <a:p>
            <a:pPr lvl="2"/>
            <a:r>
              <a:rPr lang="en-US" dirty="0">
                <a:latin typeface="arial" panose="020B0604020202020204" pitchFamily="34" charset="0"/>
              </a:rPr>
              <a:t>N</a:t>
            </a:r>
            <a:r>
              <a:rPr lang="en-US" dirty="0" smtClean="0">
                <a:latin typeface="arial" panose="020B0604020202020204" pitchFamily="34" charset="0"/>
              </a:rPr>
              <a:t>o </a:t>
            </a:r>
            <a:r>
              <a:rPr lang="en-US" dirty="0">
                <a:latin typeface="arial" panose="020B0604020202020204" pitchFamily="34" charset="0"/>
              </a:rPr>
              <a:t>Federalist became president after this </a:t>
            </a:r>
            <a:r>
              <a:rPr lang="en-US" dirty="0" smtClean="0">
                <a:latin typeface="arial" panose="020B0604020202020204" pitchFamily="34" charset="0"/>
              </a:rPr>
              <a:t>election</a:t>
            </a:r>
            <a:endParaRPr 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468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Jefferson </a:t>
            </a:r>
            <a:r>
              <a:rPr lang="en-US" dirty="0" smtClean="0"/>
              <a:t>as President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Strict Constructionist = limited federal gov’t</a:t>
            </a:r>
          </a:p>
          <a:p>
            <a:pPr lvl="1"/>
            <a:r>
              <a:rPr lang="en-US" dirty="0" smtClean="0"/>
              <a:t>Reduced size of military</a:t>
            </a:r>
          </a:p>
          <a:p>
            <a:pPr lvl="1"/>
            <a:r>
              <a:rPr lang="en-US" dirty="0" smtClean="0"/>
              <a:t>Eliminated many federal jobs</a:t>
            </a:r>
          </a:p>
          <a:p>
            <a:pPr lvl="1"/>
            <a:r>
              <a:rPr lang="en-US" dirty="0" smtClean="0"/>
              <a:t>Repealed excise taxes (including Whiskey tax)</a:t>
            </a:r>
          </a:p>
          <a:p>
            <a:pPr lvl="1"/>
            <a:r>
              <a:rPr lang="en-US" dirty="0" smtClean="0"/>
              <a:t>Lowered national debt</a:t>
            </a:r>
          </a:p>
          <a:p>
            <a:r>
              <a:rPr lang="en-US" dirty="0" smtClean="0"/>
              <a:t>Democratic Republican</a:t>
            </a:r>
          </a:p>
          <a:p>
            <a:pPr lvl="1"/>
            <a:r>
              <a:rPr lang="en-US" dirty="0" smtClean="0"/>
              <a:t>Maintained National bank and debt repayment – allegiance/trust of Feds.</a:t>
            </a:r>
          </a:p>
          <a:p>
            <a:pPr lvl="1"/>
            <a:r>
              <a:rPr lang="en-US" dirty="0" smtClean="0"/>
              <a:t>Attempted to maintain neutrality with foreign nations</a:t>
            </a:r>
          </a:p>
          <a:p>
            <a:pPr lvl="1"/>
            <a:r>
              <a:rPr lang="en-US" dirty="0" smtClean="0"/>
              <a:t>But, only allowed Republicans in his cabinet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9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Term – </a:t>
            </a:r>
            <a:r>
              <a:rPr lang="en-US" dirty="0" smtClean="0"/>
              <a:t>A Response </a:t>
            </a:r>
            <a:r>
              <a:rPr lang="en-US" dirty="0" smtClean="0"/>
              <a:t>to Adams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dirty="0" smtClean="0"/>
              <a:t>ismissed </a:t>
            </a:r>
            <a:r>
              <a:rPr lang="en-US" dirty="0"/>
              <a:t>few public servants for political </a:t>
            </a:r>
            <a:r>
              <a:rPr lang="en-US" dirty="0" smtClean="0"/>
              <a:t>reasons</a:t>
            </a:r>
            <a:endParaRPr lang="en-US" dirty="0"/>
          </a:p>
          <a:p>
            <a:r>
              <a:rPr lang="en-US" dirty="0" smtClean="0"/>
              <a:t>Quickly pardoned prisoners </a:t>
            </a:r>
            <a:r>
              <a:rPr lang="en-US" dirty="0"/>
              <a:t>of </a:t>
            </a:r>
            <a:r>
              <a:rPr lang="en-US" dirty="0" smtClean="0"/>
              <a:t>Sedition Acts</a:t>
            </a:r>
            <a:r>
              <a:rPr lang="en-US" dirty="0"/>
              <a:t>  </a:t>
            </a:r>
            <a:endParaRPr lang="en-US" dirty="0" smtClean="0"/>
          </a:p>
          <a:p>
            <a:r>
              <a:rPr lang="en-US" dirty="0" smtClean="0"/>
              <a:t>Naturalization </a:t>
            </a:r>
            <a:r>
              <a:rPr lang="en-US" dirty="0"/>
              <a:t>Law of 1802</a:t>
            </a:r>
            <a:r>
              <a:rPr lang="en-US" b="1" dirty="0"/>
              <a:t> </a:t>
            </a:r>
            <a:endParaRPr lang="en-US" b="1" dirty="0" smtClean="0"/>
          </a:p>
          <a:p>
            <a:pPr lvl="1"/>
            <a:r>
              <a:rPr lang="en-US" dirty="0"/>
              <a:t>R</a:t>
            </a:r>
            <a:r>
              <a:rPr lang="en-US" dirty="0" smtClean="0"/>
              <a:t>educed requirement </a:t>
            </a:r>
            <a:r>
              <a:rPr lang="en-US" dirty="0"/>
              <a:t>of </a:t>
            </a:r>
            <a:r>
              <a:rPr lang="en-US" dirty="0" smtClean="0"/>
              <a:t>residence from 14 to 5 years </a:t>
            </a:r>
          </a:p>
          <a:p>
            <a:r>
              <a:rPr lang="en-US" dirty="0" smtClean="0"/>
              <a:t>Repealed </a:t>
            </a:r>
            <a:r>
              <a:rPr lang="en-US" dirty="0" smtClean="0"/>
              <a:t>excise </a:t>
            </a:r>
            <a:r>
              <a:rPr lang="en-US" dirty="0" smtClean="0"/>
              <a:t>tax</a:t>
            </a:r>
            <a:endParaRPr lang="en-US" dirty="0"/>
          </a:p>
          <a:p>
            <a:r>
              <a:rPr lang="en-US" dirty="0" smtClean="0"/>
              <a:t>Sec. of Treasury reduced </a:t>
            </a:r>
            <a:r>
              <a:rPr lang="en-US" dirty="0" smtClean="0"/>
              <a:t>national </a:t>
            </a:r>
            <a:r>
              <a:rPr lang="en-US" dirty="0" smtClean="0"/>
              <a:t>debt</a:t>
            </a:r>
          </a:p>
          <a:p>
            <a:r>
              <a:rPr lang="en-US" dirty="0" smtClean="0"/>
              <a:t>Shrunk size of military </a:t>
            </a:r>
          </a:p>
          <a:p>
            <a:pPr lvl="1"/>
            <a:r>
              <a:rPr lang="en-US" dirty="0" smtClean="0"/>
              <a:t>Until war with Tripoli 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261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Judiciary Issues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8226"/>
            <a:ext cx="7886700" cy="479873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Judiciary </a:t>
            </a:r>
            <a:r>
              <a:rPr lang="en-US" dirty="0"/>
              <a:t>Act of </a:t>
            </a:r>
            <a:r>
              <a:rPr lang="en-US" dirty="0" smtClean="0"/>
              <a:t>1801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assed </a:t>
            </a:r>
            <a:r>
              <a:rPr lang="en-US" dirty="0"/>
              <a:t>by </a:t>
            </a:r>
            <a:r>
              <a:rPr lang="en-US" dirty="0" smtClean="0"/>
              <a:t>expiring </a:t>
            </a:r>
            <a:r>
              <a:rPr lang="en-US" dirty="0"/>
              <a:t>Federalist </a:t>
            </a:r>
            <a:r>
              <a:rPr lang="en-US" dirty="0" smtClean="0"/>
              <a:t>Congress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reated </a:t>
            </a:r>
            <a:r>
              <a:rPr lang="en-US" dirty="0"/>
              <a:t>16 new federal judgeships and other judicial </a:t>
            </a:r>
            <a:r>
              <a:rPr lang="en-US" dirty="0" smtClean="0"/>
              <a:t>offices</a:t>
            </a:r>
            <a:endParaRPr lang="en-US" dirty="0"/>
          </a:p>
          <a:p>
            <a:pPr lvl="1"/>
            <a:r>
              <a:rPr lang="en-US" dirty="0" smtClean="0"/>
              <a:t>Republican-Democratic </a:t>
            </a:r>
            <a:r>
              <a:rPr lang="en-US" dirty="0" smtClean="0"/>
              <a:t>Congress</a:t>
            </a:r>
            <a:r>
              <a:rPr lang="en-US" dirty="0"/>
              <a:t>  repealed </a:t>
            </a:r>
            <a:r>
              <a:rPr lang="en-US" dirty="0" smtClean="0"/>
              <a:t> </a:t>
            </a:r>
            <a:r>
              <a:rPr lang="en-US" dirty="0"/>
              <a:t>act and kicked out </a:t>
            </a:r>
            <a:r>
              <a:rPr lang="en-US" dirty="0" smtClean="0"/>
              <a:t>new judges </a:t>
            </a:r>
          </a:p>
          <a:p>
            <a:pPr lvl="1"/>
            <a:r>
              <a:rPr lang="en-US" dirty="0" smtClean="0"/>
              <a:t>One</a:t>
            </a:r>
            <a:r>
              <a:rPr lang="en-US" dirty="0"/>
              <a:t> Federalist </a:t>
            </a:r>
            <a:r>
              <a:rPr lang="en-US" dirty="0" smtClean="0"/>
              <a:t>judge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u="sng" dirty="0" smtClean="0"/>
              <a:t>John Marshall</a:t>
            </a:r>
            <a:r>
              <a:rPr lang="en-US" dirty="0"/>
              <a:t> </a:t>
            </a:r>
            <a:r>
              <a:rPr lang="en-US" dirty="0" smtClean="0"/>
              <a:t>not </a:t>
            </a:r>
            <a:r>
              <a:rPr lang="en-US" dirty="0" smtClean="0"/>
              <a:t>removed </a:t>
            </a:r>
            <a:r>
              <a:rPr lang="en-US" dirty="0" smtClean="0">
                <a:sym typeface="Wingdings" panose="05000000000000000000" pitchFamily="2" charset="2"/>
              </a:rPr>
              <a:t> served </a:t>
            </a:r>
            <a:r>
              <a:rPr lang="en-US" dirty="0" smtClean="0"/>
              <a:t>for </a:t>
            </a:r>
            <a:r>
              <a:rPr lang="en-US" dirty="0"/>
              <a:t>34 years.  </a:t>
            </a:r>
            <a:endParaRPr lang="en-US" dirty="0" smtClean="0"/>
          </a:p>
          <a:p>
            <a:pPr lvl="2"/>
            <a:r>
              <a:rPr lang="en-US" dirty="0"/>
              <a:t>S</a:t>
            </a:r>
            <a:r>
              <a:rPr lang="en-US" dirty="0" smtClean="0"/>
              <a:t>haped </a:t>
            </a:r>
            <a:r>
              <a:rPr lang="en-US" dirty="0" smtClean="0"/>
              <a:t>American </a:t>
            </a:r>
            <a:r>
              <a:rPr lang="en-US" dirty="0"/>
              <a:t>legal tradition more than any other </a:t>
            </a:r>
            <a:r>
              <a:rPr lang="en-US" dirty="0" smtClean="0"/>
              <a:t>person</a:t>
            </a:r>
            <a:endParaRPr lang="en-US" dirty="0"/>
          </a:p>
          <a:p>
            <a:r>
              <a:rPr lang="en-US" i="1" dirty="0" smtClean="0"/>
              <a:t>Marbury </a:t>
            </a:r>
            <a:r>
              <a:rPr lang="en-US" i="1" dirty="0"/>
              <a:t>vs. Madison (1803)</a:t>
            </a:r>
            <a:r>
              <a:rPr lang="en-US" dirty="0"/>
              <a:t> - </a:t>
            </a:r>
            <a:endParaRPr lang="en-US" dirty="0" smtClean="0"/>
          </a:p>
          <a:p>
            <a:pPr lvl="1"/>
            <a:r>
              <a:rPr lang="en-US" dirty="0" smtClean="0"/>
              <a:t>Madison</a:t>
            </a:r>
            <a:r>
              <a:rPr lang="en-US" dirty="0"/>
              <a:t>, </a:t>
            </a:r>
            <a:r>
              <a:rPr lang="en-US" dirty="0" smtClean="0"/>
              <a:t>secretary </a:t>
            </a:r>
            <a:r>
              <a:rPr lang="en-US" dirty="0"/>
              <a:t>of state, </a:t>
            </a:r>
            <a:r>
              <a:rPr lang="en-US" dirty="0" smtClean="0"/>
              <a:t>cut </a:t>
            </a:r>
            <a:r>
              <a:rPr lang="en-US" dirty="0"/>
              <a:t>judge Marbury's </a:t>
            </a:r>
            <a:r>
              <a:rPr lang="en-US" dirty="0" smtClean="0"/>
              <a:t>salary</a:t>
            </a:r>
          </a:p>
          <a:p>
            <a:pPr lvl="1"/>
            <a:r>
              <a:rPr lang="en-US" dirty="0" smtClean="0"/>
              <a:t>Marbury </a:t>
            </a:r>
            <a:r>
              <a:rPr lang="en-US" dirty="0"/>
              <a:t>sued </a:t>
            </a:r>
            <a:r>
              <a:rPr lang="en-US" dirty="0" smtClean="0"/>
              <a:t>Madison </a:t>
            </a:r>
            <a:r>
              <a:rPr lang="en-US" dirty="0"/>
              <a:t>for his </a:t>
            </a:r>
            <a:r>
              <a:rPr lang="en-US" dirty="0" smtClean="0"/>
              <a:t>pay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ourt </a:t>
            </a:r>
            <a:r>
              <a:rPr lang="en-US" dirty="0"/>
              <a:t>ruled </a:t>
            </a:r>
            <a:r>
              <a:rPr lang="en-US" dirty="0" smtClean="0"/>
              <a:t>Marbury </a:t>
            </a:r>
            <a:r>
              <a:rPr lang="en-US" dirty="0"/>
              <a:t>had the right to his pay, but </a:t>
            </a:r>
            <a:r>
              <a:rPr lang="en-US" dirty="0" smtClean="0"/>
              <a:t>court </a:t>
            </a:r>
            <a:r>
              <a:rPr lang="en-US" dirty="0"/>
              <a:t>did not have </a:t>
            </a:r>
            <a:r>
              <a:rPr lang="en-US" dirty="0" smtClean="0"/>
              <a:t>authority </a:t>
            </a:r>
            <a:r>
              <a:rPr lang="en-US" dirty="0"/>
              <a:t>to force Madison to give Marbury his pay. </a:t>
            </a:r>
            <a:endParaRPr lang="en-US" dirty="0" smtClean="0"/>
          </a:p>
          <a:p>
            <a:pPr lvl="1"/>
            <a:r>
              <a:rPr lang="en-US" dirty="0" smtClean="0"/>
              <a:t>Most importantly - decision </a:t>
            </a:r>
            <a:r>
              <a:rPr lang="en-US" dirty="0"/>
              <a:t>showed that </a:t>
            </a:r>
            <a:r>
              <a:rPr lang="en-US" dirty="0" smtClean="0"/>
              <a:t>Supreme </a:t>
            </a:r>
            <a:r>
              <a:rPr lang="en-US" dirty="0"/>
              <a:t>Court had </a:t>
            </a:r>
            <a:r>
              <a:rPr lang="en-US" dirty="0" smtClean="0"/>
              <a:t>final </a:t>
            </a:r>
            <a:r>
              <a:rPr lang="en-US" dirty="0"/>
              <a:t>authority in determining </a:t>
            </a:r>
            <a:r>
              <a:rPr lang="en-US" dirty="0" smtClean="0"/>
              <a:t>meaning </a:t>
            </a:r>
            <a:r>
              <a:rPr lang="en-US" dirty="0"/>
              <a:t>of the </a:t>
            </a:r>
            <a:r>
              <a:rPr lang="en-US" dirty="0" smtClean="0"/>
              <a:t>Constitution </a:t>
            </a:r>
            <a:endParaRPr lang="en-US" dirty="0" smtClean="0"/>
          </a:p>
          <a:p>
            <a:pPr marL="457200" lvl="1" indent="0" algn="ctr">
              <a:buNone/>
            </a:pPr>
            <a:r>
              <a:rPr lang="en-US" sz="4200" b="1" u="sng" dirty="0" smtClean="0">
                <a:solidFill>
                  <a:srgbClr val="FFFF00"/>
                </a:solidFill>
                <a:sym typeface="Wingdings" panose="05000000000000000000" pitchFamily="2" charset="2"/>
              </a:rPr>
              <a:t>JUDICIAL REVIEW </a:t>
            </a:r>
            <a:endParaRPr lang="en-US" sz="4200" b="1" u="sng" dirty="0" smtClean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117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Louisiana Purchase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88" y="1596980"/>
            <a:ext cx="3789594" cy="502276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Why was the purchase so important?</a:t>
            </a:r>
          </a:p>
          <a:p>
            <a:pPr lvl="1"/>
            <a:r>
              <a:rPr lang="en-US" dirty="0" smtClean="0"/>
              <a:t>Think about ports and our relationship with Spain/France/Britain</a:t>
            </a:r>
          </a:p>
          <a:p>
            <a:r>
              <a:rPr lang="en-US" dirty="0" smtClean="0"/>
              <a:t>How did the purchase happen?</a:t>
            </a:r>
          </a:p>
          <a:p>
            <a:pPr lvl="1"/>
            <a:r>
              <a:rPr lang="en-US" dirty="0" smtClean="0"/>
              <a:t>France and Britain</a:t>
            </a:r>
          </a:p>
          <a:p>
            <a:r>
              <a:rPr lang="en-US" dirty="0" smtClean="0"/>
              <a:t>What did the US get out of the negotiations?</a:t>
            </a:r>
          </a:p>
          <a:p>
            <a:r>
              <a:rPr lang="en-US" dirty="0" smtClean="0"/>
              <a:t>Consequences of purchase</a:t>
            </a:r>
          </a:p>
          <a:p>
            <a:r>
              <a:rPr lang="en-US" dirty="0" smtClean="0"/>
              <a:t>Is Jefferson a strict constructionist?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081" y="1916247"/>
            <a:ext cx="4671826" cy="304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5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Lewis and Clark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30" y="1532586"/>
            <a:ext cx="3589708" cy="39573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was the purpose?</a:t>
            </a:r>
          </a:p>
          <a:p>
            <a:r>
              <a:rPr lang="en-US" dirty="0" smtClean="0"/>
              <a:t>What were the results?</a:t>
            </a:r>
          </a:p>
          <a:p>
            <a:r>
              <a:rPr lang="en-US" dirty="0" smtClean="0"/>
              <a:t>How was this funded?</a:t>
            </a:r>
          </a:p>
          <a:p>
            <a:pPr lvl="1"/>
            <a:r>
              <a:rPr lang="en-US" dirty="0" smtClean="0"/>
              <a:t>What conclusions can you make about Jefferson due to this fact?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426" y="2082404"/>
            <a:ext cx="4964906" cy="340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5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Louisiana and Lewis and Clark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5162550" cy="47783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Spai</a:t>
            </a:r>
            <a:r>
              <a:rPr lang="en-US" dirty="0" smtClean="0"/>
              <a:t>n gave </a:t>
            </a:r>
            <a:r>
              <a:rPr lang="en-US" dirty="0" smtClean="0"/>
              <a:t>France territory in </a:t>
            </a:r>
            <a:r>
              <a:rPr lang="en-US" dirty="0" smtClean="0"/>
              <a:t>1800</a:t>
            </a:r>
            <a:endParaRPr lang="en-US" dirty="0"/>
          </a:p>
          <a:p>
            <a:r>
              <a:rPr lang="en-US" dirty="0" smtClean="0"/>
              <a:t>Jefferson </a:t>
            </a:r>
            <a:r>
              <a:rPr lang="en-US" dirty="0"/>
              <a:t>sent </a:t>
            </a:r>
            <a:r>
              <a:rPr lang="en-US" dirty="0" smtClean="0"/>
              <a:t>Monroe</a:t>
            </a:r>
            <a:r>
              <a:rPr lang="en-US" dirty="0"/>
              <a:t> to join Robert Livingston in Paris in 1803 to buy as much land as he could for $10 </a:t>
            </a:r>
            <a:r>
              <a:rPr lang="en-US" dirty="0" smtClean="0"/>
              <a:t>million</a:t>
            </a:r>
            <a:endParaRPr lang="en-US" dirty="0"/>
          </a:p>
          <a:p>
            <a:pPr lvl="1"/>
            <a:r>
              <a:rPr lang="en-US" dirty="0" smtClean="0"/>
              <a:t>Signed </a:t>
            </a:r>
            <a:r>
              <a:rPr lang="en-US" dirty="0"/>
              <a:t>treaty on April 30, 1803, </a:t>
            </a:r>
            <a:r>
              <a:rPr lang="en-US" dirty="0" smtClean="0"/>
              <a:t>ceding Louisiana</a:t>
            </a:r>
            <a:r>
              <a:rPr lang="en-US" dirty="0"/>
              <a:t> to the United States for $15 </a:t>
            </a:r>
            <a:r>
              <a:rPr lang="en-US" dirty="0" smtClean="0"/>
              <a:t>million</a:t>
            </a:r>
            <a:endParaRPr lang="en-US" dirty="0" smtClean="0"/>
          </a:p>
          <a:p>
            <a:pPr lvl="1"/>
            <a:r>
              <a:rPr lang="en-US" dirty="0" smtClean="0"/>
              <a:t>Americans signed </a:t>
            </a:r>
            <a:r>
              <a:rPr lang="en-US" dirty="0"/>
              <a:t>3 treaties and </a:t>
            </a:r>
            <a:r>
              <a:rPr lang="en-US" dirty="0" smtClean="0"/>
              <a:t>got land </a:t>
            </a:r>
            <a:r>
              <a:rPr lang="en-US" dirty="0"/>
              <a:t>to the west of the </a:t>
            </a:r>
            <a:r>
              <a:rPr lang="en-US" dirty="0" smtClean="0"/>
              <a:t>Mississippi</a:t>
            </a:r>
          </a:p>
          <a:p>
            <a:pPr lvl="1"/>
            <a:r>
              <a:rPr lang="en-US" dirty="0" smtClean="0"/>
              <a:t>820,000 </a:t>
            </a:r>
            <a:r>
              <a:rPr lang="en-US" dirty="0"/>
              <a:t>square miles at 3 cents/acre. </a:t>
            </a:r>
            <a:endParaRPr lang="en-US" dirty="0" smtClean="0"/>
          </a:p>
          <a:p>
            <a:r>
              <a:rPr lang="en-US" dirty="0" smtClean="0"/>
              <a:t>Jefferson </a:t>
            </a:r>
            <a:r>
              <a:rPr lang="en-US" dirty="0"/>
              <a:t>sent  </a:t>
            </a:r>
            <a:r>
              <a:rPr lang="en-US" dirty="0" smtClean="0"/>
              <a:t>Lewis</a:t>
            </a:r>
            <a:r>
              <a:rPr lang="en-US" dirty="0"/>
              <a:t> and </a:t>
            </a:r>
            <a:r>
              <a:rPr lang="en-US" dirty="0" smtClean="0"/>
              <a:t>Clark</a:t>
            </a:r>
            <a:r>
              <a:rPr lang="en-US" dirty="0"/>
              <a:t> to explore </a:t>
            </a:r>
            <a:r>
              <a:rPr lang="en-US" dirty="0" smtClean="0"/>
              <a:t>northern </a:t>
            </a:r>
            <a:r>
              <a:rPr lang="en-US" dirty="0"/>
              <a:t>part of the </a:t>
            </a:r>
            <a:r>
              <a:rPr lang="en-US" dirty="0" smtClean="0"/>
              <a:t>LA Purchase – paid for by funds raised by the Nat’l Bank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2478089"/>
            <a:ext cx="2559050" cy="227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33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</TotalTime>
  <Words>387</Words>
  <Application>Microsoft Office PowerPoint</Application>
  <PresentationFormat>On-screen Show (4:3)</PresentationFormat>
  <Paragraphs>113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</vt:lpstr>
      <vt:lpstr>Calibri</vt:lpstr>
      <vt:lpstr>Calibri Light</vt:lpstr>
      <vt:lpstr>Wingdings</vt:lpstr>
      <vt:lpstr>Office Theme</vt:lpstr>
      <vt:lpstr> Chapter 11  The Age of Jefferson</vt:lpstr>
      <vt:lpstr>Revolution of 1800</vt:lpstr>
      <vt:lpstr>Election of 1800</vt:lpstr>
      <vt:lpstr>Jefferson as President</vt:lpstr>
      <vt:lpstr>1st Term – A Response to Adams</vt:lpstr>
      <vt:lpstr>Judiciary Issues </vt:lpstr>
      <vt:lpstr>Louisiana Purchase</vt:lpstr>
      <vt:lpstr>Lewis and Clark</vt:lpstr>
      <vt:lpstr>Louisiana and Lewis and Clark</vt:lpstr>
      <vt:lpstr>Aaron Burr</vt:lpstr>
      <vt:lpstr>Jefferson’s Second Term </vt:lpstr>
      <vt:lpstr>PowerPoint Presentation</vt:lpstr>
      <vt:lpstr>Madison’ Presidency </vt:lpstr>
      <vt:lpstr>Mr. Madison’s War</vt:lpstr>
      <vt:lpstr>Native Relations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Age of Jefferson</dc:title>
  <dc:creator>Jessica Parfitt</dc:creator>
  <cp:lastModifiedBy>Jessica Parfitt</cp:lastModifiedBy>
  <cp:revision>16</cp:revision>
  <dcterms:created xsi:type="dcterms:W3CDTF">2015-09-28T15:24:22Z</dcterms:created>
  <dcterms:modified xsi:type="dcterms:W3CDTF">2018-10-05T20:57:17Z</dcterms:modified>
</cp:coreProperties>
</file>