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93C122-8492-4211-8DE7-EDC03BF0C51C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5D-8B71-4C52-AD6B-216EDA68BB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63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122-8492-4211-8DE7-EDC03BF0C51C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5D-8B71-4C52-AD6B-216EDA68B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6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122-8492-4211-8DE7-EDC03BF0C51C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5D-8B71-4C52-AD6B-216EDA68BB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59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122-8492-4211-8DE7-EDC03BF0C51C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5D-8B71-4C52-AD6B-216EDA68B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7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122-8492-4211-8DE7-EDC03BF0C51C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5D-8B71-4C52-AD6B-216EDA68BB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17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122-8492-4211-8DE7-EDC03BF0C51C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5D-8B71-4C52-AD6B-216EDA68B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2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122-8492-4211-8DE7-EDC03BF0C51C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5D-8B71-4C52-AD6B-216EDA68B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8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122-8492-4211-8DE7-EDC03BF0C51C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5D-8B71-4C52-AD6B-216EDA68B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122-8492-4211-8DE7-EDC03BF0C51C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5D-8B71-4C52-AD6B-216EDA68B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5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122-8492-4211-8DE7-EDC03BF0C51C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5D-8B71-4C52-AD6B-216EDA68B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0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C122-8492-4211-8DE7-EDC03BF0C51C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5D-8B71-4C52-AD6B-216EDA68BB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36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93C122-8492-4211-8DE7-EDC03BF0C51C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A27BF5D-8B71-4C52-AD6B-216EDA68BB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244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33457">
            <a:off x="288781" y="3797449"/>
            <a:ext cx="2500265" cy="1562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1776">
            <a:off x="6415032" y="4557543"/>
            <a:ext cx="1934364" cy="1621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2121" y="1699022"/>
            <a:ext cx="6858000" cy="2480810"/>
          </a:xfrm>
        </p:spPr>
        <p:txBody>
          <a:bodyPr>
            <a:normAutofit/>
          </a:bodyPr>
          <a:lstStyle/>
          <a:p>
            <a:r>
              <a:rPr lang="en-US" dirty="0" smtClean="0"/>
              <a:t>The Second War for Independence</a:t>
            </a:r>
            <a:br>
              <a:rPr lang="en-US" dirty="0" smtClean="0"/>
            </a:br>
            <a:r>
              <a:rPr lang="en-US" dirty="0" smtClean="0"/>
              <a:t>and the </a:t>
            </a:r>
            <a:br>
              <a:rPr lang="en-US" dirty="0" smtClean="0"/>
            </a:br>
            <a:r>
              <a:rPr lang="en-US" dirty="0" smtClean="0"/>
              <a:t>Upsurge of Nationalism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28" y="178622"/>
            <a:ext cx="7290054" cy="1499616"/>
          </a:xfrm>
        </p:spPr>
        <p:txBody>
          <a:bodyPr/>
          <a:lstStyle/>
          <a:p>
            <a:r>
              <a:rPr lang="en-US" dirty="0" smtClean="0"/>
              <a:t>America and the world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326885"/>
            <a:ext cx="5756855" cy="54345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Continued conflicts with other European Nations</a:t>
            </a:r>
          </a:p>
          <a:p>
            <a:pPr lvl="1"/>
            <a:r>
              <a:rPr lang="en-US" sz="2800" dirty="0" smtClean="0"/>
              <a:t>Canada </a:t>
            </a:r>
          </a:p>
          <a:p>
            <a:pPr lvl="2"/>
            <a:r>
              <a:rPr lang="en-US" sz="1800" dirty="0"/>
              <a:t>Disarmament agreement with Britain along Canadian border </a:t>
            </a:r>
          </a:p>
          <a:p>
            <a:pPr lvl="2"/>
            <a:r>
              <a:rPr lang="en-US" sz="1800" dirty="0"/>
              <a:t>Joint British/US occupation of Oregon territory, shared fishing rights in Newfoundland </a:t>
            </a:r>
          </a:p>
          <a:p>
            <a:pPr lvl="2"/>
            <a:r>
              <a:rPr lang="en-US" sz="1800" dirty="0">
                <a:solidFill>
                  <a:srgbClr val="FFFF00"/>
                </a:solidFill>
              </a:rPr>
              <a:t>Established the 49</a:t>
            </a:r>
            <a:r>
              <a:rPr lang="en-US" sz="1800" baseline="30000" dirty="0">
                <a:solidFill>
                  <a:srgbClr val="FFFF00"/>
                </a:solidFill>
              </a:rPr>
              <a:t>th</a:t>
            </a:r>
            <a:r>
              <a:rPr lang="en-US" sz="1800" dirty="0">
                <a:solidFill>
                  <a:srgbClr val="FFFF00"/>
                </a:solidFill>
              </a:rPr>
              <a:t> parallel </a:t>
            </a:r>
            <a:r>
              <a:rPr lang="en-US" sz="1800" dirty="0"/>
              <a:t>– our northern border!!!</a:t>
            </a:r>
          </a:p>
          <a:p>
            <a:pPr lvl="1"/>
            <a:r>
              <a:rPr lang="en-US" sz="2800" dirty="0" smtClean="0"/>
              <a:t>Florida </a:t>
            </a:r>
          </a:p>
          <a:p>
            <a:pPr lvl="2"/>
            <a:r>
              <a:rPr lang="en-US" sz="1800" dirty="0"/>
              <a:t>Spain unable to maintain control of Florida led to increased Indian raids of US territory</a:t>
            </a:r>
          </a:p>
          <a:p>
            <a:pPr lvl="2"/>
            <a:r>
              <a:rPr lang="en-US" sz="1800" dirty="0"/>
              <a:t>Jackson steps in with US military to deal with the Indians (Seminole)</a:t>
            </a:r>
          </a:p>
          <a:p>
            <a:pPr lvl="2"/>
            <a:r>
              <a:rPr lang="en-US" sz="1800" dirty="0">
                <a:solidFill>
                  <a:srgbClr val="FFFF00"/>
                </a:solidFill>
              </a:rPr>
              <a:t>Purchased Florida with Spain – Adams-</a:t>
            </a:r>
            <a:r>
              <a:rPr lang="en-US" sz="1800" dirty="0" err="1">
                <a:solidFill>
                  <a:srgbClr val="FFFF00"/>
                </a:solidFill>
              </a:rPr>
              <a:t>Onis</a:t>
            </a:r>
            <a:r>
              <a:rPr lang="en-US" sz="1800" dirty="0">
                <a:solidFill>
                  <a:srgbClr val="FFFF00"/>
                </a:solidFill>
              </a:rPr>
              <a:t> Treaty </a:t>
            </a:r>
            <a:r>
              <a:rPr lang="en-US" sz="1800" dirty="0"/>
              <a:t>($5million for Florida and US give up claims over Texas)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613" y="2164013"/>
            <a:ext cx="3245477" cy="15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MONROE </a:t>
            </a:r>
            <a:r>
              <a:rPr lang="en-US" dirty="0" smtClean="0"/>
              <a:t>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2286000"/>
            <a:ext cx="3958450" cy="402336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Monarchy’s taking over in Europe and an anti-republic sentiment + Spain losing control of much of S. America and Russia’s presence in Alaska + Britain trying to claim control over S. America = Monroe Doctrine </a:t>
            </a:r>
          </a:p>
          <a:p>
            <a:pPr lvl="1"/>
            <a:r>
              <a:rPr lang="en-US" sz="2400" dirty="0"/>
              <a:t>Aimed at keeping Europe out of the Western Hemisphere </a:t>
            </a:r>
          </a:p>
          <a:p>
            <a:pPr lvl="1"/>
            <a:r>
              <a:rPr lang="en-US" sz="2400" dirty="0"/>
              <a:t>Reaction? World v. US v. long term impact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662" y="2084832"/>
            <a:ext cx="3616762" cy="26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8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087" y="0"/>
            <a:ext cx="7290054" cy="1499616"/>
          </a:xfrm>
        </p:spPr>
        <p:txBody>
          <a:bodyPr/>
          <a:lstStyle/>
          <a:p>
            <a:r>
              <a:rPr lang="en-US" dirty="0" smtClean="0"/>
              <a:t>War of 1812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993913"/>
            <a:ext cx="5744256" cy="55356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Causes </a:t>
            </a:r>
            <a:r>
              <a:rPr lang="en-US" sz="2800" dirty="0" smtClean="0"/>
              <a:t>– Why </a:t>
            </a:r>
            <a:r>
              <a:rPr lang="en-US" sz="2800" dirty="0" smtClean="0"/>
              <a:t>are these </a:t>
            </a:r>
            <a:r>
              <a:rPr lang="en-US" sz="2800" dirty="0" smtClean="0">
                <a:solidFill>
                  <a:srgbClr val="FFFF00"/>
                </a:solidFill>
              </a:rPr>
              <a:t>2 </a:t>
            </a:r>
            <a:r>
              <a:rPr lang="en-US" sz="2800" dirty="0" smtClean="0">
                <a:solidFill>
                  <a:srgbClr val="FFFF00"/>
                </a:solidFill>
              </a:rPr>
              <a:t>causes </a:t>
            </a:r>
            <a:r>
              <a:rPr lang="en-US" sz="2800" dirty="0" smtClean="0"/>
              <a:t>so </a:t>
            </a:r>
            <a:r>
              <a:rPr lang="en-US" sz="2800" dirty="0" smtClean="0"/>
              <a:t>important to </a:t>
            </a:r>
            <a:r>
              <a:rPr lang="en-US" sz="2800" dirty="0" smtClean="0"/>
              <a:t>US </a:t>
            </a:r>
            <a:r>
              <a:rPr lang="en-US" sz="2800" dirty="0" smtClean="0"/>
              <a:t>in </a:t>
            </a:r>
            <a:r>
              <a:rPr lang="en-US" sz="2800" dirty="0" smtClean="0"/>
              <a:t>early </a:t>
            </a:r>
            <a:r>
              <a:rPr lang="en-US" sz="2800" dirty="0" smtClean="0"/>
              <a:t>1800s?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Violation of US neutral rights at sea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Trouble with </a:t>
            </a:r>
            <a:r>
              <a:rPr lang="en-US" sz="2000" dirty="0" smtClean="0">
                <a:solidFill>
                  <a:srgbClr val="FFFF00"/>
                </a:solidFill>
              </a:rPr>
              <a:t>British </a:t>
            </a:r>
            <a:r>
              <a:rPr lang="en-US" sz="2000" dirty="0" smtClean="0">
                <a:solidFill>
                  <a:srgbClr val="FFFF00"/>
                </a:solidFill>
              </a:rPr>
              <a:t>along their borders</a:t>
            </a:r>
          </a:p>
          <a:p>
            <a:pPr marL="96012" lvl="1" indent="0">
              <a:buNone/>
            </a:pPr>
            <a:r>
              <a:rPr lang="en-US" sz="2000" dirty="0"/>
              <a:t>Path to War </a:t>
            </a:r>
            <a:r>
              <a:rPr lang="en-US" sz="2000" dirty="0" smtClean="0"/>
              <a:t>– </a:t>
            </a:r>
          </a:p>
          <a:p>
            <a:pPr lvl="1"/>
            <a:r>
              <a:rPr lang="en-US" sz="2000" dirty="0" smtClean="0"/>
              <a:t>War Hawks – what are they and why did they want to go to war?</a:t>
            </a:r>
          </a:p>
          <a:p>
            <a:pPr lvl="2"/>
            <a:r>
              <a:rPr lang="en-US" sz="1600" dirty="0" smtClean="0"/>
              <a:t>John C. Calhoun and Henry Clay</a:t>
            </a:r>
          </a:p>
          <a:p>
            <a:pPr lvl="1"/>
            <a:r>
              <a:rPr lang="en-US" sz="2000" dirty="0" smtClean="0"/>
              <a:t>Divided national support </a:t>
            </a:r>
          </a:p>
          <a:p>
            <a:pPr lvl="1"/>
            <a:r>
              <a:rPr lang="en-US" sz="2000" dirty="0" smtClean="0"/>
              <a:t>Election of 1812 </a:t>
            </a:r>
          </a:p>
          <a:p>
            <a:pPr lvl="2"/>
            <a:r>
              <a:rPr lang="en-US" sz="1600" dirty="0" smtClean="0"/>
              <a:t>“Mr. Madison’s War”</a:t>
            </a:r>
          </a:p>
          <a:p>
            <a:r>
              <a:rPr lang="en-US" sz="2800" dirty="0" smtClean="0"/>
              <a:t>Opposition to </a:t>
            </a:r>
            <a:r>
              <a:rPr lang="en-US" sz="2800" dirty="0" smtClean="0"/>
              <a:t>War </a:t>
            </a:r>
            <a:r>
              <a:rPr lang="en-US" sz="2800" dirty="0" smtClean="0"/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who opposed </a:t>
            </a:r>
            <a:r>
              <a:rPr lang="en-US" sz="2800" dirty="0" smtClean="0"/>
              <a:t>war </a:t>
            </a:r>
            <a:r>
              <a:rPr lang="en-US" sz="2800" dirty="0" smtClean="0"/>
              <a:t>and why?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New England Merchants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Federalists and some old D.R.’s </a:t>
            </a:r>
          </a:p>
          <a:p>
            <a:pPr lvl="1"/>
            <a:endParaRPr lang="en-US" dirty="0" smtClean="0"/>
          </a:p>
          <a:p>
            <a:pPr marL="96012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562" y="2483331"/>
            <a:ext cx="2711916" cy="28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facts/nice to know – war of 1812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9" y="2084832"/>
            <a:ext cx="4520878" cy="4290210"/>
          </a:xfrm>
        </p:spPr>
        <p:txBody>
          <a:bodyPr>
            <a:noAutofit/>
          </a:bodyPr>
          <a:lstStyle/>
          <a:p>
            <a:r>
              <a:rPr lang="en-US" sz="2400" dirty="0" smtClean="0"/>
              <a:t>US military not as strong as British</a:t>
            </a:r>
          </a:p>
          <a:p>
            <a:r>
              <a:rPr lang="en-US" sz="2400" dirty="0" smtClean="0"/>
              <a:t>British were at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fighting 2 wars, once the Napoleonic Wars ended – British came full force </a:t>
            </a:r>
          </a:p>
          <a:p>
            <a:r>
              <a:rPr lang="en-US" sz="2400" dirty="0" smtClean="0"/>
              <a:t>US Navy had </a:t>
            </a:r>
            <a:r>
              <a:rPr lang="en-US" sz="2400" dirty="0" smtClean="0"/>
              <a:t>few </a:t>
            </a:r>
            <a:r>
              <a:rPr lang="en-US" sz="2400" dirty="0" smtClean="0"/>
              <a:t>important victories – U.S.S. Constitution, Lake Erie, Battle of Thames River</a:t>
            </a:r>
          </a:p>
          <a:p>
            <a:r>
              <a:rPr lang="en-US" sz="2400" dirty="0" smtClean="0"/>
              <a:t>Britain burned down </a:t>
            </a:r>
            <a:r>
              <a:rPr lang="en-US" sz="2400" dirty="0" smtClean="0"/>
              <a:t>White </a:t>
            </a:r>
            <a:r>
              <a:rPr lang="en-US" sz="2400" dirty="0" smtClean="0"/>
              <a:t>House!</a:t>
            </a:r>
          </a:p>
          <a:p>
            <a:r>
              <a:rPr lang="en-US" sz="2400" dirty="0" smtClean="0"/>
              <a:t>Battle of New Orleans  = Andrew Jackson is now a war hero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624" y="4080510"/>
            <a:ext cx="2929506" cy="165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039" y="2169483"/>
            <a:ext cx="2756727" cy="16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8" y="0"/>
            <a:ext cx="7290054" cy="1499616"/>
          </a:xfrm>
        </p:spPr>
        <p:txBody>
          <a:bodyPr/>
          <a:lstStyle/>
          <a:p>
            <a:r>
              <a:rPr lang="en-US" dirty="0" smtClean="0"/>
              <a:t>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4" y="1725804"/>
            <a:ext cx="7749058" cy="484727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Treaty of Ghent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Ended </a:t>
            </a:r>
            <a:r>
              <a:rPr lang="en-US" sz="2400" dirty="0" smtClean="0">
                <a:solidFill>
                  <a:srgbClr val="FFFF00"/>
                </a:solidFill>
              </a:rPr>
              <a:t>war </a:t>
            </a:r>
            <a:r>
              <a:rPr lang="en-US" sz="2400" dirty="0" smtClean="0">
                <a:solidFill>
                  <a:srgbClr val="FFFF00"/>
                </a:solidFill>
              </a:rPr>
              <a:t>and reset terms to pre-war conditions</a:t>
            </a:r>
          </a:p>
          <a:p>
            <a:pPr lvl="1"/>
            <a:r>
              <a:rPr lang="en-US" sz="2400" dirty="0" smtClean="0"/>
              <a:t>No grievances were dealt with </a:t>
            </a:r>
            <a:endParaRPr lang="en-US" sz="2400" dirty="0"/>
          </a:p>
          <a:p>
            <a:pPr marL="96012" lvl="1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Hartford Convention </a:t>
            </a:r>
          </a:p>
          <a:p>
            <a:pPr lvl="1"/>
            <a:r>
              <a:rPr lang="en-US" sz="2400" dirty="0" smtClean="0"/>
              <a:t>Federalists met to try and defeat </a:t>
            </a:r>
            <a:r>
              <a:rPr lang="en-US" sz="2400" dirty="0" smtClean="0"/>
              <a:t>D.R</a:t>
            </a:r>
            <a:r>
              <a:rPr lang="en-US" sz="2400" dirty="0" smtClean="0"/>
              <a:t>.’s</a:t>
            </a:r>
          </a:p>
          <a:p>
            <a:pPr lvl="1"/>
            <a:r>
              <a:rPr lang="en-US" sz="2400" dirty="0" smtClean="0"/>
              <a:t>New England </a:t>
            </a:r>
            <a:r>
              <a:rPr lang="en-US" sz="2400" dirty="0" smtClean="0">
                <a:solidFill>
                  <a:srgbClr val="FFFF00"/>
                </a:solidFill>
              </a:rPr>
              <a:t>threatened to secede </a:t>
            </a:r>
            <a:r>
              <a:rPr lang="en-US" sz="2400" dirty="0" smtClean="0"/>
              <a:t>from </a:t>
            </a:r>
            <a:r>
              <a:rPr lang="en-US" sz="2400" dirty="0"/>
              <a:t>U</a:t>
            </a:r>
            <a:r>
              <a:rPr lang="en-US" sz="2400" dirty="0" smtClean="0"/>
              <a:t>nion</a:t>
            </a:r>
            <a:endParaRPr lang="en-US" sz="2400" dirty="0" smtClean="0"/>
          </a:p>
          <a:p>
            <a:pPr lvl="1"/>
            <a:r>
              <a:rPr lang="en-US" sz="2400" dirty="0" smtClean="0"/>
              <a:t>Wanted to propose new rule for declaring war</a:t>
            </a:r>
          </a:p>
          <a:p>
            <a:pPr lvl="1"/>
            <a:r>
              <a:rPr lang="en-US" sz="2400" dirty="0" smtClean="0"/>
              <a:t>Created all of this while US was losing the war, but after Jackson’s win in New Orleans many began to feel better about the war </a:t>
            </a:r>
            <a:r>
              <a:rPr lang="en-US" sz="2400" dirty="0" smtClean="0">
                <a:sym typeface="Wingdings" panose="05000000000000000000" pitchFamily="2" charset="2"/>
              </a:rPr>
              <a:t>Federalists = unpatriotic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Federalists lose all support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4749">
            <a:off x="6897183" y="523180"/>
            <a:ext cx="1773747" cy="217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4" y="1998023"/>
            <a:ext cx="8469159" cy="426057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/>
              <a:t>While </a:t>
            </a:r>
            <a:r>
              <a:rPr lang="en-US" sz="2400" dirty="0" smtClean="0"/>
              <a:t>war </a:t>
            </a:r>
            <a:r>
              <a:rPr lang="en-US" sz="2400" dirty="0" smtClean="0"/>
              <a:t>achieved none of its goals, it did </a:t>
            </a:r>
            <a:r>
              <a:rPr lang="en-US" sz="2400" dirty="0" smtClean="0"/>
              <a:t>provide:</a:t>
            </a:r>
            <a:endParaRPr lang="en-US" sz="2400" dirty="0" smtClean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 Respect </a:t>
            </a:r>
            <a:r>
              <a:rPr lang="en-US" sz="2400" dirty="0" smtClean="0"/>
              <a:t>from other nations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Canada = British Empire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Talk of </a:t>
            </a:r>
            <a:r>
              <a:rPr lang="en-US" sz="2400" dirty="0" smtClean="0">
                <a:solidFill>
                  <a:srgbClr val="FFFF00"/>
                </a:solidFill>
              </a:rPr>
              <a:t>nullification</a:t>
            </a:r>
            <a:r>
              <a:rPr lang="en-US" sz="2400" dirty="0" smtClean="0"/>
              <a:t> and secession in New England would later be used by </a:t>
            </a:r>
            <a:r>
              <a:rPr lang="en-US" sz="2400" dirty="0" smtClean="0"/>
              <a:t>South</a:t>
            </a:r>
            <a:endParaRPr lang="en-US" sz="2400" dirty="0" smtClean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American </a:t>
            </a:r>
            <a:r>
              <a:rPr lang="en-US" sz="2400" dirty="0" smtClean="0">
                <a:solidFill>
                  <a:srgbClr val="FFFF00"/>
                </a:solidFill>
              </a:rPr>
              <a:t>Indians left to deal with Americans </a:t>
            </a:r>
            <a:r>
              <a:rPr lang="en-US" sz="2400" dirty="0" smtClean="0"/>
              <a:t>on their own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US factories were built </a:t>
            </a:r>
            <a:r>
              <a:rPr lang="en-US" sz="2400" dirty="0" smtClean="0"/>
              <a:t>due to continued blockade by British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New political leaders </a:t>
            </a:r>
            <a:r>
              <a:rPr lang="en-US" sz="2400" dirty="0" smtClean="0"/>
              <a:t>born out of war heroes (Jackson and Harrison)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Sense of nationalism and desire to move West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4679">
            <a:off x="6798133" y="638509"/>
            <a:ext cx="1843088" cy="139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873" y="585215"/>
            <a:ext cx="1948649" cy="12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60" y="108698"/>
            <a:ext cx="7290054" cy="1499616"/>
          </a:xfrm>
        </p:spPr>
        <p:txBody>
          <a:bodyPr/>
          <a:lstStyle/>
          <a:p>
            <a:r>
              <a:rPr lang="en-US" dirty="0" smtClean="0"/>
              <a:t>Era of good Feeling –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460" y="1378039"/>
            <a:ext cx="5061886" cy="53189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Why is this era called the “</a:t>
            </a:r>
            <a:r>
              <a:rPr lang="en-US" sz="2400" dirty="0" smtClean="0">
                <a:solidFill>
                  <a:srgbClr val="FFFF00"/>
                </a:solidFill>
              </a:rPr>
              <a:t>Era of Good Feeling</a:t>
            </a:r>
            <a:r>
              <a:rPr lang="en-US" sz="2400" dirty="0" smtClean="0"/>
              <a:t>?”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How can one argue that this is an oversimplification?</a:t>
            </a:r>
          </a:p>
          <a:p>
            <a:pPr marL="0" indent="-34290">
              <a:lnSpc>
                <a:spcPct val="100000"/>
              </a:lnSpc>
              <a:buNone/>
            </a:pPr>
            <a:r>
              <a:rPr lang="en-US" sz="2400" dirty="0" smtClean="0"/>
              <a:t>New Spreading Nationalism </a:t>
            </a:r>
          </a:p>
          <a:p>
            <a:pPr marL="353187" lvl="1" indent="-257175">
              <a:lnSpc>
                <a:spcPct val="100000"/>
              </a:lnSpc>
            </a:pPr>
            <a:r>
              <a:rPr lang="en-US" sz="1800" dirty="0" smtClean="0">
                <a:solidFill>
                  <a:srgbClr val="FFFF00"/>
                </a:solidFill>
              </a:rPr>
              <a:t>Cultural Nationalism </a:t>
            </a:r>
            <a:r>
              <a:rPr lang="en-US" sz="1800" dirty="0" smtClean="0"/>
              <a:t>– myths and folk stories; new younger voters; expansion of public school</a:t>
            </a:r>
          </a:p>
          <a:p>
            <a:pPr marL="353187" lvl="1" indent="-257175">
              <a:lnSpc>
                <a:spcPct val="100000"/>
              </a:lnSpc>
            </a:pPr>
            <a:r>
              <a:rPr lang="en-US" sz="1800" dirty="0" smtClean="0">
                <a:solidFill>
                  <a:srgbClr val="FFFF00"/>
                </a:solidFill>
              </a:rPr>
              <a:t>Economic Nationalism </a:t>
            </a:r>
            <a:r>
              <a:rPr lang="en-US" sz="1800" dirty="0" smtClean="0"/>
              <a:t>– </a:t>
            </a:r>
          </a:p>
          <a:p>
            <a:pPr marL="490347" lvl="2" indent="-257175">
              <a:lnSpc>
                <a:spcPct val="100000"/>
              </a:lnSpc>
            </a:pPr>
            <a:r>
              <a:rPr lang="en-US" sz="1400" dirty="0" smtClean="0"/>
              <a:t>Tariff of 1816 – what is it/significance </a:t>
            </a:r>
          </a:p>
          <a:p>
            <a:pPr marL="490347" lvl="2" indent="-257175">
              <a:lnSpc>
                <a:spcPct val="100000"/>
              </a:lnSpc>
            </a:pPr>
            <a:r>
              <a:rPr lang="en-US" sz="1400" b="1" dirty="0">
                <a:solidFill>
                  <a:srgbClr val="FFFF00"/>
                </a:solidFill>
              </a:rPr>
              <a:t>T</a:t>
            </a:r>
            <a:r>
              <a:rPr lang="en-US" sz="1400" b="1" dirty="0" smtClean="0">
                <a:solidFill>
                  <a:srgbClr val="FFFF00"/>
                </a:solidFill>
              </a:rPr>
              <a:t>he American System </a:t>
            </a:r>
            <a:r>
              <a:rPr lang="en-US" sz="1400" dirty="0" smtClean="0"/>
              <a:t>– protective tariffs; national bank; internal improvements </a:t>
            </a:r>
          </a:p>
          <a:p>
            <a:pPr marL="600075" lvl="3" indent="-257175">
              <a:lnSpc>
                <a:spcPct val="100000"/>
              </a:lnSpc>
            </a:pPr>
            <a:r>
              <a:rPr lang="en-US" sz="1400" dirty="0" smtClean="0"/>
              <a:t>Federal funding for roads and canals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Panic of 1819 </a:t>
            </a:r>
            <a:r>
              <a:rPr lang="en-US" sz="2400" dirty="0" smtClean="0"/>
              <a:t>– why and what kind of political change was caused by this economic downturn?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Where are the political parties headed?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17358">
            <a:off x="5952854" y="2153508"/>
            <a:ext cx="2774855" cy="15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Marshall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2086960"/>
            <a:ext cx="8487177" cy="46358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Most important r</a:t>
            </a:r>
            <a:r>
              <a:rPr lang="en-US" sz="2800" dirty="0" smtClean="0">
                <a:solidFill>
                  <a:srgbClr val="FFFF00"/>
                </a:solidFill>
              </a:rPr>
              <a:t>emnants </a:t>
            </a:r>
            <a:r>
              <a:rPr lang="en-US" sz="2800" dirty="0" smtClean="0">
                <a:solidFill>
                  <a:srgbClr val="FFFF00"/>
                </a:solidFill>
              </a:rPr>
              <a:t>of </a:t>
            </a:r>
            <a:r>
              <a:rPr lang="en-US" sz="2800" dirty="0" smtClean="0">
                <a:solidFill>
                  <a:srgbClr val="FFFF00"/>
                </a:solidFill>
              </a:rPr>
              <a:t>Federalist </a:t>
            </a:r>
            <a:r>
              <a:rPr lang="en-US" sz="2800" dirty="0" smtClean="0">
                <a:solidFill>
                  <a:srgbClr val="FFFF00"/>
                </a:solidFill>
              </a:rPr>
              <a:t>Party – most decisions favored the fed. Gov’t and it’s rights over the states </a:t>
            </a:r>
          </a:p>
          <a:p>
            <a:pPr lvl="1"/>
            <a:r>
              <a:rPr lang="en-US" sz="1800" dirty="0"/>
              <a:t>Fletcher v. Peck – declared a state law unconstitutional </a:t>
            </a:r>
          </a:p>
          <a:p>
            <a:pPr lvl="1"/>
            <a:r>
              <a:rPr lang="en-US" sz="1800" dirty="0"/>
              <a:t>Martin v. Hunter’s Lease – S. Court has jurisdiction over state courts in cases involving const. rights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Dartmouth College v. Woodward </a:t>
            </a:r>
            <a:r>
              <a:rPr lang="en-US" sz="1800" dirty="0"/>
              <a:t>– struck down a state law as unconstitutional  - contract for private corporation couldn’t be altered by a state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McCulloch v. Maryland </a:t>
            </a:r>
            <a:r>
              <a:rPr lang="en-US" sz="1800" dirty="0"/>
              <a:t>– established constitutionality of the National Bank (implied powers) and said states do not have the right to tax federal institutions</a:t>
            </a:r>
          </a:p>
          <a:p>
            <a:pPr lvl="1"/>
            <a:r>
              <a:rPr lang="en-US" sz="1800" dirty="0"/>
              <a:t>Cohens v. Virginia – established principle that S. Court could review a state court’s decision involving any powers of the fed. gov’t 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Gibbons v. Ogden </a:t>
            </a:r>
            <a:r>
              <a:rPr lang="en-US" sz="1800" dirty="0"/>
              <a:t>– established the fed. Gov’t’s broad control of interstate commerce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752" y="219285"/>
            <a:ext cx="2900297" cy="163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344" y="2356294"/>
            <a:ext cx="3754191" cy="2502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217" y="250365"/>
            <a:ext cx="7290054" cy="1499616"/>
          </a:xfrm>
        </p:spPr>
        <p:txBody>
          <a:bodyPr/>
          <a:lstStyle/>
          <a:p>
            <a:r>
              <a:rPr lang="en-US" dirty="0" smtClean="0"/>
              <a:t>Westward expansion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622739"/>
            <a:ext cx="4694403" cy="508715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Why did the Americans want to expand?</a:t>
            </a:r>
          </a:p>
          <a:p>
            <a:r>
              <a:rPr lang="en-US" sz="3000" dirty="0" smtClean="0"/>
              <a:t>What issues would they face politically/economically/socially as they moved?</a:t>
            </a:r>
          </a:p>
          <a:p>
            <a:r>
              <a:rPr lang="en-US" sz="3000" dirty="0" smtClean="0"/>
              <a:t>How would they deal with these issues?</a:t>
            </a:r>
          </a:p>
          <a:p>
            <a:r>
              <a:rPr lang="en-US" sz="3000" dirty="0" smtClean="0"/>
              <a:t>What about slavery</a:t>
            </a:r>
            <a:r>
              <a:rPr lang="en-US" sz="3000" dirty="0" smtClean="0"/>
              <a:t>?????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6458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Compromise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764406"/>
            <a:ext cx="8403822" cy="2034862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US" sz="2000" dirty="0"/>
              <a:t>Debate over how to include new states and what to do with the slavery as they expanded – all an issue of representation </a:t>
            </a:r>
          </a:p>
          <a:p>
            <a:pPr lvl="2"/>
            <a:r>
              <a:rPr lang="en-US" sz="2000" dirty="0">
                <a:solidFill>
                  <a:srgbClr val="FFFF00"/>
                </a:solidFill>
              </a:rPr>
              <a:t>Clay’s Proposal </a:t>
            </a:r>
          </a:p>
          <a:p>
            <a:pPr lvl="3"/>
            <a:r>
              <a:rPr lang="en-US" sz="2000" dirty="0">
                <a:solidFill>
                  <a:srgbClr val="FFFF00"/>
                </a:solidFill>
              </a:rPr>
              <a:t>Missouri = slave-holding state</a:t>
            </a:r>
          </a:p>
          <a:p>
            <a:pPr lvl="3"/>
            <a:r>
              <a:rPr lang="en-US" sz="2000" dirty="0">
                <a:solidFill>
                  <a:srgbClr val="FFFF00"/>
                </a:solidFill>
              </a:rPr>
              <a:t>Maine = free state</a:t>
            </a:r>
          </a:p>
          <a:p>
            <a:pPr lvl="3"/>
            <a:r>
              <a:rPr lang="en-US" sz="2000" dirty="0">
                <a:solidFill>
                  <a:srgbClr val="FFFF00"/>
                </a:solidFill>
              </a:rPr>
              <a:t>Established 36/30 line through the rest of the LA territory </a:t>
            </a:r>
          </a:p>
          <a:p>
            <a:pPr lvl="3"/>
            <a:r>
              <a:rPr lang="en-US" sz="2000" dirty="0"/>
              <a:t>Significance of this event?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87" y="3600642"/>
            <a:ext cx="4643191" cy="310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0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518</TotalTime>
  <Words>801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Tw Cen MT</vt:lpstr>
      <vt:lpstr>Tw Cen MT Condensed</vt:lpstr>
      <vt:lpstr>Wingdings</vt:lpstr>
      <vt:lpstr>Wingdings 3</vt:lpstr>
      <vt:lpstr>Integral</vt:lpstr>
      <vt:lpstr>The Second War for Independence and the  Upsurge of Nationalism </vt:lpstr>
      <vt:lpstr>War of 1812</vt:lpstr>
      <vt:lpstr>Random facts/nice to know – war of 1812</vt:lpstr>
      <vt:lpstr>End of the war</vt:lpstr>
      <vt:lpstr>Legacy of the war</vt:lpstr>
      <vt:lpstr>Era of good Feeling – Nationalism</vt:lpstr>
      <vt:lpstr>Marshall Court</vt:lpstr>
      <vt:lpstr>Westward expansion </vt:lpstr>
      <vt:lpstr>Missouri Compromise </vt:lpstr>
      <vt:lpstr>America and the world </vt:lpstr>
      <vt:lpstr>MONROE DOCTRINE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Second War for Independence and the  Upsurge of Nationalism</dc:title>
  <dc:creator>Jessica Parfitt</dc:creator>
  <cp:lastModifiedBy>Jessica Parfitt</cp:lastModifiedBy>
  <cp:revision>19</cp:revision>
  <dcterms:created xsi:type="dcterms:W3CDTF">2015-09-29T22:28:14Z</dcterms:created>
  <dcterms:modified xsi:type="dcterms:W3CDTF">2018-10-05T21:18:15Z</dcterms:modified>
</cp:coreProperties>
</file>